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0" r:id="rId1"/>
  </p:sldMasterIdLst>
  <p:sldIdLst>
    <p:sldId id="256" r:id="rId2"/>
    <p:sldId id="290" r:id="rId3"/>
    <p:sldId id="463" r:id="rId4"/>
    <p:sldId id="289" r:id="rId5"/>
    <p:sldId id="464" r:id="rId6"/>
    <p:sldId id="462" r:id="rId7"/>
    <p:sldId id="291" r:id="rId8"/>
    <p:sldId id="466" r:id="rId9"/>
    <p:sldId id="457" r:id="rId10"/>
    <p:sldId id="294" r:id="rId11"/>
    <p:sldId id="465" r:id="rId12"/>
    <p:sldId id="467" r:id="rId13"/>
    <p:sldId id="257" r:id="rId14"/>
    <p:sldId id="468" r:id="rId15"/>
    <p:sldId id="469" r:id="rId16"/>
    <p:sldId id="470" r:id="rId17"/>
    <p:sldId id="299" r:id="rId18"/>
    <p:sldId id="309" r:id="rId19"/>
    <p:sldId id="310" r:id="rId20"/>
    <p:sldId id="258" r:id="rId21"/>
    <p:sldId id="456" r:id="rId2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0D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5758FB7-9AC5-4552-8A53-C91805E547FA}" styleName="Tema Uygulanmış Stil 1 - Vurgu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931" autoAdjust="0"/>
    <p:restoredTop sz="94660"/>
  </p:normalViewPr>
  <p:slideViewPr>
    <p:cSldViewPr>
      <p:cViewPr varScale="1">
        <p:scale>
          <a:sx n="71" d="100"/>
          <a:sy n="71" d="100"/>
        </p:scale>
        <p:origin x="1626"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DF76B0C-8F8A-4D58-B862-B986561931AC}" type="doc">
      <dgm:prSet loTypeId="urn:microsoft.com/office/officeart/2005/8/layout/hierarchy3" loCatId="hierarchy" qsTypeId="urn:microsoft.com/office/officeart/2005/8/quickstyle/simple3" qsCatId="simple" csTypeId="urn:microsoft.com/office/officeart/2005/8/colors/colorful1" csCatId="colorful"/>
      <dgm:spPr/>
      <dgm:t>
        <a:bodyPr/>
        <a:lstStyle/>
        <a:p>
          <a:endParaRPr lang="tr-TR"/>
        </a:p>
      </dgm:t>
    </dgm:pt>
    <dgm:pt modelId="{102C3353-7694-4E99-91EA-4651429D8ADF}">
      <dgm:prSet/>
      <dgm:spPr/>
      <dgm:t>
        <a:bodyPr/>
        <a:lstStyle/>
        <a:p>
          <a:pPr rtl="0"/>
          <a:r>
            <a:rPr lang="tr-TR" b="0" i="0" baseline="0" smtClean="0"/>
            <a:t>Aralıklı İstismarcı</a:t>
          </a:r>
          <a:endParaRPr lang="tr-TR"/>
        </a:p>
      </dgm:t>
    </dgm:pt>
    <dgm:pt modelId="{430409F3-B6E8-4668-9FB1-C5D02FA79308}" type="parTrans" cxnId="{AB297335-EB94-4361-8104-883D54FA95AF}">
      <dgm:prSet/>
      <dgm:spPr/>
      <dgm:t>
        <a:bodyPr/>
        <a:lstStyle/>
        <a:p>
          <a:endParaRPr lang="tr-TR"/>
        </a:p>
      </dgm:t>
    </dgm:pt>
    <dgm:pt modelId="{6D5502ED-10F8-4EAC-B9FD-85531963623F}" type="sibTrans" cxnId="{AB297335-EB94-4361-8104-883D54FA95AF}">
      <dgm:prSet/>
      <dgm:spPr/>
      <dgm:t>
        <a:bodyPr/>
        <a:lstStyle/>
        <a:p>
          <a:endParaRPr lang="tr-TR"/>
        </a:p>
      </dgm:t>
    </dgm:pt>
    <dgm:pt modelId="{D5A17B2F-5DE8-4276-8ACD-D473AC5D0737}">
      <dgm:prSet/>
      <dgm:spPr/>
      <dgm:t>
        <a:bodyPr/>
        <a:lstStyle/>
        <a:p>
          <a:pPr rtl="0"/>
          <a:r>
            <a:rPr lang="tr-TR" b="0" i="0" baseline="0" smtClean="0"/>
            <a:t>Sürekli İstismarcı </a:t>
          </a:r>
          <a:endParaRPr lang="tr-TR"/>
        </a:p>
      </dgm:t>
    </dgm:pt>
    <dgm:pt modelId="{46CD06BC-59B9-43C7-80D5-36C9F42AABF5}" type="parTrans" cxnId="{2B9A81E3-7C9C-421B-8ACE-ECDDC8A9A64C}">
      <dgm:prSet/>
      <dgm:spPr/>
      <dgm:t>
        <a:bodyPr/>
        <a:lstStyle/>
        <a:p>
          <a:endParaRPr lang="tr-TR"/>
        </a:p>
      </dgm:t>
    </dgm:pt>
    <dgm:pt modelId="{AC5A28D8-C786-4ED3-8055-B54F3A5D06D3}" type="sibTrans" cxnId="{2B9A81E3-7C9C-421B-8ACE-ECDDC8A9A64C}">
      <dgm:prSet/>
      <dgm:spPr/>
      <dgm:t>
        <a:bodyPr/>
        <a:lstStyle/>
        <a:p>
          <a:endParaRPr lang="tr-TR"/>
        </a:p>
      </dgm:t>
    </dgm:pt>
    <dgm:pt modelId="{9BE3127B-1777-4FFF-A459-34026705812C}">
      <dgm:prSet/>
      <dgm:spPr/>
      <dgm:t>
        <a:bodyPr/>
        <a:lstStyle/>
        <a:p>
          <a:pPr rtl="0"/>
          <a:r>
            <a:rPr lang="tr-TR" b="0" i="0" baseline="0" smtClean="0"/>
            <a:t>Tek Defalık İstismarcı</a:t>
          </a:r>
          <a:endParaRPr lang="tr-TR"/>
        </a:p>
      </dgm:t>
    </dgm:pt>
    <dgm:pt modelId="{8AD9C140-AC31-42A6-9BFD-601B1CE6B491}" type="parTrans" cxnId="{616E00DF-1609-4795-9C81-561F766F26A5}">
      <dgm:prSet/>
      <dgm:spPr/>
      <dgm:t>
        <a:bodyPr/>
        <a:lstStyle/>
        <a:p>
          <a:endParaRPr lang="tr-TR"/>
        </a:p>
      </dgm:t>
    </dgm:pt>
    <dgm:pt modelId="{8563B31D-CE65-437A-B324-E2AB5DBC9797}" type="sibTrans" cxnId="{616E00DF-1609-4795-9C81-561F766F26A5}">
      <dgm:prSet/>
      <dgm:spPr/>
      <dgm:t>
        <a:bodyPr/>
        <a:lstStyle/>
        <a:p>
          <a:endParaRPr lang="tr-TR"/>
        </a:p>
      </dgm:t>
    </dgm:pt>
    <dgm:pt modelId="{3A45F234-7B17-43F2-9CB9-1B955DA07D88}" type="pres">
      <dgm:prSet presAssocID="{2DF76B0C-8F8A-4D58-B862-B986561931AC}" presName="diagram" presStyleCnt="0">
        <dgm:presLayoutVars>
          <dgm:chPref val="1"/>
          <dgm:dir/>
          <dgm:animOne val="branch"/>
          <dgm:animLvl val="lvl"/>
          <dgm:resizeHandles/>
        </dgm:presLayoutVars>
      </dgm:prSet>
      <dgm:spPr/>
      <dgm:t>
        <a:bodyPr/>
        <a:lstStyle/>
        <a:p>
          <a:endParaRPr lang="tr-TR"/>
        </a:p>
      </dgm:t>
    </dgm:pt>
    <dgm:pt modelId="{A147F2EB-37B7-46B1-93E4-41C9C8052F95}" type="pres">
      <dgm:prSet presAssocID="{102C3353-7694-4E99-91EA-4651429D8ADF}" presName="root" presStyleCnt="0"/>
      <dgm:spPr/>
    </dgm:pt>
    <dgm:pt modelId="{6EA0AAA1-3161-4ED6-BFEE-83F39909BA6F}" type="pres">
      <dgm:prSet presAssocID="{102C3353-7694-4E99-91EA-4651429D8ADF}" presName="rootComposite" presStyleCnt="0"/>
      <dgm:spPr/>
    </dgm:pt>
    <dgm:pt modelId="{AE25D631-B5E9-4ADA-86D3-2BDA7E3036A4}" type="pres">
      <dgm:prSet presAssocID="{102C3353-7694-4E99-91EA-4651429D8ADF}" presName="rootText" presStyleLbl="node1" presStyleIdx="0" presStyleCnt="3"/>
      <dgm:spPr/>
      <dgm:t>
        <a:bodyPr/>
        <a:lstStyle/>
        <a:p>
          <a:endParaRPr lang="tr-TR"/>
        </a:p>
      </dgm:t>
    </dgm:pt>
    <dgm:pt modelId="{15F6A4FA-FF56-431A-B4D6-12904CDA0222}" type="pres">
      <dgm:prSet presAssocID="{102C3353-7694-4E99-91EA-4651429D8ADF}" presName="rootConnector" presStyleLbl="node1" presStyleIdx="0" presStyleCnt="3"/>
      <dgm:spPr/>
      <dgm:t>
        <a:bodyPr/>
        <a:lstStyle/>
        <a:p>
          <a:endParaRPr lang="tr-TR"/>
        </a:p>
      </dgm:t>
    </dgm:pt>
    <dgm:pt modelId="{D5A10145-F411-4B50-A6DE-0D79E58DDFFE}" type="pres">
      <dgm:prSet presAssocID="{102C3353-7694-4E99-91EA-4651429D8ADF}" presName="childShape" presStyleCnt="0"/>
      <dgm:spPr/>
    </dgm:pt>
    <dgm:pt modelId="{261AE8C9-7046-4D4D-B5C1-19F63C85EE86}" type="pres">
      <dgm:prSet presAssocID="{D5A17B2F-5DE8-4276-8ACD-D473AC5D0737}" presName="root" presStyleCnt="0"/>
      <dgm:spPr/>
    </dgm:pt>
    <dgm:pt modelId="{DF4FC6B8-72B6-4673-9652-D26BB05A99ED}" type="pres">
      <dgm:prSet presAssocID="{D5A17B2F-5DE8-4276-8ACD-D473AC5D0737}" presName="rootComposite" presStyleCnt="0"/>
      <dgm:spPr/>
    </dgm:pt>
    <dgm:pt modelId="{53BF4B84-C18A-4073-AADE-82A81FE30EBC}" type="pres">
      <dgm:prSet presAssocID="{D5A17B2F-5DE8-4276-8ACD-D473AC5D0737}" presName="rootText" presStyleLbl="node1" presStyleIdx="1" presStyleCnt="3"/>
      <dgm:spPr/>
      <dgm:t>
        <a:bodyPr/>
        <a:lstStyle/>
        <a:p>
          <a:endParaRPr lang="tr-TR"/>
        </a:p>
      </dgm:t>
    </dgm:pt>
    <dgm:pt modelId="{FF7EF7A1-9257-45E6-BC08-CB3AD8822B77}" type="pres">
      <dgm:prSet presAssocID="{D5A17B2F-5DE8-4276-8ACD-D473AC5D0737}" presName="rootConnector" presStyleLbl="node1" presStyleIdx="1" presStyleCnt="3"/>
      <dgm:spPr/>
      <dgm:t>
        <a:bodyPr/>
        <a:lstStyle/>
        <a:p>
          <a:endParaRPr lang="tr-TR"/>
        </a:p>
      </dgm:t>
    </dgm:pt>
    <dgm:pt modelId="{B1282F42-5621-452B-AA63-DAA3EA74CE8D}" type="pres">
      <dgm:prSet presAssocID="{D5A17B2F-5DE8-4276-8ACD-D473AC5D0737}" presName="childShape" presStyleCnt="0"/>
      <dgm:spPr/>
    </dgm:pt>
    <dgm:pt modelId="{735CE995-7992-4489-983B-E1D1422BE552}" type="pres">
      <dgm:prSet presAssocID="{9BE3127B-1777-4FFF-A459-34026705812C}" presName="root" presStyleCnt="0"/>
      <dgm:spPr/>
    </dgm:pt>
    <dgm:pt modelId="{E43D1B4E-99A0-4C78-826B-70E5DDD467DA}" type="pres">
      <dgm:prSet presAssocID="{9BE3127B-1777-4FFF-A459-34026705812C}" presName="rootComposite" presStyleCnt="0"/>
      <dgm:spPr/>
    </dgm:pt>
    <dgm:pt modelId="{5A6D2760-CFA4-4BF4-A268-B281C0D3C8C0}" type="pres">
      <dgm:prSet presAssocID="{9BE3127B-1777-4FFF-A459-34026705812C}" presName="rootText" presStyleLbl="node1" presStyleIdx="2" presStyleCnt="3"/>
      <dgm:spPr/>
      <dgm:t>
        <a:bodyPr/>
        <a:lstStyle/>
        <a:p>
          <a:endParaRPr lang="tr-TR"/>
        </a:p>
      </dgm:t>
    </dgm:pt>
    <dgm:pt modelId="{1B954E56-9A6E-4E37-B56D-918B8D535801}" type="pres">
      <dgm:prSet presAssocID="{9BE3127B-1777-4FFF-A459-34026705812C}" presName="rootConnector" presStyleLbl="node1" presStyleIdx="2" presStyleCnt="3"/>
      <dgm:spPr/>
      <dgm:t>
        <a:bodyPr/>
        <a:lstStyle/>
        <a:p>
          <a:endParaRPr lang="tr-TR"/>
        </a:p>
      </dgm:t>
    </dgm:pt>
    <dgm:pt modelId="{616D56F4-9CE2-4BF7-8ED0-5938DAA03279}" type="pres">
      <dgm:prSet presAssocID="{9BE3127B-1777-4FFF-A459-34026705812C}" presName="childShape" presStyleCnt="0"/>
      <dgm:spPr/>
    </dgm:pt>
  </dgm:ptLst>
  <dgm:cxnLst>
    <dgm:cxn modelId="{B40DA3A8-2416-4858-957A-C48A77BFCBAA}" type="presOf" srcId="{D5A17B2F-5DE8-4276-8ACD-D473AC5D0737}" destId="{FF7EF7A1-9257-45E6-BC08-CB3AD8822B77}" srcOrd="1" destOrd="0" presId="urn:microsoft.com/office/officeart/2005/8/layout/hierarchy3"/>
    <dgm:cxn modelId="{063BD4F1-B51F-4834-9AE4-EFF916E37C6A}" type="presOf" srcId="{D5A17B2F-5DE8-4276-8ACD-D473AC5D0737}" destId="{53BF4B84-C18A-4073-AADE-82A81FE30EBC}" srcOrd="0" destOrd="0" presId="urn:microsoft.com/office/officeart/2005/8/layout/hierarchy3"/>
    <dgm:cxn modelId="{616E00DF-1609-4795-9C81-561F766F26A5}" srcId="{2DF76B0C-8F8A-4D58-B862-B986561931AC}" destId="{9BE3127B-1777-4FFF-A459-34026705812C}" srcOrd="2" destOrd="0" parTransId="{8AD9C140-AC31-42A6-9BFD-601B1CE6B491}" sibTransId="{8563B31D-CE65-437A-B324-E2AB5DBC9797}"/>
    <dgm:cxn modelId="{AF734239-E303-48C3-9F5E-96C89EB22EA0}" type="presOf" srcId="{102C3353-7694-4E99-91EA-4651429D8ADF}" destId="{15F6A4FA-FF56-431A-B4D6-12904CDA0222}" srcOrd="1" destOrd="0" presId="urn:microsoft.com/office/officeart/2005/8/layout/hierarchy3"/>
    <dgm:cxn modelId="{759321E0-C9D4-4958-A20D-C08FF7D95BD9}" type="presOf" srcId="{9BE3127B-1777-4FFF-A459-34026705812C}" destId="{5A6D2760-CFA4-4BF4-A268-B281C0D3C8C0}" srcOrd="0" destOrd="0" presId="urn:microsoft.com/office/officeart/2005/8/layout/hierarchy3"/>
    <dgm:cxn modelId="{2B9A81E3-7C9C-421B-8ACE-ECDDC8A9A64C}" srcId="{2DF76B0C-8F8A-4D58-B862-B986561931AC}" destId="{D5A17B2F-5DE8-4276-8ACD-D473AC5D0737}" srcOrd="1" destOrd="0" parTransId="{46CD06BC-59B9-43C7-80D5-36C9F42AABF5}" sibTransId="{AC5A28D8-C786-4ED3-8055-B54F3A5D06D3}"/>
    <dgm:cxn modelId="{E83ACF2F-F758-4A90-9034-F2A68818C25E}" type="presOf" srcId="{102C3353-7694-4E99-91EA-4651429D8ADF}" destId="{AE25D631-B5E9-4ADA-86D3-2BDA7E3036A4}" srcOrd="0" destOrd="0" presId="urn:microsoft.com/office/officeart/2005/8/layout/hierarchy3"/>
    <dgm:cxn modelId="{1F64BBA8-7D48-439D-9398-C63C652871FB}" type="presOf" srcId="{9BE3127B-1777-4FFF-A459-34026705812C}" destId="{1B954E56-9A6E-4E37-B56D-918B8D535801}" srcOrd="1" destOrd="0" presId="urn:microsoft.com/office/officeart/2005/8/layout/hierarchy3"/>
    <dgm:cxn modelId="{FE47E3D5-FEBF-4370-950A-D6229380A763}" type="presOf" srcId="{2DF76B0C-8F8A-4D58-B862-B986561931AC}" destId="{3A45F234-7B17-43F2-9CB9-1B955DA07D88}" srcOrd="0" destOrd="0" presId="urn:microsoft.com/office/officeart/2005/8/layout/hierarchy3"/>
    <dgm:cxn modelId="{AB297335-EB94-4361-8104-883D54FA95AF}" srcId="{2DF76B0C-8F8A-4D58-B862-B986561931AC}" destId="{102C3353-7694-4E99-91EA-4651429D8ADF}" srcOrd="0" destOrd="0" parTransId="{430409F3-B6E8-4668-9FB1-C5D02FA79308}" sibTransId="{6D5502ED-10F8-4EAC-B9FD-85531963623F}"/>
    <dgm:cxn modelId="{2A92C8AA-EE1D-4137-B258-4F99423E60E0}" type="presParOf" srcId="{3A45F234-7B17-43F2-9CB9-1B955DA07D88}" destId="{A147F2EB-37B7-46B1-93E4-41C9C8052F95}" srcOrd="0" destOrd="0" presId="urn:microsoft.com/office/officeart/2005/8/layout/hierarchy3"/>
    <dgm:cxn modelId="{84041CB8-FCD3-45E8-86C6-A1E8CE3B977A}" type="presParOf" srcId="{A147F2EB-37B7-46B1-93E4-41C9C8052F95}" destId="{6EA0AAA1-3161-4ED6-BFEE-83F39909BA6F}" srcOrd="0" destOrd="0" presId="urn:microsoft.com/office/officeart/2005/8/layout/hierarchy3"/>
    <dgm:cxn modelId="{9712FCB5-EE2C-4266-AB6C-0BAB8C4CC290}" type="presParOf" srcId="{6EA0AAA1-3161-4ED6-BFEE-83F39909BA6F}" destId="{AE25D631-B5E9-4ADA-86D3-2BDA7E3036A4}" srcOrd="0" destOrd="0" presId="urn:microsoft.com/office/officeart/2005/8/layout/hierarchy3"/>
    <dgm:cxn modelId="{3F3B9839-3A91-4C11-A02B-A3E8C6F12E1D}" type="presParOf" srcId="{6EA0AAA1-3161-4ED6-BFEE-83F39909BA6F}" destId="{15F6A4FA-FF56-431A-B4D6-12904CDA0222}" srcOrd="1" destOrd="0" presId="urn:microsoft.com/office/officeart/2005/8/layout/hierarchy3"/>
    <dgm:cxn modelId="{F22DDEAD-DF8E-4C34-8D72-A88AB44932DA}" type="presParOf" srcId="{A147F2EB-37B7-46B1-93E4-41C9C8052F95}" destId="{D5A10145-F411-4B50-A6DE-0D79E58DDFFE}" srcOrd="1" destOrd="0" presId="urn:microsoft.com/office/officeart/2005/8/layout/hierarchy3"/>
    <dgm:cxn modelId="{81E03736-8EA4-436E-9BA9-7DB2A1E51986}" type="presParOf" srcId="{3A45F234-7B17-43F2-9CB9-1B955DA07D88}" destId="{261AE8C9-7046-4D4D-B5C1-19F63C85EE86}" srcOrd="1" destOrd="0" presId="urn:microsoft.com/office/officeart/2005/8/layout/hierarchy3"/>
    <dgm:cxn modelId="{BC1C6D81-81AD-47F7-9839-A41E30C1FAB3}" type="presParOf" srcId="{261AE8C9-7046-4D4D-B5C1-19F63C85EE86}" destId="{DF4FC6B8-72B6-4673-9652-D26BB05A99ED}" srcOrd="0" destOrd="0" presId="urn:microsoft.com/office/officeart/2005/8/layout/hierarchy3"/>
    <dgm:cxn modelId="{81C5E8C7-5C91-41C0-A986-2A2AD6578A60}" type="presParOf" srcId="{DF4FC6B8-72B6-4673-9652-D26BB05A99ED}" destId="{53BF4B84-C18A-4073-AADE-82A81FE30EBC}" srcOrd="0" destOrd="0" presId="urn:microsoft.com/office/officeart/2005/8/layout/hierarchy3"/>
    <dgm:cxn modelId="{0BC4B682-97AC-42C7-B1A1-F53CAB75B6BF}" type="presParOf" srcId="{DF4FC6B8-72B6-4673-9652-D26BB05A99ED}" destId="{FF7EF7A1-9257-45E6-BC08-CB3AD8822B77}" srcOrd="1" destOrd="0" presId="urn:microsoft.com/office/officeart/2005/8/layout/hierarchy3"/>
    <dgm:cxn modelId="{77AEA818-167C-429D-A8EC-4D50C0AD89EC}" type="presParOf" srcId="{261AE8C9-7046-4D4D-B5C1-19F63C85EE86}" destId="{B1282F42-5621-452B-AA63-DAA3EA74CE8D}" srcOrd="1" destOrd="0" presId="urn:microsoft.com/office/officeart/2005/8/layout/hierarchy3"/>
    <dgm:cxn modelId="{D58C57CB-3C25-4197-8375-82CA64C57BA9}" type="presParOf" srcId="{3A45F234-7B17-43F2-9CB9-1B955DA07D88}" destId="{735CE995-7992-4489-983B-E1D1422BE552}" srcOrd="2" destOrd="0" presId="urn:microsoft.com/office/officeart/2005/8/layout/hierarchy3"/>
    <dgm:cxn modelId="{BECAD240-6F39-42E4-BE05-E17106F67D1B}" type="presParOf" srcId="{735CE995-7992-4489-983B-E1D1422BE552}" destId="{E43D1B4E-99A0-4C78-826B-70E5DDD467DA}" srcOrd="0" destOrd="0" presId="urn:microsoft.com/office/officeart/2005/8/layout/hierarchy3"/>
    <dgm:cxn modelId="{4A417E97-ED62-4F00-A7B2-959ACBFDE55D}" type="presParOf" srcId="{E43D1B4E-99A0-4C78-826B-70E5DDD467DA}" destId="{5A6D2760-CFA4-4BF4-A268-B281C0D3C8C0}" srcOrd="0" destOrd="0" presId="urn:microsoft.com/office/officeart/2005/8/layout/hierarchy3"/>
    <dgm:cxn modelId="{B92E2DA8-D189-4AC0-A99B-DEA1C6E2FF25}" type="presParOf" srcId="{E43D1B4E-99A0-4C78-826B-70E5DDD467DA}" destId="{1B954E56-9A6E-4E37-B56D-918B8D535801}" srcOrd="1" destOrd="0" presId="urn:microsoft.com/office/officeart/2005/8/layout/hierarchy3"/>
    <dgm:cxn modelId="{8CD9BF61-3277-4F60-8A8C-93D58DC722BB}" type="presParOf" srcId="{735CE995-7992-4489-983B-E1D1422BE552}" destId="{616D56F4-9CE2-4BF7-8ED0-5938DAA03279}"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25D631-B5E9-4ADA-86D3-2BDA7E3036A4}">
      <dsp:nvSpPr>
        <dsp:cNvPr id="0" name=""/>
        <dsp:cNvSpPr/>
      </dsp:nvSpPr>
      <dsp:spPr>
        <a:xfrm>
          <a:off x="1010" y="546404"/>
          <a:ext cx="2365399" cy="1182699"/>
        </a:xfrm>
        <a:prstGeom prst="roundRect">
          <a:avLst>
            <a:gd name="adj" fmla="val 10000"/>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45720" rIns="68580" bIns="45720" numCol="1" spcCol="1270" anchor="ctr" anchorCtr="0">
          <a:noAutofit/>
        </a:bodyPr>
        <a:lstStyle/>
        <a:p>
          <a:pPr lvl="0" algn="ctr" defTabSz="1600200" rtl="0">
            <a:lnSpc>
              <a:spcPct val="90000"/>
            </a:lnSpc>
            <a:spcBef>
              <a:spcPct val="0"/>
            </a:spcBef>
            <a:spcAft>
              <a:spcPct val="35000"/>
            </a:spcAft>
          </a:pPr>
          <a:r>
            <a:rPr lang="tr-TR" sz="3600" b="0" i="0" kern="1200" baseline="0" smtClean="0"/>
            <a:t>Aralıklı İstismarcı</a:t>
          </a:r>
          <a:endParaRPr lang="tr-TR" sz="3600" kern="1200"/>
        </a:p>
      </dsp:txBody>
      <dsp:txXfrm>
        <a:off x="35650" y="581044"/>
        <a:ext cx="2296119" cy="1113419"/>
      </dsp:txXfrm>
    </dsp:sp>
    <dsp:sp modelId="{53BF4B84-C18A-4073-AADE-82A81FE30EBC}">
      <dsp:nvSpPr>
        <dsp:cNvPr id="0" name=""/>
        <dsp:cNvSpPr/>
      </dsp:nvSpPr>
      <dsp:spPr>
        <a:xfrm>
          <a:off x="2957760" y="546404"/>
          <a:ext cx="2365399" cy="1182699"/>
        </a:xfrm>
        <a:prstGeom prst="roundRect">
          <a:avLst>
            <a:gd name="adj" fmla="val 10000"/>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45720" rIns="68580" bIns="45720" numCol="1" spcCol="1270" anchor="ctr" anchorCtr="0">
          <a:noAutofit/>
        </a:bodyPr>
        <a:lstStyle/>
        <a:p>
          <a:pPr lvl="0" algn="ctr" defTabSz="1600200" rtl="0">
            <a:lnSpc>
              <a:spcPct val="90000"/>
            </a:lnSpc>
            <a:spcBef>
              <a:spcPct val="0"/>
            </a:spcBef>
            <a:spcAft>
              <a:spcPct val="35000"/>
            </a:spcAft>
          </a:pPr>
          <a:r>
            <a:rPr lang="tr-TR" sz="3600" b="0" i="0" kern="1200" baseline="0" smtClean="0"/>
            <a:t>Sürekli İstismarcı </a:t>
          </a:r>
          <a:endParaRPr lang="tr-TR" sz="3600" kern="1200"/>
        </a:p>
      </dsp:txBody>
      <dsp:txXfrm>
        <a:off x="2992400" y="581044"/>
        <a:ext cx="2296119" cy="1113419"/>
      </dsp:txXfrm>
    </dsp:sp>
    <dsp:sp modelId="{5A6D2760-CFA4-4BF4-A268-B281C0D3C8C0}">
      <dsp:nvSpPr>
        <dsp:cNvPr id="0" name=""/>
        <dsp:cNvSpPr/>
      </dsp:nvSpPr>
      <dsp:spPr>
        <a:xfrm>
          <a:off x="5914509" y="546404"/>
          <a:ext cx="2365399" cy="1182699"/>
        </a:xfrm>
        <a:prstGeom prst="roundRect">
          <a:avLst>
            <a:gd name="adj" fmla="val 1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45720" rIns="68580" bIns="45720" numCol="1" spcCol="1270" anchor="ctr" anchorCtr="0">
          <a:noAutofit/>
        </a:bodyPr>
        <a:lstStyle/>
        <a:p>
          <a:pPr lvl="0" algn="ctr" defTabSz="1600200" rtl="0">
            <a:lnSpc>
              <a:spcPct val="90000"/>
            </a:lnSpc>
            <a:spcBef>
              <a:spcPct val="0"/>
            </a:spcBef>
            <a:spcAft>
              <a:spcPct val="35000"/>
            </a:spcAft>
          </a:pPr>
          <a:r>
            <a:rPr lang="tr-TR" sz="3600" b="0" i="0" kern="1200" baseline="0" smtClean="0"/>
            <a:t>Tek Defalık İstismarcı</a:t>
          </a:r>
          <a:endParaRPr lang="tr-TR" sz="3600" kern="1200"/>
        </a:p>
      </dsp:txBody>
      <dsp:txXfrm>
        <a:off x="5949149" y="581044"/>
        <a:ext cx="2296119" cy="111341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tr-TR" smtClean="0"/>
              <a:t>Asıl başlık stili için tıklatın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D9F75050-0E15-4C5B-92B0-66D068882F1F}" type="datetimeFigureOut">
              <a:rPr lang="tr-TR" smtClean="0"/>
              <a:pPr/>
              <a:t>5.10.2020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848791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D9F75050-0E15-4C5B-92B0-66D068882F1F}" type="datetimeFigureOut">
              <a:rPr lang="tr-TR" smtClean="0"/>
              <a:pPr/>
              <a:t>5.10.2020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825076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tr-TR" smtClean="0"/>
              <a:t>Asıl başlık stili için tıklatın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D9F75050-0E15-4C5B-92B0-66D068882F1F}" type="datetimeFigureOut">
              <a:rPr lang="tr-TR" smtClean="0"/>
              <a:pPr/>
              <a:t>5.10.2020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388454620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D9F75050-0E15-4C5B-92B0-66D068882F1F}" type="datetimeFigureOut">
              <a:rPr lang="tr-TR" smtClean="0"/>
              <a:pPr/>
              <a:t>5.10.2020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681062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629842" y="2505075"/>
            <a:ext cx="3868340"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629150" y="2505075"/>
            <a:ext cx="3887391"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D9F75050-0E15-4C5B-92B0-66D068882F1F}" type="datetimeFigureOut">
              <a:rPr lang="tr-TR" smtClean="0"/>
              <a:pPr/>
              <a:t>5.10.2020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3017696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D9F75050-0E15-4C5B-92B0-66D068882F1F}" type="datetimeFigureOut">
              <a:rPr lang="tr-TR" smtClean="0"/>
              <a:pPr/>
              <a:t>5.10.2020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3372905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F75050-0E15-4C5B-92B0-66D068882F1F}" type="datetimeFigureOut">
              <a:rPr lang="tr-TR" smtClean="0"/>
              <a:pPr/>
              <a:t>5.10.2020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366371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tr-TR" smtClean="0"/>
              <a:t>Asıl başlık stili için tıklatın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D9F75050-0E15-4C5B-92B0-66D068882F1F}" type="datetimeFigureOut">
              <a:rPr lang="tr-TR" smtClean="0"/>
              <a:pPr/>
              <a:t>5.10.2020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3528486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endParaRPr lang="tr-TR" altLang="tr-TR"/>
          </a:p>
        </p:txBody>
      </p:sp>
      <p:sp>
        <p:nvSpPr>
          <p:cNvPr id="6" name="Footer Placeholder 5"/>
          <p:cNvSpPr>
            <a:spLocks noGrp="1"/>
          </p:cNvSpPr>
          <p:nvPr>
            <p:ph type="ftr" sz="quarter" idx="11"/>
          </p:nvPr>
        </p:nvSpPr>
        <p:spPr/>
        <p:txBody>
          <a:bodyPr/>
          <a:lstStyle/>
          <a:p>
            <a:endParaRPr lang="tr-TR" altLang="tr-TR"/>
          </a:p>
        </p:txBody>
      </p:sp>
      <p:sp>
        <p:nvSpPr>
          <p:cNvPr id="7" name="Slide Number Placeholder 6"/>
          <p:cNvSpPr>
            <a:spLocks noGrp="1"/>
          </p:cNvSpPr>
          <p:nvPr>
            <p:ph type="sldNum" sz="quarter" idx="12"/>
          </p:nvPr>
        </p:nvSpPr>
        <p:spPr/>
        <p:txBody>
          <a:bodyPr/>
          <a:lstStyle/>
          <a:p>
            <a:fld id="{5AC72991-99F8-4B4D-9676-7AC28EDBB6AB}" type="slidenum">
              <a:rPr lang="tr-TR" altLang="tr-TR" smtClean="0"/>
              <a:pPr/>
              <a:t>‹#›</a:t>
            </a:fld>
            <a:endParaRPr lang="tr-TR" altLang="tr-TR"/>
          </a:p>
        </p:txBody>
      </p:sp>
    </p:spTree>
    <p:extLst>
      <p:ext uri="{BB962C8B-B14F-4D97-AF65-F5344CB8AC3E}">
        <p14:creationId xmlns:p14="http://schemas.microsoft.com/office/powerpoint/2010/main" val="615163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D9F75050-0E15-4C5B-92B0-66D068882F1F}" type="datetimeFigureOut">
              <a:rPr lang="tr-TR" smtClean="0"/>
              <a:pPr/>
              <a:t>5.10.2020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181241500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D9F75050-0E15-4C5B-92B0-66D068882F1F}" type="datetimeFigureOut">
              <a:rPr lang="tr-TR" smtClean="0"/>
              <a:pPr/>
              <a:t>5.10.2020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626768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5.10.2020</a:t>
            </a:fld>
            <a:endParaRPr lang="tr-T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extLst>
      <p:ext uri="{BB962C8B-B14F-4D97-AF65-F5344CB8AC3E}">
        <p14:creationId xmlns:p14="http://schemas.microsoft.com/office/powerpoint/2010/main" val="568633304"/>
      </p:ext>
    </p:extLst>
  </p:cSld>
  <p:clrMap bg1="dk1" tx1="lt1" bg2="dk2" tx2="lt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2" Type="http://schemas.openxmlformats.org/officeDocument/2006/relationships/hyperlink" Target="https://dergipark.org.tr/en/download/article-file/25437"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93000"/>
          </a:schemeClr>
        </a:solidFill>
        <a:effectLst/>
      </p:bgPr>
    </p:bg>
    <p:spTree>
      <p:nvGrpSpPr>
        <p:cNvPr id="1" name=""/>
        <p:cNvGrpSpPr/>
        <p:nvPr/>
      </p:nvGrpSpPr>
      <p:grpSpPr>
        <a:xfrm>
          <a:off x="0" y="0"/>
          <a:ext cx="0" cy="0"/>
          <a:chOff x="0" y="0"/>
          <a:chExt cx="0" cy="0"/>
        </a:xfrm>
      </p:grpSpPr>
      <p:sp>
        <p:nvSpPr>
          <p:cNvPr id="111617" name="Rectangle 1"/>
          <p:cNvSpPr>
            <a:spLocks noChangeArrowheads="1"/>
          </p:cNvSpPr>
          <p:nvPr/>
        </p:nvSpPr>
        <p:spPr bwMode="auto">
          <a:xfrm>
            <a:off x="467544" y="2432793"/>
            <a:ext cx="8136904"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57188" algn="ctr" defTabSz="914400" rtl="0" eaLnBrk="1" fontAlgn="base" latinLnBrk="0" hangingPunct="1">
              <a:lnSpc>
                <a:spcPct val="100000"/>
              </a:lnSpc>
              <a:spcBef>
                <a:spcPct val="0"/>
              </a:spcBef>
              <a:spcAft>
                <a:spcPct val="0"/>
              </a:spcAft>
              <a:buClrTx/>
              <a:buSzTx/>
              <a:buFontTx/>
              <a:buNone/>
              <a:tabLst>
                <a:tab pos="160338" algn="l"/>
              </a:tabLst>
            </a:pPr>
            <a:r>
              <a:rPr lang="tr-TR" sz="3600" b="1" dirty="0" smtClean="0">
                <a:solidFill>
                  <a:srgbClr val="FFFF00"/>
                </a:solidFill>
                <a:latin typeface="Comic Sans MS" panose="030F0702030302020204" pitchFamily="66" charset="0"/>
                <a:ea typeface="Times New Roman" pitchFamily="18" charset="0"/>
                <a:cs typeface="Franklin Gothic Medium" pitchFamily="34" charset="0"/>
              </a:rPr>
              <a:t>Ç</a:t>
            </a:r>
            <a:r>
              <a:rPr kumimoji="0" lang="tr-TR" sz="3600" b="1" i="0" u="none" strike="noStrike" cap="none" normalizeH="0" baseline="0" dirty="0" smtClean="0">
                <a:ln>
                  <a:noFill/>
                </a:ln>
                <a:solidFill>
                  <a:srgbClr val="FFFF00"/>
                </a:solidFill>
                <a:effectLst/>
                <a:latin typeface="Comic Sans MS" pitchFamily="66" charset="0"/>
                <a:ea typeface="Times New Roman" pitchFamily="18" charset="0"/>
                <a:cs typeface="Franklin Gothic Medium" pitchFamily="34" charset="0"/>
              </a:rPr>
              <a:t>OCUK </a:t>
            </a:r>
            <a:r>
              <a:rPr kumimoji="0" lang="tr-TR" sz="3600" b="1" i="0" u="none" strike="noStrike" cap="none" normalizeH="0" baseline="0" dirty="0" smtClean="0">
                <a:ln>
                  <a:noFill/>
                </a:ln>
                <a:solidFill>
                  <a:srgbClr val="FFFF00"/>
                </a:solidFill>
                <a:effectLst/>
                <a:latin typeface="Comic Sans MS" pitchFamily="66" charset="0"/>
                <a:ea typeface="Times New Roman" pitchFamily="18" charset="0"/>
                <a:cs typeface="Franklin Gothic Medium" pitchFamily="34" charset="0"/>
              </a:rPr>
              <a:t>İSTİSMAR ve İHMAL </a:t>
            </a:r>
            <a:r>
              <a:rPr kumimoji="0" lang="tr-TR" sz="3600" b="1" i="0" u="none" strike="noStrike" cap="none" normalizeH="0" baseline="0" dirty="0" smtClean="0">
                <a:ln>
                  <a:noFill/>
                </a:ln>
                <a:solidFill>
                  <a:srgbClr val="FFFF00"/>
                </a:solidFill>
                <a:effectLst/>
                <a:latin typeface="Comic Sans MS" pitchFamily="66" charset="0"/>
                <a:ea typeface="Times New Roman" pitchFamily="18" charset="0"/>
                <a:cs typeface="Franklin Gothic Medium" pitchFamily="34" charset="0"/>
              </a:rPr>
              <a:t>NEDİR?</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1"/>
          <p:cNvSpPr>
            <a:spLocks noChangeArrowheads="1"/>
          </p:cNvSpPr>
          <p:nvPr/>
        </p:nvSpPr>
        <p:spPr bwMode="auto">
          <a:xfrm>
            <a:off x="395536" y="117213"/>
            <a:ext cx="8136904" cy="65556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ClrTx/>
              <a:buSzTx/>
              <a:buFontTx/>
              <a:buNone/>
              <a:tabLst>
                <a:tab pos="160338" algn="l"/>
              </a:tabLst>
            </a:pPr>
            <a:r>
              <a:rPr kumimoji="0" lang="tr-TR" sz="2800" b="0" i="0" u="none" strike="noStrike" cap="none" normalizeH="0" baseline="0" dirty="0" smtClean="0">
                <a:ln>
                  <a:noFill/>
                </a:ln>
                <a:solidFill>
                  <a:srgbClr val="FFFF00"/>
                </a:solidFill>
                <a:effectLst/>
                <a:latin typeface="Comic Sans MS" panose="030F0702030302020204" pitchFamily="66" charset="0"/>
                <a:ea typeface="Times New Roman" pitchFamily="18" charset="0"/>
                <a:cs typeface="Franklin Gothic Medium" pitchFamily="34" charset="0"/>
              </a:rPr>
              <a:t>Çocuk</a:t>
            </a:r>
            <a:r>
              <a:rPr kumimoji="0" lang="tr-TR" sz="2800" b="0" i="0" u="none" strike="noStrike" cap="none" normalizeH="0" dirty="0" smtClean="0">
                <a:ln>
                  <a:noFill/>
                </a:ln>
                <a:solidFill>
                  <a:srgbClr val="FFFF00"/>
                </a:solidFill>
                <a:effectLst/>
                <a:latin typeface="Comic Sans MS" panose="030F0702030302020204" pitchFamily="66" charset="0"/>
                <a:ea typeface="Times New Roman" pitchFamily="18" charset="0"/>
                <a:cs typeface="Franklin Gothic Medium" pitchFamily="34" charset="0"/>
              </a:rPr>
              <a:t> </a:t>
            </a:r>
            <a:r>
              <a:rPr lang="tr-TR" sz="2800" dirty="0" smtClean="0">
                <a:solidFill>
                  <a:srgbClr val="FFFF00"/>
                </a:solidFill>
                <a:latin typeface="Comic Sans MS" panose="030F0702030302020204" pitchFamily="66" charset="0"/>
                <a:ea typeface="Times New Roman" pitchFamily="18" charset="0"/>
                <a:cs typeface="Franklin Gothic Medium" pitchFamily="34" charset="0"/>
              </a:rPr>
              <a:t>ihmal ve </a:t>
            </a:r>
            <a:r>
              <a:rPr kumimoji="0" lang="tr-TR" sz="2800" b="0" i="0" u="none" strike="noStrike" cap="none" normalizeH="0" dirty="0" smtClean="0">
                <a:ln>
                  <a:noFill/>
                </a:ln>
                <a:solidFill>
                  <a:srgbClr val="FFFF00"/>
                </a:solidFill>
                <a:effectLst/>
                <a:latin typeface="Comic Sans MS" panose="030F0702030302020204" pitchFamily="66" charset="0"/>
                <a:ea typeface="Times New Roman" pitchFamily="18" charset="0"/>
                <a:cs typeface="Franklin Gothic Medium" pitchFamily="34" charset="0"/>
              </a:rPr>
              <a:t>istismar </a:t>
            </a:r>
            <a:r>
              <a:rPr kumimoji="0" lang="tr-TR" sz="2800" b="0" i="0" u="none" strike="noStrike" cap="none" normalizeH="0" dirty="0" smtClean="0">
                <a:ln>
                  <a:noFill/>
                </a:ln>
                <a:solidFill>
                  <a:srgbClr val="FFFF00"/>
                </a:solidFill>
                <a:effectLst/>
                <a:latin typeface="Comic Sans MS" panose="030F0702030302020204" pitchFamily="66" charset="0"/>
                <a:ea typeface="Times New Roman" pitchFamily="18" charset="0"/>
                <a:cs typeface="Franklin Gothic Medium" pitchFamily="34" charset="0"/>
              </a:rPr>
              <a:t>tanımı </a:t>
            </a:r>
            <a:r>
              <a:rPr kumimoji="0" lang="tr-TR" sz="2800" b="0" i="0" u="none" strike="noStrike" cap="none" normalizeH="0" dirty="0" smtClean="0">
                <a:ln>
                  <a:noFill/>
                </a:ln>
                <a:solidFill>
                  <a:srgbClr val="FFFF00"/>
                </a:solidFill>
                <a:effectLst/>
                <a:latin typeface="Comic Sans MS" panose="030F0702030302020204" pitchFamily="66" charset="0"/>
                <a:ea typeface="Times New Roman" pitchFamily="18" charset="0"/>
                <a:cs typeface="Franklin Gothic Medium" pitchFamily="34" charset="0"/>
              </a:rPr>
              <a:t>toplumdan </a:t>
            </a:r>
            <a:r>
              <a:rPr kumimoji="0" lang="tr-TR" sz="2800" b="0" i="0" u="none" strike="noStrike" cap="none" normalizeH="0" dirty="0" smtClean="0">
                <a:ln>
                  <a:noFill/>
                </a:ln>
                <a:solidFill>
                  <a:srgbClr val="FFFF00"/>
                </a:solidFill>
                <a:effectLst/>
                <a:latin typeface="Comic Sans MS" panose="030F0702030302020204" pitchFamily="66" charset="0"/>
                <a:ea typeface="Times New Roman" pitchFamily="18" charset="0"/>
                <a:cs typeface="Franklin Gothic Medium" pitchFamily="34" charset="0"/>
              </a:rPr>
              <a:t>topluma farklı </a:t>
            </a:r>
            <a:r>
              <a:rPr kumimoji="0" lang="tr-TR" sz="2800" b="0" i="0" u="none" strike="noStrike" cap="none" normalizeH="0" dirty="0" smtClean="0">
                <a:ln>
                  <a:noFill/>
                </a:ln>
                <a:solidFill>
                  <a:srgbClr val="FFFF00"/>
                </a:solidFill>
                <a:effectLst/>
                <a:latin typeface="Comic Sans MS" panose="030F0702030302020204" pitchFamily="66" charset="0"/>
                <a:ea typeface="Times New Roman" pitchFamily="18" charset="0"/>
                <a:cs typeface="Franklin Gothic Medium" pitchFamily="34" charset="0"/>
              </a:rPr>
              <a:t>algılanmaktadır. Bunun nedeni ne olabilir? </a:t>
            </a:r>
          </a:p>
          <a:p>
            <a:pPr marR="0" lvl="0" algn="l" defTabSz="914400" rtl="0" eaLnBrk="0" fontAlgn="base" latinLnBrk="0" hangingPunct="0">
              <a:lnSpc>
                <a:spcPct val="100000"/>
              </a:lnSpc>
              <a:spcBef>
                <a:spcPct val="0"/>
              </a:spcBef>
              <a:spcAft>
                <a:spcPct val="0"/>
              </a:spcAft>
              <a:buClrTx/>
              <a:buSzTx/>
              <a:buFontTx/>
              <a:buNone/>
              <a:tabLst>
                <a:tab pos="160338" algn="l"/>
              </a:tabLst>
            </a:pPr>
            <a:endParaRPr kumimoji="0" lang="tr-TR" sz="2800" b="0" i="0" u="none" strike="noStrike" cap="none" normalizeH="0" dirty="0" smtClean="0">
              <a:ln>
                <a:noFill/>
              </a:ln>
              <a:solidFill>
                <a:srgbClr val="FFFF00"/>
              </a:solidFill>
              <a:effectLst/>
              <a:latin typeface="Comic Sans MS" panose="030F0702030302020204" pitchFamily="66" charset="0"/>
              <a:ea typeface="Times New Roman" pitchFamily="18" charset="0"/>
              <a:cs typeface="Franklin Gothic Medium" pitchFamily="34" charset="0"/>
            </a:endParaRPr>
          </a:p>
          <a:p>
            <a:pPr lvl="0" eaLnBrk="0" fontAlgn="base" hangingPunct="0">
              <a:spcBef>
                <a:spcPct val="0"/>
              </a:spcBef>
              <a:spcAft>
                <a:spcPct val="0"/>
              </a:spcAft>
              <a:tabLst>
                <a:tab pos="160338" algn="l"/>
              </a:tabLst>
            </a:pPr>
            <a:r>
              <a:rPr lang="tr-TR" sz="2800" dirty="0">
                <a:latin typeface="Comic Sans MS" panose="030F0702030302020204" pitchFamily="66" charset="0"/>
              </a:rPr>
              <a:t>Çocuğa yönelik ihmal ve istismarın tanımlanması toplumun </a:t>
            </a:r>
            <a:r>
              <a:rPr lang="tr-TR" sz="2800" dirty="0" smtClean="0">
                <a:latin typeface="Comic Sans MS" panose="030F0702030302020204" pitchFamily="66" charset="0"/>
              </a:rPr>
              <a:t>kültüründen direkt </a:t>
            </a:r>
            <a:r>
              <a:rPr lang="tr-TR" sz="2800" dirty="0">
                <a:latin typeface="Comic Sans MS" panose="030F0702030302020204" pitchFamily="66" charset="0"/>
              </a:rPr>
              <a:t>olarak etkilenmektedir. </a:t>
            </a:r>
            <a:endParaRPr lang="tr-TR" sz="2800" dirty="0" smtClean="0">
              <a:latin typeface="Comic Sans MS" panose="030F0702030302020204" pitchFamily="66" charset="0"/>
            </a:endParaRPr>
          </a:p>
          <a:p>
            <a:pPr lvl="0" eaLnBrk="0" fontAlgn="base" hangingPunct="0">
              <a:spcBef>
                <a:spcPct val="0"/>
              </a:spcBef>
              <a:spcAft>
                <a:spcPct val="0"/>
              </a:spcAft>
              <a:tabLst>
                <a:tab pos="160338" algn="l"/>
              </a:tabLst>
            </a:pPr>
            <a:endParaRPr lang="tr-TR" sz="2800" dirty="0">
              <a:latin typeface="Comic Sans MS" panose="030F0702030302020204" pitchFamily="66" charset="0"/>
            </a:endParaRPr>
          </a:p>
          <a:p>
            <a:pPr lvl="0" eaLnBrk="0" fontAlgn="base" hangingPunct="0">
              <a:spcBef>
                <a:spcPct val="0"/>
              </a:spcBef>
              <a:spcAft>
                <a:spcPct val="0"/>
              </a:spcAft>
              <a:tabLst>
                <a:tab pos="160338" algn="l"/>
              </a:tabLst>
            </a:pPr>
            <a:r>
              <a:rPr lang="tr-TR" sz="2800" dirty="0" smtClean="0">
                <a:latin typeface="Comic Sans MS" panose="030F0702030302020204" pitchFamily="66" charset="0"/>
              </a:rPr>
              <a:t>Çocuk </a:t>
            </a:r>
            <a:r>
              <a:rPr lang="tr-TR" sz="2800" dirty="0">
                <a:latin typeface="Comic Sans MS" panose="030F0702030302020204" pitchFamily="66" charset="0"/>
              </a:rPr>
              <a:t>ihmali ve istismarı olgusu, herhangi bir din, kültür, sosyal sınıf ya da ekonomik koşula bağlı olmamakla birlikte, kültürel değer inanç ve koşullardan etkilenebilmekte, bazı kültürlerde çocuk yetiştirme tutumları içinde istismar ve ihmal sayılan davranışlar bazı kültürlerde doğal karşılanabilmektedir (Kepenekçi, 2001). </a:t>
            </a:r>
            <a:endParaRPr lang="tr-TR" sz="2800" dirty="0" smtClean="0">
              <a:latin typeface="Comic Sans MS" panose="030F0702030302020204" pitchFamily="66" charset="0"/>
            </a:endParaRPr>
          </a:p>
        </p:txBody>
      </p:sp>
    </p:spTree>
    <p:extLst>
      <p:ext uri="{BB962C8B-B14F-4D97-AF65-F5344CB8AC3E}">
        <p14:creationId xmlns:p14="http://schemas.microsoft.com/office/powerpoint/2010/main" val="640979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1"/>
          <p:cNvSpPr>
            <a:spLocks noChangeArrowheads="1"/>
          </p:cNvSpPr>
          <p:nvPr/>
        </p:nvSpPr>
        <p:spPr bwMode="auto">
          <a:xfrm>
            <a:off x="395536" y="476672"/>
            <a:ext cx="8136904"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tabLst>
                <a:tab pos="160338" algn="l"/>
              </a:tabLst>
            </a:pPr>
            <a:r>
              <a:rPr lang="tr-TR" sz="2800" dirty="0" smtClean="0">
                <a:latin typeface="Comic Sans MS" panose="030F0702030302020204" pitchFamily="66" charset="0"/>
              </a:rPr>
              <a:t>Yerel </a:t>
            </a:r>
            <a:r>
              <a:rPr lang="tr-TR" sz="2800" dirty="0">
                <a:latin typeface="Comic Sans MS" panose="030F0702030302020204" pitchFamily="66" charset="0"/>
              </a:rPr>
              <a:t>kültürün çocuk haklarının uygulamaya konulmasının etkisi azımsanamayacak kadar </a:t>
            </a:r>
            <a:r>
              <a:rPr lang="tr-TR" sz="2800" dirty="0" smtClean="0">
                <a:latin typeface="Comic Sans MS" panose="030F0702030302020204" pitchFamily="66" charset="0"/>
              </a:rPr>
              <a:t>büyüktür (Uğurlu ve Aksoy Gülsen 2014).</a:t>
            </a:r>
          </a:p>
          <a:p>
            <a:pPr lvl="0" eaLnBrk="0" fontAlgn="base" hangingPunct="0">
              <a:spcBef>
                <a:spcPct val="0"/>
              </a:spcBef>
              <a:spcAft>
                <a:spcPct val="0"/>
              </a:spcAft>
              <a:tabLst>
                <a:tab pos="160338" algn="l"/>
              </a:tabLst>
            </a:pPr>
            <a:endParaRPr lang="tr-TR" sz="2800" dirty="0">
              <a:latin typeface="Comic Sans MS" panose="030F0702030302020204" pitchFamily="66" charset="0"/>
            </a:endParaRPr>
          </a:p>
          <a:p>
            <a:pPr eaLnBrk="0" fontAlgn="base" hangingPunct="0">
              <a:spcBef>
                <a:spcPct val="0"/>
              </a:spcBef>
              <a:spcAft>
                <a:spcPct val="0"/>
              </a:spcAft>
              <a:tabLst>
                <a:tab pos="160338" algn="l"/>
              </a:tabLst>
            </a:pPr>
            <a:r>
              <a:rPr lang="tr-TR" sz="2800" dirty="0" err="1" smtClean="0">
                <a:latin typeface="Comic Sans MS" panose="030F0702030302020204" pitchFamily="66" charset="0"/>
              </a:rPr>
              <a:t>Banks</a:t>
            </a:r>
            <a:r>
              <a:rPr lang="tr-TR" sz="2800" dirty="0" smtClean="0">
                <a:latin typeface="Comic Sans MS" panose="030F0702030302020204" pitchFamily="66" charset="0"/>
              </a:rPr>
              <a:t>’ a göre </a:t>
            </a:r>
            <a:r>
              <a:rPr lang="tr-TR" sz="2800" dirty="0">
                <a:latin typeface="Comic Sans MS" panose="030F0702030302020204" pitchFamily="66" charset="0"/>
              </a:rPr>
              <a:t>(2007) azgelişmiş toplumların bu normları yorumlamalarının ve yasalarına yansıtmalarında kültürün </a:t>
            </a:r>
            <a:r>
              <a:rPr lang="tr-TR" sz="2800" dirty="0" smtClean="0">
                <a:latin typeface="Comic Sans MS" panose="030F0702030302020204" pitchFamily="66" charset="0"/>
              </a:rPr>
              <a:t>etkilerinin </a:t>
            </a:r>
            <a:r>
              <a:rPr lang="tr-TR" sz="2800" dirty="0">
                <a:latin typeface="Comic Sans MS" panose="030F0702030302020204" pitchFamily="66" charset="0"/>
              </a:rPr>
              <a:t>engelleyici rol </a:t>
            </a:r>
            <a:r>
              <a:rPr lang="tr-TR" sz="2800" dirty="0" smtClean="0">
                <a:latin typeface="Comic Sans MS" panose="030F0702030302020204" pitchFamily="66" charset="0"/>
              </a:rPr>
              <a:t>oynadığını belirtmektedir </a:t>
            </a:r>
            <a:r>
              <a:rPr lang="tr-TR" sz="2800" dirty="0">
                <a:latin typeface="Comic Sans MS" panose="030F0702030302020204" pitchFamily="66" charset="0"/>
              </a:rPr>
              <a:t>(Uğurlu ve Aksoy Gülsen 2014).</a:t>
            </a:r>
          </a:p>
          <a:p>
            <a:pPr lvl="0" eaLnBrk="0" fontAlgn="base" hangingPunct="0">
              <a:spcBef>
                <a:spcPct val="0"/>
              </a:spcBef>
              <a:spcAft>
                <a:spcPct val="0"/>
              </a:spcAft>
              <a:tabLst>
                <a:tab pos="160338" algn="l"/>
              </a:tabLst>
            </a:pPr>
            <a:endParaRPr kumimoji="0" lang="tr-TR" sz="2800" b="0" i="0" u="none" strike="noStrike" cap="none" normalizeH="0" dirty="0" smtClean="0">
              <a:ln>
                <a:noFill/>
              </a:ln>
              <a:effectLst/>
              <a:latin typeface="Comic Sans MS" panose="030F0702030302020204" pitchFamily="66" charset="0"/>
              <a:ea typeface="Times New Roman" pitchFamily="18" charset="0"/>
              <a:cs typeface="Franklin Gothic Medium" pitchFamily="34" charset="0"/>
            </a:endParaRPr>
          </a:p>
        </p:txBody>
      </p:sp>
    </p:spTree>
    <p:extLst>
      <p:ext uri="{BB962C8B-B14F-4D97-AF65-F5344CB8AC3E}">
        <p14:creationId xmlns:p14="http://schemas.microsoft.com/office/powerpoint/2010/main" val="2703960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1"/>
          <p:cNvSpPr>
            <a:spLocks noChangeArrowheads="1"/>
          </p:cNvSpPr>
          <p:nvPr/>
        </p:nvSpPr>
        <p:spPr bwMode="auto">
          <a:xfrm>
            <a:off x="467544" y="764704"/>
            <a:ext cx="8496944" cy="38164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57188" algn="l" defTabSz="914400" rtl="0" eaLnBrk="0" fontAlgn="base" latinLnBrk="0" hangingPunct="0">
              <a:lnSpc>
                <a:spcPct val="100000"/>
              </a:lnSpc>
              <a:spcBef>
                <a:spcPct val="0"/>
              </a:spcBef>
              <a:spcAft>
                <a:spcPct val="0"/>
              </a:spcAft>
              <a:buClrTx/>
              <a:buSzTx/>
              <a:buFontTx/>
              <a:buNone/>
              <a:tabLst>
                <a:tab pos="160338" algn="l"/>
              </a:tabLst>
            </a:pPr>
            <a:endParaRPr kumimoji="0" lang="tr-TR" b="0" i="0" u="none" strike="noStrike" cap="none" normalizeH="0" baseline="0" dirty="0" smtClean="0">
              <a:ln>
                <a:noFill/>
              </a:ln>
              <a:solidFill>
                <a:schemeClr val="tx1"/>
              </a:solidFill>
              <a:effectLst/>
              <a:latin typeface="Comic Sans MS" panose="030F0702030302020204" pitchFamily="66" charset="0"/>
              <a:ea typeface="Times New Roman" pitchFamily="18" charset="0"/>
              <a:cs typeface="Franklin Gothic Medium" pitchFamily="34" charset="0"/>
            </a:endParaRPr>
          </a:p>
          <a:p>
            <a:pPr marR="0" lvl="0" algn="l" defTabSz="914400" rtl="0" eaLnBrk="0" fontAlgn="base" latinLnBrk="0" hangingPunct="0">
              <a:lnSpc>
                <a:spcPct val="100000"/>
              </a:lnSpc>
              <a:spcBef>
                <a:spcPct val="0"/>
              </a:spcBef>
              <a:spcAft>
                <a:spcPct val="0"/>
              </a:spcAft>
              <a:buClrTx/>
              <a:buSzTx/>
              <a:buFontTx/>
              <a:buNone/>
              <a:tabLst>
                <a:tab pos="160338" algn="l"/>
              </a:tabLst>
            </a:pPr>
            <a:r>
              <a:rPr lang="tr-TR" sz="3200" b="1" dirty="0" smtClean="0">
                <a:solidFill>
                  <a:srgbClr val="FFFF00"/>
                </a:solidFill>
                <a:latin typeface="Comic Sans MS" panose="030F0702030302020204" pitchFamily="66" charset="0"/>
                <a:ea typeface="Times New Roman" pitchFamily="18" charset="0"/>
                <a:cs typeface="Franklin Gothic Medium" pitchFamily="34" charset="0"/>
              </a:rPr>
              <a:t>Çocuk </a:t>
            </a:r>
            <a:r>
              <a:rPr lang="tr-TR" sz="3200" b="1" dirty="0" smtClean="0">
                <a:solidFill>
                  <a:srgbClr val="FFFF00"/>
                </a:solidFill>
                <a:latin typeface="Comic Sans MS" panose="030F0702030302020204" pitchFamily="66" charset="0"/>
                <a:ea typeface="Times New Roman" pitchFamily="18" charset="0"/>
                <a:cs typeface="Franklin Gothic Medium" pitchFamily="34" charset="0"/>
              </a:rPr>
              <a:t>İstismarının Tanımı?</a:t>
            </a:r>
          </a:p>
          <a:p>
            <a:pPr marR="0" lvl="0" algn="l" defTabSz="914400" rtl="0" eaLnBrk="0" fontAlgn="base" latinLnBrk="0" hangingPunct="0">
              <a:lnSpc>
                <a:spcPct val="100000"/>
              </a:lnSpc>
              <a:spcBef>
                <a:spcPct val="0"/>
              </a:spcBef>
              <a:spcAft>
                <a:spcPct val="0"/>
              </a:spcAft>
              <a:buClrTx/>
              <a:buSzTx/>
              <a:buFontTx/>
              <a:buNone/>
              <a:tabLst>
                <a:tab pos="160338" algn="l"/>
              </a:tabLst>
            </a:pPr>
            <a:endParaRPr lang="tr-TR" sz="2400" b="1" dirty="0" smtClean="0">
              <a:latin typeface="Comic Sans MS" panose="030F0702030302020204" pitchFamily="66" charset="0"/>
              <a:ea typeface="Times New Roman" pitchFamily="18" charset="0"/>
              <a:cs typeface="Franklin Gothic Medium" pitchFamily="34" charset="0"/>
            </a:endParaRPr>
          </a:p>
          <a:p>
            <a:pPr lvl="0" eaLnBrk="0" fontAlgn="base" hangingPunct="0">
              <a:spcBef>
                <a:spcPct val="0"/>
              </a:spcBef>
              <a:spcAft>
                <a:spcPct val="0"/>
              </a:spcAft>
              <a:tabLst>
                <a:tab pos="160338" algn="l"/>
              </a:tabLst>
            </a:pPr>
            <a:r>
              <a:rPr lang="tr-TR" sz="2800" dirty="0">
                <a:latin typeface="Comic Sans MS" panose="030F0702030302020204" pitchFamily="66" charset="0"/>
                <a:ea typeface="Times New Roman" pitchFamily="18" charset="0"/>
                <a:cs typeface="Franklin Gothic Medium" pitchFamily="34" charset="0"/>
              </a:rPr>
              <a:t>Dünya </a:t>
            </a:r>
            <a:r>
              <a:rPr lang="tr-TR" sz="2800" dirty="0" smtClean="0">
                <a:latin typeface="Comic Sans MS" panose="030F0702030302020204" pitchFamily="66" charset="0"/>
                <a:ea typeface="Times New Roman" pitchFamily="18" charset="0"/>
                <a:cs typeface="Franklin Gothic Medium" pitchFamily="34" charset="0"/>
              </a:rPr>
              <a:t>Sağlık Örgütü ‘ne (1985) göre; Çocuk istismarı </a:t>
            </a:r>
            <a:r>
              <a:rPr lang="tr-TR" sz="2800" dirty="0">
                <a:latin typeface="Comic Sans MS" panose="030F0702030302020204" pitchFamily="66" charset="0"/>
                <a:ea typeface="Times New Roman" pitchFamily="18" charset="0"/>
                <a:cs typeface="Franklin Gothic Medium" pitchFamily="34" charset="0"/>
              </a:rPr>
              <a:t>"Bir yetişkin tarafından bilerek ya da bilmeyerek yapılan ve çocuğun sağlığını, fizik gelişimini, </a:t>
            </a:r>
            <a:r>
              <a:rPr lang="tr-TR" sz="2800" dirty="0" err="1">
                <a:latin typeface="Comic Sans MS" panose="030F0702030302020204" pitchFamily="66" charset="0"/>
                <a:ea typeface="Times New Roman" pitchFamily="18" charset="0"/>
                <a:cs typeface="Franklin Gothic Medium" pitchFamily="34" charset="0"/>
              </a:rPr>
              <a:t>psikososyal</a:t>
            </a:r>
            <a:r>
              <a:rPr lang="tr-TR" sz="2800" dirty="0">
                <a:latin typeface="Comic Sans MS" panose="030F0702030302020204" pitchFamily="66" charset="0"/>
                <a:ea typeface="Times New Roman" pitchFamily="18" charset="0"/>
                <a:cs typeface="Franklin Gothic Medium" pitchFamily="34" charset="0"/>
              </a:rPr>
              <a:t> gelişimini olumsuz yönde etkileyen davranışlar" olarak tanımlamaktadır. </a:t>
            </a:r>
            <a:endParaRPr lang="tr-TR" sz="2800" dirty="0" smtClean="0">
              <a:latin typeface="Comic Sans MS" panose="030F0702030302020204" pitchFamily="66" charset="0"/>
              <a:ea typeface="Times New Roman" pitchFamily="18" charset="0"/>
              <a:cs typeface="Franklin Gothic Medium" pitchFamily="34" charset="0"/>
            </a:endParaRPr>
          </a:p>
          <a:p>
            <a:pPr lvl="0" eaLnBrk="0" fontAlgn="base" hangingPunct="0">
              <a:spcBef>
                <a:spcPct val="0"/>
              </a:spcBef>
              <a:spcAft>
                <a:spcPct val="0"/>
              </a:spcAft>
              <a:tabLst>
                <a:tab pos="160338" algn="l"/>
              </a:tabLst>
            </a:pPr>
            <a:endParaRPr lang="tr-TR" sz="2800" dirty="0">
              <a:latin typeface="Comic Sans MS" panose="030F0702030302020204" pitchFamily="66" charset="0"/>
              <a:ea typeface="Times New Roman" pitchFamily="18" charset="0"/>
              <a:cs typeface="Franklin Gothic Medium" pitchFamily="34" charset="0"/>
            </a:endParaRPr>
          </a:p>
        </p:txBody>
      </p:sp>
    </p:spTree>
    <p:extLst>
      <p:ext uri="{BB962C8B-B14F-4D97-AF65-F5344CB8AC3E}">
        <p14:creationId xmlns:p14="http://schemas.microsoft.com/office/powerpoint/2010/main" val="3320026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1"/>
          <p:cNvSpPr>
            <a:spLocks noChangeArrowheads="1"/>
          </p:cNvSpPr>
          <p:nvPr/>
        </p:nvSpPr>
        <p:spPr bwMode="auto">
          <a:xfrm>
            <a:off x="395536" y="836131"/>
            <a:ext cx="8496944" cy="36009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tabLst>
                <a:tab pos="160338" algn="l"/>
              </a:tabLst>
            </a:pPr>
            <a:r>
              <a:rPr lang="tr-TR" sz="3200" dirty="0" smtClean="0">
                <a:latin typeface="Comic Sans MS" panose="030F0702030302020204" pitchFamily="66" charset="0"/>
              </a:rPr>
              <a:t>Dünya Sağlık  Örgütünün yapmış olduğu tanıma göre, bir çocuğun yaşadığı olumsuz durumları anlamlandıramayacak </a:t>
            </a:r>
            <a:r>
              <a:rPr lang="tr-TR" sz="3200" dirty="0">
                <a:latin typeface="Comic Sans MS" panose="030F0702030302020204" pitchFamily="66" charset="0"/>
              </a:rPr>
              <a:t>yaşta </a:t>
            </a:r>
            <a:r>
              <a:rPr lang="tr-TR" sz="3200" dirty="0" smtClean="0">
                <a:latin typeface="Comic Sans MS" panose="030F0702030302020204" pitchFamily="66" charset="0"/>
              </a:rPr>
              <a:t>olması, bu </a:t>
            </a:r>
            <a:r>
              <a:rPr lang="tr-TR" sz="3200" dirty="0">
                <a:latin typeface="Comic Sans MS" panose="030F0702030302020204" pitchFamily="66" charset="0"/>
              </a:rPr>
              <a:t>davranışı gerçekleştiren kişinin farkında olmayarak yani bilinçsiz bir şekilde yapması bu davranışın istismara yol açtığı gerçeğini </a:t>
            </a:r>
            <a:r>
              <a:rPr lang="tr-TR" sz="3200" dirty="0" smtClean="0">
                <a:latin typeface="Comic Sans MS" panose="030F0702030302020204" pitchFamily="66" charset="0"/>
              </a:rPr>
              <a:t>değiştirmeyeceğidir. </a:t>
            </a:r>
          </a:p>
        </p:txBody>
      </p:sp>
    </p:spTree>
    <p:extLst>
      <p:ext uri="{BB962C8B-B14F-4D97-AF65-F5344CB8AC3E}">
        <p14:creationId xmlns:p14="http://schemas.microsoft.com/office/powerpoint/2010/main" val="3105123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1"/>
          <p:cNvSpPr>
            <a:spLocks noChangeArrowheads="1"/>
          </p:cNvSpPr>
          <p:nvPr/>
        </p:nvSpPr>
        <p:spPr bwMode="auto">
          <a:xfrm>
            <a:off x="323528" y="620688"/>
            <a:ext cx="8136904"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tabLst>
                <a:tab pos="160338" algn="l"/>
              </a:tabLst>
            </a:pPr>
            <a:r>
              <a:rPr lang="tr-TR" sz="2800" b="1" dirty="0" smtClean="0">
                <a:solidFill>
                  <a:srgbClr val="FFFF00"/>
                </a:solidFill>
                <a:latin typeface="Comic Sans MS" panose="030F0702030302020204" pitchFamily="66" charset="0"/>
              </a:rPr>
              <a:t>Türk Ceza Hukuku’na göre çocuk </a:t>
            </a:r>
            <a:r>
              <a:rPr lang="tr-TR" sz="2800" b="1" dirty="0">
                <a:solidFill>
                  <a:srgbClr val="FFFF00"/>
                </a:solidFill>
                <a:latin typeface="Comic Sans MS" panose="030F0702030302020204" pitchFamily="66" charset="0"/>
              </a:rPr>
              <a:t>istismarı, </a:t>
            </a:r>
            <a:r>
              <a:rPr lang="tr-TR" sz="2800" dirty="0">
                <a:latin typeface="Comic Sans MS" panose="030F0702030302020204" pitchFamily="66" charset="0"/>
              </a:rPr>
              <a:t>çocuğun fiziksel ya da psikolojik gelişimini olumsuz olarak etkileyen </a:t>
            </a:r>
            <a:r>
              <a:rPr lang="tr-TR" sz="2800" dirty="0" smtClean="0">
                <a:latin typeface="Comic Sans MS" panose="030F0702030302020204" pitchFamily="66" charset="0"/>
              </a:rPr>
              <a:t>davranışlardır</a:t>
            </a:r>
          </a:p>
          <a:p>
            <a:pPr lvl="0" eaLnBrk="0" fontAlgn="base" hangingPunct="0">
              <a:spcBef>
                <a:spcPct val="0"/>
              </a:spcBef>
              <a:spcAft>
                <a:spcPct val="0"/>
              </a:spcAft>
              <a:tabLst>
                <a:tab pos="160338" algn="l"/>
              </a:tabLst>
            </a:pPr>
            <a:endParaRPr lang="tr-TR" sz="2800" dirty="0">
              <a:latin typeface="Comic Sans MS" panose="030F0702030302020204" pitchFamily="66" charset="0"/>
            </a:endParaRPr>
          </a:p>
          <a:p>
            <a:pPr lvl="0" eaLnBrk="0" fontAlgn="base" hangingPunct="0">
              <a:spcBef>
                <a:spcPct val="0"/>
              </a:spcBef>
              <a:spcAft>
                <a:spcPct val="0"/>
              </a:spcAft>
              <a:tabLst>
                <a:tab pos="160338" algn="l"/>
              </a:tabLst>
            </a:pPr>
            <a:r>
              <a:rPr lang="tr-TR" sz="2800" dirty="0" smtClean="0">
                <a:latin typeface="Comic Sans MS" panose="030F0702030302020204" pitchFamily="66" charset="0"/>
              </a:rPr>
              <a:t>Çocuk </a:t>
            </a:r>
            <a:r>
              <a:rPr lang="tr-TR" sz="2800" dirty="0">
                <a:latin typeface="Comic Sans MS" panose="030F0702030302020204" pitchFamily="66" charset="0"/>
              </a:rPr>
              <a:t>istismarı 18 yaşın altındaki çocukların ya da ergenlerin ana-babaları, onları bakıp gözetmek ve eğitmekle görevli öğretmen, usta, koruyucu aile fertleri, vasi gibi kişiler ya da yabancı kişiler tarafından yapılan, bedensel ve ya psikolojik olarak sağlıklarına zarar veren, fiziksel, duygusal, cinsel ya da zihinsel gelişimlerini engelleyen tutum ve davranışlardır.</a:t>
            </a:r>
            <a:endParaRPr kumimoji="0" lang="tr-TR" sz="2800" b="0" i="0" u="none" strike="noStrike" cap="none" normalizeH="0" dirty="0" smtClean="0">
              <a:ln>
                <a:noFill/>
              </a:ln>
              <a:effectLst/>
              <a:latin typeface="Comic Sans MS" panose="030F0702030302020204" pitchFamily="66" charset="0"/>
              <a:ea typeface="Times New Roman" pitchFamily="18" charset="0"/>
              <a:cs typeface="Franklin Gothic Medium" pitchFamily="34" charset="0"/>
            </a:endParaRPr>
          </a:p>
        </p:txBody>
      </p:sp>
    </p:spTree>
    <p:extLst>
      <p:ext uri="{BB962C8B-B14F-4D97-AF65-F5344CB8AC3E}">
        <p14:creationId xmlns:p14="http://schemas.microsoft.com/office/powerpoint/2010/main" val="2785745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1"/>
          <p:cNvSpPr>
            <a:spLocks noChangeArrowheads="1"/>
          </p:cNvSpPr>
          <p:nvPr/>
        </p:nvSpPr>
        <p:spPr bwMode="auto">
          <a:xfrm>
            <a:off x="395536" y="590491"/>
            <a:ext cx="8136904"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tabLst>
                <a:tab pos="160338" algn="l"/>
              </a:tabLst>
            </a:pPr>
            <a:r>
              <a:rPr lang="tr-TR" sz="3200" b="1" i="1" u="sng" dirty="0">
                <a:solidFill>
                  <a:srgbClr val="FFFF00"/>
                </a:solidFill>
                <a:latin typeface="Comic Sans MS" pitchFamily="66" charset="0"/>
                <a:ea typeface="Times New Roman" pitchFamily="18" charset="0"/>
                <a:cs typeface="Franklin Gothic Medium" pitchFamily="34" charset="0"/>
              </a:rPr>
              <a:t>Oral ve </a:t>
            </a:r>
            <a:r>
              <a:rPr lang="tr-TR" sz="3200" b="1" i="1" u="sng" dirty="0" err="1" smtClean="0">
                <a:solidFill>
                  <a:srgbClr val="FFFF00"/>
                </a:solidFill>
                <a:latin typeface="Comic Sans MS" pitchFamily="66" charset="0"/>
                <a:ea typeface="Times New Roman" pitchFamily="18" charset="0"/>
                <a:cs typeface="Franklin Gothic Medium" pitchFamily="34" charset="0"/>
              </a:rPr>
              <a:t>arkadaşları’na</a:t>
            </a:r>
            <a:r>
              <a:rPr lang="tr-TR" sz="3200" b="1" i="1" u="sng" dirty="0" smtClean="0">
                <a:solidFill>
                  <a:srgbClr val="FFFF00"/>
                </a:solidFill>
                <a:latin typeface="Comic Sans MS" pitchFamily="66" charset="0"/>
                <a:ea typeface="Times New Roman" pitchFamily="18" charset="0"/>
                <a:cs typeface="Franklin Gothic Medium" pitchFamily="34" charset="0"/>
              </a:rPr>
              <a:t> (2001) göre ise, Çocuk istismarını; </a:t>
            </a:r>
            <a:r>
              <a:rPr lang="tr-TR" sz="3200" dirty="0" smtClean="0">
                <a:latin typeface="Comic Sans MS" pitchFamily="66" charset="0"/>
                <a:ea typeface="Times New Roman" pitchFamily="18" charset="0"/>
                <a:cs typeface="Franklin Gothic Medium" pitchFamily="34" charset="0"/>
              </a:rPr>
              <a:t>«Anne</a:t>
            </a:r>
            <a:r>
              <a:rPr lang="tr-TR" sz="3200" dirty="0">
                <a:latin typeface="Comic Sans MS" pitchFamily="66" charset="0"/>
                <a:ea typeface="Times New Roman" pitchFamily="18" charset="0"/>
                <a:cs typeface="Franklin Gothic Medium" pitchFamily="34" charset="0"/>
              </a:rPr>
              <a:t>, baba ya da bakıcı gibi bir erişkin tarafından çocuğa yöneltilen, toplumsal kurallar ve profesyonel kişilerce uygunsuz ya da hasar verici olarak nitelendirilen, çocuğun gelişimini engelleyen ya da kısıtlayan eylem ve eylemsizliklerin </a:t>
            </a:r>
            <a:r>
              <a:rPr lang="tr-TR" sz="3200" dirty="0" smtClean="0">
                <a:latin typeface="Comic Sans MS" pitchFamily="66" charset="0"/>
                <a:ea typeface="Times New Roman" pitchFamily="18" charset="0"/>
                <a:cs typeface="Franklin Gothic Medium" pitchFamily="34" charset="0"/>
              </a:rPr>
              <a:t>tümü» olarak tanımlamışlardır.</a:t>
            </a:r>
            <a:endParaRPr kumimoji="0" lang="tr-TR" sz="4000" b="0" i="0" u="none" strike="noStrike" cap="none" normalizeH="0" baseline="0" dirty="0" smtClean="0">
              <a:ln>
                <a:noFill/>
              </a:ln>
              <a:solidFill>
                <a:schemeClr val="tx1"/>
              </a:solidFill>
              <a:effectLst/>
              <a:latin typeface="Comic Sans MS" panose="030F0702030302020204" pitchFamily="66" charset="0"/>
              <a:cs typeface="Arial" pitchFamily="34" charset="0"/>
            </a:endParaRPr>
          </a:p>
        </p:txBody>
      </p:sp>
    </p:spTree>
    <p:extLst>
      <p:ext uri="{BB962C8B-B14F-4D97-AF65-F5344CB8AC3E}">
        <p14:creationId xmlns:p14="http://schemas.microsoft.com/office/powerpoint/2010/main" val="3132679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1"/>
          <p:cNvSpPr>
            <a:spLocks noChangeArrowheads="1"/>
          </p:cNvSpPr>
          <p:nvPr/>
        </p:nvSpPr>
        <p:spPr bwMode="auto">
          <a:xfrm>
            <a:off x="467544" y="549260"/>
            <a:ext cx="8496944" cy="4247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57188" algn="l" defTabSz="914400" rtl="0" eaLnBrk="0" fontAlgn="base" latinLnBrk="0" hangingPunct="0">
              <a:lnSpc>
                <a:spcPct val="100000"/>
              </a:lnSpc>
              <a:spcBef>
                <a:spcPct val="0"/>
              </a:spcBef>
              <a:spcAft>
                <a:spcPct val="0"/>
              </a:spcAft>
              <a:buClrTx/>
              <a:buSzTx/>
              <a:buFontTx/>
              <a:buNone/>
              <a:tabLst>
                <a:tab pos="160338" algn="l"/>
              </a:tabLst>
            </a:pPr>
            <a:endParaRPr kumimoji="0" lang="tr-TR" b="0" i="0" u="none" strike="noStrike" cap="none" normalizeH="0" baseline="0" dirty="0" smtClean="0">
              <a:ln>
                <a:noFill/>
              </a:ln>
              <a:solidFill>
                <a:schemeClr val="tx1"/>
              </a:solidFill>
              <a:effectLst/>
              <a:latin typeface="Comic Sans MS" panose="030F0702030302020204" pitchFamily="66" charset="0"/>
              <a:ea typeface="Times New Roman" pitchFamily="18" charset="0"/>
              <a:cs typeface="Franklin Gothic Medium" pitchFamily="34" charset="0"/>
            </a:endParaRPr>
          </a:p>
          <a:p>
            <a:pPr marR="0" lvl="0" algn="l" defTabSz="914400" rtl="0" eaLnBrk="0" fontAlgn="base" latinLnBrk="0" hangingPunct="0">
              <a:lnSpc>
                <a:spcPct val="100000"/>
              </a:lnSpc>
              <a:spcBef>
                <a:spcPct val="0"/>
              </a:spcBef>
              <a:spcAft>
                <a:spcPct val="0"/>
              </a:spcAft>
              <a:buClrTx/>
              <a:buSzTx/>
              <a:buFontTx/>
              <a:buNone/>
              <a:tabLst>
                <a:tab pos="160338" algn="l"/>
              </a:tabLst>
            </a:pPr>
            <a:r>
              <a:rPr lang="tr-TR" sz="3200" b="1" dirty="0" smtClean="0">
                <a:solidFill>
                  <a:srgbClr val="FFFF00"/>
                </a:solidFill>
                <a:latin typeface="Comic Sans MS" panose="030F0702030302020204" pitchFamily="66" charset="0"/>
                <a:ea typeface="Times New Roman" pitchFamily="18" charset="0"/>
                <a:cs typeface="Franklin Gothic Medium" pitchFamily="34" charset="0"/>
              </a:rPr>
              <a:t>Çocuk İhmalinin Tanımı?</a:t>
            </a:r>
          </a:p>
          <a:p>
            <a:pPr marR="0" lvl="0" algn="l" defTabSz="914400" rtl="0" eaLnBrk="0" fontAlgn="base" latinLnBrk="0" hangingPunct="0">
              <a:lnSpc>
                <a:spcPct val="100000"/>
              </a:lnSpc>
              <a:spcBef>
                <a:spcPct val="0"/>
              </a:spcBef>
              <a:spcAft>
                <a:spcPct val="0"/>
              </a:spcAft>
              <a:buClrTx/>
              <a:buSzTx/>
              <a:buFontTx/>
              <a:buNone/>
              <a:tabLst>
                <a:tab pos="160338" algn="l"/>
              </a:tabLst>
            </a:pPr>
            <a:endParaRPr lang="tr-TR" sz="2400" b="1" dirty="0" smtClean="0">
              <a:latin typeface="Comic Sans MS" panose="030F0702030302020204" pitchFamily="66" charset="0"/>
              <a:ea typeface="Times New Roman" pitchFamily="18" charset="0"/>
              <a:cs typeface="Franklin Gothic Medium" pitchFamily="34" charset="0"/>
            </a:endParaRPr>
          </a:p>
          <a:p>
            <a:pPr lvl="0" eaLnBrk="0" fontAlgn="base" hangingPunct="0">
              <a:spcBef>
                <a:spcPct val="0"/>
              </a:spcBef>
              <a:spcAft>
                <a:spcPct val="0"/>
              </a:spcAft>
              <a:tabLst>
                <a:tab pos="160338" algn="l"/>
              </a:tabLst>
            </a:pPr>
            <a:r>
              <a:rPr lang="tr-TR" sz="2800" dirty="0" smtClean="0">
                <a:latin typeface="Comic Sans MS" panose="030F0702030302020204" pitchFamily="66" charset="0"/>
                <a:ea typeface="Times New Roman" pitchFamily="18" charset="0"/>
                <a:cs typeface="Franklin Gothic Medium" pitchFamily="34" charset="0"/>
              </a:rPr>
              <a:t>Başta </a:t>
            </a:r>
            <a:r>
              <a:rPr lang="tr-TR" sz="2800" dirty="0">
                <a:latin typeface="Comic Sans MS" panose="030F0702030302020204" pitchFamily="66" charset="0"/>
                <a:ea typeface="Times New Roman" pitchFamily="18" charset="0"/>
                <a:cs typeface="Franklin Gothic Medium" pitchFamily="34" charset="0"/>
              </a:rPr>
              <a:t>anne ve baba olmak üzere, bakmakla yükümlü kimseler ve diğer yetişkinlerin, çocuğun beslenme, giyinme, barınma, eğitim, sağlık ve sevgi gibi temel gereksinimlerini ihmal etmeleri sonucu, çocuğun bedensel, duygusal, ahlaksal ya da sosyal gelişiminin engellenmesi olarak tanımlanmaktadır (Turhan ve ark., 2006). </a:t>
            </a:r>
          </a:p>
        </p:txBody>
      </p:sp>
    </p:spTree>
    <p:extLst>
      <p:ext uri="{BB962C8B-B14F-4D97-AF65-F5344CB8AC3E}">
        <p14:creationId xmlns:p14="http://schemas.microsoft.com/office/powerpoint/2010/main" val="886900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620688"/>
            <a:ext cx="8568952" cy="5016758"/>
          </a:xfrm>
          <a:prstGeom prst="rect">
            <a:avLst/>
          </a:prstGeom>
        </p:spPr>
        <p:txBody>
          <a:bodyPr wrap="square">
            <a:spAutoFit/>
          </a:bodyPr>
          <a:lstStyle/>
          <a:p>
            <a:pPr lvl="0" fontAlgn="base">
              <a:spcBef>
                <a:spcPct val="0"/>
              </a:spcBef>
              <a:spcAft>
                <a:spcPct val="0"/>
              </a:spcAft>
              <a:tabLst>
                <a:tab pos="557213" algn="l"/>
              </a:tabLst>
            </a:pPr>
            <a:r>
              <a:rPr lang="tr-TR" sz="3200" dirty="0">
                <a:latin typeface="Comic Sans MS" panose="030F0702030302020204" pitchFamily="66" charset="0"/>
              </a:rPr>
              <a:t>Son yıllarda </a:t>
            </a:r>
            <a:r>
              <a:rPr lang="tr-TR" sz="3200" dirty="0" smtClean="0">
                <a:latin typeface="Comic Sans MS" panose="030F0702030302020204" pitchFamily="66" charset="0"/>
              </a:rPr>
              <a:t>Türkiye de dahil olmak üzere dünyada </a:t>
            </a:r>
            <a:r>
              <a:rPr lang="tr-TR" sz="3200" dirty="0">
                <a:latin typeface="Comic Sans MS" panose="030F0702030302020204" pitchFamily="66" charset="0"/>
              </a:rPr>
              <a:t>çocuk </a:t>
            </a:r>
            <a:r>
              <a:rPr lang="tr-TR" sz="3200" dirty="0" smtClean="0">
                <a:latin typeface="Comic Sans MS" panose="030F0702030302020204" pitchFamily="66" charset="0"/>
              </a:rPr>
              <a:t>ihmal ve istismar konusu</a:t>
            </a:r>
            <a:r>
              <a:rPr lang="tr-TR" sz="3200" dirty="0">
                <a:latin typeface="Comic Sans MS" panose="030F0702030302020204" pitchFamily="66" charset="0"/>
              </a:rPr>
              <a:t>, gerek tıbbi, gerekse toplumsal açıdan giderek önem kazanmaya başlamıştır. </a:t>
            </a:r>
            <a:endParaRPr lang="tr-TR" sz="3200" dirty="0" smtClean="0">
              <a:latin typeface="Comic Sans MS" panose="030F0702030302020204" pitchFamily="66" charset="0"/>
            </a:endParaRPr>
          </a:p>
          <a:p>
            <a:pPr lvl="0" fontAlgn="base">
              <a:spcBef>
                <a:spcPct val="0"/>
              </a:spcBef>
              <a:spcAft>
                <a:spcPct val="0"/>
              </a:spcAft>
              <a:tabLst>
                <a:tab pos="557213" algn="l"/>
              </a:tabLst>
            </a:pPr>
            <a:endParaRPr lang="tr-TR" sz="3200" dirty="0">
              <a:latin typeface="Comic Sans MS" panose="030F0702030302020204" pitchFamily="66" charset="0"/>
              <a:ea typeface="Times New Roman" pitchFamily="18" charset="0"/>
              <a:cs typeface="Franklin Gothic Medium" pitchFamily="34" charset="0"/>
            </a:endParaRPr>
          </a:p>
          <a:p>
            <a:pPr lvl="0" fontAlgn="base">
              <a:spcBef>
                <a:spcPct val="0"/>
              </a:spcBef>
              <a:spcAft>
                <a:spcPct val="0"/>
              </a:spcAft>
              <a:tabLst>
                <a:tab pos="557213" algn="l"/>
              </a:tabLst>
            </a:pPr>
            <a:r>
              <a:rPr lang="tr-TR" sz="3200" dirty="0" smtClean="0">
                <a:latin typeface="Comic Sans MS" panose="030F0702030302020204" pitchFamily="66" charset="0"/>
                <a:ea typeface="Times New Roman" pitchFamily="18" charset="0"/>
                <a:cs typeface="Franklin Gothic Medium" pitchFamily="34" charset="0"/>
              </a:rPr>
              <a:t>Dünya </a:t>
            </a:r>
            <a:r>
              <a:rPr lang="tr-TR" sz="3200" dirty="0">
                <a:latin typeface="Comic Sans MS" panose="030F0702030302020204" pitchFamily="66" charset="0"/>
                <a:ea typeface="Times New Roman" pitchFamily="18" charset="0"/>
                <a:cs typeface="Franklin Gothic Medium" pitchFamily="34" charset="0"/>
              </a:rPr>
              <a:t>Sağlık Örgütü’nün verilerine göre dünyada 1-14 yaş grubundaki 40 milyon çocuk istismar veya ihmale uğramakta, desteğe ihtiyaç duymaktadır (Şimşek ve ark., 2004). </a:t>
            </a:r>
            <a:endParaRPr lang="tr-TR" sz="3200" dirty="0">
              <a:latin typeface="Comic Sans MS" panose="030F0702030302020204" pitchFamily="66" charset="0"/>
              <a:cs typeface="Arial" pitchFamily="34" charset="0"/>
            </a:endParaRPr>
          </a:p>
        </p:txBody>
      </p:sp>
    </p:spTree>
    <p:extLst>
      <p:ext uri="{BB962C8B-B14F-4D97-AF65-F5344CB8AC3E}">
        <p14:creationId xmlns:p14="http://schemas.microsoft.com/office/powerpoint/2010/main" val="1882338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1"/>
          <p:cNvSpPr>
            <a:spLocks noChangeArrowheads="1"/>
          </p:cNvSpPr>
          <p:nvPr/>
        </p:nvSpPr>
        <p:spPr bwMode="auto">
          <a:xfrm>
            <a:off x="323528" y="1041122"/>
            <a:ext cx="8568952"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tabLst>
                <a:tab pos="557213" algn="l"/>
              </a:tabLst>
            </a:pPr>
            <a:r>
              <a:rPr lang="tr-TR" sz="3200" dirty="0" smtClean="0">
                <a:latin typeface="Comic Sans MS" panose="030F0702030302020204" pitchFamily="66" charset="0"/>
                <a:ea typeface="Times New Roman" pitchFamily="18" charset="0"/>
                <a:cs typeface="Franklin Gothic Medium" pitchFamily="34" charset="0"/>
              </a:rPr>
              <a:t>Son </a:t>
            </a:r>
            <a:r>
              <a:rPr lang="tr-TR" sz="3200" dirty="0">
                <a:latin typeface="Comic Sans MS" panose="030F0702030302020204" pitchFamily="66" charset="0"/>
                <a:ea typeface="Times New Roman" pitchFamily="18" charset="0"/>
                <a:cs typeface="Franklin Gothic Medium" pitchFamily="34" charset="0"/>
              </a:rPr>
              <a:t>zamanlarda </a:t>
            </a:r>
            <a:r>
              <a:rPr lang="tr-TR" sz="3200" dirty="0" smtClean="0">
                <a:latin typeface="Comic Sans MS" panose="030F0702030302020204" pitchFamily="66" charset="0"/>
                <a:ea typeface="Times New Roman" pitchFamily="18" charset="0"/>
                <a:cs typeface="Franklin Gothic Medium" pitchFamily="34" charset="0"/>
              </a:rPr>
              <a:t>savaşlardan dolayı </a:t>
            </a:r>
            <a:r>
              <a:rPr lang="tr-TR" sz="3200" dirty="0">
                <a:latin typeface="Comic Sans MS" panose="030F0702030302020204" pitchFamily="66" charset="0"/>
                <a:ea typeface="Times New Roman" pitchFamily="18" charset="0"/>
                <a:cs typeface="Franklin Gothic Medium" pitchFamily="34" charset="0"/>
              </a:rPr>
              <a:t>dünyada </a:t>
            </a:r>
            <a:r>
              <a:rPr lang="tr-TR" sz="3200" dirty="0" smtClean="0">
                <a:latin typeface="Comic Sans MS" panose="030F0702030302020204" pitchFamily="66" charset="0"/>
                <a:ea typeface="Times New Roman" pitchFamily="18" charset="0"/>
                <a:cs typeface="Franklin Gothic Medium" pitchFamily="34" charset="0"/>
              </a:rPr>
              <a:t>yaşanan göçler , ekonomik krizler </a:t>
            </a:r>
            <a:r>
              <a:rPr lang="tr-TR" sz="3200" dirty="0">
                <a:latin typeface="Comic Sans MS" panose="030F0702030302020204" pitchFamily="66" charset="0"/>
                <a:ea typeface="Times New Roman" pitchFamily="18" charset="0"/>
                <a:cs typeface="Franklin Gothic Medium" pitchFamily="34" charset="0"/>
              </a:rPr>
              <a:t>refah yaşam düzeyinin azalması ile  birlikte bir çok sorun ortaya çıkmıştır. En önemlisi de güç koşullar altındaki çocuklardır. </a:t>
            </a:r>
            <a:endParaRPr lang="tr-TR" sz="3200" dirty="0" smtClean="0">
              <a:latin typeface="Comic Sans MS" panose="030F0702030302020204" pitchFamily="66" charset="0"/>
              <a:ea typeface="Times New Roman" pitchFamily="18" charset="0"/>
              <a:cs typeface="Franklin Gothic Medium" pitchFamily="34" charset="0"/>
            </a:endParaRPr>
          </a:p>
          <a:p>
            <a:pPr lvl="0" fontAlgn="base">
              <a:spcBef>
                <a:spcPct val="0"/>
              </a:spcBef>
              <a:spcAft>
                <a:spcPct val="0"/>
              </a:spcAft>
              <a:tabLst>
                <a:tab pos="557213" algn="l"/>
              </a:tabLst>
            </a:pPr>
            <a:r>
              <a:rPr lang="tr-TR" sz="3200" dirty="0" smtClean="0">
                <a:latin typeface="Comic Sans MS" panose="030F0702030302020204" pitchFamily="66" charset="0"/>
                <a:ea typeface="Times New Roman" pitchFamily="18" charset="0"/>
                <a:cs typeface="Franklin Gothic Medium" pitchFamily="34" charset="0"/>
              </a:rPr>
              <a:t>(</a:t>
            </a:r>
            <a:r>
              <a:rPr lang="tr-TR" sz="3200" dirty="0">
                <a:latin typeface="Comic Sans MS" panose="030F0702030302020204" pitchFamily="66" charset="0"/>
                <a:ea typeface="Times New Roman" pitchFamily="18" charset="0"/>
                <a:cs typeface="Franklin Gothic Medium" pitchFamily="34" charset="0"/>
              </a:rPr>
              <a:t>Topbaş, 2004). </a:t>
            </a:r>
            <a:endParaRPr lang="tr-TR" sz="3200" dirty="0" smtClean="0">
              <a:latin typeface="Comic Sans MS" panose="030F0702030302020204" pitchFamily="66" charset="0"/>
              <a:ea typeface="Times New Roman" pitchFamily="18" charset="0"/>
              <a:cs typeface="Franklin Gothic Medium" pitchFamily="34" charset="0"/>
            </a:endParaRPr>
          </a:p>
          <a:p>
            <a:pPr lvl="0" fontAlgn="base">
              <a:spcBef>
                <a:spcPct val="0"/>
              </a:spcBef>
              <a:spcAft>
                <a:spcPct val="0"/>
              </a:spcAft>
              <a:tabLst>
                <a:tab pos="557213" algn="l"/>
              </a:tabLst>
            </a:pPr>
            <a:endParaRPr lang="tr-TR" sz="3200" dirty="0">
              <a:latin typeface="Comic Sans MS" panose="030F0702030302020204" pitchFamily="66" charset="0"/>
              <a:ea typeface="Times New Roman" pitchFamily="18" charset="0"/>
              <a:cs typeface="Franklin Gothic Medium" pitchFamily="34" charset="0"/>
            </a:endParaRPr>
          </a:p>
        </p:txBody>
      </p:sp>
    </p:spTree>
    <p:extLst>
      <p:ext uri="{BB962C8B-B14F-4D97-AF65-F5344CB8AC3E}">
        <p14:creationId xmlns:p14="http://schemas.microsoft.com/office/powerpoint/2010/main" val="2236647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1"/>
          <p:cNvSpPr>
            <a:spLocks noChangeArrowheads="1"/>
          </p:cNvSpPr>
          <p:nvPr/>
        </p:nvSpPr>
        <p:spPr bwMode="auto">
          <a:xfrm>
            <a:off x="971600" y="662499"/>
            <a:ext cx="7344816"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557213" algn="l"/>
              </a:tabLst>
            </a:pPr>
            <a:r>
              <a:rPr kumimoji="0" lang="tr-TR" sz="3200" b="1" i="0" u="none" strike="noStrike" cap="none" normalizeH="0" baseline="0" dirty="0" smtClean="0">
                <a:ln>
                  <a:noFill/>
                </a:ln>
                <a:solidFill>
                  <a:srgbClr val="FFFF00"/>
                </a:solidFill>
                <a:effectLst/>
                <a:latin typeface="Comic Sans MS" panose="030F0702030302020204" pitchFamily="66" charset="0"/>
                <a:ea typeface="Times New Roman" pitchFamily="18" charset="0"/>
                <a:cs typeface="Franklin Gothic Medium" pitchFamily="34" charset="0"/>
              </a:rPr>
              <a:t>ÇOCUK İSTİSMARININ NEDENLERİ?</a:t>
            </a:r>
          </a:p>
          <a:p>
            <a:pPr marL="0" marR="0" lvl="0" indent="0" algn="l" defTabSz="914400" rtl="0" eaLnBrk="1" fontAlgn="base" latinLnBrk="0" hangingPunct="1">
              <a:lnSpc>
                <a:spcPct val="100000"/>
              </a:lnSpc>
              <a:spcBef>
                <a:spcPct val="0"/>
              </a:spcBef>
              <a:spcAft>
                <a:spcPct val="0"/>
              </a:spcAft>
              <a:buClrTx/>
              <a:buSzTx/>
              <a:buFontTx/>
              <a:buNone/>
              <a:tabLst>
                <a:tab pos="557213" algn="l"/>
              </a:tabLst>
            </a:pPr>
            <a:endParaRPr kumimoji="0" lang="tr-TR" sz="3200" b="1" i="0" u="none" strike="noStrike" cap="none" normalizeH="0" baseline="0" dirty="0" smtClean="0">
              <a:ln>
                <a:noFill/>
              </a:ln>
              <a:solidFill>
                <a:srgbClr val="FFFF00"/>
              </a:solidFill>
              <a:effectLst/>
              <a:latin typeface="Comic Sans MS" panose="030F0702030302020204" pitchFamily="66" charset="0"/>
              <a:cs typeface="Arial" pitchFamily="34" charset="0"/>
            </a:endParaRPr>
          </a:p>
          <a:p>
            <a:pPr marL="514350" lvl="0" indent="-514350" eaLnBrk="0" fontAlgn="base" hangingPunct="0">
              <a:spcBef>
                <a:spcPct val="0"/>
              </a:spcBef>
              <a:spcAft>
                <a:spcPct val="0"/>
              </a:spcAft>
              <a:buAutoNum type="arabicPeriod"/>
              <a:tabLst>
                <a:tab pos="557213" algn="l"/>
              </a:tabLst>
            </a:pPr>
            <a:endParaRPr lang="tr-TR" sz="3200" dirty="0" smtClean="0">
              <a:latin typeface="Comic Sans MS" panose="030F0702030302020204" pitchFamily="66" charset="0"/>
            </a:endParaRPr>
          </a:p>
          <a:p>
            <a:pPr marL="514350" lvl="0" indent="-514350" eaLnBrk="0" fontAlgn="base" hangingPunct="0">
              <a:spcBef>
                <a:spcPct val="0"/>
              </a:spcBef>
              <a:spcAft>
                <a:spcPct val="0"/>
              </a:spcAft>
              <a:buAutoNum type="arabicPeriod"/>
              <a:tabLst>
                <a:tab pos="557213" algn="l"/>
              </a:tabLst>
            </a:pPr>
            <a:r>
              <a:rPr lang="tr-TR" sz="3200" dirty="0" smtClean="0">
                <a:latin typeface="Comic Sans MS" panose="030F0702030302020204" pitchFamily="66" charset="0"/>
              </a:rPr>
              <a:t>Ailesel Faktörler</a:t>
            </a:r>
          </a:p>
          <a:p>
            <a:pPr marL="514350" lvl="0" indent="-514350" eaLnBrk="0" fontAlgn="base" hangingPunct="0">
              <a:spcBef>
                <a:spcPct val="0"/>
              </a:spcBef>
              <a:spcAft>
                <a:spcPct val="0"/>
              </a:spcAft>
              <a:buAutoNum type="arabicPeriod"/>
              <a:tabLst>
                <a:tab pos="557213" algn="l"/>
              </a:tabLst>
            </a:pPr>
            <a:r>
              <a:rPr lang="tr-TR" sz="3200" dirty="0" smtClean="0">
                <a:latin typeface="Comic Sans MS" pitchFamily="66" charset="0"/>
                <a:ea typeface="Times New Roman" pitchFamily="18" charset="0"/>
                <a:cs typeface="Franklin Gothic Medium" pitchFamily="34" charset="0"/>
              </a:rPr>
              <a:t>Çocukların </a:t>
            </a:r>
            <a:r>
              <a:rPr lang="tr-TR" sz="3200" dirty="0">
                <a:latin typeface="Comic Sans MS" pitchFamily="66" charset="0"/>
                <a:ea typeface="Times New Roman" pitchFamily="18" charset="0"/>
                <a:cs typeface="Franklin Gothic Medium" pitchFamily="34" charset="0"/>
              </a:rPr>
              <a:t>İhmal ve İstismara Riskini Arttıran Özellikleri</a:t>
            </a:r>
            <a:endParaRPr lang="tr-TR" sz="3200" dirty="0">
              <a:latin typeface="Comic Sans MS" panose="030F0702030302020204" pitchFamily="66" charset="0"/>
              <a:cs typeface="Arial" pitchFamily="34" charset="0"/>
            </a:endParaRPr>
          </a:p>
          <a:p>
            <a:pPr marL="514350" lvl="0" indent="-514350" eaLnBrk="0" fontAlgn="base" hangingPunct="0">
              <a:spcBef>
                <a:spcPct val="0"/>
              </a:spcBef>
              <a:spcAft>
                <a:spcPct val="0"/>
              </a:spcAft>
              <a:buAutoNum type="arabicPeriod"/>
              <a:tabLst>
                <a:tab pos="557213" algn="l"/>
              </a:tabLst>
            </a:pPr>
            <a:r>
              <a:rPr lang="tr-TR" sz="3200" dirty="0" smtClean="0">
                <a:latin typeface="Comic Sans MS" panose="030F0702030302020204" pitchFamily="66" charset="0"/>
              </a:rPr>
              <a:t>Toplumsal </a:t>
            </a:r>
            <a:r>
              <a:rPr lang="tr-TR" sz="3200" dirty="0">
                <a:latin typeface="Comic Sans MS" panose="030F0702030302020204" pitchFamily="66" charset="0"/>
              </a:rPr>
              <a:t>ve Kurumsal Faktörler</a:t>
            </a:r>
            <a:endParaRPr lang="tr-TR" sz="3200" dirty="0" smtClean="0">
              <a:latin typeface="Comic Sans MS" panose="030F0702030302020204" pitchFamily="66" charset="0"/>
            </a:endParaRPr>
          </a:p>
          <a:p>
            <a:pPr marL="514350" lvl="0" indent="-514350" eaLnBrk="0" fontAlgn="base" hangingPunct="0">
              <a:spcBef>
                <a:spcPct val="0"/>
              </a:spcBef>
              <a:spcAft>
                <a:spcPct val="0"/>
              </a:spcAft>
              <a:buAutoNum type="arabicPeriod"/>
              <a:tabLst>
                <a:tab pos="557213" algn="l"/>
              </a:tabLst>
            </a:pPr>
            <a:r>
              <a:rPr kumimoji="0" lang="tr-TR" sz="3200" b="0" i="0" u="none" strike="noStrike" cap="none" normalizeH="0" baseline="0" dirty="0" smtClean="0">
                <a:ln>
                  <a:noFill/>
                </a:ln>
                <a:solidFill>
                  <a:schemeClr val="tx1"/>
                </a:solidFill>
                <a:effectLst/>
                <a:latin typeface="Comic Sans MS" panose="030F0702030302020204" pitchFamily="66" charset="0"/>
                <a:cs typeface="Arial" pitchFamily="34" charset="0"/>
              </a:rPr>
              <a:t>Medyanın</a:t>
            </a:r>
            <a:r>
              <a:rPr kumimoji="0" lang="tr-TR" sz="3200" b="0" i="0" u="none" strike="noStrike" cap="none" normalizeH="0" dirty="0" smtClean="0">
                <a:ln>
                  <a:noFill/>
                </a:ln>
                <a:solidFill>
                  <a:schemeClr val="tx1"/>
                </a:solidFill>
                <a:effectLst/>
                <a:latin typeface="Comic Sans MS" panose="030F0702030302020204" pitchFamily="66" charset="0"/>
                <a:cs typeface="Arial" pitchFamily="34" charset="0"/>
              </a:rPr>
              <a:t> Etkisi</a:t>
            </a:r>
          </a:p>
          <a:p>
            <a:pPr lvl="0" eaLnBrk="0" fontAlgn="base" hangingPunct="0">
              <a:spcBef>
                <a:spcPct val="0"/>
              </a:spcBef>
              <a:spcAft>
                <a:spcPct val="0"/>
              </a:spcAft>
              <a:tabLst>
                <a:tab pos="557213" algn="l"/>
              </a:tabLst>
            </a:pPr>
            <a:endParaRPr kumimoji="0" lang="tr-TR" sz="3200" b="0" i="0" u="none" strike="noStrike" cap="none" normalizeH="0" baseline="0" dirty="0" smtClean="0">
              <a:ln>
                <a:noFill/>
              </a:ln>
              <a:solidFill>
                <a:schemeClr val="tx1"/>
              </a:solidFill>
              <a:effectLst/>
              <a:latin typeface="Comic Sans MS" panose="030F0702030302020204" pitchFamily="66" charset="0"/>
              <a:cs typeface="Arial" pitchFamily="34" charset="0"/>
            </a:endParaRPr>
          </a:p>
        </p:txBody>
      </p:sp>
    </p:spTree>
    <p:extLst>
      <p:ext uri="{BB962C8B-B14F-4D97-AF65-F5344CB8AC3E}">
        <p14:creationId xmlns:p14="http://schemas.microsoft.com/office/powerpoint/2010/main" val="3121457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1"/>
          <p:cNvSpPr>
            <a:spLocks noChangeArrowheads="1"/>
          </p:cNvSpPr>
          <p:nvPr/>
        </p:nvSpPr>
        <p:spPr bwMode="auto">
          <a:xfrm>
            <a:off x="467544" y="332656"/>
            <a:ext cx="8136904"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tabLst>
                <a:tab pos="557213" algn="l"/>
              </a:tabLst>
            </a:pPr>
            <a:r>
              <a:rPr lang="tr-TR" sz="2800" b="1" dirty="0">
                <a:solidFill>
                  <a:srgbClr val="FFFF00"/>
                </a:solidFill>
                <a:latin typeface="Comic Sans MS" panose="030F0702030302020204" pitchFamily="66" charset="0"/>
                <a:ea typeface="Times New Roman" pitchFamily="18" charset="0"/>
                <a:cs typeface="Franklin Gothic Medium" pitchFamily="34" charset="0"/>
              </a:rPr>
              <a:t>1- </a:t>
            </a:r>
            <a:r>
              <a:rPr lang="tr-TR" sz="2800" b="1" dirty="0" smtClean="0">
                <a:solidFill>
                  <a:srgbClr val="FFFF00"/>
                </a:solidFill>
                <a:latin typeface="Comic Sans MS" pitchFamily="66" charset="0"/>
                <a:ea typeface="Times New Roman" pitchFamily="18" charset="0"/>
                <a:cs typeface="Franklin Gothic Medium" pitchFamily="34" charset="0"/>
              </a:rPr>
              <a:t>Ailesel Faktörler</a:t>
            </a:r>
          </a:p>
          <a:p>
            <a:pPr lvl="0" eaLnBrk="0" fontAlgn="base" hangingPunct="0">
              <a:spcBef>
                <a:spcPct val="0"/>
              </a:spcBef>
              <a:spcAft>
                <a:spcPct val="0"/>
              </a:spcAft>
              <a:tabLst>
                <a:tab pos="557213" algn="l"/>
              </a:tabLst>
            </a:pPr>
            <a:endParaRPr lang="tr-TR" sz="2800" b="1" dirty="0">
              <a:solidFill>
                <a:srgbClr val="FFFF00"/>
              </a:solidFill>
              <a:latin typeface="Comic Sans MS" pitchFamily="66" charset="0"/>
              <a:ea typeface="Times New Roman" pitchFamily="18" charset="0"/>
              <a:cs typeface="Franklin Gothic Medium" pitchFamily="34" charset="0"/>
            </a:endParaRPr>
          </a:p>
          <a:p>
            <a:pPr marL="342900" lvl="0" indent="-342900" eaLnBrk="0" fontAlgn="base" hangingPunct="0">
              <a:spcBef>
                <a:spcPct val="0"/>
              </a:spcBef>
              <a:spcAft>
                <a:spcPct val="0"/>
              </a:spcAft>
              <a:buClr>
                <a:srgbClr val="FFFF00"/>
              </a:buClr>
              <a:buFont typeface="Wingdings" panose="05000000000000000000" pitchFamily="2" charset="2"/>
              <a:buChar char="v"/>
              <a:tabLst>
                <a:tab pos="557213" algn="l"/>
              </a:tabLst>
            </a:pPr>
            <a:r>
              <a:rPr lang="tr-TR" sz="2800" dirty="0" smtClean="0">
                <a:latin typeface="Comic Sans MS" panose="030F0702030302020204" pitchFamily="66" charset="0"/>
              </a:rPr>
              <a:t>Çocuklukta </a:t>
            </a:r>
            <a:r>
              <a:rPr lang="tr-TR" sz="2800" dirty="0">
                <a:latin typeface="Comic Sans MS" panose="030F0702030302020204" pitchFamily="66" charset="0"/>
              </a:rPr>
              <a:t>fiziksel veya seksüel istismar </a:t>
            </a:r>
            <a:r>
              <a:rPr lang="tr-TR" sz="2800" dirty="0" smtClean="0">
                <a:latin typeface="Comic Sans MS" panose="030F0702030302020204" pitchFamily="66" charset="0"/>
              </a:rPr>
              <a:t>öyküsü</a:t>
            </a:r>
          </a:p>
          <a:p>
            <a:pPr marL="342900" lvl="0" indent="-342900" eaLnBrk="0" fontAlgn="base" hangingPunct="0">
              <a:spcBef>
                <a:spcPct val="0"/>
              </a:spcBef>
              <a:spcAft>
                <a:spcPct val="0"/>
              </a:spcAft>
              <a:buClr>
                <a:srgbClr val="FFFF00"/>
              </a:buClr>
              <a:buFont typeface="Wingdings" panose="05000000000000000000" pitchFamily="2" charset="2"/>
              <a:buChar char="v"/>
              <a:tabLst>
                <a:tab pos="557213" algn="l"/>
              </a:tabLst>
            </a:pPr>
            <a:r>
              <a:rPr lang="tr-TR" sz="2800" dirty="0" smtClean="0">
                <a:latin typeface="Comic Sans MS" panose="030F0702030302020204" pitchFamily="66" charset="0"/>
              </a:rPr>
              <a:t>Ebeveynlerin </a:t>
            </a:r>
            <a:r>
              <a:rPr lang="tr-TR" sz="2800" dirty="0">
                <a:latin typeface="Comic Sans MS" panose="030F0702030302020204" pitchFamily="66" charset="0"/>
              </a:rPr>
              <a:t>genç yaşta evlenmesi </a:t>
            </a:r>
            <a:endParaRPr lang="tr-TR" sz="2800" dirty="0" smtClean="0">
              <a:latin typeface="Comic Sans MS" panose="030F0702030302020204" pitchFamily="66" charset="0"/>
            </a:endParaRPr>
          </a:p>
          <a:p>
            <a:pPr marL="342900" lvl="0" indent="-342900" eaLnBrk="0" fontAlgn="base" hangingPunct="0">
              <a:spcBef>
                <a:spcPct val="0"/>
              </a:spcBef>
              <a:spcAft>
                <a:spcPct val="0"/>
              </a:spcAft>
              <a:buClr>
                <a:srgbClr val="FFFF00"/>
              </a:buClr>
              <a:buFont typeface="Wingdings" panose="05000000000000000000" pitchFamily="2" charset="2"/>
              <a:buChar char="v"/>
              <a:tabLst>
                <a:tab pos="557213" algn="l"/>
              </a:tabLst>
            </a:pPr>
            <a:r>
              <a:rPr lang="tr-TR" sz="2800" dirty="0" smtClean="0">
                <a:latin typeface="Comic Sans MS" panose="030F0702030302020204" pitchFamily="66" charset="0"/>
              </a:rPr>
              <a:t>Tek </a:t>
            </a:r>
            <a:r>
              <a:rPr lang="tr-TR" sz="2800" dirty="0">
                <a:latin typeface="Comic Sans MS" panose="030F0702030302020204" pitchFamily="66" charset="0"/>
              </a:rPr>
              <a:t>ebeveyn </a:t>
            </a:r>
            <a:endParaRPr lang="tr-TR" sz="2800" dirty="0" smtClean="0">
              <a:latin typeface="Comic Sans MS" panose="030F0702030302020204" pitchFamily="66" charset="0"/>
            </a:endParaRPr>
          </a:p>
          <a:p>
            <a:pPr marL="342900" lvl="0" indent="-342900" eaLnBrk="0" fontAlgn="base" hangingPunct="0">
              <a:spcBef>
                <a:spcPct val="0"/>
              </a:spcBef>
              <a:spcAft>
                <a:spcPct val="0"/>
              </a:spcAft>
              <a:buClr>
                <a:srgbClr val="FFFF00"/>
              </a:buClr>
              <a:buFont typeface="Wingdings" panose="05000000000000000000" pitchFamily="2" charset="2"/>
              <a:buChar char="v"/>
              <a:tabLst>
                <a:tab pos="557213" algn="l"/>
              </a:tabLst>
            </a:pPr>
            <a:r>
              <a:rPr lang="tr-TR" sz="2800" dirty="0" smtClean="0">
                <a:latin typeface="Comic Sans MS" panose="030F0702030302020204" pitchFamily="66" charset="0"/>
              </a:rPr>
              <a:t>Üvey </a:t>
            </a:r>
            <a:r>
              <a:rPr lang="tr-TR" sz="2800" dirty="0">
                <a:latin typeface="Comic Sans MS" panose="030F0702030302020204" pitchFamily="66" charset="0"/>
              </a:rPr>
              <a:t>ebeveyn </a:t>
            </a:r>
            <a:endParaRPr lang="tr-TR" sz="2800" dirty="0" smtClean="0">
              <a:latin typeface="Comic Sans MS" panose="030F0702030302020204" pitchFamily="66" charset="0"/>
            </a:endParaRPr>
          </a:p>
          <a:p>
            <a:pPr marL="342900" lvl="0" indent="-342900" eaLnBrk="0" fontAlgn="base" hangingPunct="0">
              <a:spcBef>
                <a:spcPct val="0"/>
              </a:spcBef>
              <a:spcAft>
                <a:spcPct val="0"/>
              </a:spcAft>
              <a:buClr>
                <a:srgbClr val="FFFF00"/>
              </a:buClr>
              <a:buFont typeface="Wingdings" panose="05000000000000000000" pitchFamily="2" charset="2"/>
              <a:buChar char="v"/>
              <a:tabLst>
                <a:tab pos="557213" algn="l"/>
              </a:tabLst>
            </a:pPr>
            <a:r>
              <a:rPr lang="tr-TR" sz="2800" dirty="0" smtClean="0">
                <a:latin typeface="Comic Sans MS" panose="030F0702030302020204" pitchFamily="66" charset="0"/>
              </a:rPr>
              <a:t>Duygusal </a:t>
            </a:r>
            <a:r>
              <a:rPr lang="tr-TR" sz="2800" dirty="0">
                <a:latin typeface="Comic Sans MS" panose="030F0702030302020204" pitchFamily="66" charset="0"/>
              </a:rPr>
              <a:t>yetersizlik </a:t>
            </a:r>
            <a:endParaRPr lang="tr-TR" sz="2800" dirty="0" smtClean="0">
              <a:latin typeface="Comic Sans MS" panose="030F0702030302020204" pitchFamily="66" charset="0"/>
            </a:endParaRPr>
          </a:p>
          <a:p>
            <a:pPr marL="342900" lvl="0" indent="-342900" eaLnBrk="0" fontAlgn="base" hangingPunct="0">
              <a:spcBef>
                <a:spcPct val="0"/>
              </a:spcBef>
              <a:spcAft>
                <a:spcPct val="0"/>
              </a:spcAft>
              <a:buClr>
                <a:srgbClr val="FFFF00"/>
              </a:buClr>
              <a:buFont typeface="Wingdings" panose="05000000000000000000" pitchFamily="2" charset="2"/>
              <a:buChar char="v"/>
              <a:tabLst>
                <a:tab pos="557213" algn="l"/>
              </a:tabLst>
            </a:pPr>
            <a:r>
              <a:rPr lang="tr-TR" sz="2800" dirty="0" smtClean="0">
                <a:latin typeface="Comic Sans MS" panose="030F0702030302020204" pitchFamily="66" charset="0"/>
              </a:rPr>
              <a:t>Zayıf </a:t>
            </a:r>
            <a:r>
              <a:rPr lang="tr-TR" sz="2800" dirty="0">
                <a:latin typeface="Comic Sans MS" panose="030F0702030302020204" pitchFamily="66" charset="0"/>
              </a:rPr>
              <a:t>iletişim yeteneği </a:t>
            </a:r>
            <a:endParaRPr lang="tr-TR" sz="2800" dirty="0" smtClean="0">
              <a:latin typeface="Comic Sans MS" panose="030F0702030302020204" pitchFamily="66" charset="0"/>
            </a:endParaRPr>
          </a:p>
          <a:p>
            <a:pPr marL="342900" lvl="0" indent="-342900" eaLnBrk="0" fontAlgn="base" hangingPunct="0">
              <a:spcBef>
                <a:spcPct val="0"/>
              </a:spcBef>
              <a:spcAft>
                <a:spcPct val="0"/>
              </a:spcAft>
              <a:buClr>
                <a:srgbClr val="FFFF00"/>
              </a:buClr>
              <a:buFont typeface="Wingdings" panose="05000000000000000000" pitchFamily="2" charset="2"/>
              <a:buChar char="v"/>
              <a:tabLst>
                <a:tab pos="557213" algn="l"/>
              </a:tabLst>
            </a:pPr>
            <a:r>
              <a:rPr lang="tr-TR" sz="2800" dirty="0" smtClean="0">
                <a:latin typeface="Comic Sans MS" panose="030F0702030302020204" pitchFamily="66" charset="0"/>
              </a:rPr>
              <a:t>Kendine </a:t>
            </a:r>
            <a:r>
              <a:rPr lang="tr-TR" sz="2800" dirty="0">
                <a:latin typeface="Comic Sans MS" panose="030F0702030302020204" pitchFamily="66" charset="0"/>
              </a:rPr>
              <a:t>saygı azlığı </a:t>
            </a:r>
            <a:endParaRPr lang="tr-TR" sz="2800" dirty="0" smtClean="0">
              <a:latin typeface="Comic Sans MS" panose="030F0702030302020204" pitchFamily="66" charset="0"/>
            </a:endParaRPr>
          </a:p>
          <a:p>
            <a:pPr marL="342900" lvl="0" indent="-342900" eaLnBrk="0" fontAlgn="base" hangingPunct="0">
              <a:spcBef>
                <a:spcPct val="0"/>
              </a:spcBef>
              <a:spcAft>
                <a:spcPct val="0"/>
              </a:spcAft>
              <a:buClr>
                <a:srgbClr val="FFFF00"/>
              </a:buClr>
              <a:buFont typeface="Wingdings" panose="05000000000000000000" pitchFamily="2" charset="2"/>
              <a:buChar char="v"/>
              <a:tabLst>
                <a:tab pos="557213" algn="l"/>
              </a:tabLst>
            </a:pPr>
            <a:r>
              <a:rPr lang="tr-TR" sz="2800" dirty="0" smtClean="0">
                <a:latin typeface="Comic Sans MS" panose="030F0702030302020204" pitchFamily="66" charset="0"/>
              </a:rPr>
              <a:t>Alkol-uyuşturucu </a:t>
            </a:r>
            <a:r>
              <a:rPr lang="tr-TR" sz="2800" dirty="0">
                <a:latin typeface="Comic Sans MS" panose="030F0702030302020204" pitchFamily="66" charset="0"/>
              </a:rPr>
              <a:t>bağımlısı ebeveyn </a:t>
            </a:r>
            <a:endParaRPr lang="tr-TR" sz="2800" dirty="0" smtClean="0">
              <a:latin typeface="Comic Sans MS" panose="030F0702030302020204" pitchFamily="66" charset="0"/>
            </a:endParaRPr>
          </a:p>
          <a:p>
            <a:pPr marL="342900" lvl="0" indent="-342900" eaLnBrk="0" fontAlgn="base" hangingPunct="0">
              <a:spcBef>
                <a:spcPct val="0"/>
              </a:spcBef>
              <a:spcAft>
                <a:spcPct val="0"/>
              </a:spcAft>
              <a:buClr>
                <a:srgbClr val="FFFF00"/>
              </a:buClr>
              <a:buFont typeface="Wingdings" panose="05000000000000000000" pitchFamily="2" charset="2"/>
              <a:buChar char="v"/>
              <a:tabLst>
                <a:tab pos="557213" algn="l"/>
              </a:tabLst>
            </a:pPr>
            <a:r>
              <a:rPr lang="tr-TR" sz="2800" dirty="0" smtClean="0">
                <a:latin typeface="Comic Sans MS" panose="030F0702030302020204" pitchFamily="66" charset="0"/>
              </a:rPr>
              <a:t>Sosyal </a:t>
            </a:r>
            <a:r>
              <a:rPr lang="tr-TR" sz="2800" dirty="0">
                <a:latin typeface="Comic Sans MS" panose="030F0702030302020204" pitchFamily="66" charset="0"/>
              </a:rPr>
              <a:t>destek eksikliği </a:t>
            </a:r>
            <a:endParaRPr lang="tr-TR" sz="2800" dirty="0" smtClean="0">
              <a:latin typeface="Comic Sans MS" panose="030F0702030302020204" pitchFamily="66" charset="0"/>
            </a:endParaRPr>
          </a:p>
          <a:p>
            <a:pPr marL="342900" lvl="0" indent="-342900" eaLnBrk="0" fontAlgn="base" hangingPunct="0">
              <a:spcBef>
                <a:spcPct val="0"/>
              </a:spcBef>
              <a:spcAft>
                <a:spcPct val="0"/>
              </a:spcAft>
              <a:buClr>
                <a:srgbClr val="FFFF00"/>
              </a:buClr>
              <a:buFont typeface="Wingdings" panose="05000000000000000000" pitchFamily="2" charset="2"/>
              <a:buChar char="v"/>
              <a:tabLst>
                <a:tab pos="557213" algn="l"/>
              </a:tabLst>
            </a:pPr>
            <a:r>
              <a:rPr lang="tr-TR" sz="2800" dirty="0" smtClean="0">
                <a:latin typeface="Comic Sans MS" panose="030F0702030302020204" pitchFamily="66" charset="0"/>
              </a:rPr>
              <a:t>Aile </a:t>
            </a:r>
            <a:r>
              <a:rPr lang="tr-TR" sz="2800" dirty="0">
                <a:latin typeface="Comic Sans MS" panose="030F0702030302020204" pitchFamily="66" charset="0"/>
              </a:rPr>
              <a:t>içi şiddet </a:t>
            </a:r>
            <a:endParaRPr lang="tr-TR" sz="2800" dirty="0" smtClean="0">
              <a:latin typeface="Comic Sans MS" panose="030F0702030302020204" pitchFamily="66" charset="0"/>
            </a:endParaRPr>
          </a:p>
        </p:txBody>
      </p:sp>
    </p:spTree>
    <p:extLst>
      <p:ext uri="{BB962C8B-B14F-4D97-AF65-F5344CB8AC3E}">
        <p14:creationId xmlns:p14="http://schemas.microsoft.com/office/powerpoint/2010/main" val="4219906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1"/>
          <p:cNvSpPr>
            <a:spLocks noChangeArrowheads="1"/>
          </p:cNvSpPr>
          <p:nvPr/>
        </p:nvSpPr>
        <p:spPr bwMode="auto">
          <a:xfrm>
            <a:off x="539552" y="404664"/>
            <a:ext cx="8136904"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lvl="0" indent="-342900" eaLnBrk="0" fontAlgn="base" hangingPunct="0">
              <a:spcBef>
                <a:spcPct val="0"/>
              </a:spcBef>
              <a:spcAft>
                <a:spcPct val="0"/>
              </a:spcAft>
              <a:buClr>
                <a:srgbClr val="FFFF00"/>
              </a:buClr>
              <a:buFont typeface="Wingdings" panose="05000000000000000000" pitchFamily="2" charset="2"/>
              <a:buChar char="v"/>
              <a:tabLst>
                <a:tab pos="557213" algn="l"/>
              </a:tabLst>
            </a:pPr>
            <a:r>
              <a:rPr lang="tr-TR" sz="2800" dirty="0" smtClean="0">
                <a:latin typeface="Comic Sans MS" panose="030F0702030302020204" pitchFamily="66" charset="0"/>
              </a:rPr>
              <a:t>Ailesel </a:t>
            </a:r>
            <a:r>
              <a:rPr lang="tr-TR" sz="2800" dirty="0">
                <a:latin typeface="Comic Sans MS" panose="030F0702030302020204" pitchFamily="66" charset="0"/>
              </a:rPr>
              <a:t>yeteneklerin eksikliği </a:t>
            </a:r>
            <a:endParaRPr lang="tr-TR" sz="2800" dirty="0" smtClean="0">
              <a:latin typeface="Comic Sans MS" panose="030F0702030302020204" pitchFamily="66" charset="0"/>
            </a:endParaRPr>
          </a:p>
          <a:p>
            <a:pPr marL="342900" lvl="0" indent="-342900" eaLnBrk="0" fontAlgn="base" hangingPunct="0">
              <a:spcBef>
                <a:spcPct val="0"/>
              </a:spcBef>
              <a:spcAft>
                <a:spcPct val="0"/>
              </a:spcAft>
              <a:buClr>
                <a:srgbClr val="FFFF00"/>
              </a:buClr>
              <a:buFont typeface="Wingdings" panose="05000000000000000000" pitchFamily="2" charset="2"/>
              <a:buChar char="v"/>
              <a:tabLst>
                <a:tab pos="557213" algn="l"/>
              </a:tabLst>
            </a:pPr>
            <a:r>
              <a:rPr lang="tr-TR" sz="2800" dirty="0" smtClean="0">
                <a:latin typeface="Comic Sans MS" panose="030F0702030302020204" pitchFamily="66" charset="0"/>
              </a:rPr>
              <a:t>Yeni </a:t>
            </a:r>
            <a:r>
              <a:rPr lang="tr-TR" sz="2800" dirty="0">
                <a:latin typeface="Comic Sans MS" panose="030F0702030302020204" pitchFamily="66" charset="0"/>
              </a:rPr>
              <a:t>bebeğe sahip olmanın aşırı stresine hazırlanma eksikliği </a:t>
            </a:r>
            <a:endParaRPr lang="tr-TR" sz="2800" dirty="0" smtClean="0">
              <a:latin typeface="Comic Sans MS" panose="030F0702030302020204" pitchFamily="66" charset="0"/>
            </a:endParaRPr>
          </a:p>
          <a:p>
            <a:pPr marL="342900" lvl="0" indent="-342900" eaLnBrk="0" fontAlgn="base" hangingPunct="0">
              <a:spcBef>
                <a:spcPct val="0"/>
              </a:spcBef>
              <a:spcAft>
                <a:spcPct val="0"/>
              </a:spcAft>
              <a:buClr>
                <a:srgbClr val="FFFF00"/>
              </a:buClr>
              <a:buFont typeface="Wingdings" panose="05000000000000000000" pitchFamily="2" charset="2"/>
              <a:buChar char="v"/>
              <a:tabLst>
                <a:tab pos="557213" algn="l"/>
              </a:tabLst>
            </a:pPr>
            <a:r>
              <a:rPr lang="tr-TR" sz="2800" dirty="0" smtClean="0">
                <a:latin typeface="Comic Sans MS" panose="030F0702030302020204" pitchFamily="66" charset="0"/>
              </a:rPr>
              <a:t>Çok </a:t>
            </a:r>
            <a:r>
              <a:rPr lang="tr-TR" sz="2800" dirty="0">
                <a:latin typeface="Comic Sans MS" panose="030F0702030302020204" pitchFamily="66" charset="0"/>
              </a:rPr>
              <a:t>çocuklu aile </a:t>
            </a:r>
            <a:endParaRPr lang="tr-TR" sz="2800" dirty="0" smtClean="0">
              <a:latin typeface="Comic Sans MS" panose="030F0702030302020204" pitchFamily="66" charset="0"/>
            </a:endParaRPr>
          </a:p>
          <a:p>
            <a:pPr marL="342900" lvl="0" indent="-342900" eaLnBrk="0" fontAlgn="base" hangingPunct="0">
              <a:spcBef>
                <a:spcPct val="0"/>
              </a:spcBef>
              <a:spcAft>
                <a:spcPct val="0"/>
              </a:spcAft>
              <a:buClr>
                <a:srgbClr val="FFFF00"/>
              </a:buClr>
              <a:buFont typeface="Wingdings" panose="05000000000000000000" pitchFamily="2" charset="2"/>
              <a:buChar char="v"/>
              <a:tabLst>
                <a:tab pos="557213" algn="l"/>
              </a:tabLst>
            </a:pPr>
            <a:r>
              <a:rPr lang="tr-TR" sz="2800" dirty="0" smtClean="0">
                <a:latin typeface="Comic Sans MS" panose="030F0702030302020204" pitchFamily="66" charset="0"/>
              </a:rPr>
              <a:t>Eğitimsizlik </a:t>
            </a:r>
          </a:p>
          <a:p>
            <a:pPr marL="342900" lvl="0" indent="-342900" eaLnBrk="0" fontAlgn="base" hangingPunct="0">
              <a:spcBef>
                <a:spcPct val="0"/>
              </a:spcBef>
              <a:spcAft>
                <a:spcPct val="0"/>
              </a:spcAft>
              <a:buClr>
                <a:srgbClr val="FFFF00"/>
              </a:buClr>
              <a:buFont typeface="Wingdings" panose="05000000000000000000" pitchFamily="2" charset="2"/>
              <a:buChar char="v"/>
              <a:tabLst>
                <a:tab pos="557213" algn="l"/>
              </a:tabLst>
            </a:pPr>
            <a:r>
              <a:rPr lang="tr-TR" sz="2800" dirty="0" smtClean="0">
                <a:latin typeface="Comic Sans MS" panose="030F0702030302020204" pitchFamily="66" charset="0"/>
              </a:rPr>
              <a:t>Ailede </a:t>
            </a:r>
            <a:r>
              <a:rPr lang="tr-TR" sz="2800" dirty="0">
                <a:latin typeface="Comic Sans MS" panose="030F0702030302020204" pitchFamily="66" charset="0"/>
              </a:rPr>
              <a:t>ruhsal hastalık </a:t>
            </a:r>
            <a:endParaRPr lang="tr-TR" sz="2800" dirty="0" smtClean="0">
              <a:latin typeface="Comic Sans MS" panose="030F0702030302020204" pitchFamily="66" charset="0"/>
            </a:endParaRPr>
          </a:p>
          <a:p>
            <a:pPr marL="342900" lvl="0" indent="-342900" eaLnBrk="0" fontAlgn="base" hangingPunct="0">
              <a:spcBef>
                <a:spcPct val="0"/>
              </a:spcBef>
              <a:spcAft>
                <a:spcPct val="0"/>
              </a:spcAft>
              <a:buClr>
                <a:srgbClr val="FFFF00"/>
              </a:buClr>
              <a:buFont typeface="Wingdings" panose="05000000000000000000" pitchFamily="2" charset="2"/>
              <a:buChar char="v"/>
              <a:tabLst>
                <a:tab pos="557213" algn="l"/>
              </a:tabLst>
            </a:pPr>
            <a:r>
              <a:rPr lang="tr-TR" sz="2800" dirty="0" smtClean="0">
                <a:latin typeface="Comic Sans MS" panose="030F0702030302020204" pitchFamily="66" charset="0"/>
              </a:rPr>
              <a:t>İstenmeyen </a:t>
            </a:r>
            <a:r>
              <a:rPr lang="tr-TR" sz="2800" dirty="0">
                <a:latin typeface="Comic Sans MS" panose="030F0702030302020204" pitchFamily="66" charset="0"/>
              </a:rPr>
              <a:t>gebelik </a:t>
            </a:r>
            <a:endParaRPr lang="tr-TR" sz="2800" dirty="0" smtClean="0">
              <a:latin typeface="Comic Sans MS" panose="030F0702030302020204" pitchFamily="66" charset="0"/>
            </a:endParaRPr>
          </a:p>
          <a:p>
            <a:pPr marL="342900" lvl="0" indent="-342900" eaLnBrk="0" fontAlgn="base" hangingPunct="0">
              <a:spcBef>
                <a:spcPct val="0"/>
              </a:spcBef>
              <a:spcAft>
                <a:spcPct val="0"/>
              </a:spcAft>
              <a:buClr>
                <a:srgbClr val="FFFF00"/>
              </a:buClr>
              <a:buFont typeface="Wingdings" panose="05000000000000000000" pitchFamily="2" charset="2"/>
              <a:buChar char="v"/>
              <a:tabLst>
                <a:tab pos="557213" algn="l"/>
              </a:tabLst>
            </a:pPr>
            <a:r>
              <a:rPr lang="tr-TR" sz="2800" dirty="0" smtClean="0">
                <a:latin typeface="Comic Sans MS" panose="030F0702030302020204" pitchFamily="66" charset="0"/>
              </a:rPr>
              <a:t>Benimsenmeyen </a:t>
            </a:r>
            <a:r>
              <a:rPr lang="tr-TR" sz="2800" dirty="0">
                <a:latin typeface="Comic Sans MS" panose="030F0702030302020204" pitchFamily="66" charset="0"/>
              </a:rPr>
              <a:t>çocuk </a:t>
            </a:r>
            <a:endParaRPr lang="tr-TR" sz="2800" dirty="0" smtClean="0">
              <a:latin typeface="Comic Sans MS" panose="030F0702030302020204" pitchFamily="66" charset="0"/>
            </a:endParaRPr>
          </a:p>
          <a:p>
            <a:pPr lvl="0" eaLnBrk="0" fontAlgn="base" hangingPunct="0">
              <a:spcBef>
                <a:spcPct val="0"/>
              </a:spcBef>
              <a:spcAft>
                <a:spcPct val="0"/>
              </a:spcAft>
              <a:buClr>
                <a:srgbClr val="FFFF00"/>
              </a:buClr>
              <a:tabLst>
                <a:tab pos="557213" algn="l"/>
              </a:tabLst>
            </a:pPr>
            <a:r>
              <a:rPr lang="tr-TR" sz="2800" dirty="0" smtClean="0">
                <a:latin typeface="Comic Sans MS" panose="030F0702030302020204" pitchFamily="66" charset="0"/>
                <a:ea typeface="Times New Roman" pitchFamily="18" charset="0"/>
                <a:cs typeface="Franklin Gothic Medium" pitchFamily="34" charset="0"/>
              </a:rPr>
              <a:t>					</a:t>
            </a:r>
          </a:p>
          <a:p>
            <a:pPr lvl="0" eaLnBrk="0" fontAlgn="base" hangingPunct="0">
              <a:spcBef>
                <a:spcPct val="0"/>
              </a:spcBef>
              <a:spcAft>
                <a:spcPct val="0"/>
              </a:spcAft>
              <a:buClr>
                <a:srgbClr val="FFFF00"/>
              </a:buClr>
              <a:tabLst>
                <a:tab pos="557213" algn="l"/>
              </a:tabLst>
            </a:pPr>
            <a:r>
              <a:rPr lang="tr-TR" sz="2800" dirty="0">
                <a:latin typeface="Comic Sans MS" panose="030F0702030302020204" pitchFamily="66" charset="0"/>
                <a:ea typeface="Times New Roman" pitchFamily="18" charset="0"/>
                <a:cs typeface="Franklin Gothic Medium" pitchFamily="34" charset="0"/>
              </a:rPr>
              <a:t>	</a:t>
            </a:r>
            <a:r>
              <a:rPr lang="tr-TR" sz="2800" dirty="0" smtClean="0">
                <a:latin typeface="Comic Sans MS" panose="030F0702030302020204" pitchFamily="66" charset="0"/>
                <a:ea typeface="Times New Roman" pitchFamily="18" charset="0"/>
                <a:cs typeface="Franklin Gothic Medium" pitchFamily="34" charset="0"/>
              </a:rPr>
              <a:t>				(Deveci ve Açık, 2013)</a:t>
            </a:r>
            <a:endParaRPr kumimoji="0" lang="tr-TR" sz="2800" i="0" u="none" strike="noStrike" cap="none" normalizeH="0" baseline="0" dirty="0" smtClean="0">
              <a:ln>
                <a:noFill/>
              </a:ln>
              <a:solidFill>
                <a:schemeClr val="tx1"/>
              </a:solidFill>
              <a:effectLst/>
              <a:latin typeface="Comic Sans MS" pitchFamily="66" charset="0"/>
              <a:ea typeface="Times New Roman" pitchFamily="18" charset="0"/>
              <a:cs typeface="Franklin Gothic Medium"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1"/>
          <p:cNvSpPr>
            <a:spLocks noChangeArrowheads="1"/>
          </p:cNvSpPr>
          <p:nvPr/>
        </p:nvSpPr>
        <p:spPr bwMode="auto">
          <a:xfrm>
            <a:off x="395536" y="404664"/>
            <a:ext cx="8568952" cy="606319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tabLst>
                <a:tab pos="557213" algn="l"/>
              </a:tabLst>
            </a:pPr>
            <a:r>
              <a:rPr kumimoji="0" lang="tr-TR" sz="2800" b="1" i="0" u="none" strike="noStrike" cap="none" normalizeH="0" baseline="0" dirty="0" smtClean="0">
                <a:ln>
                  <a:noFill/>
                </a:ln>
                <a:solidFill>
                  <a:srgbClr val="FFFF00"/>
                </a:solidFill>
                <a:effectLst/>
                <a:latin typeface="Comic Sans MS" pitchFamily="66" charset="0"/>
                <a:ea typeface="Times New Roman" pitchFamily="18" charset="0"/>
                <a:cs typeface="Franklin Gothic Medium" pitchFamily="34" charset="0"/>
              </a:rPr>
              <a:t>b)</a:t>
            </a:r>
            <a:r>
              <a:rPr lang="tr-TR" sz="2800" b="1" dirty="0" smtClean="0">
                <a:solidFill>
                  <a:srgbClr val="FFFF00"/>
                </a:solidFill>
                <a:latin typeface="Comic Sans MS" pitchFamily="66" charset="0"/>
                <a:ea typeface="Times New Roman" pitchFamily="18" charset="0"/>
                <a:cs typeface="Franklin Gothic Medium" pitchFamily="34" charset="0"/>
              </a:rPr>
              <a:t> Çocukların İhmal ve İstismara Riskini Arttıran Özellikleri</a:t>
            </a:r>
          </a:p>
          <a:p>
            <a:pPr eaLnBrk="0" fontAlgn="base" hangingPunct="0">
              <a:spcBef>
                <a:spcPct val="0"/>
              </a:spcBef>
              <a:spcAft>
                <a:spcPct val="0"/>
              </a:spcAft>
              <a:tabLst>
                <a:tab pos="557213" algn="l"/>
              </a:tabLst>
            </a:pPr>
            <a:endParaRPr kumimoji="0" lang="tr-TR" sz="2800" b="1" i="0" u="none" strike="noStrike" cap="none" normalizeH="0" baseline="0" dirty="0">
              <a:ln>
                <a:noFill/>
              </a:ln>
              <a:solidFill>
                <a:srgbClr val="FFFF00"/>
              </a:solidFill>
              <a:effectLst/>
              <a:latin typeface="Comic Sans MS" pitchFamily="66" charset="0"/>
              <a:cs typeface="Arial" pitchFamily="34" charset="0"/>
            </a:endParaRPr>
          </a:p>
          <a:p>
            <a:pPr marL="457200" lvl="0" indent="-457200" eaLnBrk="0" fontAlgn="base" hangingPunct="0">
              <a:spcBef>
                <a:spcPct val="0"/>
              </a:spcBef>
              <a:spcAft>
                <a:spcPct val="0"/>
              </a:spcAft>
              <a:buClr>
                <a:srgbClr val="FFFF00"/>
              </a:buClr>
              <a:buFont typeface="Courier New" panose="02070309020205020404" pitchFamily="49" charset="0"/>
              <a:buChar char="o"/>
              <a:tabLst>
                <a:tab pos="557213" algn="l"/>
              </a:tabLst>
            </a:pPr>
            <a:r>
              <a:rPr lang="tr-TR" sz="2800" dirty="0">
                <a:latin typeface="Comic Sans MS" pitchFamily="66" charset="0"/>
                <a:ea typeface="Times New Roman" pitchFamily="18" charset="0"/>
                <a:cs typeface="Franklin Gothic Medium" pitchFamily="34" charset="0"/>
              </a:rPr>
              <a:t>Çocuğun bir engele sahip olması </a:t>
            </a:r>
          </a:p>
          <a:p>
            <a:pPr marL="285750" lvl="0" indent="-285750" eaLnBrk="0" fontAlgn="base" hangingPunct="0">
              <a:spcBef>
                <a:spcPct val="0"/>
              </a:spcBef>
              <a:spcAft>
                <a:spcPct val="0"/>
              </a:spcAft>
              <a:buClr>
                <a:srgbClr val="FFFF00"/>
              </a:buClr>
              <a:buFont typeface="Courier New" panose="02070309020205020404" pitchFamily="49" charset="0"/>
              <a:buChar char="o"/>
              <a:tabLst>
                <a:tab pos="557213" algn="l"/>
              </a:tabLst>
            </a:pPr>
            <a:endParaRPr lang="tr-TR" sz="1600" dirty="0">
              <a:latin typeface="Comic Sans MS" pitchFamily="66" charset="0"/>
              <a:ea typeface="Times New Roman" pitchFamily="18" charset="0"/>
              <a:cs typeface="Franklin Gothic Medium" pitchFamily="34" charset="0"/>
            </a:endParaRPr>
          </a:p>
          <a:p>
            <a:pPr marL="457200" lvl="0" indent="-457200" eaLnBrk="0" fontAlgn="base" hangingPunct="0">
              <a:spcBef>
                <a:spcPct val="0"/>
              </a:spcBef>
              <a:spcAft>
                <a:spcPct val="0"/>
              </a:spcAft>
              <a:buClr>
                <a:srgbClr val="FFFF00"/>
              </a:buClr>
              <a:buFont typeface="Courier New" panose="02070309020205020404" pitchFamily="49" charset="0"/>
              <a:buChar char="o"/>
              <a:tabLst>
                <a:tab pos="557213" algn="l"/>
              </a:tabLst>
            </a:pPr>
            <a:r>
              <a:rPr lang="tr-TR" sz="2800" dirty="0">
                <a:latin typeface="Comic Sans MS" pitchFamily="66" charset="0"/>
                <a:ea typeface="Times New Roman" pitchFamily="18" charset="0"/>
                <a:cs typeface="Franklin Gothic Medium" pitchFamily="34" charset="0"/>
              </a:rPr>
              <a:t>Gayri meşru çocuk olma </a:t>
            </a:r>
          </a:p>
          <a:p>
            <a:pPr marL="285750" lvl="0" indent="-285750" eaLnBrk="0" fontAlgn="base" hangingPunct="0">
              <a:spcBef>
                <a:spcPct val="0"/>
              </a:spcBef>
              <a:spcAft>
                <a:spcPct val="0"/>
              </a:spcAft>
              <a:buClr>
                <a:srgbClr val="FFFF00"/>
              </a:buClr>
              <a:buFont typeface="Courier New" panose="02070309020205020404" pitchFamily="49" charset="0"/>
              <a:buChar char="o"/>
              <a:tabLst>
                <a:tab pos="557213" algn="l"/>
              </a:tabLst>
            </a:pPr>
            <a:endParaRPr lang="tr-TR" sz="1600" dirty="0">
              <a:latin typeface="Comic Sans MS" pitchFamily="66" charset="0"/>
              <a:ea typeface="Times New Roman" pitchFamily="18" charset="0"/>
              <a:cs typeface="Franklin Gothic Medium" pitchFamily="34" charset="0"/>
            </a:endParaRPr>
          </a:p>
          <a:p>
            <a:pPr marL="457200" lvl="0" indent="-457200" eaLnBrk="0" fontAlgn="base" hangingPunct="0">
              <a:spcBef>
                <a:spcPct val="0"/>
              </a:spcBef>
              <a:spcAft>
                <a:spcPct val="0"/>
              </a:spcAft>
              <a:buClr>
                <a:srgbClr val="FFFF00"/>
              </a:buClr>
              <a:buFont typeface="Courier New" panose="02070309020205020404" pitchFamily="49" charset="0"/>
              <a:buChar char="o"/>
              <a:tabLst>
                <a:tab pos="557213" algn="l"/>
              </a:tabLst>
            </a:pPr>
            <a:r>
              <a:rPr lang="tr-TR" sz="2800" dirty="0">
                <a:latin typeface="Comic Sans MS" pitchFamily="66" charset="0"/>
                <a:ea typeface="Times New Roman" pitchFamily="18" charset="0"/>
                <a:cs typeface="Franklin Gothic Medium" pitchFamily="34" charset="0"/>
              </a:rPr>
              <a:t>İstenmeyen çocuk olma</a:t>
            </a:r>
            <a:endParaRPr lang="tr-TR" sz="2800" dirty="0">
              <a:latin typeface="Comic Sans MS" panose="030F0702030302020204" pitchFamily="66" charset="0"/>
              <a:cs typeface="Arial" pitchFamily="34" charset="0"/>
            </a:endParaRPr>
          </a:p>
          <a:p>
            <a:pPr marL="285750" lvl="0" indent="-285750" eaLnBrk="0" fontAlgn="base" hangingPunct="0">
              <a:spcBef>
                <a:spcPct val="0"/>
              </a:spcBef>
              <a:spcAft>
                <a:spcPct val="0"/>
              </a:spcAft>
              <a:buClr>
                <a:srgbClr val="FFFF00"/>
              </a:buClr>
              <a:buFont typeface="Courier New" panose="02070309020205020404" pitchFamily="49" charset="0"/>
              <a:buChar char="o"/>
              <a:tabLst>
                <a:tab pos="557213" algn="l"/>
              </a:tabLst>
            </a:pPr>
            <a:endParaRPr lang="tr-TR" sz="1600" dirty="0">
              <a:latin typeface="Comic Sans MS" pitchFamily="66" charset="0"/>
              <a:ea typeface="Times New Roman" pitchFamily="18" charset="0"/>
              <a:cs typeface="Franklin Gothic Medium" pitchFamily="34" charset="0"/>
            </a:endParaRPr>
          </a:p>
          <a:p>
            <a:pPr marL="457200" lvl="0" indent="-457200" eaLnBrk="0" fontAlgn="base" hangingPunct="0">
              <a:spcBef>
                <a:spcPct val="0"/>
              </a:spcBef>
              <a:spcAft>
                <a:spcPct val="0"/>
              </a:spcAft>
              <a:buClr>
                <a:srgbClr val="FFFF00"/>
              </a:buClr>
              <a:buFont typeface="Courier New" panose="02070309020205020404" pitchFamily="49" charset="0"/>
              <a:buChar char="o"/>
              <a:tabLst>
                <a:tab pos="557213" algn="l"/>
              </a:tabLst>
            </a:pPr>
            <a:r>
              <a:rPr lang="tr-TR" sz="2800" dirty="0">
                <a:latin typeface="Comic Sans MS" pitchFamily="66" charset="0"/>
                <a:ea typeface="Times New Roman" pitchFamily="18" charset="0"/>
                <a:cs typeface="Franklin Gothic Medium" pitchFamily="34" charset="0"/>
              </a:rPr>
              <a:t>Üvey çocuk olma</a:t>
            </a:r>
            <a:endParaRPr lang="tr-TR" sz="2800" dirty="0">
              <a:latin typeface="Comic Sans MS" panose="030F0702030302020204" pitchFamily="66" charset="0"/>
              <a:cs typeface="Arial" pitchFamily="34" charset="0"/>
            </a:endParaRPr>
          </a:p>
          <a:p>
            <a:pPr marL="285750" lvl="0" indent="-285750" eaLnBrk="0" fontAlgn="base" hangingPunct="0">
              <a:spcBef>
                <a:spcPct val="0"/>
              </a:spcBef>
              <a:spcAft>
                <a:spcPct val="0"/>
              </a:spcAft>
              <a:buClr>
                <a:srgbClr val="FFFF00"/>
              </a:buClr>
              <a:buFont typeface="Courier New" panose="02070309020205020404" pitchFamily="49" charset="0"/>
              <a:buChar char="o"/>
              <a:tabLst>
                <a:tab pos="557213" algn="l"/>
              </a:tabLst>
            </a:pPr>
            <a:endParaRPr lang="tr-TR" sz="1600" dirty="0">
              <a:latin typeface="Comic Sans MS" pitchFamily="66" charset="0"/>
              <a:ea typeface="Times New Roman" pitchFamily="18" charset="0"/>
              <a:cs typeface="Franklin Gothic Medium" pitchFamily="34" charset="0"/>
            </a:endParaRPr>
          </a:p>
          <a:p>
            <a:pPr marL="457200" lvl="0" indent="-457200" eaLnBrk="0" fontAlgn="base" hangingPunct="0">
              <a:spcBef>
                <a:spcPct val="0"/>
              </a:spcBef>
              <a:spcAft>
                <a:spcPct val="0"/>
              </a:spcAft>
              <a:buClr>
                <a:srgbClr val="FFFF00"/>
              </a:buClr>
              <a:buFont typeface="Courier New" panose="02070309020205020404" pitchFamily="49" charset="0"/>
              <a:buChar char="o"/>
              <a:tabLst>
                <a:tab pos="557213" algn="l"/>
              </a:tabLst>
            </a:pPr>
            <a:r>
              <a:rPr lang="tr-TR" sz="2800" dirty="0">
                <a:latin typeface="Comic Sans MS" pitchFamily="66" charset="0"/>
                <a:ea typeface="Times New Roman" pitchFamily="18" charset="0"/>
                <a:cs typeface="Franklin Gothic Medium" pitchFamily="34" charset="0"/>
              </a:rPr>
              <a:t>Çocuğun beklenen cinsiyette olmaması</a:t>
            </a:r>
            <a:endParaRPr lang="tr-TR" sz="2800" dirty="0">
              <a:latin typeface="Comic Sans MS" panose="030F0702030302020204" pitchFamily="66" charset="0"/>
              <a:cs typeface="Arial" pitchFamily="34" charset="0"/>
            </a:endParaRPr>
          </a:p>
          <a:p>
            <a:pPr marL="285750" lvl="0" indent="-285750" eaLnBrk="0" fontAlgn="base" hangingPunct="0">
              <a:spcBef>
                <a:spcPct val="0"/>
              </a:spcBef>
              <a:spcAft>
                <a:spcPct val="0"/>
              </a:spcAft>
              <a:buClr>
                <a:srgbClr val="FFFF00"/>
              </a:buClr>
              <a:buFont typeface="Courier New" panose="02070309020205020404" pitchFamily="49" charset="0"/>
              <a:buChar char="o"/>
              <a:tabLst>
                <a:tab pos="557213" algn="l"/>
              </a:tabLst>
            </a:pPr>
            <a:endParaRPr lang="tr-TR" sz="1600" dirty="0">
              <a:latin typeface="Comic Sans MS" pitchFamily="66" charset="0"/>
              <a:ea typeface="Times New Roman" pitchFamily="18" charset="0"/>
              <a:cs typeface="Franklin Gothic Medium" pitchFamily="34" charset="0"/>
            </a:endParaRPr>
          </a:p>
          <a:p>
            <a:pPr marL="457200" lvl="0" indent="-457200" eaLnBrk="0" fontAlgn="base" hangingPunct="0">
              <a:spcBef>
                <a:spcPct val="0"/>
              </a:spcBef>
              <a:spcAft>
                <a:spcPct val="0"/>
              </a:spcAft>
              <a:buClr>
                <a:srgbClr val="FFFF00"/>
              </a:buClr>
              <a:buFont typeface="Courier New" panose="02070309020205020404" pitchFamily="49" charset="0"/>
              <a:buChar char="o"/>
              <a:tabLst>
                <a:tab pos="557213" algn="l"/>
              </a:tabLst>
            </a:pPr>
            <a:r>
              <a:rPr lang="tr-TR" sz="2800" dirty="0">
                <a:latin typeface="Comic Sans MS" pitchFamily="66" charset="0"/>
                <a:ea typeface="Times New Roman" pitchFamily="18" charset="0"/>
                <a:cs typeface="Franklin Gothic Medium" pitchFamily="34" charset="0"/>
              </a:rPr>
              <a:t>Prematüre doğum, düşük doğum ağırlıklı olma, uzun süre hastanede yat­ma, kronik hastalığı </a:t>
            </a:r>
            <a:r>
              <a:rPr lang="tr-TR" sz="2800" dirty="0" smtClean="0">
                <a:latin typeface="Comic Sans MS" pitchFamily="66" charset="0"/>
                <a:ea typeface="Times New Roman" pitchFamily="18" charset="0"/>
                <a:cs typeface="Franklin Gothic Medium" pitchFamily="34" charset="0"/>
              </a:rPr>
              <a:t>olması</a:t>
            </a:r>
            <a:endParaRPr lang="tr-TR" sz="2800" dirty="0">
              <a:latin typeface="Comic Sans MS" pitchFamily="66" charset="0"/>
              <a:ea typeface="Times New Roman" pitchFamily="18" charset="0"/>
              <a:cs typeface="Franklin Gothic Medium" pitchFamily="34" charset="0"/>
            </a:endParaRPr>
          </a:p>
        </p:txBody>
      </p:sp>
    </p:spTree>
    <p:extLst>
      <p:ext uri="{BB962C8B-B14F-4D97-AF65-F5344CB8AC3E}">
        <p14:creationId xmlns:p14="http://schemas.microsoft.com/office/powerpoint/2010/main" val="1623975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1"/>
          <p:cNvSpPr>
            <a:spLocks noChangeArrowheads="1"/>
          </p:cNvSpPr>
          <p:nvPr/>
        </p:nvSpPr>
        <p:spPr bwMode="auto">
          <a:xfrm>
            <a:off x="467544" y="405826"/>
            <a:ext cx="8568952" cy="31085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lvl="0" indent="-457200" eaLnBrk="0" fontAlgn="base" hangingPunct="0">
              <a:spcBef>
                <a:spcPct val="0"/>
              </a:spcBef>
              <a:spcAft>
                <a:spcPct val="0"/>
              </a:spcAft>
              <a:buClr>
                <a:srgbClr val="FFFF00"/>
              </a:buClr>
              <a:buFont typeface="Courier New" panose="02070309020205020404" pitchFamily="49" charset="0"/>
              <a:buChar char="o"/>
              <a:tabLst>
                <a:tab pos="557213" algn="l"/>
              </a:tabLst>
            </a:pPr>
            <a:r>
              <a:rPr lang="tr-TR" sz="2800" dirty="0" smtClean="0">
                <a:latin typeface="Comic Sans MS" pitchFamily="66" charset="0"/>
                <a:ea typeface="Times New Roman" pitchFamily="18" charset="0"/>
                <a:cs typeface="Franklin Gothic Medium" pitchFamily="34" charset="0"/>
              </a:rPr>
              <a:t>Aile </a:t>
            </a:r>
            <a:r>
              <a:rPr lang="tr-TR" sz="2800" dirty="0">
                <a:latin typeface="Comic Sans MS" pitchFamily="66" charset="0"/>
                <a:ea typeface="Times New Roman" pitchFamily="18" charset="0"/>
                <a:cs typeface="Franklin Gothic Medium" pitchFamily="34" charset="0"/>
              </a:rPr>
              <a:t>ilişkilerinde kesinti yaşama: Özellikle çocuğun evden kaçması, sokakta yaşaması gibi nedenlerle aileyle ilişkilerinde yaşadığı </a:t>
            </a:r>
            <a:r>
              <a:rPr lang="tr-TR" sz="2800" dirty="0" smtClean="0">
                <a:latin typeface="Comic Sans MS" pitchFamily="66" charset="0"/>
                <a:ea typeface="Times New Roman" pitchFamily="18" charset="0"/>
                <a:cs typeface="Franklin Gothic Medium" pitchFamily="34" charset="0"/>
              </a:rPr>
              <a:t>kesintiler</a:t>
            </a:r>
          </a:p>
          <a:p>
            <a:pPr lvl="0" eaLnBrk="0" fontAlgn="base" hangingPunct="0">
              <a:spcBef>
                <a:spcPct val="0"/>
              </a:spcBef>
              <a:spcAft>
                <a:spcPct val="0"/>
              </a:spcAft>
              <a:buClr>
                <a:srgbClr val="FFFF00"/>
              </a:buClr>
              <a:tabLst>
                <a:tab pos="557213" algn="l"/>
              </a:tabLst>
            </a:pPr>
            <a:r>
              <a:rPr lang="tr-TR" sz="2800" dirty="0" smtClean="0">
                <a:latin typeface="Comic Sans MS" pitchFamily="66" charset="0"/>
                <a:cs typeface="Arial" pitchFamily="34" charset="0"/>
              </a:rPr>
              <a:t>					</a:t>
            </a:r>
          </a:p>
          <a:p>
            <a:pPr lvl="0" eaLnBrk="0" fontAlgn="base" hangingPunct="0">
              <a:spcBef>
                <a:spcPct val="0"/>
              </a:spcBef>
              <a:spcAft>
                <a:spcPct val="0"/>
              </a:spcAft>
              <a:buClr>
                <a:srgbClr val="FFFF00"/>
              </a:buClr>
              <a:tabLst>
                <a:tab pos="557213" algn="l"/>
              </a:tabLst>
            </a:pPr>
            <a:r>
              <a:rPr lang="tr-TR" sz="2800" dirty="0">
                <a:latin typeface="Comic Sans MS" pitchFamily="66" charset="0"/>
                <a:cs typeface="Arial" pitchFamily="34" charset="0"/>
              </a:rPr>
              <a:t>	</a:t>
            </a:r>
            <a:r>
              <a:rPr lang="tr-TR" sz="2800" dirty="0" smtClean="0">
                <a:latin typeface="Comic Sans MS" pitchFamily="66" charset="0"/>
                <a:cs typeface="Arial" pitchFamily="34" charset="0"/>
              </a:rPr>
              <a:t>				</a:t>
            </a:r>
            <a:r>
              <a:rPr lang="tr-TR" sz="2800" dirty="0" smtClean="0"/>
              <a:t>(Durmuşoğlu </a:t>
            </a:r>
            <a:r>
              <a:rPr lang="tr-TR" sz="2800" dirty="0" err="1" smtClean="0"/>
              <a:t>Saltalı</a:t>
            </a:r>
            <a:r>
              <a:rPr lang="tr-TR" sz="2800" dirty="0" smtClean="0"/>
              <a:t>, 2015</a:t>
            </a:r>
            <a:r>
              <a:rPr lang="tr-TR" sz="2800" dirty="0"/>
              <a:t>)</a:t>
            </a:r>
            <a:endParaRPr lang="tr-TR" sz="2800" dirty="0">
              <a:latin typeface="Comic Sans MS" panose="030F0702030302020204" pitchFamily="66" charset="0"/>
              <a:cs typeface="Arial" pitchFamily="34" charset="0"/>
            </a:endParaRPr>
          </a:p>
          <a:p>
            <a:pPr eaLnBrk="0" fontAlgn="base" hangingPunct="0">
              <a:spcBef>
                <a:spcPct val="0"/>
              </a:spcBef>
              <a:spcAft>
                <a:spcPct val="0"/>
              </a:spcAft>
              <a:tabLst>
                <a:tab pos="557213" algn="l"/>
              </a:tabLst>
            </a:pPr>
            <a:endParaRPr kumimoji="0" lang="tr-TR" sz="2800" b="1" i="0" u="none" strike="noStrike" cap="none" normalizeH="0" baseline="0" dirty="0" smtClean="0">
              <a:ln>
                <a:noFill/>
              </a:ln>
              <a:solidFill>
                <a:srgbClr val="FFFF00"/>
              </a:solidFill>
              <a:effectLst/>
              <a:latin typeface="Comic Sans MS" panose="030F0702030302020204" pitchFamily="66" charset="0"/>
              <a:cs typeface="Arial" pitchFamily="34" charset="0"/>
            </a:endParaRPr>
          </a:p>
        </p:txBody>
      </p:sp>
    </p:spTree>
    <p:extLst>
      <p:ext uri="{BB962C8B-B14F-4D97-AF65-F5344CB8AC3E}">
        <p14:creationId xmlns:p14="http://schemas.microsoft.com/office/powerpoint/2010/main" val="3784786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1"/>
          <p:cNvSpPr>
            <a:spLocks noChangeArrowheads="1"/>
          </p:cNvSpPr>
          <p:nvPr/>
        </p:nvSpPr>
        <p:spPr bwMode="auto">
          <a:xfrm>
            <a:off x="395536" y="619527"/>
            <a:ext cx="8568952"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514350" lvl="0" indent="-514350" eaLnBrk="0" fontAlgn="base" hangingPunct="0">
              <a:spcBef>
                <a:spcPct val="0"/>
              </a:spcBef>
              <a:spcAft>
                <a:spcPct val="0"/>
              </a:spcAft>
              <a:buFont typeface="+mj-lt"/>
              <a:buAutoNum type="arabicPeriod" startAt="3"/>
              <a:tabLst>
                <a:tab pos="557213" algn="l"/>
              </a:tabLst>
            </a:pPr>
            <a:r>
              <a:rPr lang="tr-TR" sz="2800" b="1" dirty="0" smtClean="0">
                <a:solidFill>
                  <a:srgbClr val="FFFF00"/>
                </a:solidFill>
                <a:latin typeface="Comic Sans MS" panose="030F0702030302020204" pitchFamily="66" charset="0"/>
              </a:rPr>
              <a:t>Toplumsal </a:t>
            </a:r>
            <a:r>
              <a:rPr lang="tr-TR" sz="2800" b="1" dirty="0">
                <a:solidFill>
                  <a:srgbClr val="FFFF00"/>
                </a:solidFill>
                <a:latin typeface="Comic Sans MS" panose="030F0702030302020204" pitchFamily="66" charset="0"/>
              </a:rPr>
              <a:t>ve Kurumsal </a:t>
            </a:r>
            <a:r>
              <a:rPr lang="tr-TR" sz="2800" b="1" dirty="0" smtClean="0">
                <a:solidFill>
                  <a:srgbClr val="FFFF00"/>
                </a:solidFill>
                <a:latin typeface="Comic Sans MS" panose="030F0702030302020204" pitchFamily="66" charset="0"/>
              </a:rPr>
              <a:t>Faktörler</a:t>
            </a:r>
          </a:p>
          <a:p>
            <a:pPr marL="514350" lvl="0" indent="-514350" eaLnBrk="0" fontAlgn="base" hangingPunct="0">
              <a:spcBef>
                <a:spcPct val="0"/>
              </a:spcBef>
              <a:spcAft>
                <a:spcPct val="0"/>
              </a:spcAft>
              <a:buFont typeface="+mj-lt"/>
              <a:buAutoNum type="arabicPeriod" startAt="3"/>
              <a:tabLst>
                <a:tab pos="557213" algn="l"/>
              </a:tabLst>
            </a:pPr>
            <a:endParaRPr lang="tr-TR" sz="2800" b="1" dirty="0">
              <a:solidFill>
                <a:srgbClr val="FFFF00"/>
              </a:solidFill>
              <a:latin typeface="Comic Sans MS" panose="030F0702030302020204" pitchFamily="66" charset="0"/>
            </a:endParaRPr>
          </a:p>
          <a:p>
            <a:pPr lvl="0" eaLnBrk="0" fontAlgn="base" hangingPunct="0">
              <a:spcBef>
                <a:spcPct val="0"/>
              </a:spcBef>
              <a:spcAft>
                <a:spcPct val="0"/>
              </a:spcAft>
              <a:tabLst>
                <a:tab pos="557213" algn="l"/>
              </a:tabLst>
            </a:pPr>
            <a:r>
              <a:rPr lang="tr-TR" sz="2800" dirty="0">
                <a:latin typeface="Comic Sans MS" pitchFamily="66" charset="0"/>
                <a:ea typeface="Times New Roman" pitchFamily="18" charset="0"/>
                <a:cs typeface="Franklin Gothic Medium" pitchFamily="34" charset="0"/>
              </a:rPr>
              <a:t>Cinsiyet ayrımcı­lığı, </a:t>
            </a:r>
            <a:endParaRPr lang="tr-TR" sz="2800" dirty="0" smtClean="0">
              <a:latin typeface="Comic Sans MS" pitchFamily="66" charset="0"/>
              <a:ea typeface="Times New Roman" pitchFamily="18" charset="0"/>
              <a:cs typeface="Franklin Gothic Medium" pitchFamily="34" charset="0"/>
            </a:endParaRPr>
          </a:p>
          <a:p>
            <a:pPr lvl="0" eaLnBrk="0" fontAlgn="base" hangingPunct="0">
              <a:spcBef>
                <a:spcPct val="0"/>
              </a:spcBef>
              <a:spcAft>
                <a:spcPct val="0"/>
              </a:spcAft>
              <a:tabLst>
                <a:tab pos="557213" algn="l"/>
              </a:tabLst>
            </a:pPr>
            <a:r>
              <a:rPr lang="tr-TR" sz="2800" dirty="0" smtClean="0">
                <a:latin typeface="Comic Sans MS" pitchFamily="66" charset="0"/>
                <a:ea typeface="Times New Roman" pitchFamily="18" charset="0"/>
                <a:cs typeface="Franklin Gothic Medium" pitchFamily="34" charset="0"/>
              </a:rPr>
              <a:t>Ekonomik </a:t>
            </a:r>
            <a:r>
              <a:rPr lang="tr-TR" sz="2800" dirty="0">
                <a:latin typeface="Comic Sans MS" pitchFamily="66" charset="0"/>
                <a:ea typeface="Times New Roman" pitchFamily="18" charset="0"/>
                <a:cs typeface="Franklin Gothic Medium" pitchFamily="34" charset="0"/>
              </a:rPr>
              <a:t>eşitsizlikler, </a:t>
            </a:r>
            <a:endParaRPr lang="tr-TR" sz="2800" dirty="0" smtClean="0">
              <a:latin typeface="Comic Sans MS" pitchFamily="66" charset="0"/>
              <a:ea typeface="Times New Roman" pitchFamily="18" charset="0"/>
              <a:cs typeface="Franklin Gothic Medium" pitchFamily="34" charset="0"/>
            </a:endParaRPr>
          </a:p>
          <a:p>
            <a:pPr lvl="0" eaLnBrk="0" fontAlgn="base" hangingPunct="0">
              <a:spcBef>
                <a:spcPct val="0"/>
              </a:spcBef>
              <a:spcAft>
                <a:spcPct val="0"/>
              </a:spcAft>
              <a:tabLst>
                <a:tab pos="557213" algn="l"/>
              </a:tabLst>
            </a:pPr>
            <a:r>
              <a:rPr lang="tr-TR" sz="2800" dirty="0" smtClean="0">
                <a:latin typeface="Comic Sans MS" pitchFamily="66" charset="0"/>
                <a:ea typeface="Times New Roman" pitchFamily="18" charset="0"/>
                <a:cs typeface="Franklin Gothic Medium" pitchFamily="34" charset="0"/>
              </a:rPr>
              <a:t>Yüksek </a:t>
            </a:r>
            <a:r>
              <a:rPr lang="tr-TR" sz="2800" dirty="0">
                <a:latin typeface="Comic Sans MS" pitchFamily="66" charset="0"/>
                <a:ea typeface="Times New Roman" pitchFamily="18" charset="0"/>
                <a:cs typeface="Franklin Gothic Medium" pitchFamily="34" charset="0"/>
              </a:rPr>
              <a:t>işsizlik oranı, </a:t>
            </a:r>
            <a:endParaRPr lang="tr-TR" sz="2800" dirty="0" smtClean="0">
              <a:latin typeface="Comic Sans MS" pitchFamily="66" charset="0"/>
              <a:ea typeface="Times New Roman" pitchFamily="18" charset="0"/>
              <a:cs typeface="Franklin Gothic Medium" pitchFamily="34" charset="0"/>
            </a:endParaRPr>
          </a:p>
          <a:p>
            <a:pPr lvl="0" eaLnBrk="0" fontAlgn="base" hangingPunct="0">
              <a:spcBef>
                <a:spcPct val="0"/>
              </a:spcBef>
              <a:spcAft>
                <a:spcPct val="0"/>
              </a:spcAft>
              <a:tabLst>
                <a:tab pos="557213" algn="l"/>
              </a:tabLst>
            </a:pPr>
            <a:r>
              <a:rPr lang="tr-TR" sz="2800" dirty="0" smtClean="0">
                <a:latin typeface="Comic Sans MS" pitchFamily="66" charset="0"/>
                <a:ea typeface="Times New Roman" pitchFamily="18" charset="0"/>
                <a:cs typeface="Franklin Gothic Medium" pitchFamily="34" charset="0"/>
              </a:rPr>
              <a:t>Yüksek </a:t>
            </a:r>
            <a:r>
              <a:rPr lang="tr-TR" sz="2800" dirty="0">
                <a:latin typeface="Comic Sans MS" pitchFamily="66" charset="0"/>
                <a:ea typeface="Times New Roman" pitchFamily="18" charset="0"/>
                <a:cs typeface="Franklin Gothic Medium" pitchFamily="34" charset="0"/>
              </a:rPr>
              <a:t>suç oranı, </a:t>
            </a:r>
            <a:endParaRPr lang="tr-TR" sz="2800" dirty="0" smtClean="0">
              <a:latin typeface="Comic Sans MS" pitchFamily="66" charset="0"/>
              <a:ea typeface="Times New Roman" pitchFamily="18" charset="0"/>
              <a:cs typeface="Franklin Gothic Medium" pitchFamily="34" charset="0"/>
            </a:endParaRPr>
          </a:p>
          <a:p>
            <a:pPr lvl="0" eaLnBrk="0" fontAlgn="base" hangingPunct="0">
              <a:spcBef>
                <a:spcPct val="0"/>
              </a:spcBef>
              <a:spcAft>
                <a:spcPct val="0"/>
              </a:spcAft>
              <a:tabLst>
                <a:tab pos="557213" algn="l"/>
              </a:tabLst>
            </a:pPr>
            <a:r>
              <a:rPr lang="tr-TR" sz="2800" dirty="0" smtClean="0">
                <a:latin typeface="Comic Sans MS" pitchFamily="66" charset="0"/>
                <a:ea typeface="Times New Roman" pitchFamily="18" charset="0"/>
                <a:cs typeface="Franklin Gothic Medium" pitchFamily="34" charset="0"/>
              </a:rPr>
              <a:t>Yoksulluk </a:t>
            </a:r>
            <a:r>
              <a:rPr lang="tr-TR" sz="2800" dirty="0">
                <a:latin typeface="Comic Sans MS" pitchFamily="66" charset="0"/>
                <a:ea typeface="Times New Roman" pitchFamily="18" charset="0"/>
                <a:cs typeface="Franklin Gothic Medium" pitchFamily="34" charset="0"/>
              </a:rPr>
              <a:t>ve sosyal servislerin </a:t>
            </a:r>
            <a:r>
              <a:rPr lang="tr-TR" sz="2800" dirty="0" smtClean="0">
                <a:latin typeface="Comic Sans MS" pitchFamily="66" charset="0"/>
                <a:ea typeface="Times New Roman" pitchFamily="18" charset="0"/>
                <a:cs typeface="Franklin Gothic Medium" pitchFamily="34" charset="0"/>
              </a:rPr>
              <a:t>yokluğu</a:t>
            </a:r>
            <a:endParaRPr lang="tr-TR" sz="2800" dirty="0">
              <a:latin typeface="Comic Sans MS" pitchFamily="66" charset="0"/>
              <a:ea typeface="Times New Roman" pitchFamily="18" charset="0"/>
              <a:cs typeface="Franklin Gothic Medium" pitchFamily="34" charset="0"/>
            </a:endParaRPr>
          </a:p>
          <a:p>
            <a:pPr lvl="0" eaLnBrk="0" fontAlgn="base" hangingPunct="0">
              <a:spcBef>
                <a:spcPct val="0"/>
              </a:spcBef>
              <a:spcAft>
                <a:spcPct val="0"/>
              </a:spcAft>
              <a:tabLst>
                <a:tab pos="557213" algn="l"/>
              </a:tabLst>
            </a:pPr>
            <a:r>
              <a:rPr lang="tr-TR" sz="2800" dirty="0" smtClean="0">
                <a:latin typeface="Comic Sans MS" pitchFamily="66" charset="0"/>
                <a:ea typeface="Times New Roman" pitchFamily="18" charset="0"/>
                <a:cs typeface="Franklin Gothic Medium" pitchFamily="34" charset="0"/>
              </a:rPr>
              <a:t>Göç hareketleri</a:t>
            </a:r>
            <a:r>
              <a:rPr lang="tr-TR" sz="2800" dirty="0" smtClean="0"/>
              <a:t>	(Durmuşoğlu </a:t>
            </a:r>
            <a:r>
              <a:rPr lang="tr-TR" sz="2800" dirty="0" err="1" smtClean="0"/>
              <a:t>Saltalı</a:t>
            </a:r>
            <a:r>
              <a:rPr lang="tr-TR" sz="2800" dirty="0" smtClean="0"/>
              <a:t>, 2015</a:t>
            </a:r>
            <a:r>
              <a:rPr lang="tr-TR" sz="2800" dirty="0"/>
              <a:t>)</a:t>
            </a:r>
            <a:endParaRPr lang="tr-TR" sz="2800" dirty="0">
              <a:latin typeface="Comic Sans MS" pitchFamily="66" charset="0"/>
              <a:ea typeface="Times New Roman" pitchFamily="18" charset="0"/>
              <a:cs typeface="Franklin Gothic Medium" pitchFamily="34" charset="0"/>
            </a:endParaRPr>
          </a:p>
        </p:txBody>
      </p:sp>
    </p:spTree>
    <p:extLst>
      <p:ext uri="{BB962C8B-B14F-4D97-AF65-F5344CB8AC3E}">
        <p14:creationId xmlns:p14="http://schemas.microsoft.com/office/powerpoint/2010/main" val="2777240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1"/>
          <p:cNvSpPr>
            <a:spLocks noChangeArrowheads="1"/>
          </p:cNvSpPr>
          <p:nvPr/>
        </p:nvSpPr>
        <p:spPr bwMode="auto">
          <a:xfrm>
            <a:off x="395536" y="404664"/>
            <a:ext cx="8280920"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tab pos="557213" algn="l"/>
              </a:tabLst>
            </a:pPr>
            <a:r>
              <a:rPr lang="tr-TR" sz="2800" b="1" dirty="0" smtClean="0">
                <a:solidFill>
                  <a:srgbClr val="FFFF00"/>
                </a:solidFill>
                <a:latin typeface="Comic Sans MS" panose="030F0702030302020204" pitchFamily="66" charset="0"/>
                <a:ea typeface="Times New Roman" pitchFamily="18" charset="0"/>
                <a:cs typeface="Franklin Gothic Medium" pitchFamily="34" charset="0"/>
              </a:rPr>
              <a:t>4- Medyanın Etkisi</a:t>
            </a:r>
            <a:endParaRPr kumimoji="0" lang="tr-TR" sz="2800" b="1" i="0" u="none" strike="noStrike" cap="none" normalizeH="0" baseline="0" dirty="0" smtClean="0">
              <a:ln>
                <a:noFill/>
              </a:ln>
              <a:solidFill>
                <a:srgbClr val="FFFF00"/>
              </a:solidFill>
              <a:effectLst/>
              <a:latin typeface="Comic Sans MS" pitchFamily="66" charset="0"/>
              <a:ea typeface="Times New Roman" pitchFamily="18" charset="0"/>
              <a:cs typeface="Franklin Gothic Medium"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557213" algn="l"/>
              </a:tabLst>
            </a:pPr>
            <a:endParaRPr kumimoji="0" lang="tr-TR" sz="2800" b="0" i="0" u="none" strike="noStrike" cap="none" normalizeH="0" baseline="0" dirty="0" smtClean="0">
              <a:ln>
                <a:noFill/>
              </a:ln>
              <a:solidFill>
                <a:schemeClr val="tx1"/>
              </a:solidFill>
              <a:effectLst/>
              <a:latin typeface="Comic Sans MS" pitchFamily="66" charset="0"/>
              <a:ea typeface="Times New Roman" pitchFamily="18" charset="0"/>
              <a:cs typeface="Franklin Gothic Medium" pitchFamily="34" charset="0"/>
            </a:endParaRPr>
          </a:p>
          <a:p>
            <a:pPr eaLnBrk="0" fontAlgn="base" hangingPunct="0">
              <a:spcBef>
                <a:spcPct val="0"/>
              </a:spcBef>
              <a:spcAft>
                <a:spcPct val="0"/>
              </a:spcAft>
              <a:tabLst>
                <a:tab pos="557213" algn="l"/>
              </a:tabLst>
            </a:pPr>
            <a:r>
              <a:rPr lang="tr-TR" sz="2800" dirty="0" smtClean="0">
                <a:latin typeface="Comic Sans MS" panose="030F0702030302020204" pitchFamily="66" charset="0"/>
              </a:rPr>
              <a:t>Medya da yer alan aktiviteler (film, dizi, reklam ve </a:t>
            </a:r>
            <a:r>
              <a:rPr lang="tr-TR" sz="2800" dirty="0">
                <a:latin typeface="Comic Sans MS" panose="030F0702030302020204" pitchFamily="66" charset="0"/>
              </a:rPr>
              <a:t>sosyal medya uygulamaları) çocukların iyi ve kötüye dair algılarını şekillendirmektedir. </a:t>
            </a:r>
            <a:r>
              <a:rPr lang="tr-TR" sz="2800" dirty="0" smtClean="0">
                <a:latin typeface="Comic Sans MS" panose="030F0702030302020204" pitchFamily="66" charset="0"/>
              </a:rPr>
              <a:t>Medya </a:t>
            </a:r>
            <a:r>
              <a:rPr lang="tr-TR" sz="2800" dirty="0">
                <a:latin typeface="Comic Sans MS" panose="030F0702030302020204" pitchFamily="66" charset="0"/>
              </a:rPr>
              <a:t>ve iletişim olanaklarının çocuklar tarafından kontrolsüz bir biçimde kullanılması istismar eylemlerinin oluşmasını kolaylaştırmaktadır.</a:t>
            </a:r>
          </a:p>
          <a:p>
            <a:pPr lvl="0" eaLnBrk="0" fontAlgn="base" hangingPunct="0">
              <a:spcBef>
                <a:spcPct val="0"/>
              </a:spcBef>
              <a:spcAft>
                <a:spcPct val="0"/>
              </a:spcAft>
              <a:tabLst>
                <a:tab pos="557213" algn="l"/>
              </a:tabLst>
            </a:pPr>
            <a:endParaRPr lang="tr-TR" sz="2800" dirty="0">
              <a:latin typeface="Comic Sans MS" panose="030F0702030302020204" pitchFamily="66" charset="0"/>
            </a:endParaRPr>
          </a:p>
        </p:txBody>
      </p:sp>
    </p:spTree>
    <p:extLst>
      <p:ext uri="{BB962C8B-B14F-4D97-AF65-F5344CB8AC3E}">
        <p14:creationId xmlns:p14="http://schemas.microsoft.com/office/powerpoint/2010/main" val="1239772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1"/>
          <p:cNvSpPr>
            <a:spLocks noChangeArrowheads="1"/>
          </p:cNvSpPr>
          <p:nvPr/>
        </p:nvSpPr>
        <p:spPr bwMode="auto">
          <a:xfrm>
            <a:off x="539552" y="430887"/>
            <a:ext cx="8280920"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tab pos="557213" algn="l"/>
              </a:tabLst>
            </a:pPr>
            <a:r>
              <a:rPr lang="tr-TR" sz="2800" dirty="0" smtClean="0">
                <a:solidFill>
                  <a:srgbClr val="FFFF00"/>
                </a:solidFill>
                <a:latin typeface="Comic Sans MS" pitchFamily="66" charset="0"/>
                <a:ea typeface="Times New Roman" pitchFamily="18" charset="0"/>
                <a:cs typeface="Franklin Gothic Medium" pitchFamily="34" charset="0"/>
              </a:rPr>
              <a:t>Çocukları, medyanın olumsuz etkilerinden korumak için aileler neler </a:t>
            </a:r>
            <a:r>
              <a:rPr lang="tr-TR" sz="2800" dirty="0" err="1" smtClean="0">
                <a:solidFill>
                  <a:srgbClr val="FFFF00"/>
                </a:solidFill>
                <a:latin typeface="Comic Sans MS" pitchFamily="66" charset="0"/>
                <a:ea typeface="Times New Roman" pitchFamily="18" charset="0"/>
                <a:cs typeface="Franklin Gothic Medium" pitchFamily="34" charset="0"/>
              </a:rPr>
              <a:t>yapamalıdır</a:t>
            </a:r>
            <a:r>
              <a:rPr lang="tr-TR" sz="2800" dirty="0" smtClean="0">
                <a:solidFill>
                  <a:srgbClr val="FFFF00"/>
                </a:solidFill>
                <a:latin typeface="Comic Sans MS" pitchFamily="66" charset="0"/>
                <a:ea typeface="Times New Roman" pitchFamily="18" charset="0"/>
                <a:cs typeface="Franklin Gothic Medium"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tab pos="557213" algn="l"/>
              </a:tabLst>
            </a:pPr>
            <a:endParaRPr kumimoji="0" lang="tr-TR" sz="2800" b="0" i="0" u="none" strike="noStrike" cap="none" normalizeH="0" baseline="0" dirty="0" smtClean="0">
              <a:ln>
                <a:noFill/>
              </a:ln>
              <a:solidFill>
                <a:schemeClr val="tx1"/>
              </a:solidFill>
              <a:effectLst/>
              <a:latin typeface="Comic Sans MS" panose="030F0702030302020204" pitchFamily="66" charset="0"/>
              <a:cs typeface="Arial" pitchFamily="34" charset="0"/>
            </a:endParaRPr>
          </a:p>
          <a:p>
            <a:pPr marL="457200" marR="0" lvl="0" indent="-457200" algn="l" defTabSz="914400" rtl="0" eaLnBrk="0" fontAlgn="base" latinLnBrk="0" hangingPunct="0">
              <a:lnSpc>
                <a:spcPct val="100000"/>
              </a:lnSpc>
              <a:spcBef>
                <a:spcPct val="0"/>
              </a:spcBef>
              <a:spcAft>
                <a:spcPct val="0"/>
              </a:spcAft>
              <a:buClr>
                <a:srgbClr val="FFFF00"/>
              </a:buClr>
              <a:buSzTx/>
              <a:buFont typeface="Courier New" panose="02070309020205020404" pitchFamily="49" charset="0"/>
              <a:buChar char="o"/>
              <a:tabLst>
                <a:tab pos="557213" algn="l"/>
              </a:tabLst>
            </a:pPr>
            <a:r>
              <a:rPr kumimoji="0" lang="tr-TR" sz="2800" b="0" i="0" u="none" strike="noStrike" cap="none" normalizeH="0" baseline="0" dirty="0" smtClean="0">
                <a:ln>
                  <a:noFill/>
                </a:ln>
                <a:solidFill>
                  <a:schemeClr val="tx1"/>
                </a:solidFill>
                <a:effectLst/>
                <a:latin typeface="Comic Sans MS" pitchFamily="66" charset="0"/>
                <a:ea typeface="Times New Roman" pitchFamily="18" charset="0"/>
                <a:cs typeface="Franklin Gothic Medium" pitchFamily="34" charset="0"/>
              </a:rPr>
              <a:t>Aileler çocuğun hangi programları izlediğinden haberdar olmalıdır.</a:t>
            </a:r>
            <a:endParaRPr kumimoji="0" lang="tr-TR" sz="2800" b="0" i="0" u="none" strike="noStrike" cap="none" normalizeH="0" baseline="0" dirty="0" smtClean="0">
              <a:ln>
                <a:noFill/>
              </a:ln>
              <a:solidFill>
                <a:schemeClr val="tx1"/>
              </a:solidFill>
              <a:effectLst/>
              <a:latin typeface="Comic Sans MS" panose="030F0702030302020204" pitchFamily="66" charset="0"/>
              <a:cs typeface="Arial" pitchFamily="34" charset="0"/>
            </a:endParaRPr>
          </a:p>
          <a:p>
            <a:pPr marL="457200" marR="0" lvl="0" indent="-457200" algn="l" defTabSz="914400" rtl="0" eaLnBrk="0" fontAlgn="base" latinLnBrk="0" hangingPunct="0">
              <a:lnSpc>
                <a:spcPct val="100000"/>
              </a:lnSpc>
              <a:spcBef>
                <a:spcPct val="0"/>
              </a:spcBef>
              <a:spcAft>
                <a:spcPct val="0"/>
              </a:spcAft>
              <a:buClr>
                <a:srgbClr val="FFFF00"/>
              </a:buClr>
              <a:buSzTx/>
              <a:buFont typeface="Courier New" panose="02070309020205020404" pitchFamily="49" charset="0"/>
              <a:buChar char="o"/>
              <a:tabLst>
                <a:tab pos="557213" algn="l"/>
              </a:tabLst>
            </a:pPr>
            <a:r>
              <a:rPr kumimoji="0" lang="tr-TR" sz="2800" b="0" i="0" u="none" strike="noStrike" cap="none" normalizeH="0" baseline="0" dirty="0" smtClean="0">
                <a:ln>
                  <a:noFill/>
                </a:ln>
                <a:solidFill>
                  <a:schemeClr val="tx1"/>
                </a:solidFill>
                <a:effectLst/>
                <a:latin typeface="Comic Sans MS" pitchFamily="66" charset="0"/>
                <a:ea typeface="Times New Roman" pitchFamily="18" charset="0"/>
                <a:cs typeface="Franklin Gothic Medium" pitchFamily="34" charset="0"/>
              </a:rPr>
              <a:t>Televizyon çocuğu oyalamak için kullanılmamalıdır.</a:t>
            </a:r>
            <a:endParaRPr kumimoji="0" lang="tr-TR" sz="2800" b="0" i="0" u="none" strike="noStrike" cap="none" normalizeH="0" baseline="0" dirty="0" smtClean="0">
              <a:ln>
                <a:noFill/>
              </a:ln>
              <a:solidFill>
                <a:schemeClr val="tx1"/>
              </a:solidFill>
              <a:effectLst/>
              <a:latin typeface="Comic Sans MS" panose="030F0702030302020204" pitchFamily="66" charset="0"/>
              <a:cs typeface="Arial" pitchFamily="34" charset="0"/>
            </a:endParaRPr>
          </a:p>
          <a:p>
            <a:pPr marL="457200" marR="0" lvl="0" indent="-457200" algn="l" defTabSz="914400" rtl="0" eaLnBrk="0" fontAlgn="base" latinLnBrk="0" hangingPunct="0">
              <a:lnSpc>
                <a:spcPct val="100000"/>
              </a:lnSpc>
              <a:spcBef>
                <a:spcPct val="0"/>
              </a:spcBef>
              <a:spcAft>
                <a:spcPct val="0"/>
              </a:spcAft>
              <a:buClr>
                <a:srgbClr val="FFFF00"/>
              </a:buClr>
              <a:buSzTx/>
              <a:buFont typeface="Courier New" panose="02070309020205020404" pitchFamily="49" charset="0"/>
              <a:buChar char="o"/>
              <a:tabLst>
                <a:tab pos="557213" algn="l"/>
              </a:tabLst>
            </a:pPr>
            <a:r>
              <a:rPr kumimoji="0" lang="tr-TR" sz="2800" b="0" i="0" u="none" strike="noStrike" cap="none" normalizeH="0" baseline="0" dirty="0" smtClean="0">
                <a:ln>
                  <a:noFill/>
                </a:ln>
                <a:solidFill>
                  <a:schemeClr val="tx1"/>
                </a:solidFill>
                <a:effectLst/>
                <a:latin typeface="Comic Sans MS" pitchFamily="66" charset="0"/>
                <a:ea typeface="Times New Roman" pitchFamily="18" charset="0"/>
                <a:cs typeface="Franklin Gothic Medium" pitchFamily="34" charset="0"/>
              </a:rPr>
              <a:t>Televizyonu izlemek istediği belli bir program için açması çocuğa öğretil­melidir.</a:t>
            </a:r>
            <a:endParaRPr kumimoji="0" lang="tr-TR" sz="2800" b="0" i="0" u="none" strike="noStrike" cap="none" normalizeH="0" baseline="0" dirty="0" smtClean="0">
              <a:ln>
                <a:noFill/>
              </a:ln>
              <a:solidFill>
                <a:schemeClr val="tx1"/>
              </a:solidFill>
              <a:effectLst/>
              <a:latin typeface="Comic Sans MS" panose="030F0702030302020204" pitchFamily="66" charset="0"/>
              <a:cs typeface="Arial" pitchFamily="34" charset="0"/>
            </a:endParaRPr>
          </a:p>
          <a:p>
            <a:pPr marL="457200" marR="0" lvl="0" indent="-457200" algn="l" defTabSz="914400" rtl="0" eaLnBrk="0" fontAlgn="base" latinLnBrk="0" hangingPunct="0">
              <a:lnSpc>
                <a:spcPct val="100000"/>
              </a:lnSpc>
              <a:spcBef>
                <a:spcPct val="0"/>
              </a:spcBef>
              <a:spcAft>
                <a:spcPct val="0"/>
              </a:spcAft>
              <a:buClr>
                <a:srgbClr val="FFFF00"/>
              </a:buClr>
              <a:buSzTx/>
              <a:buFont typeface="Courier New" panose="02070309020205020404" pitchFamily="49" charset="0"/>
              <a:buChar char="o"/>
              <a:tabLst>
                <a:tab pos="557213" algn="l"/>
              </a:tabLst>
            </a:pPr>
            <a:r>
              <a:rPr kumimoji="0" lang="tr-TR" sz="2800" b="0" i="0" u="none" strike="noStrike" cap="none" normalizeH="0" baseline="0" dirty="0" smtClean="0">
                <a:ln>
                  <a:noFill/>
                </a:ln>
                <a:solidFill>
                  <a:schemeClr val="tx1"/>
                </a:solidFill>
                <a:effectLst/>
                <a:latin typeface="Comic Sans MS" pitchFamily="66" charset="0"/>
                <a:ea typeface="Times New Roman" pitchFamily="18" charset="0"/>
                <a:cs typeface="Franklin Gothic Medium" pitchFamily="34" charset="0"/>
              </a:rPr>
              <a:t>Çocuklarının izlediği programı ailelerde izlemeli ve programı izlerken çocukla program hakkında konuşmalı, yaşananlar anlamlandırılmalıdır.</a:t>
            </a:r>
            <a:endParaRPr kumimoji="0" lang="tr-TR" sz="2800" b="0" i="0" u="none" strike="noStrike" cap="none" normalizeH="0" baseline="0" dirty="0" smtClean="0">
              <a:ln>
                <a:noFill/>
              </a:ln>
              <a:solidFill>
                <a:schemeClr val="tx1"/>
              </a:solidFill>
              <a:effectLst/>
              <a:latin typeface="Comic Sans MS" panose="030F0702030302020204" pitchFamily="66" charset="0"/>
              <a:cs typeface="Arial" pitchFamily="34" charset="0"/>
            </a:endParaRPr>
          </a:p>
        </p:txBody>
      </p:sp>
    </p:spTree>
    <p:extLst>
      <p:ext uri="{BB962C8B-B14F-4D97-AF65-F5344CB8AC3E}">
        <p14:creationId xmlns:p14="http://schemas.microsoft.com/office/powerpoint/2010/main" val="57978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1"/>
          <p:cNvSpPr>
            <a:spLocks noChangeArrowheads="1"/>
          </p:cNvSpPr>
          <p:nvPr/>
        </p:nvSpPr>
        <p:spPr bwMode="auto">
          <a:xfrm>
            <a:off x="107504" y="134686"/>
            <a:ext cx="8856984" cy="68634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0" indent="-457200" algn="l" defTabSz="914400" rtl="0" eaLnBrk="0" fontAlgn="base" latinLnBrk="0" hangingPunct="0">
              <a:lnSpc>
                <a:spcPct val="100000"/>
              </a:lnSpc>
              <a:spcBef>
                <a:spcPct val="0"/>
              </a:spcBef>
              <a:spcAft>
                <a:spcPct val="0"/>
              </a:spcAft>
              <a:buClr>
                <a:srgbClr val="FFFF00"/>
              </a:buClr>
              <a:buSzTx/>
              <a:buFont typeface="Courier New" panose="02070309020205020404" pitchFamily="49" charset="0"/>
              <a:buChar char="o"/>
              <a:tabLst>
                <a:tab pos="557213" algn="l"/>
              </a:tabLst>
            </a:pPr>
            <a:r>
              <a:rPr kumimoji="0" lang="tr-TR" sz="2400" b="0" i="0" u="none" strike="noStrike" cap="none" normalizeH="0" baseline="0" dirty="0" smtClean="0">
                <a:ln>
                  <a:noFill/>
                </a:ln>
                <a:solidFill>
                  <a:schemeClr val="tx1"/>
                </a:solidFill>
                <a:effectLst/>
                <a:latin typeface="Comic Sans MS" pitchFamily="66" charset="0"/>
                <a:ea typeface="Times New Roman" pitchFamily="18" charset="0"/>
                <a:cs typeface="Franklin Gothic Medium" pitchFamily="34" charset="0"/>
              </a:rPr>
              <a:t>Çocuk seyrettiği şiddet içeren rahatsız edici bir programdan sonra bunu kendi hayatı ile ilişkilendirebilir. Bazen kendi güvenliğinden endişe duya­bilir. Bu gibi durumlarda aile çocuğa güvende olduğunu hissettirmelidir. Çocuklar böyle zamanlarda "bunlar sana olmaz çünkü ..." gibi kendilerini güvende hissettirecek sözler duymak isterler.</a:t>
            </a:r>
          </a:p>
          <a:p>
            <a:pPr marL="457200" marR="0" lvl="0" indent="-457200" algn="l" defTabSz="914400" rtl="0" eaLnBrk="0" fontAlgn="base" latinLnBrk="0" hangingPunct="0">
              <a:lnSpc>
                <a:spcPct val="100000"/>
              </a:lnSpc>
              <a:spcBef>
                <a:spcPct val="0"/>
              </a:spcBef>
              <a:spcAft>
                <a:spcPct val="0"/>
              </a:spcAft>
              <a:buClr>
                <a:srgbClr val="FFFF00"/>
              </a:buClr>
              <a:buSzTx/>
              <a:buFont typeface="Courier New" panose="02070309020205020404" pitchFamily="49" charset="0"/>
              <a:buChar char="o"/>
              <a:tabLst>
                <a:tab pos="557213" algn="l"/>
              </a:tabLst>
            </a:pPr>
            <a:endParaRPr kumimoji="0" lang="tr-TR" sz="1600" b="0" i="0" u="none" strike="noStrike" cap="none" normalizeH="0" baseline="0" dirty="0" smtClean="0">
              <a:ln>
                <a:noFill/>
              </a:ln>
              <a:solidFill>
                <a:schemeClr val="tx1"/>
              </a:solidFill>
              <a:effectLst/>
              <a:latin typeface="Comic Sans MS" panose="030F0702030302020204" pitchFamily="66" charset="0"/>
              <a:cs typeface="Arial" pitchFamily="34" charset="0"/>
            </a:endParaRPr>
          </a:p>
          <a:p>
            <a:pPr marL="457200" marR="0" lvl="0" indent="-457200" algn="l" defTabSz="914400" rtl="0" eaLnBrk="0" fontAlgn="base" latinLnBrk="0" hangingPunct="0">
              <a:lnSpc>
                <a:spcPct val="100000"/>
              </a:lnSpc>
              <a:spcBef>
                <a:spcPct val="0"/>
              </a:spcBef>
              <a:spcAft>
                <a:spcPct val="0"/>
              </a:spcAft>
              <a:buClr>
                <a:srgbClr val="FFFF00"/>
              </a:buClr>
              <a:buSzTx/>
              <a:buFont typeface="Courier New" panose="02070309020205020404" pitchFamily="49" charset="0"/>
              <a:buChar char="o"/>
              <a:tabLst>
                <a:tab pos="557213" algn="l"/>
              </a:tabLst>
            </a:pPr>
            <a:r>
              <a:rPr kumimoji="0" lang="tr-TR" sz="2400" b="0" i="0" u="none" strike="noStrike" cap="none" normalizeH="0" baseline="0" dirty="0" smtClean="0">
                <a:ln>
                  <a:noFill/>
                </a:ln>
                <a:solidFill>
                  <a:schemeClr val="tx1"/>
                </a:solidFill>
                <a:effectLst/>
                <a:latin typeface="Comic Sans MS" pitchFamily="66" charset="0"/>
                <a:ea typeface="Times New Roman" pitchFamily="18" charset="0"/>
                <a:cs typeface="Franklin Gothic Medium" pitchFamily="34" charset="0"/>
              </a:rPr>
              <a:t>Çocukların tanık oldukları şiddet yerine benzer durumlar için alternatif davranışlar öğrenmelerine yardımcı olunmalıdır. Bunun için çocuğun ken­di deneyimleri kullanılabilir.</a:t>
            </a:r>
          </a:p>
          <a:p>
            <a:pPr marL="457200" marR="0" lvl="0" indent="-457200" algn="l" defTabSz="914400" rtl="0" eaLnBrk="0" fontAlgn="base" latinLnBrk="0" hangingPunct="0">
              <a:lnSpc>
                <a:spcPct val="100000"/>
              </a:lnSpc>
              <a:spcBef>
                <a:spcPct val="0"/>
              </a:spcBef>
              <a:spcAft>
                <a:spcPct val="0"/>
              </a:spcAft>
              <a:buClr>
                <a:srgbClr val="FFFF00"/>
              </a:buClr>
              <a:buSzTx/>
              <a:buFont typeface="Courier New" panose="02070309020205020404" pitchFamily="49" charset="0"/>
              <a:buChar char="o"/>
              <a:tabLst>
                <a:tab pos="557213" algn="l"/>
              </a:tabLst>
            </a:pPr>
            <a:endParaRPr lang="tr-TR" sz="1600" dirty="0">
              <a:latin typeface="Comic Sans MS" pitchFamily="66" charset="0"/>
              <a:cs typeface="Arial" pitchFamily="34" charset="0"/>
            </a:endParaRPr>
          </a:p>
          <a:p>
            <a:pPr marL="457200" lvl="0" indent="-457200" eaLnBrk="0" fontAlgn="base" hangingPunct="0">
              <a:spcBef>
                <a:spcPct val="0"/>
              </a:spcBef>
              <a:spcAft>
                <a:spcPct val="0"/>
              </a:spcAft>
              <a:buClr>
                <a:srgbClr val="FFFF00"/>
              </a:buClr>
              <a:buFont typeface="Courier New" panose="02070309020205020404" pitchFamily="49" charset="0"/>
              <a:buChar char="o"/>
              <a:tabLst>
                <a:tab pos="557213" algn="l"/>
              </a:tabLst>
            </a:pPr>
            <a:r>
              <a:rPr lang="tr-TR" sz="2400" dirty="0">
                <a:latin typeface="Comic Sans MS" pitchFamily="66" charset="0"/>
                <a:ea typeface="Times New Roman" pitchFamily="18" charset="0"/>
                <a:cs typeface="Franklin Gothic Medium" pitchFamily="34" charset="0"/>
              </a:rPr>
              <a:t>Çocuğun televizyon seyretme süresi kısıtlanmalıdır. (Günde 1-2 </a:t>
            </a:r>
            <a:r>
              <a:rPr lang="tr-TR" sz="2400" dirty="0" smtClean="0">
                <a:latin typeface="Comic Sans MS" pitchFamily="66" charset="0"/>
                <a:ea typeface="Times New Roman" pitchFamily="18" charset="0"/>
                <a:cs typeface="Franklin Gothic Medium" pitchFamily="34" charset="0"/>
              </a:rPr>
              <a:t>saat)</a:t>
            </a:r>
          </a:p>
          <a:p>
            <a:pPr marL="457200" lvl="0" indent="-457200" eaLnBrk="0" fontAlgn="base" hangingPunct="0">
              <a:spcBef>
                <a:spcPct val="0"/>
              </a:spcBef>
              <a:spcAft>
                <a:spcPct val="0"/>
              </a:spcAft>
              <a:buClr>
                <a:srgbClr val="FFFF00"/>
              </a:buClr>
              <a:buFont typeface="Courier New" panose="02070309020205020404" pitchFamily="49" charset="0"/>
              <a:buChar char="o"/>
              <a:tabLst>
                <a:tab pos="557213" algn="l"/>
              </a:tabLst>
            </a:pPr>
            <a:endParaRPr lang="tr-TR" sz="2400" dirty="0">
              <a:latin typeface="Comic Sans MS" pitchFamily="66" charset="0"/>
              <a:ea typeface="Times New Roman" pitchFamily="18" charset="0"/>
              <a:cs typeface="Franklin Gothic Medium" pitchFamily="34" charset="0"/>
            </a:endParaRPr>
          </a:p>
          <a:p>
            <a:pPr marL="457200" lvl="0" indent="-457200" eaLnBrk="0" fontAlgn="base" hangingPunct="0">
              <a:spcBef>
                <a:spcPct val="0"/>
              </a:spcBef>
              <a:spcAft>
                <a:spcPct val="0"/>
              </a:spcAft>
              <a:buClr>
                <a:srgbClr val="FFFF00"/>
              </a:buClr>
              <a:buFont typeface="Courier New" panose="02070309020205020404" pitchFamily="49" charset="0"/>
              <a:buChar char="o"/>
              <a:tabLst>
                <a:tab pos="557213" algn="l"/>
              </a:tabLst>
            </a:pPr>
            <a:r>
              <a:rPr lang="tr-TR" sz="2400" dirty="0" smtClean="0">
                <a:latin typeface="Comic Sans MS" pitchFamily="66" charset="0"/>
                <a:ea typeface="Times New Roman" pitchFamily="18" charset="0"/>
                <a:cs typeface="Franklin Gothic Medium" pitchFamily="34" charset="0"/>
              </a:rPr>
              <a:t>Çocuğa örnek olunmalı ve aile kendi televizyon izleme zamanını da sınırlan­dırmalar </a:t>
            </a:r>
            <a:r>
              <a:rPr lang="tr-TR" sz="2400" dirty="0"/>
              <a:t>(Durmuşoğlu </a:t>
            </a:r>
            <a:r>
              <a:rPr lang="tr-TR" sz="2400" dirty="0" err="1"/>
              <a:t>Saltalı</a:t>
            </a:r>
            <a:r>
              <a:rPr lang="tr-TR" sz="2400" dirty="0"/>
              <a:t>, 2015)</a:t>
            </a:r>
            <a:endParaRPr lang="tr-TR" sz="2400" dirty="0">
              <a:latin typeface="Comic Sans MS" pitchFamily="66" charset="0"/>
              <a:ea typeface="Times New Roman" pitchFamily="18" charset="0"/>
              <a:cs typeface="Franklin Gothic Medium" pitchFamily="34" charset="0"/>
            </a:endParaRPr>
          </a:p>
          <a:p>
            <a:pPr marL="457200" marR="0" lvl="0" indent="-457200" algn="l" defTabSz="914400" rtl="0" eaLnBrk="0" fontAlgn="base" latinLnBrk="0" hangingPunct="0">
              <a:lnSpc>
                <a:spcPct val="100000"/>
              </a:lnSpc>
              <a:spcBef>
                <a:spcPct val="0"/>
              </a:spcBef>
              <a:spcAft>
                <a:spcPct val="0"/>
              </a:spcAft>
              <a:buClr>
                <a:srgbClr val="FFFF00"/>
              </a:buClr>
              <a:buSzTx/>
              <a:buFont typeface="Courier New" panose="02070309020205020404" pitchFamily="49" charset="0"/>
              <a:buChar char="o"/>
              <a:tabLst>
                <a:tab pos="557213" algn="l"/>
              </a:tabLst>
            </a:pPr>
            <a:endParaRPr kumimoji="0" lang="tr-TR" sz="2400" b="0" i="0" u="none" strike="noStrike" cap="none" normalizeH="0" baseline="0" dirty="0" smtClean="0">
              <a:ln>
                <a:noFill/>
              </a:ln>
              <a:solidFill>
                <a:schemeClr val="tx1"/>
              </a:solidFill>
              <a:effectLst/>
              <a:latin typeface="Comic Sans MS" panose="030F0702030302020204" pitchFamily="66" charset="0"/>
              <a:cs typeface="Arial" pitchFamily="34" charset="0"/>
            </a:endParaRPr>
          </a:p>
        </p:txBody>
      </p:sp>
    </p:spTree>
    <p:extLst>
      <p:ext uri="{BB962C8B-B14F-4D97-AF65-F5344CB8AC3E}">
        <p14:creationId xmlns:p14="http://schemas.microsoft.com/office/powerpoint/2010/main" val="2322142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yagram 2"/>
          <p:cNvGraphicFramePr/>
          <p:nvPr>
            <p:extLst>
              <p:ext uri="{D42A27DB-BD31-4B8C-83A1-F6EECF244321}">
                <p14:modId xmlns:p14="http://schemas.microsoft.com/office/powerpoint/2010/main" val="2140605101"/>
              </p:ext>
            </p:extLst>
          </p:nvPr>
        </p:nvGraphicFramePr>
        <p:xfrm>
          <a:off x="323528" y="1700808"/>
          <a:ext cx="8280920" cy="22755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Dikdörtgen 1"/>
          <p:cNvSpPr/>
          <p:nvPr/>
        </p:nvSpPr>
        <p:spPr>
          <a:xfrm>
            <a:off x="0" y="620688"/>
            <a:ext cx="9144000" cy="1384995"/>
          </a:xfrm>
          <a:prstGeom prst="rect">
            <a:avLst/>
          </a:prstGeom>
        </p:spPr>
        <p:txBody>
          <a:bodyPr wrap="square">
            <a:spAutoFit/>
          </a:bodyPr>
          <a:lstStyle/>
          <a:p>
            <a:pPr lvl="0" indent="365125" algn="ctr" fontAlgn="base">
              <a:spcBef>
                <a:spcPct val="0"/>
              </a:spcBef>
              <a:spcAft>
                <a:spcPct val="0"/>
              </a:spcAft>
              <a:tabLst>
                <a:tab pos="2568575" algn="l"/>
              </a:tabLst>
            </a:pPr>
            <a:r>
              <a:rPr lang="tr-TR" sz="2000" b="1" dirty="0">
                <a:solidFill>
                  <a:srgbClr val="FFFF00"/>
                </a:solidFill>
                <a:latin typeface="Comic Sans MS" pitchFamily="66" charset="0"/>
                <a:ea typeface="Times New Roman" pitchFamily="18" charset="0"/>
                <a:cs typeface="Franklin Gothic Medium" pitchFamily="34" charset="0"/>
              </a:rPr>
              <a:t>3. İSTİSMARCI EBEVEYNLERİN </a:t>
            </a:r>
            <a:r>
              <a:rPr lang="tr-TR" sz="2000" b="1" dirty="0" smtClean="0">
                <a:solidFill>
                  <a:srgbClr val="FFFF00"/>
                </a:solidFill>
                <a:latin typeface="Comic Sans MS" pitchFamily="66" charset="0"/>
                <a:ea typeface="Times New Roman" pitchFamily="18" charset="0"/>
                <a:cs typeface="Franklin Gothic Medium" pitchFamily="34" charset="0"/>
              </a:rPr>
              <a:t>SINIFLANDIRILMASI</a:t>
            </a:r>
          </a:p>
          <a:p>
            <a:pPr lvl="0" indent="365125" algn="ctr" fontAlgn="base">
              <a:spcBef>
                <a:spcPct val="0"/>
              </a:spcBef>
              <a:spcAft>
                <a:spcPct val="0"/>
              </a:spcAft>
              <a:tabLst>
                <a:tab pos="2568575" algn="l"/>
              </a:tabLst>
            </a:pPr>
            <a:endParaRPr lang="tr-TR" sz="800" b="1" dirty="0">
              <a:solidFill>
                <a:srgbClr val="FFFF00"/>
              </a:solidFill>
              <a:latin typeface="Comic Sans MS" pitchFamily="66" charset="0"/>
              <a:cs typeface="Arial" pitchFamily="34" charset="0"/>
            </a:endParaRPr>
          </a:p>
          <a:p>
            <a:pPr indent="365125" fontAlgn="base">
              <a:spcBef>
                <a:spcPct val="0"/>
              </a:spcBef>
              <a:spcAft>
                <a:spcPct val="0"/>
              </a:spcAft>
              <a:tabLst>
                <a:tab pos="2568575" algn="l"/>
              </a:tabLst>
            </a:pPr>
            <a:r>
              <a:rPr lang="tr-TR" sz="2800" dirty="0">
                <a:latin typeface="Comic Sans MS" panose="030F0702030302020204" pitchFamily="66" charset="0"/>
                <a:ea typeface="Times New Roman" pitchFamily="18" charset="0"/>
                <a:cs typeface="Franklin Gothic Medium" pitchFamily="34" charset="0"/>
              </a:rPr>
              <a:t>İstismarcı ebeveynler istismar uygulama sıklıkları temel alınarak üç grupta </a:t>
            </a:r>
            <a:r>
              <a:rPr lang="tr-TR" sz="2800" dirty="0" smtClean="0">
                <a:latin typeface="Comic Sans MS" panose="030F0702030302020204" pitchFamily="66" charset="0"/>
                <a:ea typeface="Times New Roman" pitchFamily="18" charset="0"/>
                <a:cs typeface="Franklin Gothic Medium" pitchFamily="34" charset="0"/>
              </a:rPr>
              <a:t>sınıflandırılmaktadır.</a:t>
            </a:r>
            <a:endParaRPr lang="tr-TR" sz="2800" b="1" dirty="0">
              <a:solidFill>
                <a:srgbClr val="FFFF00"/>
              </a:solidFill>
              <a:latin typeface="Comic Sans MS" panose="030F0702030302020204" pitchFamily="66" charset="0"/>
              <a:cs typeface="Arial" pitchFamily="34" charset="0"/>
            </a:endParaRPr>
          </a:p>
        </p:txBody>
      </p:sp>
      <p:sp>
        <p:nvSpPr>
          <p:cNvPr id="4" name="Dikdörtgen 3"/>
          <p:cNvSpPr/>
          <p:nvPr/>
        </p:nvSpPr>
        <p:spPr>
          <a:xfrm>
            <a:off x="5941155" y="5690345"/>
            <a:ext cx="2938690" cy="400110"/>
          </a:xfrm>
          <a:prstGeom prst="rect">
            <a:avLst/>
          </a:prstGeom>
        </p:spPr>
        <p:txBody>
          <a:bodyPr wrap="none">
            <a:spAutoFit/>
          </a:bodyPr>
          <a:lstStyle/>
          <a:p>
            <a:pPr lvl="0" eaLnBrk="0" fontAlgn="base" hangingPunct="0">
              <a:spcBef>
                <a:spcPct val="0"/>
              </a:spcBef>
              <a:spcAft>
                <a:spcPct val="0"/>
              </a:spcAft>
              <a:tabLst>
                <a:tab pos="557213" algn="l"/>
              </a:tabLst>
            </a:pPr>
            <a:r>
              <a:rPr lang="tr-TR" sz="2000" dirty="0"/>
              <a:t>(Durmuşoğlu </a:t>
            </a:r>
            <a:r>
              <a:rPr lang="tr-TR" sz="2000" dirty="0" err="1"/>
              <a:t>Saltalı</a:t>
            </a:r>
            <a:r>
              <a:rPr lang="tr-TR" sz="2000" dirty="0"/>
              <a:t>, 2015)</a:t>
            </a:r>
            <a:endParaRPr lang="tr-TR" sz="2000" dirty="0">
              <a:latin typeface="Comic Sans MS" pitchFamily="66" charset="0"/>
              <a:ea typeface="Times New Roman" pitchFamily="18" charset="0"/>
              <a:cs typeface="Franklin Gothic Medium" pitchFamily="34" charset="0"/>
            </a:endParaRPr>
          </a:p>
        </p:txBody>
      </p:sp>
      <p:sp>
        <p:nvSpPr>
          <p:cNvPr id="5" name="Dikdörtgen 4"/>
          <p:cNvSpPr/>
          <p:nvPr/>
        </p:nvSpPr>
        <p:spPr>
          <a:xfrm>
            <a:off x="323528" y="4098553"/>
            <a:ext cx="8568952" cy="830997"/>
          </a:xfrm>
          <a:prstGeom prst="rect">
            <a:avLst/>
          </a:prstGeom>
        </p:spPr>
        <p:txBody>
          <a:bodyPr wrap="square">
            <a:spAutoFit/>
          </a:bodyPr>
          <a:lstStyle/>
          <a:p>
            <a:pPr lvl="0" eaLnBrk="0" fontAlgn="base" hangingPunct="0">
              <a:spcBef>
                <a:spcPct val="0"/>
              </a:spcBef>
              <a:spcAft>
                <a:spcPct val="0"/>
              </a:spcAft>
              <a:tabLst>
                <a:tab pos="2568575" algn="l"/>
              </a:tabLst>
            </a:pPr>
            <a:r>
              <a:rPr lang="tr-TR" sz="2400" b="1" dirty="0">
                <a:solidFill>
                  <a:srgbClr val="FFFF00"/>
                </a:solidFill>
                <a:latin typeface="Comic Sans MS" pitchFamily="66" charset="0"/>
                <a:ea typeface="Times New Roman" pitchFamily="18" charset="0"/>
                <a:cs typeface="Franklin Gothic Medium" pitchFamily="34" charset="0"/>
              </a:rPr>
              <a:t>Bu sınıflandırmaların dışında kalan birde </a:t>
            </a:r>
            <a:r>
              <a:rPr lang="tr-TR" sz="2400" b="1" dirty="0">
                <a:solidFill>
                  <a:srgbClr val="FFFF00"/>
                </a:solidFill>
                <a:latin typeface="Franklin Gothic Medium"/>
                <a:ea typeface="Times New Roman" pitchFamily="18" charset="0"/>
                <a:cs typeface="Franklin Gothic Medium" pitchFamily="34" charset="0"/>
              </a:rPr>
              <a:t>ç</a:t>
            </a:r>
            <a:r>
              <a:rPr lang="tr-TR" sz="2400" b="1" dirty="0">
                <a:solidFill>
                  <a:srgbClr val="FFFF00"/>
                </a:solidFill>
                <a:latin typeface="Comic Sans MS" pitchFamily="66" charset="0"/>
                <a:ea typeface="Times New Roman" pitchFamily="18" charset="0"/>
                <a:cs typeface="Franklin Gothic Medium" pitchFamily="34" charset="0"/>
              </a:rPr>
              <a:t>ocu</a:t>
            </a:r>
            <a:r>
              <a:rPr lang="tr-TR" sz="2400" b="1" dirty="0">
                <a:solidFill>
                  <a:srgbClr val="FFFF00"/>
                </a:solidFill>
                <a:latin typeface="Franklin Gothic Medium"/>
                <a:ea typeface="Times New Roman" pitchFamily="18" charset="0"/>
                <a:cs typeface="Franklin Gothic Medium" pitchFamily="34" charset="0"/>
              </a:rPr>
              <a:t>­</a:t>
            </a:r>
            <a:r>
              <a:rPr lang="tr-TR" sz="2400" b="1" dirty="0">
                <a:solidFill>
                  <a:srgbClr val="FFFF00"/>
                </a:solidFill>
                <a:latin typeface="Comic Sans MS" pitchFamily="66" charset="0"/>
                <a:ea typeface="Times New Roman" pitchFamily="18" charset="0"/>
                <a:cs typeface="Franklin Gothic Medium" pitchFamily="34" charset="0"/>
              </a:rPr>
              <a:t>ğun </a:t>
            </a:r>
            <a:r>
              <a:rPr lang="tr-TR" sz="2400" b="1" dirty="0">
                <a:solidFill>
                  <a:srgbClr val="FFFF00"/>
                </a:solidFill>
                <a:latin typeface="Franklin Gothic Medium"/>
                <a:ea typeface="Times New Roman" pitchFamily="18" charset="0"/>
                <a:cs typeface="Franklin Gothic Medium" pitchFamily="34" charset="0"/>
              </a:rPr>
              <a:t>üç</a:t>
            </a:r>
            <a:r>
              <a:rPr lang="tr-TR" sz="2400" b="1" dirty="0">
                <a:solidFill>
                  <a:srgbClr val="FFFF00"/>
                </a:solidFill>
                <a:latin typeface="Comic Sans MS" pitchFamily="66" charset="0"/>
                <a:ea typeface="Times New Roman" pitchFamily="18" charset="0"/>
                <a:cs typeface="Franklin Gothic Medium" pitchFamily="34" charset="0"/>
              </a:rPr>
              <a:t>genin merkezinde kaldığı aile </a:t>
            </a:r>
            <a:r>
              <a:rPr lang="tr-TR" sz="2400" b="1" dirty="0" smtClean="0">
                <a:solidFill>
                  <a:srgbClr val="FFFF00"/>
                </a:solidFill>
                <a:latin typeface="Comic Sans MS" pitchFamily="66" charset="0"/>
                <a:ea typeface="Times New Roman" pitchFamily="18" charset="0"/>
                <a:cs typeface="Franklin Gothic Medium" pitchFamily="34" charset="0"/>
              </a:rPr>
              <a:t>yapısı </a:t>
            </a:r>
            <a:r>
              <a:rPr lang="tr-TR" sz="2400" b="1" dirty="0" err="1" smtClean="0">
                <a:solidFill>
                  <a:srgbClr val="FFFF00"/>
                </a:solidFill>
                <a:latin typeface="Comic Sans MS" pitchFamily="66" charset="0"/>
                <a:ea typeface="Times New Roman" pitchFamily="18" charset="0"/>
                <a:cs typeface="Franklin Gothic Medium" pitchFamily="34" charset="0"/>
              </a:rPr>
              <a:t>nevcuttur</a:t>
            </a:r>
            <a:r>
              <a:rPr lang="tr-TR" sz="2400" b="1" dirty="0" smtClean="0">
                <a:solidFill>
                  <a:srgbClr val="FFFF00"/>
                </a:solidFill>
                <a:latin typeface="Comic Sans MS" pitchFamily="66" charset="0"/>
                <a:ea typeface="Times New Roman" pitchFamily="18" charset="0"/>
                <a:cs typeface="Franklin Gothic Medium" pitchFamily="34" charset="0"/>
              </a:rPr>
              <a:t>.</a:t>
            </a:r>
            <a:endParaRPr lang="tr-TR" sz="1000" b="1" dirty="0">
              <a:solidFill>
                <a:srgbClr val="FFFF00"/>
              </a:solidFill>
              <a:latin typeface="Arial" pitchFamily="34" charset="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395536" y="404664"/>
            <a:ext cx="8496944" cy="4351338"/>
          </a:xfrm>
        </p:spPr>
        <p:txBody>
          <a:bodyPr>
            <a:noAutofit/>
          </a:bodyPr>
          <a:lstStyle/>
          <a:p>
            <a:pPr marL="0" indent="0">
              <a:buNone/>
            </a:pPr>
            <a:r>
              <a:rPr lang="tr-TR" sz="1400" b="1" dirty="0"/>
              <a:t>Kaynakça</a:t>
            </a:r>
          </a:p>
          <a:p>
            <a:pPr marL="0" indent="0">
              <a:buNone/>
            </a:pPr>
            <a:r>
              <a:rPr lang="tr-TR" sz="700" dirty="0"/>
              <a:t>DEVECİ, S.E. ve AÇIK, Y., (2003). «Çocuk İstismarı Nedenlerinin İncelenmesi», </a:t>
            </a:r>
            <a:r>
              <a:rPr lang="tr-TR" sz="700" dirty="0">
                <a:hlinkClick r:id="rId2"/>
              </a:rPr>
              <a:t>https://dergipark.org.tr/en/download/article-file/25437</a:t>
            </a:r>
            <a:endParaRPr lang="tr-TR" sz="700" dirty="0"/>
          </a:p>
          <a:p>
            <a:pPr marL="0" indent="0">
              <a:buNone/>
            </a:pPr>
            <a:endParaRPr lang="tr-TR" sz="500" dirty="0" smtClean="0"/>
          </a:p>
          <a:p>
            <a:pPr marL="0" indent="0">
              <a:buNone/>
            </a:pPr>
            <a:r>
              <a:rPr lang="tr-TR" sz="1400" dirty="0" smtClean="0"/>
              <a:t>DURMUŞOĞLU </a:t>
            </a:r>
            <a:r>
              <a:rPr lang="tr-TR" sz="1400" dirty="0"/>
              <a:t>SALTALI, N</a:t>
            </a:r>
            <a:r>
              <a:rPr lang="tr-TR" sz="1400" dirty="0" smtClean="0"/>
              <a:t>.,(2015) </a:t>
            </a:r>
            <a:r>
              <a:rPr lang="tr-TR" sz="1400" b="1" dirty="0"/>
              <a:t>«ÇOCUK HAKLARI VE </a:t>
            </a:r>
            <a:r>
              <a:rPr lang="tr-TR" sz="1400" b="1" dirty="0" smtClean="0"/>
              <a:t>KORUMA; </a:t>
            </a:r>
            <a:r>
              <a:rPr lang="tr-TR" sz="1400" i="1" dirty="0" smtClean="0"/>
              <a:t>Çocuk İstismarı ve İhmali</a:t>
            </a:r>
            <a:r>
              <a:rPr lang="tr-TR" sz="1400" b="1" dirty="0" smtClean="0"/>
              <a:t>» </a:t>
            </a:r>
            <a:r>
              <a:rPr lang="tr-TR" sz="1400" dirty="0" smtClean="0"/>
              <a:t>S:62-66</a:t>
            </a:r>
            <a:r>
              <a:rPr lang="tr-TR" sz="1400" b="1" dirty="0" smtClean="0"/>
              <a:t> </a:t>
            </a:r>
            <a:r>
              <a:rPr lang="tr-TR" sz="1400" dirty="0" smtClean="0"/>
              <a:t>Ankara</a:t>
            </a:r>
            <a:r>
              <a:rPr lang="tr-TR" sz="1400" dirty="0"/>
              <a:t>, Eğiten </a:t>
            </a:r>
            <a:r>
              <a:rPr lang="tr-TR" sz="1400" dirty="0" smtClean="0"/>
              <a:t>Kitap</a:t>
            </a:r>
          </a:p>
          <a:p>
            <a:pPr marL="0" indent="0">
              <a:buNone/>
            </a:pPr>
            <a:r>
              <a:rPr lang="tr-TR" sz="1400" dirty="0" err="1" smtClean="0"/>
              <a:t>Kepenekci</a:t>
            </a:r>
            <a:r>
              <a:rPr lang="tr-TR" sz="1400" dirty="0" smtClean="0"/>
              <a:t>-Karaman</a:t>
            </a:r>
            <a:r>
              <a:rPr lang="tr-TR" sz="1400" dirty="0"/>
              <a:t>, Y. 2001. Hukuksal Açıdan Çocuk İstismarı ve İhmali, Katkı Pediatri Dergisi – Adli Pediatri ve Çocuk İstismarı, 22(3): 262-276. </a:t>
            </a:r>
          </a:p>
          <a:p>
            <a:pPr marL="0" indent="0">
              <a:buNone/>
            </a:pPr>
            <a:endParaRPr lang="tr-TR" sz="1400" dirty="0" smtClean="0"/>
          </a:p>
          <a:p>
            <a:pPr marL="0" indent="0">
              <a:buNone/>
            </a:pPr>
            <a:r>
              <a:rPr lang="en-US" sz="1400" dirty="0" smtClean="0"/>
              <a:t>Oral</a:t>
            </a:r>
            <a:r>
              <a:rPr lang="en-US" sz="1400" dirty="0"/>
              <a:t>, R., Can, D., Kaplan, S., </a:t>
            </a:r>
            <a:r>
              <a:rPr lang="en-US" sz="1400" dirty="0" err="1"/>
              <a:t>Polat</a:t>
            </a:r>
            <a:r>
              <a:rPr lang="en-US" sz="1400" dirty="0"/>
              <a:t>, S., </a:t>
            </a:r>
            <a:r>
              <a:rPr lang="en-US" sz="1400" dirty="0" err="1"/>
              <a:t>Ateş</a:t>
            </a:r>
            <a:r>
              <a:rPr lang="en-US" sz="1400" dirty="0"/>
              <a:t>, N., </a:t>
            </a:r>
            <a:r>
              <a:rPr lang="en-US" sz="1400" dirty="0" err="1"/>
              <a:t>Çetin</a:t>
            </a:r>
            <a:r>
              <a:rPr lang="en-US" sz="1400" dirty="0"/>
              <a:t>, G. </a:t>
            </a:r>
            <a:r>
              <a:rPr lang="en-US" sz="1400" dirty="0" err="1"/>
              <a:t>ve</a:t>
            </a:r>
            <a:r>
              <a:rPr lang="en-US" sz="1400" dirty="0"/>
              <a:t> ark. (2001). “Child abuse in Turkey: An Experience in Overcome Denial and A Description of 50 Cases”, Child Abuse Neglect, 25: 279-290. </a:t>
            </a:r>
            <a:endParaRPr lang="tr-TR" sz="1400" dirty="0" smtClean="0"/>
          </a:p>
          <a:p>
            <a:pPr marL="0" indent="0">
              <a:buNone/>
            </a:pPr>
            <a:endParaRPr lang="tr-TR" sz="1400" dirty="0" smtClean="0"/>
          </a:p>
          <a:p>
            <a:pPr marL="0" indent="0">
              <a:buNone/>
            </a:pPr>
            <a:r>
              <a:rPr lang="tr-TR" sz="1400" dirty="0" smtClean="0"/>
              <a:t>Şimşek</a:t>
            </a:r>
            <a:r>
              <a:rPr lang="tr-TR" sz="1400" dirty="0"/>
              <a:t>, F., </a:t>
            </a:r>
            <a:r>
              <a:rPr lang="tr-TR" sz="1400" dirty="0" err="1"/>
              <a:t>Ulukol</a:t>
            </a:r>
            <a:r>
              <a:rPr lang="tr-TR" sz="1400" dirty="0"/>
              <a:t>, B., </a:t>
            </a:r>
            <a:r>
              <a:rPr lang="tr-TR" sz="1400" dirty="0" err="1"/>
              <a:t>Bingöler</a:t>
            </a:r>
            <a:r>
              <a:rPr lang="tr-TR" sz="1400" dirty="0"/>
              <a:t>, B. (2004). “Çocuk İstismarına Disiplin Penceresinden Bakış”, Adli Bilimler Dergisi, 3(1): 47-52. </a:t>
            </a:r>
          </a:p>
          <a:p>
            <a:pPr marL="0" indent="0">
              <a:buNone/>
            </a:pPr>
            <a:endParaRPr lang="tr-TR" sz="1400" dirty="0" smtClean="0"/>
          </a:p>
          <a:p>
            <a:pPr marL="0" indent="0">
              <a:buNone/>
            </a:pPr>
            <a:r>
              <a:rPr lang="tr-TR" sz="1400" dirty="0" smtClean="0"/>
              <a:t>Topbaş</a:t>
            </a:r>
            <a:r>
              <a:rPr lang="tr-TR" sz="1400" dirty="0"/>
              <a:t>, M. (2004). “İnsanlığın Büyük Bir Ayıbı: Çocuk İstismarı”, TSK Koruyucu Hekimlik Bülteni, 3(4): </a:t>
            </a:r>
            <a:r>
              <a:rPr lang="tr-TR" sz="1400" dirty="0" smtClean="0"/>
              <a:t>76-80</a:t>
            </a:r>
          </a:p>
          <a:p>
            <a:pPr marL="0" indent="0">
              <a:buNone/>
            </a:pPr>
            <a:endParaRPr lang="tr-TR" sz="1400" dirty="0"/>
          </a:p>
          <a:p>
            <a:pPr marL="0" indent="0">
              <a:buNone/>
            </a:pPr>
            <a:r>
              <a:rPr lang="tr-TR" sz="1400" dirty="0" smtClean="0"/>
              <a:t>Turhan</a:t>
            </a:r>
            <a:r>
              <a:rPr lang="tr-TR" sz="1400" dirty="0"/>
              <a:t>, E., </a:t>
            </a:r>
            <a:r>
              <a:rPr lang="tr-TR" sz="1400" dirty="0" err="1"/>
              <a:t>Sangün</a:t>
            </a:r>
            <a:r>
              <a:rPr lang="tr-TR" sz="1400" dirty="0"/>
              <a:t>, Ö., İnandı, T. (2006). “Birinci Basamakta Çocuk İstismarı ve Önlenmesi”, </a:t>
            </a:r>
            <a:r>
              <a:rPr lang="tr-TR" sz="1400" dirty="0" err="1"/>
              <a:t>Sted</a:t>
            </a:r>
            <a:r>
              <a:rPr lang="tr-TR" sz="1400" dirty="0"/>
              <a:t>, 15: 153- 157. </a:t>
            </a:r>
            <a:endParaRPr lang="tr-TR" sz="1400" dirty="0" smtClean="0"/>
          </a:p>
          <a:p>
            <a:pPr marL="0" indent="0">
              <a:buNone/>
            </a:pPr>
            <a:endParaRPr lang="tr-TR" sz="1400" dirty="0" smtClean="0"/>
          </a:p>
          <a:p>
            <a:pPr marL="0" indent="0">
              <a:buNone/>
            </a:pPr>
            <a:r>
              <a:rPr lang="tr-TR" sz="1400" dirty="0" smtClean="0"/>
              <a:t>UĞURLU, Z., ve  Aksoy GÜLSEN, İ., (2014</a:t>
            </a:r>
            <a:r>
              <a:rPr lang="tr-TR" sz="1400" dirty="0"/>
              <a:t>). «ÇOCUK HAKLARI VE HUKUKĠ BAĞLAMDA ÇOCUĞUN ĠHMAL VE ĠSTĠSMARDAN KORUNMASI» International </a:t>
            </a:r>
            <a:r>
              <a:rPr lang="tr-TR" sz="1400" dirty="0" err="1"/>
              <a:t>Journal</a:t>
            </a:r>
            <a:r>
              <a:rPr lang="tr-TR" sz="1400" dirty="0"/>
              <a:t> of </a:t>
            </a:r>
            <a:r>
              <a:rPr lang="tr-TR" sz="1400" dirty="0" err="1"/>
              <a:t>Social</a:t>
            </a:r>
            <a:r>
              <a:rPr lang="tr-TR" sz="1400" dirty="0"/>
              <a:t> </a:t>
            </a:r>
            <a:r>
              <a:rPr lang="tr-TR" sz="1400" dirty="0" err="1"/>
              <a:t>and</a:t>
            </a:r>
            <a:r>
              <a:rPr lang="tr-TR" sz="1400" dirty="0"/>
              <a:t> </a:t>
            </a:r>
            <a:r>
              <a:rPr lang="tr-TR" sz="1400" dirty="0" err="1"/>
              <a:t>Educational</a:t>
            </a:r>
            <a:r>
              <a:rPr lang="tr-TR" sz="1400" dirty="0"/>
              <a:t> </a:t>
            </a:r>
            <a:r>
              <a:rPr lang="tr-TR" sz="1400" dirty="0" err="1"/>
              <a:t>Sciences</a:t>
            </a:r>
            <a:r>
              <a:rPr lang="tr-TR" sz="1400" dirty="0"/>
              <a:t> Uluslararası Sosyal ve Eğitim Bilimleri Dergisi Cilt: 1 Sayı: 1 / Volume: 1 Sayı: 1 2014 - Haziran / 2014 –</a:t>
            </a:r>
            <a:r>
              <a:rPr lang="tr-TR" sz="1400" dirty="0" err="1"/>
              <a:t>June</a:t>
            </a:r>
            <a:r>
              <a:rPr lang="tr-TR" sz="1400" dirty="0"/>
              <a:t> www.ijoses.com  </a:t>
            </a:r>
            <a:endParaRPr lang="tr-TR" sz="1400" dirty="0" smtClean="0"/>
          </a:p>
          <a:p>
            <a:pPr marL="0" indent="0">
              <a:buNone/>
            </a:pPr>
            <a:endParaRPr lang="tr-TR" sz="1400" dirty="0"/>
          </a:p>
          <a:p>
            <a:pPr marL="0" indent="0">
              <a:buNone/>
            </a:pPr>
            <a:endParaRPr lang="tr-TR" sz="1400" dirty="0"/>
          </a:p>
          <a:p>
            <a:pPr marL="0" indent="0">
              <a:buNone/>
            </a:pPr>
            <a:endParaRPr lang="tr-TR" sz="1400" dirty="0"/>
          </a:p>
          <a:p>
            <a:pPr marL="0" indent="0">
              <a:buNone/>
            </a:pPr>
            <a:endParaRPr lang="tr-TR" sz="1400" dirty="0"/>
          </a:p>
        </p:txBody>
      </p:sp>
    </p:spTree>
    <p:extLst>
      <p:ext uri="{BB962C8B-B14F-4D97-AF65-F5344CB8AC3E}">
        <p14:creationId xmlns:p14="http://schemas.microsoft.com/office/powerpoint/2010/main" val="3811473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Teması">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eması">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docProps/app.xml><?xml version="1.0" encoding="utf-8"?>
<Properties xmlns="http://schemas.openxmlformats.org/officeDocument/2006/extended-properties" xmlns:vt="http://schemas.openxmlformats.org/officeDocument/2006/docPropsVTypes">
  <Template>Office Theme</Template>
  <TotalTime>1087</TotalTime>
  <Words>1142</Words>
  <Application>Microsoft Office PowerPoint</Application>
  <PresentationFormat>Ekran Gösterisi (4:3)</PresentationFormat>
  <Paragraphs>120</Paragraphs>
  <Slides>21</Slides>
  <Notes>0</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21</vt:i4>
      </vt:variant>
    </vt:vector>
  </HeadingPairs>
  <TitlesOfParts>
    <vt:vector size="30" baseType="lpstr">
      <vt:lpstr>Arial</vt:lpstr>
      <vt:lpstr>Calibri</vt:lpstr>
      <vt:lpstr>Calibri Light</vt:lpstr>
      <vt:lpstr>Comic Sans MS</vt:lpstr>
      <vt:lpstr>Courier New</vt:lpstr>
      <vt:lpstr>Franklin Gothic Medium</vt:lpstr>
      <vt:lpstr>Times New Roman</vt:lpstr>
      <vt:lpstr>Wingdings</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Vedat Doğan</dc:creator>
  <cp:lastModifiedBy>osdogan1</cp:lastModifiedBy>
  <cp:revision>107</cp:revision>
  <dcterms:created xsi:type="dcterms:W3CDTF">2018-09-03T18:50:32Z</dcterms:created>
  <dcterms:modified xsi:type="dcterms:W3CDTF">2020-10-05T17:37:25Z</dcterms:modified>
</cp:coreProperties>
</file>