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417" r:id="rId3"/>
    <p:sldId id="413" r:id="rId4"/>
    <p:sldId id="418" r:id="rId5"/>
    <p:sldId id="415" r:id="rId6"/>
    <p:sldId id="419" r:id="rId7"/>
    <p:sldId id="420" r:id="rId8"/>
    <p:sldId id="416" r:id="rId9"/>
    <p:sldId id="414" r:id="rId10"/>
    <p:sldId id="421" r:id="rId11"/>
    <p:sldId id="423" r:id="rId12"/>
    <p:sldId id="280" r:id="rId13"/>
    <p:sldId id="281" r:id="rId14"/>
    <p:sldId id="282" r:id="rId15"/>
    <p:sldId id="428" r:id="rId16"/>
    <p:sldId id="429" r:id="rId17"/>
    <p:sldId id="431" r:id="rId18"/>
    <p:sldId id="432" r:id="rId19"/>
    <p:sldId id="433" r:id="rId20"/>
    <p:sldId id="434" r:id="rId21"/>
    <p:sldId id="435" r:id="rId22"/>
    <p:sldId id="284" r:id="rId23"/>
    <p:sldId id="457" r:id="rId24"/>
    <p:sldId id="410" r:id="rId25"/>
    <p:sldId id="437" r:id="rId26"/>
    <p:sldId id="438" r:id="rId27"/>
    <p:sldId id="439" r:id="rId28"/>
    <p:sldId id="286" r:id="rId29"/>
    <p:sldId id="441" r:id="rId30"/>
    <p:sldId id="440" r:id="rId31"/>
    <p:sldId id="456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0D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>
      <p:cViewPr varScale="1">
        <p:scale>
          <a:sx n="71" d="100"/>
          <a:sy n="71" d="100"/>
        </p:scale>
        <p:origin x="12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3B046-2BD6-4464-BC90-B4400AF97D64}" type="doc">
      <dgm:prSet loTypeId="urn:microsoft.com/office/officeart/2005/8/layout/hList6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20193C7E-47AB-49CC-B40C-C6C611A2C663}">
      <dgm:prSet/>
      <dgm:spPr/>
      <dgm:t>
        <a:bodyPr/>
        <a:lstStyle/>
        <a:p>
          <a:pPr rtl="0"/>
          <a:r>
            <a:rPr lang="tr-TR" b="1" i="0" baseline="0" dirty="0" smtClean="0">
              <a:solidFill>
                <a:srgbClr val="FF0000"/>
              </a:solidFill>
              <a:latin typeface="Comic Sans MS" panose="030F0702030302020204" pitchFamily="66" charset="0"/>
            </a:rPr>
            <a:t>Birincil önleyici hizmetler </a:t>
          </a:r>
          <a:r>
            <a:rPr lang="tr-TR" b="0" i="0" baseline="0" dirty="0" smtClean="0">
              <a:latin typeface="Comic Sans MS" panose="030F0702030302020204" pitchFamily="66" charset="0"/>
            </a:rPr>
            <a:t>sosyal reform, tutumların değiştirilmesi ve eğitim</a:t>
          </a:r>
          <a:endParaRPr lang="tr-TR" dirty="0">
            <a:latin typeface="Comic Sans MS" panose="030F0702030302020204" pitchFamily="66" charset="0"/>
          </a:endParaRPr>
        </a:p>
      </dgm:t>
    </dgm:pt>
    <dgm:pt modelId="{52CF570B-E439-4053-9AAF-7B9429FA1F6A}" type="parTrans" cxnId="{48AC1A51-F8C6-4F07-932E-4D165F075EC7}">
      <dgm:prSet/>
      <dgm:spPr/>
      <dgm:t>
        <a:bodyPr/>
        <a:lstStyle/>
        <a:p>
          <a:endParaRPr lang="tr-TR">
            <a:latin typeface="Comic Sans MS" panose="030F0702030302020204" pitchFamily="66" charset="0"/>
          </a:endParaRPr>
        </a:p>
      </dgm:t>
    </dgm:pt>
    <dgm:pt modelId="{DDD0DA00-459C-4D99-AC9F-8F70B4AA7DAD}" type="sibTrans" cxnId="{48AC1A51-F8C6-4F07-932E-4D165F075EC7}">
      <dgm:prSet/>
      <dgm:spPr/>
      <dgm:t>
        <a:bodyPr/>
        <a:lstStyle/>
        <a:p>
          <a:endParaRPr lang="tr-TR">
            <a:latin typeface="Comic Sans MS" panose="030F0702030302020204" pitchFamily="66" charset="0"/>
          </a:endParaRPr>
        </a:p>
      </dgm:t>
    </dgm:pt>
    <dgm:pt modelId="{2C4E965F-5B0B-419B-A02E-EF46729BBC81}">
      <dgm:prSet/>
      <dgm:spPr/>
      <dgm:t>
        <a:bodyPr/>
        <a:lstStyle/>
        <a:p>
          <a:pPr rtl="0"/>
          <a:r>
            <a:rPr lang="tr-TR" b="1" i="0" baseline="0" dirty="0" smtClean="0">
              <a:solidFill>
                <a:srgbClr val="FF0000"/>
              </a:solidFill>
              <a:latin typeface="Comic Sans MS" panose="030F0702030302020204" pitchFamily="66" charset="0"/>
            </a:rPr>
            <a:t>İkincil önleyici hizmetler </a:t>
          </a:r>
          <a:r>
            <a:rPr lang="tr-TR" b="0" i="0" baseline="0" dirty="0" smtClean="0">
              <a:latin typeface="Comic Sans MS" panose="030F0702030302020204" pitchFamily="66" charset="0"/>
            </a:rPr>
            <a:t>yüksek risk gruplarının belirlenerek eğitilmesi</a:t>
          </a:r>
          <a:endParaRPr lang="tr-TR" dirty="0">
            <a:latin typeface="Comic Sans MS" panose="030F0702030302020204" pitchFamily="66" charset="0"/>
          </a:endParaRPr>
        </a:p>
      </dgm:t>
    </dgm:pt>
    <dgm:pt modelId="{55935F7F-0B4B-48DD-BCE4-7F2EC97A322C}" type="parTrans" cxnId="{ED9ACCAA-5F65-4CB6-A8D2-12E4E69B0C14}">
      <dgm:prSet/>
      <dgm:spPr/>
      <dgm:t>
        <a:bodyPr/>
        <a:lstStyle/>
        <a:p>
          <a:endParaRPr lang="tr-TR">
            <a:latin typeface="Comic Sans MS" panose="030F0702030302020204" pitchFamily="66" charset="0"/>
          </a:endParaRPr>
        </a:p>
      </dgm:t>
    </dgm:pt>
    <dgm:pt modelId="{9C3433BA-873B-4A18-A085-95F794F7E6E8}" type="sibTrans" cxnId="{ED9ACCAA-5F65-4CB6-A8D2-12E4E69B0C14}">
      <dgm:prSet/>
      <dgm:spPr/>
      <dgm:t>
        <a:bodyPr/>
        <a:lstStyle/>
        <a:p>
          <a:endParaRPr lang="tr-TR">
            <a:latin typeface="Comic Sans MS" panose="030F0702030302020204" pitchFamily="66" charset="0"/>
          </a:endParaRPr>
        </a:p>
      </dgm:t>
    </dgm:pt>
    <dgm:pt modelId="{8AC34ABD-282F-4699-BD36-8E7F8E192B7C}">
      <dgm:prSet/>
      <dgm:spPr/>
      <dgm:t>
        <a:bodyPr/>
        <a:lstStyle/>
        <a:p>
          <a:pPr rtl="0"/>
          <a:r>
            <a:rPr lang="tr-TR" b="1" i="0" baseline="0" dirty="0" smtClean="0">
              <a:solidFill>
                <a:srgbClr val="FF0000"/>
              </a:solidFill>
              <a:latin typeface="Comic Sans MS" panose="030F0702030302020204" pitchFamily="66" charset="0"/>
            </a:rPr>
            <a:t>Üçüncül önleyici hizmetlerdir </a:t>
          </a:r>
          <a:r>
            <a:rPr lang="tr-TR" b="0" i="0" baseline="0" dirty="0" smtClean="0">
              <a:latin typeface="Comic Sans MS" panose="030F0702030302020204" pitchFamily="66" charset="0"/>
            </a:rPr>
            <a:t>istismar edilmiş çocuğun tekrar istismarını önlemeye yönelik hizmetler</a:t>
          </a:r>
          <a:endParaRPr lang="tr-TR" dirty="0">
            <a:latin typeface="Comic Sans MS" panose="030F0702030302020204" pitchFamily="66" charset="0"/>
          </a:endParaRPr>
        </a:p>
      </dgm:t>
    </dgm:pt>
    <dgm:pt modelId="{3BC90FB8-75D3-4E72-9101-4324C7769CF3}" type="parTrans" cxnId="{2CD470BD-83C5-4E66-9B83-5990A2024ADB}">
      <dgm:prSet/>
      <dgm:spPr/>
      <dgm:t>
        <a:bodyPr/>
        <a:lstStyle/>
        <a:p>
          <a:endParaRPr lang="tr-TR">
            <a:latin typeface="Comic Sans MS" panose="030F0702030302020204" pitchFamily="66" charset="0"/>
          </a:endParaRPr>
        </a:p>
      </dgm:t>
    </dgm:pt>
    <dgm:pt modelId="{30A7B8B9-40E6-493E-9137-2A88CE5071B7}" type="sibTrans" cxnId="{2CD470BD-83C5-4E66-9B83-5990A2024ADB}">
      <dgm:prSet/>
      <dgm:spPr/>
      <dgm:t>
        <a:bodyPr/>
        <a:lstStyle/>
        <a:p>
          <a:endParaRPr lang="tr-TR">
            <a:latin typeface="Comic Sans MS" panose="030F0702030302020204" pitchFamily="66" charset="0"/>
          </a:endParaRPr>
        </a:p>
      </dgm:t>
    </dgm:pt>
    <dgm:pt modelId="{BB76E97D-F434-4528-90AD-36D7D1EFBB80}" type="pres">
      <dgm:prSet presAssocID="{D2C3B046-2BD6-4464-BC90-B4400AF97D6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028C85C-15BF-41A1-900A-18D72986A028}" type="pres">
      <dgm:prSet presAssocID="{20193C7E-47AB-49CC-B40C-C6C611A2C663}" presName="node" presStyleLbl="node1" presStyleIdx="0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r-TR"/>
        </a:p>
      </dgm:t>
    </dgm:pt>
    <dgm:pt modelId="{C27AE8F6-2196-4E0F-A263-08B7A0106B3A}" type="pres">
      <dgm:prSet presAssocID="{DDD0DA00-459C-4D99-AC9F-8F70B4AA7DAD}" presName="sibTrans" presStyleCnt="0"/>
      <dgm:spPr/>
    </dgm:pt>
    <dgm:pt modelId="{39A8F8EA-5D4C-45D0-B53B-E779C9B9DA7C}" type="pres">
      <dgm:prSet presAssocID="{2C4E965F-5B0B-419B-A02E-EF46729BBC81}" presName="node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r-TR"/>
        </a:p>
      </dgm:t>
    </dgm:pt>
    <dgm:pt modelId="{347DCDCE-DDFE-40DA-96C6-5BFF77068BBB}" type="pres">
      <dgm:prSet presAssocID="{9C3433BA-873B-4A18-A085-95F794F7E6E8}" presName="sibTrans" presStyleCnt="0"/>
      <dgm:spPr/>
    </dgm:pt>
    <dgm:pt modelId="{05699758-EC1A-45C2-BA17-3EEDAD80B2EA}" type="pres">
      <dgm:prSet presAssocID="{8AC34ABD-282F-4699-BD36-8E7F8E192B7C}" presName="node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r-TR"/>
        </a:p>
      </dgm:t>
    </dgm:pt>
  </dgm:ptLst>
  <dgm:cxnLst>
    <dgm:cxn modelId="{64335B91-38E2-4A4C-9A5C-F0B71A36BF36}" type="presOf" srcId="{2C4E965F-5B0B-419B-A02E-EF46729BBC81}" destId="{39A8F8EA-5D4C-45D0-B53B-E779C9B9DA7C}" srcOrd="0" destOrd="0" presId="urn:microsoft.com/office/officeart/2005/8/layout/hList6"/>
    <dgm:cxn modelId="{48AC1A51-F8C6-4F07-932E-4D165F075EC7}" srcId="{D2C3B046-2BD6-4464-BC90-B4400AF97D64}" destId="{20193C7E-47AB-49CC-B40C-C6C611A2C663}" srcOrd="0" destOrd="0" parTransId="{52CF570B-E439-4053-9AAF-7B9429FA1F6A}" sibTransId="{DDD0DA00-459C-4D99-AC9F-8F70B4AA7DAD}"/>
    <dgm:cxn modelId="{2CD470BD-83C5-4E66-9B83-5990A2024ADB}" srcId="{D2C3B046-2BD6-4464-BC90-B4400AF97D64}" destId="{8AC34ABD-282F-4699-BD36-8E7F8E192B7C}" srcOrd="2" destOrd="0" parTransId="{3BC90FB8-75D3-4E72-9101-4324C7769CF3}" sibTransId="{30A7B8B9-40E6-493E-9137-2A88CE5071B7}"/>
    <dgm:cxn modelId="{22CDA551-401F-4AFB-87BB-5A65B32A9369}" type="presOf" srcId="{20193C7E-47AB-49CC-B40C-C6C611A2C663}" destId="{2028C85C-15BF-41A1-900A-18D72986A028}" srcOrd="0" destOrd="0" presId="urn:microsoft.com/office/officeart/2005/8/layout/hList6"/>
    <dgm:cxn modelId="{FFD97162-878B-4553-AEDD-DFB21DD47C6D}" type="presOf" srcId="{8AC34ABD-282F-4699-BD36-8E7F8E192B7C}" destId="{05699758-EC1A-45C2-BA17-3EEDAD80B2EA}" srcOrd="0" destOrd="0" presId="urn:microsoft.com/office/officeart/2005/8/layout/hList6"/>
    <dgm:cxn modelId="{33C38A9D-2F0D-4896-941B-8D4FABD0328A}" type="presOf" srcId="{D2C3B046-2BD6-4464-BC90-B4400AF97D64}" destId="{BB76E97D-F434-4528-90AD-36D7D1EFBB80}" srcOrd="0" destOrd="0" presId="urn:microsoft.com/office/officeart/2005/8/layout/hList6"/>
    <dgm:cxn modelId="{ED9ACCAA-5F65-4CB6-A8D2-12E4E69B0C14}" srcId="{D2C3B046-2BD6-4464-BC90-B4400AF97D64}" destId="{2C4E965F-5B0B-419B-A02E-EF46729BBC81}" srcOrd="1" destOrd="0" parTransId="{55935F7F-0B4B-48DD-BCE4-7F2EC97A322C}" sibTransId="{9C3433BA-873B-4A18-A085-95F794F7E6E8}"/>
    <dgm:cxn modelId="{6A049BA2-29A6-40E2-99AC-94CBB282B0A8}" type="presParOf" srcId="{BB76E97D-F434-4528-90AD-36D7D1EFBB80}" destId="{2028C85C-15BF-41A1-900A-18D72986A028}" srcOrd="0" destOrd="0" presId="urn:microsoft.com/office/officeart/2005/8/layout/hList6"/>
    <dgm:cxn modelId="{D6A21C8A-D233-4089-902E-757D21B94616}" type="presParOf" srcId="{BB76E97D-F434-4528-90AD-36D7D1EFBB80}" destId="{C27AE8F6-2196-4E0F-A263-08B7A0106B3A}" srcOrd="1" destOrd="0" presId="urn:microsoft.com/office/officeart/2005/8/layout/hList6"/>
    <dgm:cxn modelId="{591F1B96-F9F0-4AEF-9B32-26D84020D5BA}" type="presParOf" srcId="{BB76E97D-F434-4528-90AD-36D7D1EFBB80}" destId="{39A8F8EA-5D4C-45D0-B53B-E779C9B9DA7C}" srcOrd="2" destOrd="0" presId="urn:microsoft.com/office/officeart/2005/8/layout/hList6"/>
    <dgm:cxn modelId="{964791EA-EA2A-4F01-96D3-C9CA1810115E}" type="presParOf" srcId="{BB76E97D-F434-4528-90AD-36D7D1EFBB80}" destId="{347DCDCE-DDFE-40DA-96C6-5BFF77068BBB}" srcOrd="3" destOrd="0" presId="urn:microsoft.com/office/officeart/2005/8/layout/hList6"/>
    <dgm:cxn modelId="{0B92449F-FFFC-4893-8102-84EC25536086}" type="presParOf" srcId="{BB76E97D-F434-4528-90AD-36D7D1EFBB80}" destId="{05699758-EC1A-45C2-BA17-3EEDAD80B2E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28C85C-15BF-41A1-900A-18D72986A028}">
      <dsp:nvSpPr>
        <dsp:cNvPr id="0" name=""/>
        <dsp:cNvSpPr/>
      </dsp:nvSpPr>
      <dsp:spPr>
        <a:xfrm rot="16200000">
          <a:off x="-977323" y="978377"/>
          <a:ext cx="4699248" cy="274249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0" tIns="0" rIns="160901" bIns="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i="0" kern="1200" baseline="0" dirty="0" smtClean="0">
              <a:solidFill>
                <a:srgbClr val="FF0000"/>
              </a:solidFill>
              <a:latin typeface="Comic Sans MS" panose="030F0702030302020204" pitchFamily="66" charset="0"/>
            </a:rPr>
            <a:t>Birincil önleyici hizmetler </a:t>
          </a:r>
          <a:r>
            <a:rPr lang="tr-TR" sz="2500" b="0" i="0" kern="1200" baseline="0" dirty="0" smtClean="0">
              <a:latin typeface="Comic Sans MS" panose="030F0702030302020204" pitchFamily="66" charset="0"/>
            </a:rPr>
            <a:t>sosyal reform, tutumların değiştirilmesi ve eğitim</a:t>
          </a:r>
          <a:endParaRPr lang="tr-TR" sz="2500" kern="1200" dirty="0">
            <a:latin typeface="Comic Sans MS" panose="030F0702030302020204" pitchFamily="66" charset="0"/>
          </a:endParaRPr>
        </a:p>
      </dsp:txBody>
      <dsp:txXfrm rot="5400000">
        <a:off x="134932" y="133876"/>
        <a:ext cx="2474738" cy="4431494"/>
      </dsp:txXfrm>
    </dsp:sp>
    <dsp:sp modelId="{39A8F8EA-5D4C-45D0-B53B-E779C9B9DA7C}">
      <dsp:nvSpPr>
        <dsp:cNvPr id="0" name=""/>
        <dsp:cNvSpPr/>
      </dsp:nvSpPr>
      <dsp:spPr>
        <a:xfrm rot="16200000">
          <a:off x="1970856" y="978377"/>
          <a:ext cx="4699248" cy="274249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0" tIns="0" rIns="160901" bIns="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i="0" kern="1200" baseline="0" dirty="0" smtClean="0">
              <a:solidFill>
                <a:srgbClr val="FF0000"/>
              </a:solidFill>
              <a:latin typeface="Comic Sans MS" panose="030F0702030302020204" pitchFamily="66" charset="0"/>
            </a:rPr>
            <a:t>İkincil önleyici hizmetler </a:t>
          </a:r>
          <a:r>
            <a:rPr lang="tr-TR" sz="2500" b="0" i="0" kern="1200" baseline="0" dirty="0" smtClean="0">
              <a:latin typeface="Comic Sans MS" panose="030F0702030302020204" pitchFamily="66" charset="0"/>
            </a:rPr>
            <a:t>yüksek risk gruplarının belirlenerek eğitilmesi</a:t>
          </a:r>
          <a:endParaRPr lang="tr-TR" sz="2500" kern="1200" dirty="0">
            <a:latin typeface="Comic Sans MS" panose="030F0702030302020204" pitchFamily="66" charset="0"/>
          </a:endParaRPr>
        </a:p>
      </dsp:txBody>
      <dsp:txXfrm rot="5400000">
        <a:off x="3083111" y="133876"/>
        <a:ext cx="2474738" cy="4431494"/>
      </dsp:txXfrm>
    </dsp:sp>
    <dsp:sp modelId="{05699758-EC1A-45C2-BA17-3EEDAD80B2EA}">
      <dsp:nvSpPr>
        <dsp:cNvPr id="0" name=""/>
        <dsp:cNvSpPr/>
      </dsp:nvSpPr>
      <dsp:spPr>
        <a:xfrm rot="16200000">
          <a:off x="4919035" y="978377"/>
          <a:ext cx="4699248" cy="274249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0" tIns="0" rIns="160901" bIns="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i="0" kern="1200" baseline="0" dirty="0" smtClean="0">
              <a:solidFill>
                <a:srgbClr val="FF0000"/>
              </a:solidFill>
              <a:latin typeface="Comic Sans MS" panose="030F0702030302020204" pitchFamily="66" charset="0"/>
            </a:rPr>
            <a:t>Üçüncül önleyici hizmetlerdir </a:t>
          </a:r>
          <a:r>
            <a:rPr lang="tr-TR" sz="2500" b="0" i="0" kern="1200" baseline="0" dirty="0" smtClean="0">
              <a:latin typeface="Comic Sans MS" panose="030F0702030302020204" pitchFamily="66" charset="0"/>
            </a:rPr>
            <a:t>istismar edilmiş çocuğun tekrar istismarını önlemeye yönelik hizmetler</a:t>
          </a:r>
          <a:endParaRPr lang="tr-TR" sz="2500" kern="1200" dirty="0">
            <a:latin typeface="Comic Sans MS" panose="030F0702030302020204" pitchFamily="66" charset="0"/>
          </a:endParaRPr>
        </a:p>
      </dsp:txBody>
      <dsp:txXfrm rot="5400000">
        <a:off x="6031290" y="133876"/>
        <a:ext cx="2474738" cy="4431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879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50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4546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106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769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290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637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848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72991-99F8-4B4D-9676-7AC28EDBB6A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1516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2415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676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29.10.2020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8633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467544" y="2432793"/>
            <a:ext cx="81369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</a:pPr>
            <a:r>
              <a:rPr lang="tr-TR" sz="3600" b="1" dirty="0">
                <a:solidFill>
                  <a:srgbClr val="FFFF00"/>
                </a:solidFill>
                <a:latin typeface="Comic Sans MS" panose="030F0702030302020204" pitchFamily="66" charset="0"/>
                <a:ea typeface="Times New Roman" pitchFamily="18" charset="0"/>
                <a:cs typeface="Franklin Gothic Medium" pitchFamily="34" charset="0"/>
              </a:rPr>
              <a:t>ÇOCUK İSTİSMARI VE İHMALİNİ ÖNLEME ÇALIŞMALARI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1908549735"/>
              </p:ext>
            </p:extLst>
          </p:nvPr>
        </p:nvGraphicFramePr>
        <p:xfrm>
          <a:off x="251520" y="1754088"/>
          <a:ext cx="8640960" cy="4699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ikdörtgen 1"/>
          <p:cNvSpPr/>
          <p:nvPr/>
        </p:nvSpPr>
        <p:spPr>
          <a:xfrm>
            <a:off x="251520" y="284455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</a:pPr>
            <a:r>
              <a:rPr lang="tr-TR" sz="2800" b="1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yönelik bütün istismar tiplerini önleme çalışmaları üç temel aşamadan </a:t>
            </a:r>
            <a:r>
              <a:rPr lang="tr-TR" sz="2800" b="1" dirty="0" smtClean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oluşmaktadır;</a:t>
            </a:r>
            <a:endParaRPr lang="tr-TR" sz="2800" b="1" dirty="0">
              <a:solidFill>
                <a:srgbClr val="FFFF00"/>
              </a:solidFill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21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323528" y="908720"/>
            <a:ext cx="8640960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kumimoji="0" lang="tr-T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Birincil önleyici hizmetler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, </a:t>
            </a: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istismarın ortaya çıkmasından önce önlenmeye yönelik çalışmaları kapsar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Burada hedef kitle tüm toplumdur.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Bir toplumun yaşam kalitesini artıran her uygulama aile ve çocuklar üzerinde olumlu etkiler yaratır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28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323528" y="404664"/>
            <a:ext cx="864096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Birincil önleme çalışmalarında çocuğa yönelik kötü muamele konusunda toplumun bilinçlendiril­mesine yönelik;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anose="05000000000000000000" pitchFamily="2" charset="2"/>
              <a:buChar char="v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 eğitimleri</a:t>
            </a:r>
            <a:r>
              <a:rPr kumimoji="0" lang="tr-T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düzenlenir.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anose="05000000000000000000" pitchFamily="2" charset="2"/>
              <a:buChar char="v"/>
              <a:tabLst>
                <a:tab pos="447675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anose="05000000000000000000" pitchFamily="2" charset="2"/>
              <a:buChar char="v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Ailelere ebeveynliğe hazırlık kurslar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düzenlenir.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anose="05000000000000000000" pitchFamily="2" charset="2"/>
              <a:buChar char="v"/>
              <a:tabLst>
                <a:tab pos="447675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anose="05000000000000000000" pitchFamily="2" charset="2"/>
              <a:buChar char="v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 bireyleri arasındaki iletişimi destekleyici faaliyetler 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düzenlenir.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anose="05000000000000000000" pitchFamily="2" charset="2"/>
              <a:buChar char="v"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anose="05000000000000000000" pitchFamily="2" charset="2"/>
              <a:buChar char="v"/>
              <a:tabLst>
                <a:tab pos="447675" algn="l"/>
              </a:tabLst>
            </a:pP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Ş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üp­heli istismar ve ihmal vakalarının bildirilmesi konusunda halk bilinçlendirilir 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3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323528" y="1052736"/>
            <a:ext cx="8424936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kumimoji="0" lang="tr-TR" sz="700" b="1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İkincil önleyici hizmetler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yüksek risk gruplarının belirlenmesi, bu kişilerin var olan hizmetleri kullanmasını sağlayacak stratejiler geliştirilmesi ve bu ailelere gerekli ek hizmetlerin sunulmasını kapsar.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44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179512" y="512968"/>
            <a:ext cx="8424936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İkincil önleyici hizmetler arasında;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Courier New" panose="02070309020205020404" pitchFamily="49" charset="0"/>
              <a:buChar char="o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İlgili kurumlar</a:t>
            </a:r>
            <a:r>
              <a:rPr kumimoji="0" lang="tr-T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okullarla işbirliği yaparak çocuklara yönelik eğitim prog­ramları düzenlenebilir.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Courier New" panose="02070309020205020404" pitchFamily="49" charset="0"/>
              <a:buChar char="o"/>
              <a:tabLst>
                <a:tab pos="447675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Courier New" panose="02070309020205020404" pitchFamily="49" charset="0"/>
              <a:buChar char="o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Genç yaşta anne baba olma ihtimali olan bireylerin eğitimine yer verilebilir.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Courier New" panose="02070309020205020404" pitchFamily="49" charset="0"/>
              <a:buChar char="o"/>
              <a:tabLst>
                <a:tab pos="447675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Courier New" panose="02070309020205020404" pitchFamily="49" charset="0"/>
              <a:buChar char="o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Çocukların istismar konusunda eğitilmesidir. Bu eğitimde, önce çocuğa istismarı uygulayabilecek kişiler tanımlanır, sonrasında ise iyi dokunuş ve kötü dokunuş arasın­daki farklar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anlatılır.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19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251520" y="548680"/>
            <a:ext cx="864096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Üçüncül önleyici hizmetlerde;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Çocuk ihmal ve istismarının tekrarının ve orta­ya çıkabilecek komplikasyonların önlenmesi amaçlanır. </a:t>
            </a:r>
          </a:p>
        </p:txBody>
      </p:sp>
    </p:spTree>
    <p:extLst>
      <p:ext uri="{BB962C8B-B14F-4D97-AF65-F5344CB8AC3E}">
        <p14:creationId xmlns:p14="http://schemas.microsoft.com/office/powerpoint/2010/main" val="307438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251520" y="692696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Bu önleme girişimi kapsamında, çocuğun istismarla ilgili duygu ve davranışları kontrol altına alınmalı ve çocuğun benlik saygısını arttıracak çalışmalar yapılmalıdır (Kocaer, 2006; Polat, 2007a; Akgiray, 2007; </a:t>
            </a:r>
            <a:r>
              <a:rPr kumimoji="0" lang="tr-T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Georgopoulou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, 1991).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76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251520" y="209546"/>
            <a:ext cx="828092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Başarılı çocuk istismarı önleme programlarının bazı ortak özellikleri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" algn="l"/>
              </a:tabLst>
            </a:pPr>
            <a:endParaRPr lang="tr-TR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 ve toplum arasındaki bağı ve desteği güçlendirmek,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Çocukların büyüme ve gelişmesinde hayati rol oynayan aileleri eğitmek,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Ailelerin sağlıklı ruhsal ve kişisel gelişimleri için yaratıcı seçenekler geliş­tirmek,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 birliğine saygı duymak,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lang="tr-TR" sz="2000" dirty="0" smtClean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Ailelere 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24 saat acil yardım sağlamaktır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0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395536" y="116632"/>
            <a:ext cx="8496944" cy="738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Aileleri çocuklarının kapasitelerini ve gelişimlerini en üst seviyeye çıkarma­ları için güçlendirmek,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Toplum destek sistemleri ile bağlantı kurmak,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Ailelerin ve çocukların bir araya gelip zaman geçirebilecekleri, etkileşimde bulunabilecekleri ve birbirlerinden bilgi ve destek alabilecekleri ortamlar sağlamak,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Ailelerin gereksinim duydukları servisleri oluşturmak ve destekleyip geliş­tirmek,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endParaRPr lang="tr-TR" sz="2000" dirty="0">
              <a:latin typeface="Comic Sans MS" pitchFamily="66" charset="0"/>
              <a:cs typeface="Arial" pitchFamily="34" charset="0"/>
            </a:endParaRP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Sağlıklı aile uygulamaları konusunda toplumu bilinçlendirmek,</a:t>
            </a:r>
            <a:endParaRPr lang="tr-TR" sz="2800" dirty="0"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endParaRPr lang="tr-TR" dirty="0"/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 startAt="6"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88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251520" y="430889"/>
            <a:ext cx="8568952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tabLst>
                <a:tab pos="447675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Cinsel istismar önleme programlarının tamamına yakının da, çocuklara beş temel yeteneğin</a:t>
            </a:r>
            <a:r>
              <a:rPr kumimoji="0" lang="tr-TR" sz="2800" b="1" i="0" u="none" strike="noStrike" cap="none" normalizeH="0" dirty="0" smtClean="0">
                <a:ln>
                  <a:noFill/>
                </a:ln>
                <a:solidFill>
                  <a:srgbClr val="FFC0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kazandırılması amaçlanmaktadır;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İyi ve kötü dokunuşların farkına varma,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Kötü dokunuş söz konusu ise onu reddetme,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Bulunduğu yeri terk etme,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Güvenilir bir yetişkine ulaşma,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Olup biteni o yetişkine anlatma basamaklarıdır (Ziyalar, 1998).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 typeface="+mj-lt"/>
              <a:buAutoNum type="alphaLcPeriod"/>
              <a:tabLst>
                <a:tab pos="447675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74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107504" y="548680"/>
            <a:ext cx="878497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itchFamily="18" charset="0"/>
                <a:cs typeface="Franklin Gothic Medium" pitchFamily="34" charset="0"/>
              </a:rPr>
              <a:t>Önleme Çalışmalarının Kapsamına Giren Çalışmalar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Halkın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Bilinçlendirilmesi</a:t>
            </a:r>
            <a:endParaRPr kumimoji="0" lang="tr-TR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Halkı bilinçlendirme çalışmaları problem konusunda bilinç yaratmayı, bir prob­lem konusundaki bilgiyi (kapsamı, nedenleri, sonuçları) arttırmayı, problem konusun­daki tutumları ve değerleri değiştirmeyi ve davranışı değiştirmeyi amaçlar. </a:t>
            </a: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323528" y="764704"/>
            <a:ext cx="849694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anose="030F0702030302020204" pitchFamily="66" charset="0"/>
                <a:ea typeface="Times New Roman" pitchFamily="18" charset="0"/>
                <a:cs typeface="Franklin Gothic Medium" pitchFamily="34" charset="0"/>
              </a:rPr>
              <a:t>Ebeveynlik Eğitimi ve Destek Programları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Burada amaç, aileye kendi çocuğunun gelişimsel düzeyine uygun ve gerekli bilginin sağlanması ve aile­ye kendi çocuğunun gelişim özelliklerine uygun yaklaşımların kazandırılmasını sağ­lamaktır.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323528" y="620688"/>
            <a:ext cx="84969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anose="030F0702030302020204" pitchFamily="66" charset="0"/>
                <a:ea typeface="Times New Roman" pitchFamily="18" charset="0"/>
                <a:cs typeface="Franklin Gothic Medium" pitchFamily="34" charset="0"/>
              </a:rPr>
              <a:t>Okullarda Bilinçlendirme Çalışmaları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Okul­daki önleme çalışmalarında temel düşünce; çocuklara eğitim vererek ilerde onların istismarcı aileler olmalarını önlemek ve karşılaşabilecekleri istismar durumları hak­kında bilgilendirmektir.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endParaRPr lang="tr-TR" sz="24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395536" y="620688"/>
            <a:ext cx="8496944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Cinsel istismarı önleme programları ya da kişisel güvenlik programları her yaştan çocuklara hatta kreş ve anasınıfı çocuklarına bile uygulanabilir.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endParaRPr lang="tr-TR" sz="2800" dirty="0" smtClean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Bu program­lar kitap ve uygulama, beceri kitaplarından çalışma yapma, filmler, drama, tiyatro, sınıf tartışmaları, rol oynamalar ve böyle bir durumla karşılaşıldığında kuralların belirlenmesi gibi daha çok bilişsel davranışsal ağırlıklı tekniklerle uygulanabilir.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endParaRPr lang="tr-TR" sz="24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6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251520" y="620688"/>
            <a:ext cx="849694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" algn="l"/>
              </a:tabLst>
            </a:pPr>
            <a:r>
              <a:rPr lang="tr-TR" sz="2800" b="1" dirty="0" smtClean="0">
                <a:solidFill>
                  <a:srgbClr val="00B0F0"/>
                </a:solidFill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Önleme </a:t>
            </a:r>
            <a:r>
              <a:rPr lang="tr-TR" sz="2800" b="1" dirty="0">
                <a:solidFill>
                  <a:srgbClr val="00B0F0"/>
                </a:solidFill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çalışmalarında kullanılan diğer bir yol ise, 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cinsel istismarla ilgili risk faktörlerinin ve gruplarının belirlenerek, cinsel istismardan korunabilmeleri için onların sahip oldukları becerilerin güçlendirilmesidir.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endParaRPr lang="tr-TR" sz="2800" dirty="0" smtClean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2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395536" y="332656"/>
            <a:ext cx="849694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Okulların tüm istismar türlerinin önlenmesi için yapabilecekleri katkılar şun­lardır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: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Yaşam becerileri eğitimi: İstismara uğrayan çocukların topluma uyumlarını sağlar.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Ebeveynliğe hazırlama: İstismarcı ebeveyn olma riskini azaltır.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Kendini koruma eğitimi: Bir istismar davranışına karşı kendini korumayı öğretir.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Yaşanılan bölge için eğitim hizmetleri.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6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323528" y="404664"/>
            <a:ext cx="849694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Stresle başa çıkma eğitimi.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Çocuklara her hangi bir kriz anında nerelere mücadele edebileceği öğretilir.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Risk altındaki ailelere yardım.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Sosyalleşmeyi destekleme ve duygusal beceri eğitimi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40000"/>
              <a:buFont typeface="Wingdings" panose="05000000000000000000" pitchFamily="2" charset="2"/>
              <a:buChar char="ü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Olumlu benlik algısı geliştirme: Çocukların her hangi bir istismar durumunda bunu kendine güvenerek gerekli yerlere bildirmesinin sağlanması hedeflenmek­tedir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64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395536" y="692696"/>
            <a:ext cx="8496944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Okullarda verilen bilinçlendirme hizmetleri sırasında çocuklara </a:t>
            </a:r>
            <a:r>
              <a:rPr kumimoji="0" lang="tr-TR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"Alo </a:t>
            </a:r>
            <a:r>
              <a:rPr kumimoji="0" lang="tr-TR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183"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hattının numarası öğre­tilmeli ve hangi durumlarda bu hattan yardım talep edebilecekleri konusunda bilgi verilmelidir. </a:t>
            </a:r>
          </a:p>
        </p:txBody>
      </p:sp>
    </p:spTree>
    <p:extLst>
      <p:ext uri="{BB962C8B-B14F-4D97-AF65-F5344CB8AC3E}">
        <p14:creationId xmlns:p14="http://schemas.microsoft.com/office/powerpoint/2010/main" val="245145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323528" y="188640"/>
            <a:ext cx="856895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27088" algn="l"/>
              </a:tabLst>
            </a:pPr>
            <a:r>
              <a:rPr lang="tr-TR" sz="2800" b="1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Ebeveynler İ</a:t>
            </a:r>
            <a:r>
              <a:rPr lang="tr-TR" sz="2800" b="1" dirty="0">
                <a:solidFill>
                  <a:srgbClr val="FFFF00"/>
                </a:solidFill>
                <a:latin typeface="Franklin Gothic Medium"/>
                <a:ea typeface="Times New Roman" pitchFamily="18" charset="0"/>
                <a:cs typeface="Franklin Gothic Medium" pitchFamily="34" charset="0"/>
              </a:rPr>
              <a:t>ç</a:t>
            </a:r>
            <a:r>
              <a:rPr lang="tr-TR" sz="2800" b="1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in Ev Ziyareti Programları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7088" algn="l"/>
              </a:tabLst>
            </a:pPr>
            <a:endParaRPr kumimoji="0" lang="tr-TR" sz="28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7088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Ebeveynin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evinde hizmet sunmanın avantajları;</a:t>
            </a:r>
            <a:r>
              <a:rPr kumimoji="0" lang="tr-TR" sz="2800" b="1" i="0" u="none" strike="noStrike" cap="none" normalizeH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7088" algn="l"/>
              </a:tabLst>
            </a:pPr>
            <a:endParaRPr lang="tr-TR" sz="2800" baseline="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Eğitimcinin, 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ç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ocuğun yaşadığı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ç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evrenin g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ü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venliliğ</a:t>
            </a: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ini değerlendirme fırsatı verir,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Ebeveynle somut bir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ç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alışma fırsatı sağlar.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Ebeveynin kendisini rahat hissederek eğitimciye soru sormasını, yardım istemesini kolaylaştırır,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Eğitim i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ç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eriğinin aile ve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ç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ocuğun ihtiya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ç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ları doğrultusunda şekillenmesini sağ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­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lar. </a:t>
            </a:r>
          </a:p>
        </p:txBody>
      </p:sp>
    </p:spTree>
    <p:extLst>
      <p:ext uri="{BB962C8B-B14F-4D97-AF65-F5344CB8AC3E}">
        <p14:creationId xmlns:p14="http://schemas.microsoft.com/office/powerpoint/2010/main" val="338999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342637" y="692696"/>
            <a:ext cx="856895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7088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Ancak bu y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ö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ntemin en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ö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nemli dezavantajı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7088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Ekonomik a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/>
                <a:ea typeface="Times New Roman" pitchFamily="18" charset="0"/>
                <a:cs typeface="Franklin Gothic Medium" pitchFamily="34" charset="0"/>
              </a:rPr>
              <a:t>ç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ıdan 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maliyeti y</a:t>
            </a:r>
            <a:r>
              <a:rPr lang="tr-TR" sz="2800" dirty="0">
                <a:latin typeface="Franklin Gothic Medium"/>
                <a:ea typeface="Times New Roman" pitchFamily="18" charset="0"/>
                <a:cs typeface="Franklin Gothic Medium" pitchFamily="34" charset="0"/>
              </a:rPr>
              <a:t>ü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ksektir. 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Daha fazla</a:t>
            </a:r>
            <a:r>
              <a:rPr kumimoji="0" lang="tr-T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persone</a:t>
            </a: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le ihtiyaç vardır.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endParaRPr lang="tr-TR" sz="2800" dirty="0" smtClean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30000"/>
              <a:buFont typeface="Wingdings" pitchFamily="2" charset="2"/>
              <a:buChar char="q"/>
              <a:tabLst>
                <a:tab pos="827088" algn="l"/>
              </a:tabLst>
            </a:pP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Daha fazla z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aman</a:t>
            </a:r>
            <a:r>
              <a:rPr kumimoji="0" lang="tr-T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 gerektirir.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7088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6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395536" y="548680"/>
            <a:ext cx="849694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Özellikle Cinsel Saldırılar Konusunda Çocukların Bilinçlendirilmesi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endParaRPr kumimoji="0" lang="tr-TR" sz="28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3185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Cinsel istismarı önleme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çalışmalarının, </a:t>
            </a: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temel 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hedefi ise potansiyel kurbanın saldırıya direnç gösterme kapasitesini güçlendirmektir.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323528" y="302359"/>
            <a:ext cx="8496944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Bilinçlendirme Çalışmalarını Mevcut Kurumlar İçerisine Yerleştirmek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endParaRPr kumimoji="0" lang="tr-TR" sz="28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65100" algn="l"/>
              </a:tabLst>
            </a:pPr>
            <a:r>
              <a:rPr lang="tr-TR" sz="2800" b="1" dirty="0">
                <a:solidFill>
                  <a:srgbClr val="00B0F0"/>
                </a:solidFill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Çocuk İstismarını Önlemede İlgili Kurumların Stratejiler</a:t>
            </a:r>
            <a:endParaRPr lang="tr-TR" sz="2800" b="1" dirty="0">
              <a:solidFill>
                <a:srgbClr val="00B0F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65100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Evlilik dışı hamilelikleri teşhis etmek takip etmek,</a:t>
            </a:r>
            <a:endParaRPr lang="tr-TR" sz="2800" dirty="0">
              <a:latin typeface="Comic Sans MS" pitchFamily="66" charset="0"/>
              <a:cs typeface="Arial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Aileleri ve yaşadıkları stresleri değerlendirmek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Yeni evli çiftlere sosyal hiz­met desteği sağlamak, uzun süre ev ziyaretleri yapmak ve aile olma eğitim­leri sağlamak gibi hizmetler vermek</a:t>
            </a: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.</a:t>
            </a: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95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323528" y="404664"/>
            <a:ext cx="849694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Sosyal </a:t>
            </a: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hizmet veren kuruluşların adlarının ve telefon numaralarının liste­lerini hazırlamak</a:t>
            </a:r>
            <a:r>
              <a:rPr lang="tr-TR" sz="2800" dirty="0" smtClean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.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endParaRPr lang="tr-TR" sz="2800" dirty="0">
              <a:latin typeface="Comic Sans MS" pitchFamily="66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r>
              <a:rPr lang="tr-TR" sz="2800" dirty="0"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Yeni çocuk sahibi olacak ailelere, çocukluk döneminin geli­şimsel özellikleri her yaş dönemi için uygun rehberlik hizmetleri, beslenme sorunları, güvenlik, disiplin yöntemleri gibi konularda eğitimler vermek,</a:t>
            </a:r>
            <a:endParaRPr lang="tr-TR" sz="2800" dirty="0">
              <a:latin typeface="Comic Sans MS" pitchFamily="66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endParaRPr lang="tr-TR" sz="2800" dirty="0">
              <a:latin typeface="Comic Sans MS" pitchFamily="66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1850" algn="l"/>
              </a:tabLst>
            </a:pPr>
            <a:endParaRPr lang="tr-TR" sz="2800" dirty="0"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00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251520" y="620688"/>
            <a:ext cx="87129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Fiziksel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cezaların önüne geçmek,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Pct val="150000"/>
              <a:buFont typeface="Wingdings" pitchFamily="2" charset="2"/>
              <a:buChar char="§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Çalışan aileler ya da çocuğunu tek başına yetiştiren ebe­veynler için akşamları ve hafta sonu da danışma hizmeti sağlamak, çocuk bakımı ücretleri konusunda sigortasız çalışanlar ya da düşük ücretle çalı­şanlar için özel tarifeler hazırlamak, kronik hastalığı olan aileler için bakım ve yardım hizmeti sağlamak,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65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179512" y="404083"/>
            <a:ext cx="8712968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Devletin Geliştireceği Stratejiler</a:t>
            </a:r>
            <a:endParaRPr kumimoji="0" lang="tr-TR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itchFamily="2" charset="2"/>
              <a:buChar char="v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Dünya çapında çocuklara gerekli sağlık hizmetlerini sunmak,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itchFamily="2" charset="2"/>
              <a:buChar char="v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itchFamily="2" charset="2"/>
              <a:buChar char="v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Çocuk bakımı konusunda kaliteyi ve evrenselliği savunmak (her çocuğa eşit fırsat sağlamak),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itchFamily="2" charset="2"/>
              <a:buChar char="v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itchFamily="2" charset="2"/>
              <a:buChar char="v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Toplumda alkol ve madde bağımlılığına karşı politikalar geliştirmek ve aile içi şiddet ve çocuk istismarı ile ilgili merkezler açmak,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itchFamily="2" charset="2"/>
              <a:buChar char="v"/>
              <a:tabLst>
                <a:tab pos="165100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Wingdings" pitchFamily="2" charset="2"/>
              <a:buChar char="v"/>
              <a:tabLst>
                <a:tab pos="165100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 birliğine önem vermek ve devamı için gerekli desteği sağlamaktır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52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51520" y="302359"/>
            <a:ext cx="856895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375" algn="l"/>
              </a:tabLst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Ailelerin Çocukları İstismardan Korumak İçin Yapması Gerekenler</a:t>
            </a:r>
            <a:endParaRPr kumimoji="0" lang="tr-TR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ev telefonunu ve adresi öğretmek,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telefonu nasıl çevireceğini ve arayacağını öğretmek,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Çocuğun her zaman nerede olduğunu bilmek,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Çocuğun umumi yerlerde tek başına tuvalete gitmesine izin vermemek,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Küçük yaşlarda çocuğun arabada yalnız kalmasına izin vermemek,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177280" y="476672"/>
            <a:ext cx="856895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yabancı kişilerle ilişki kurmanın sınırlarını öğretmek,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Çocuğun arkadaşlarını tanımak,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Çocuğun faaliyetlerinde yer almak,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Çocuğu büyük mağazalarda oyuncak reyonunda vs. yalnız bırakmamak, çocuğa kaybolursa yardım istemesini öğretmek,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eve giremediği bir durumda kimin evine gidebileceğini açıkça belirtmek,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55464" y="620688"/>
            <a:ext cx="856895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aşırı ilgi gösteren biri olursa bunu dikkate almak,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vücudunun kendisine ait olduğunu ve nasıl hastalıklara ve kazalara karşı koruyorsa kötü dokunuşlara karşı da vücudunu koruması gerektiğini öğretmek.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kendisine istemediği bir şekilde dokunulursa hayır demeyi, bağıra­rak yardım istemeyi ve kaçarak uzaklaşmayı öğretmek,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25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9620" y="265584"/>
            <a:ext cx="8568952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Çocuğun gerçek ya da hayali korkularını önemsemek,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tehlikeli bir durumla karşılaştığında ne zaman, nerede olursa olsun ebeveynin yanında olacağını söylemek,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aileden izinsiz başkalarından hediye kabul etmemesini öğretmek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Çocuğa anne çocuk arasında sır olmayacağını, bir kişi çocuğa olumsuz bir davranışta bulunduğunda bunu kimseye söyleme, bu sır dese bile bunun anneye anlatılması gerektiğini öğretmek,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Franklin Gothic Medium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30000"/>
              <a:buFont typeface="Courier New" pitchFamily="49" charset="0"/>
              <a:buChar char="o"/>
              <a:tabLst>
                <a:tab pos="206375" algn="l"/>
              </a:tabLst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Franklin Gothic Medium" pitchFamily="34" charset="0"/>
              </a:rPr>
              <a:t>Etkili ebeveyn çocuk iletişimi kurmak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64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/>
          <p:cNvSpPr>
            <a:spLocks noGrp="1"/>
          </p:cNvSpPr>
          <p:nvPr>
            <p:ph idx="1"/>
          </p:nvPr>
        </p:nvSpPr>
        <p:spPr>
          <a:xfrm>
            <a:off x="611560" y="548680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>
                <a:latin typeface="Comic Sans MS" panose="030F0702030302020204" pitchFamily="66" charset="0"/>
              </a:rPr>
              <a:t>Kaynakça</a:t>
            </a:r>
          </a:p>
          <a:p>
            <a:pPr marL="0" indent="0">
              <a:buNone/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DURMUŞOĞLU SALTALI, N</a:t>
            </a:r>
            <a:r>
              <a:rPr lang="tr-TR" sz="2800" dirty="0" smtClean="0">
                <a:latin typeface="Comic Sans MS" panose="030F0702030302020204" pitchFamily="66" charset="0"/>
              </a:rPr>
              <a:t>.,(2015) </a:t>
            </a:r>
            <a:r>
              <a:rPr lang="tr-TR" b="1" dirty="0">
                <a:latin typeface="Comic Sans MS" panose="030F0702030302020204" pitchFamily="66" charset="0"/>
              </a:rPr>
              <a:t>«ÇOCUK HAKLARI VE </a:t>
            </a:r>
            <a:r>
              <a:rPr lang="tr-TR" b="1" dirty="0" smtClean="0">
                <a:latin typeface="Comic Sans MS" panose="030F0702030302020204" pitchFamily="66" charset="0"/>
              </a:rPr>
              <a:t>KORUMA; </a:t>
            </a:r>
            <a:r>
              <a:rPr lang="tr-TR" i="1" dirty="0" smtClean="0">
                <a:latin typeface="Comic Sans MS" panose="030F0702030302020204" pitchFamily="66" charset="0"/>
              </a:rPr>
              <a:t>Çocuk İstismarı ve İhmali</a:t>
            </a:r>
            <a:r>
              <a:rPr lang="tr-TR" sz="2800" b="1" dirty="0" smtClean="0">
                <a:latin typeface="Comic Sans MS" panose="030F0702030302020204" pitchFamily="66" charset="0"/>
              </a:rPr>
              <a:t>» </a:t>
            </a:r>
            <a:r>
              <a:rPr lang="tr-TR" sz="2800" dirty="0">
                <a:latin typeface="Comic Sans MS" panose="030F0702030302020204" pitchFamily="66" charset="0"/>
              </a:rPr>
              <a:t>Ankara, Eğiten Kitap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47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921</TotalTime>
  <Words>1223</Words>
  <Application>Microsoft Office PowerPoint</Application>
  <PresentationFormat>Ekran Gösterisi (4:3)</PresentationFormat>
  <Paragraphs>180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Comic Sans MS</vt:lpstr>
      <vt:lpstr>Courier New</vt:lpstr>
      <vt:lpstr>Franklin Gothic Medium</vt:lpstr>
      <vt:lpstr>Times New Roman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Vedat Doğan</dc:creator>
  <cp:lastModifiedBy>osdogan1</cp:lastModifiedBy>
  <cp:revision>90</cp:revision>
  <dcterms:created xsi:type="dcterms:W3CDTF">2018-09-03T18:50:32Z</dcterms:created>
  <dcterms:modified xsi:type="dcterms:W3CDTF">2020-10-29T20:33:42Z</dcterms:modified>
</cp:coreProperties>
</file>