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4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7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5171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8469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8663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5861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4132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56564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4103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4871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49087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0295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05562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63620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240861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8233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05353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663492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7843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37915FB-572B-4C20-8367-31CED9DCA78C}" type="datetimeFigureOut">
              <a:rPr lang="tr-TR" smtClean="0"/>
              <a:pPr/>
              <a:t>03.12.2020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7820C68-7CA0-4CB7-8566-962BB054734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1832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51415" y="1260192"/>
            <a:ext cx="9489573" cy="1470025"/>
          </a:xfrm>
        </p:spPr>
        <p:txBody>
          <a:bodyPr>
            <a:normAutofit/>
          </a:bodyPr>
          <a:lstStyle/>
          <a:p>
            <a:r>
              <a:rPr lang="tr-TR" sz="5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 ve kas </a:t>
            </a:r>
            <a:r>
              <a:rPr lang="tr-TR" sz="54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çeşİtleRİ</a:t>
            </a:r>
            <a:endParaRPr lang="tr-T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nehİR</a:t>
            </a:r>
            <a:r>
              <a:rPr lang="tr-TR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KAVİ </a:t>
            </a:r>
            <a:r>
              <a:rPr lang="tr-TR" sz="3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şİmşek</a:t>
            </a:r>
            <a:endParaRPr lang="tr-TR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5400" dirty="0" smtClean="0">
                <a:solidFill>
                  <a:srgbClr val="6C144D"/>
                </a:solidFill>
                <a:latin typeface="Comic Sans MS" panose="030F0702030302020204" pitchFamily="66" charset="0"/>
              </a:rPr>
              <a:t>KAS</a:t>
            </a:r>
            <a:endParaRPr lang="tr-TR" sz="5400" dirty="0">
              <a:solidFill>
                <a:srgbClr val="6C144D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    </a:t>
            </a:r>
            <a:endParaRPr lang="tr-TR" cap="none" dirty="0" smtClean="0"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İnsan vücudunun hareket edebilmesi için gerekli mekanik kuvveti temin den yapılardır. İnsan vücut ağırlığının % 40-45 oluştururlar.</a:t>
            </a:r>
          </a:p>
        </p:txBody>
      </p:sp>
    </p:spTree>
    <p:extLst>
      <p:ext uri="{BB962C8B-B14F-4D97-AF65-F5344CB8AC3E}">
        <p14:creationId xmlns:p14="http://schemas.microsoft.com/office/powerpoint/2010/main" xmlns="" val="366745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0367" y="168671"/>
            <a:ext cx="10364451" cy="1596177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Kasın yapısı</a:t>
            </a:r>
            <a:endParaRPr lang="tr-TR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3"/>
          </p:nvPr>
        </p:nvSpPr>
        <p:spPr>
          <a:xfrm>
            <a:off x="259307" y="1624084"/>
            <a:ext cx="11232107" cy="52339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800" cap="none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           Kaslar, kas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fibrillerinden</a:t>
            </a:r>
            <a:r>
              <a:rPr lang="tr-TR" sz="2800" cap="none" dirty="0" smtClean="0">
                <a:latin typeface="Comic Sans MS" panose="030F0702030302020204" pitchFamily="66" charset="0"/>
              </a:rPr>
              <a:t> oluşur.</a:t>
            </a:r>
          </a:p>
          <a:p>
            <a:pPr marL="0" indent="0">
              <a:buNone/>
            </a:pPr>
            <a:endParaRPr lang="tr-TR" sz="2800" cap="none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cap="none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Kas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firilleri</a:t>
            </a:r>
            <a:r>
              <a:rPr lang="tr-TR" sz="2800" cap="none" dirty="0" smtClean="0">
                <a:latin typeface="Comic Sans MS" panose="030F0702030302020204" pitchFamily="66" charset="0"/>
              </a:rPr>
              <a:t>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miyofibrillerde</a:t>
            </a:r>
            <a:r>
              <a:rPr lang="tr-TR" sz="2800" cap="none" dirty="0" smtClean="0">
                <a:latin typeface="Comic Sans MS" panose="030F0702030302020204" pitchFamily="66" charset="0"/>
              </a:rPr>
              <a:t> oluşur.</a:t>
            </a:r>
            <a:endParaRPr lang="tr-TR" sz="2800" cap="none" dirty="0">
              <a:latin typeface="Comic Sans MS" panose="030F0702030302020204" pitchFamily="66" charset="0"/>
            </a:endParaRPr>
          </a:p>
        </p:txBody>
      </p:sp>
      <p:pic>
        <p:nvPicPr>
          <p:cNvPr id="7" name="Picture 6" descr="musc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3378" y="1624084"/>
            <a:ext cx="3858036" cy="198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Myofibr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8998" y="4241042"/>
            <a:ext cx="4430974" cy="18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47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4" y="0"/>
            <a:ext cx="10363826" cy="66191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 algn="ctr">
              <a:buNone/>
            </a:pPr>
            <a:r>
              <a:rPr lang="tr-TR" sz="2800" cap="none" dirty="0" err="1" smtClean="0">
                <a:latin typeface="Comic Sans MS" panose="030F0702030302020204" pitchFamily="66" charset="0"/>
              </a:rPr>
              <a:t>Miyofibriller</a:t>
            </a:r>
            <a:r>
              <a:rPr lang="tr-TR" sz="2800" cap="none" dirty="0" smtClean="0">
                <a:latin typeface="Comic Sans MS" panose="030F0702030302020204" pitchFamily="66" charset="0"/>
              </a:rPr>
              <a:t> iki proteinden oluşur;</a:t>
            </a:r>
          </a:p>
          <a:p>
            <a:pPr marL="514350" indent="-514350" algn="ctr">
              <a:buAutoNum type="arabicPeriod"/>
            </a:pPr>
            <a:r>
              <a:rPr lang="tr-TR" sz="2800" cap="none" dirty="0" smtClean="0">
                <a:latin typeface="Comic Sans MS" panose="030F0702030302020204" pitchFamily="66" charset="0"/>
              </a:rPr>
              <a:t>Aktin : İnce iplikler</a:t>
            </a:r>
          </a:p>
          <a:p>
            <a:pPr marL="514350" indent="-514350" algn="ctr">
              <a:buAutoNum type="arabicPeriod"/>
            </a:pPr>
            <a:r>
              <a:rPr lang="tr-TR" sz="2800" cap="none" dirty="0" err="1" smtClean="0">
                <a:latin typeface="Comic Sans MS" panose="030F0702030302020204" pitchFamily="66" charset="0"/>
              </a:rPr>
              <a:t>Miyozin</a:t>
            </a:r>
            <a:r>
              <a:rPr lang="tr-TR" sz="2800" cap="none" dirty="0" smtClean="0">
                <a:latin typeface="Comic Sans MS" panose="030F0702030302020204" pitchFamily="66" charset="0"/>
              </a:rPr>
              <a:t> : Kalın iplikler</a:t>
            </a:r>
          </a:p>
          <a:p>
            <a:pPr marL="0" indent="0" algn="ctr"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marL="0" lvl="0" indent="457200" algn="just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Pct val="85000"/>
              <a:buNone/>
            </a:pPr>
            <a:r>
              <a:rPr lang="tr-TR" altLang="tr-TR" sz="2800" cap="none" dirty="0" smtClean="0">
                <a:latin typeface="Comic Sans MS" panose="030F0702030302020204" pitchFamily="66" charset="0"/>
              </a:rPr>
              <a:t>Bu </a:t>
            </a:r>
            <a:r>
              <a:rPr lang="tr-TR" altLang="tr-TR" sz="2800" cap="none" dirty="0">
                <a:latin typeface="Comic Sans MS" panose="030F0702030302020204" pitchFamily="66" charset="0"/>
              </a:rPr>
              <a:t>iplikler,</a:t>
            </a:r>
            <a:r>
              <a:rPr lang="en-GB" altLang="tr-TR" sz="2800" cap="none" dirty="0">
                <a:latin typeface="Comic Sans MS" panose="030F0702030302020204" pitchFamily="66" charset="0"/>
              </a:rPr>
              <a:t> </a:t>
            </a:r>
            <a:r>
              <a:rPr lang="tr-TR" altLang="tr-TR" sz="2800" cap="none" dirty="0">
                <a:latin typeface="Comic Sans MS" panose="030F0702030302020204" pitchFamily="66" charset="0"/>
              </a:rPr>
              <a:t>kasın kasılmasını sağlayabilmek için birbirini etkiler</a:t>
            </a:r>
            <a:endParaRPr lang="en-GB" altLang="tr-TR" sz="2800" cap="none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cap="none" dirty="0"/>
          </a:p>
        </p:txBody>
      </p:sp>
      <p:pic>
        <p:nvPicPr>
          <p:cNvPr id="4" name="Picture 5" descr="Myofibr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9176" y="395787"/>
            <a:ext cx="7192369" cy="241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274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accent6">
                    <a:lumMod val="50000"/>
                  </a:schemeClr>
                </a:solidFill>
              </a:rPr>
              <a:t>İnsan organİzmasın da 3 </a:t>
            </a:r>
            <a:r>
              <a:rPr lang="tr-TR" sz="4000" dirty="0" err="1" smtClean="0">
                <a:solidFill>
                  <a:schemeClr val="accent6">
                    <a:lumMod val="50000"/>
                  </a:schemeClr>
                </a:solidFill>
              </a:rPr>
              <a:t>Tİp</a:t>
            </a:r>
            <a:r>
              <a:rPr lang="tr-TR" sz="4000" dirty="0" smtClean="0">
                <a:solidFill>
                  <a:schemeClr val="accent6">
                    <a:lumMod val="50000"/>
                  </a:schemeClr>
                </a:solidFill>
              </a:rPr>
              <a:t> kas vardır</a:t>
            </a:r>
            <a:endParaRPr lang="tr-TR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marL="457200" indent="-457200" algn="ctr">
              <a:lnSpc>
                <a:spcPct val="150000"/>
              </a:lnSpc>
              <a:buAutoNum type="arabicPeriod"/>
            </a:pPr>
            <a:r>
              <a:rPr lang="tr-TR" sz="2800" cap="none" dirty="0" smtClean="0">
                <a:latin typeface="Comic Sans MS" panose="030F0702030302020204" pitchFamily="66" charset="0"/>
              </a:rPr>
              <a:t>DÜZ KASLAR</a:t>
            </a:r>
          </a:p>
          <a:p>
            <a:pPr marL="457200" indent="-457200" algn="ctr">
              <a:lnSpc>
                <a:spcPct val="150000"/>
              </a:lnSpc>
              <a:buAutoNum type="arabicPeriod"/>
            </a:pPr>
            <a:r>
              <a:rPr lang="tr-TR" sz="2800" cap="none" dirty="0" smtClean="0">
                <a:latin typeface="Comic Sans MS" panose="030F0702030302020204" pitchFamily="66" charset="0"/>
              </a:rPr>
              <a:t>ÇİZGİLİ KASLAR</a:t>
            </a:r>
          </a:p>
          <a:p>
            <a:pPr marL="457200" indent="-457200" algn="ctr">
              <a:lnSpc>
                <a:spcPct val="150000"/>
              </a:lnSpc>
              <a:buAutoNum type="arabicPeriod"/>
            </a:pPr>
            <a:r>
              <a:rPr lang="tr-TR" sz="2800" cap="none" dirty="0" smtClean="0">
                <a:latin typeface="Comic Sans MS" panose="030F0702030302020204" pitchFamily="66" charset="0"/>
              </a:rPr>
              <a:t>KALP KASI</a:t>
            </a:r>
            <a:endParaRPr lang="tr-TR" sz="2800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85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kaslar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9242" y="799978"/>
            <a:ext cx="9457897" cy="5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53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95661" y="41555"/>
            <a:ext cx="10364451" cy="1596177"/>
          </a:xfrm>
        </p:spPr>
        <p:txBody>
          <a:bodyPr>
            <a:normAutofit/>
          </a:bodyPr>
          <a:lstStyle/>
          <a:p>
            <a:r>
              <a:rPr lang="tr-TR" sz="4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Düz kaslar</a:t>
            </a:r>
            <a:endParaRPr lang="tr-TR" sz="4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13732" y="478090"/>
            <a:ext cx="12078268" cy="6112412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cap="none" dirty="0" smtClean="0">
                <a:latin typeface="Comic Sans MS" panose="030F0702030302020204" pitchFamily="66" charset="0"/>
              </a:rPr>
              <a:t>   Otonom sinir sistemi tarafından uyarılır.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İstem dışı </a:t>
            </a:r>
            <a:r>
              <a:rPr lang="tr-TR" sz="2800" cap="none" dirty="0" smtClean="0">
                <a:latin typeface="Comic Sans MS" panose="030F0702030302020204" pitchFamily="66" charset="0"/>
              </a:rPr>
              <a:t>kasılır.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cap="none" dirty="0" smtClean="0">
                <a:latin typeface="Comic Sans MS" panose="030F0702030302020204" pitchFamily="66" charset="0"/>
              </a:rPr>
              <a:t>   Aktin ve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myozin</a:t>
            </a:r>
            <a:r>
              <a:rPr lang="tr-TR" sz="2800" cap="none" dirty="0" smtClean="0">
                <a:latin typeface="Comic Sans MS" panose="030F0702030302020204" pitchFamily="66" charset="0"/>
              </a:rPr>
              <a:t>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flamentlerinin</a:t>
            </a:r>
            <a:r>
              <a:rPr lang="tr-TR" sz="2800" cap="none" dirty="0" smtClean="0">
                <a:latin typeface="Comic Sans MS" panose="030F0702030302020204" pitchFamily="66" charset="0"/>
              </a:rPr>
              <a:t> rastgele bir dağılımı vardır.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cap="none" dirty="0" smtClean="0">
                <a:latin typeface="Comic Sans MS" panose="030F0702030302020204" pitchFamily="66" charset="0"/>
              </a:rPr>
              <a:t>   Hareketleri yavaş ve devamlıdır.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cap="none" dirty="0" smtClean="0">
                <a:latin typeface="Comic Sans MS" panose="030F0702030302020204" pitchFamily="66" charset="0"/>
              </a:rPr>
              <a:t>   Yorulmazlar.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Kan damarlar- İç organlar- Bağırsaklar vb. organlarda bulunur.</a:t>
            </a:r>
            <a:endParaRPr lang="tr-TR" sz="2800" cap="none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25" r="-57892" b="5611"/>
          <a:stretch/>
        </p:blipFill>
        <p:spPr bwMode="auto">
          <a:xfrm>
            <a:off x="7586350" y="3763623"/>
            <a:ext cx="8026687" cy="1933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6909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4843" y="0"/>
            <a:ext cx="10364451" cy="1596177"/>
          </a:xfrm>
        </p:spPr>
        <p:txBody>
          <a:bodyPr>
            <a:normAutofit/>
          </a:bodyPr>
          <a:lstStyle/>
          <a:p>
            <a:r>
              <a:rPr lang="tr-TR" sz="44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çİzgİlİ</a:t>
            </a:r>
            <a:r>
              <a:rPr lang="tr-TR" sz="4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kaslar</a:t>
            </a:r>
            <a:endParaRPr lang="tr-TR" sz="4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50125" y="1179737"/>
            <a:ext cx="11928144" cy="557590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endParaRPr lang="tr-TR" sz="2400" cap="none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 Somatik sinir sistemi tarafından uyarılır.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 Çizgili görünümündedirler.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İstemli</a:t>
            </a:r>
            <a:r>
              <a:rPr lang="tr-TR" sz="2400" cap="none" dirty="0" smtClean="0">
                <a:latin typeface="Comic Sans MS" panose="030F0702030302020204" pitchFamily="66" charset="0"/>
              </a:rPr>
              <a:t> kasılan kaslardır.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 Kasılmalarla hareketler meydana gelir.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 Kasılıp gevşemeleri çabuktur.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 Çabuk yorulurlar.</a:t>
            </a:r>
          </a:p>
          <a:p>
            <a:pPr algn="just">
              <a:lnSpc>
                <a:spcPct val="150000"/>
              </a:lnSpc>
            </a:pPr>
            <a:endParaRPr lang="tr-TR" sz="2400" cap="none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tr-TR" cap="none" dirty="0" smtClean="0"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cap="none" dirty="0"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/>
          <p:nvPr/>
        </p:nvPicPr>
        <p:blipFill rotWithShape="1">
          <a:blip r:embed="rId2" cstate="print"/>
          <a:srcRect r="64730"/>
          <a:stretch/>
        </p:blipFill>
        <p:spPr bwMode="auto">
          <a:xfrm>
            <a:off x="7806519" y="1374614"/>
            <a:ext cx="3903260" cy="20646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7" descr="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1874" y="3634113"/>
            <a:ext cx="1572549" cy="222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334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7670" y="106015"/>
            <a:ext cx="10364451" cy="1596177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İskelet kasının </a:t>
            </a:r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fonksİyonları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3"/>
          </p:nvPr>
        </p:nvSpPr>
        <p:spPr>
          <a:xfrm>
            <a:off x="98474" y="1702191"/>
            <a:ext cx="11971606" cy="503623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lvl="3" algn="just">
              <a:lnSpc>
                <a:spcPct val="150000"/>
              </a:lnSpc>
            </a:pPr>
            <a:r>
              <a:rPr lang="tr-TR" sz="3200" dirty="0" smtClean="0">
                <a:latin typeface="Comic Sans MS" panose="030F0702030302020204" pitchFamily="66" charset="0"/>
              </a:rPr>
              <a:t>Hareket</a:t>
            </a:r>
          </a:p>
          <a:p>
            <a:pPr lvl="3" algn="just">
              <a:lnSpc>
                <a:spcPct val="150000"/>
              </a:lnSpc>
            </a:pPr>
            <a:r>
              <a:rPr lang="tr-TR" sz="3200" dirty="0" smtClean="0">
                <a:latin typeface="Comic Sans MS" panose="030F0702030302020204" pitchFamily="66" charset="0"/>
              </a:rPr>
              <a:t>Korunma</a:t>
            </a:r>
          </a:p>
          <a:p>
            <a:pPr lvl="3" algn="just">
              <a:lnSpc>
                <a:spcPct val="150000"/>
              </a:lnSpc>
            </a:pPr>
            <a:r>
              <a:rPr lang="tr-TR" sz="3200" dirty="0" smtClean="0">
                <a:latin typeface="Comic Sans MS" panose="030F0702030302020204" pitchFamily="66" charset="0"/>
              </a:rPr>
              <a:t>Isı meydana </a:t>
            </a:r>
            <a:r>
              <a:rPr lang="tr-TR" sz="3200" dirty="0" err="1" smtClean="0">
                <a:latin typeface="Comic Sans MS" panose="030F0702030302020204" pitchFamily="66" charset="0"/>
              </a:rPr>
              <a:t>Getİrme</a:t>
            </a:r>
            <a:endParaRPr lang="tr-TR" sz="3200" dirty="0" smtClean="0">
              <a:latin typeface="Comic Sans MS" panose="030F0702030302020204" pitchFamily="66" charset="0"/>
            </a:endParaRPr>
          </a:p>
          <a:p>
            <a:pPr lvl="3" algn="just">
              <a:lnSpc>
                <a:spcPct val="150000"/>
              </a:lnSpc>
            </a:pPr>
            <a:r>
              <a:rPr lang="tr-TR" sz="3200" dirty="0" smtClean="0">
                <a:latin typeface="Comic Sans MS" panose="030F0702030302020204" pitchFamily="66" charset="0"/>
              </a:rPr>
              <a:t>mekanik İş yapma</a:t>
            </a:r>
            <a:endParaRPr lang="tr-TR" sz="32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8080" y="1702191"/>
            <a:ext cx="4459458" cy="445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63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32138" y="162452"/>
            <a:ext cx="10364451" cy="1133781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İskelet kasının yapısı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" y="1296538"/>
            <a:ext cx="12064620" cy="54591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lvl="2"/>
            <a:endParaRPr lang="tr-TR" sz="2800" cap="none" dirty="0" smtClean="0">
              <a:latin typeface="Comic Sans MS" panose="030F0702030302020204" pitchFamily="66" charset="0"/>
            </a:endParaRPr>
          </a:p>
          <a:p>
            <a:pPr lvl="2"/>
            <a:r>
              <a:rPr lang="tr-TR" sz="2800" cap="none" dirty="0" err="1" smtClean="0">
                <a:latin typeface="Comic Sans MS" panose="030F0702030302020204" pitchFamily="66" charset="0"/>
              </a:rPr>
              <a:t>Miyofibriller</a:t>
            </a:r>
            <a:r>
              <a:rPr lang="tr-TR" sz="2800" cap="none" dirty="0" smtClean="0">
                <a:latin typeface="Comic Sans MS" panose="030F0702030302020204" pitchFamily="66" charset="0"/>
              </a:rPr>
              <a:t> </a:t>
            </a:r>
          </a:p>
          <a:p>
            <a:pPr marL="914400" lvl="2" indent="0">
              <a:buNone/>
            </a:pPr>
            <a:r>
              <a:rPr lang="tr-TR" cap="none" dirty="0" smtClean="0">
                <a:latin typeface="Comic Sans MS" panose="030F0702030302020204" pitchFamily="66" charset="0"/>
              </a:rPr>
              <a:t>(Aktin- </a:t>
            </a:r>
            <a:r>
              <a:rPr lang="tr-TR" cap="none" dirty="0" err="1" smtClean="0">
                <a:latin typeface="Comic Sans MS" panose="030F0702030302020204" pitchFamily="66" charset="0"/>
              </a:rPr>
              <a:t>Myozin</a:t>
            </a:r>
            <a:r>
              <a:rPr lang="tr-TR" cap="none" dirty="0" smtClean="0">
                <a:latin typeface="Comic Sans MS" panose="030F0702030302020204" pitchFamily="66" charset="0"/>
              </a:rPr>
              <a:t>- </a:t>
            </a:r>
            <a:r>
              <a:rPr lang="tr-TR" cap="none" dirty="0" err="1" smtClean="0">
                <a:latin typeface="Comic Sans MS" panose="030F0702030302020204" pitchFamily="66" charset="0"/>
              </a:rPr>
              <a:t>Troponin</a:t>
            </a:r>
            <a:r>
              <a:rPr lang="tr-TR" cap="none" dirty="0" smtClean="0">
                <a:latin typeface="Comic Sans MS" panose="030F0702030302020204" pitchFamily="66" charset="0"/>
              </a:rPr>
              <a:t>- </a:t>
            </a:r>
            <a:r>
              <a:rPr lang="tr-TR" cap="none" dirty="0" err="1" smtClean="0">
                <a:latin typeface="Comic Sans MS" panose="030F0702030302020204" pitchFamily="66" charset="0"/>
              </a:rPr>
              <a:t>Tropomyozin</a:t>
            </a:r>
            <a:r>
              <a:rPr lang="tr-TR" cap="none" dirty="0" smtClean="0">
                <a:latin typeface="Comic Sans MS" panose="030F0702030302020204" pitchFamily="66" charset="0"/>
              </a:rPr>
              <a:t>)</a:t>
            </a:r>
          </a:p>
          <a:p>
            <a:pPr lvl="2"/>
            <a:r>
              <a:rPr lang="tr-TR" sz="2800" cap="none" dirty="0" err="1" smtClean="0">
                <a:latin typeface="Comic Sans MS" panose="030F0702030302020204" pitchFamily="66" charset="0"/>
              </a:rPr>
              <a:t>Fibril</a:t>
            </a:r>
            <a:endParaRPr lang="tr-TR" sz="2800" cap="none" dirty="0" smtClean="0">
              <a:latin typeface="Comic Sans MS" panose="030F0702030302020204" pitchFamily="66" charset="0"/>
            </a:endParaRPr>
          </a:p>
          <a:p>
            <a:pPr lvl="2"/>
            <a:r>
              <a:rPr lang="tr-TR" sz="2800" cap="none" dirty="0" smtClean="0">
                <a:latin typeface="Comic Sans MS" panose="030F0702030302020204" pitchFamily="66" charset="0"/>
              </a:rPr>
              <a:t>Fasikül</a:t>
            </a:r>
          </a:p>
          <a:p>
            <a:pPr lvl="2"/>
            <a:r>
              <a:rPr lang="tr-TR" sz="2800" cap="none" dirty="0" smtClean="0">
                <a:latin typeface="Comic Sans MS" panose="030F0702030302020204" pitchFamily="66" charset="0"/>
              </a:rPr>
              <a:t>Kas</a:t>
            </a:r>
            <a:endParaRPr lang="tr-TR" sz="2800" cap="none" dirty="0">
              <a:latin typeface="Comic Sans MS" panose="030F0702030302020204" pitchFamily="66" charset="0"/>
            </a:endParaRPr>
          </a:p>
        </p:txBody>
      </p:sp>
      <p:pic>
        <p:nvPicPr>
          <p:cNvPr id="4" name="Picture 4" descr="PSE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4262" y="1759646"/>
            <a:ext cx="6864824" cy="499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41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8491" y="222732"/>
            <a:ext cx="10364451" cy="1596177"/>
          </a:xfrm>
        </p:spPr>
        <p:txBody>
          <a:bodyPr/>
          <a:lstStyle/>
          <a:p>
            <a:r>
              <a:rPr lang="tr-TR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İskelet kasının yapısı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1252026"/>
            <a:ext cx="12192000" cy="5605974"/>
          </a:xfrm>
        </p:spPr>
        <p:txBody>
          <a:bodyPr>
            <a:normAutofit lnSpcReduction="10000"/>
          </a:bodyPr>
          <a:lstStyle/>
          <a:p>
            <a:pPr marL="230400" lvl="0" indent="230400" algn="just" fontAlgn="base">
              <a:lnSpc>
                <a:spcPct val="170000"/>
              </a:lnSpc>
              <a:spcAft>
                <a:spcPct val="0"/>
              </a:spcAft>
              <a:buClrTx/>
              <a:buNone/>
            </a:pPr>
            <a:r>
              <a:rPr lang="tr-TR" alt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 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– </a:t>
            </a:r>
            <a:r>
              <a:rPr lang="tr-TR" altLang="tr-TR" sz="2400" cap="none" dirty="0">
                <a:latin typeface="Comic Sans MS" panose="030F0702030302020204" pitchFamily="66" charset="0"/>
              </a:rPr>
              <a:t>Fasiküllerden oluşur. </a:t>
            </a:r>
            <a:r>
              <a:rPr lang="tr-TR" altLang="tr-TR" sz="2400" cap="none" dirty="0" err="1">
                <a:latin typeface="Comic Sans MS" panose="030F0702030302020204" pitchFamily="66" charset="0"/>
              </a:rPr>
              <a:t>Epimisyum</a:t>
            </a:r>
            <a:r>
              <a:rPr lang="tr-TR" altLang="tr-TR" sz="2400" cap="none" dirty="0">
                <a:latin typeface="Comic Sans MS" panose="030F0702030302020204" pitchFamily="66" charset="0"/>
              </a:rPr>
              <a:t> ile 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sarılıdır.</a:t>
            </a:r>
          </a:p>
          <a:p>
            <a:pPr marL="230400" lvl="0" indent="230400" algn="just" fontAlgn="base">
              <a:lnSpc>
                <a:spcPct val="160000"/>
              </a:lnSpc>
              <a:spcBef>
                <a:spcPts val="0"/>
              </a:spcBef>
              <a:spcAft>
                <a:spcPct val="0"/>
              </a:spcAft>
              <a:buClrTx/>
              <a:buNone/>
            </a:pPr>
            <a:r>
              <a:rPr lang="tr-TR" altLang="tr-TR" sz="2400" cap="none" dirty="0">
                <a:latin typeface="Comic Sans MS" panose="030F0702030302020204" pitchFamily="66" charset="0"/>
              </a:rPr>
              <a:t/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FASİKÜL-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 Kas </a:t>
            </a:r>
            <a:r>
              <a:rPr lang="tr-TR" altLang="tr-TR" sz="2400" cap="none" dirty="0" err="1" smtClean="0">
                <a:latin typeface="Comic Sans MS" panose="030F0702030302020204" pitchFamily="66" charset="0"/>
              </a:rPr>
              <a:t>fibrilleri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(hücreleri</a:t>
            </a:r>
            <a:r>
              <a:rPr lang="tr-TR" altLang="tr-TR" sz="2400" cap="none" dirty="0">
                <a:latin typeface="Comic Sans MS" panose="030F0702030302020204" pitchFamily="66" charset="0"/>
              </a:rPr>
              <a:t>) demetidir. Bizim kas</a:t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cap="none" dirty="0">
                <a:latin typeface="Comic Sans MS" panose="030F0702030302020204" pitchFamily="66" charset="0"/>
              </a:rPr>
              <a:t>olarak gördüğümüz yapı çok sayıda fasikülden meydana</a:t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cap="none" dirty="0">
                <a:latin typeface="Comic Sans MS" panose="030F0702030302020204" pitchFamily="66" charset="0"/>
              </a:rPr>
              <a:t>gelir. </a:t>
            </a:r>
            <a:r>
              <a:rPr lang="tr-TR" altLang="tr-TR" sz="2400" cap="none" dirty="0" err="1">
                <a:latin typeface="Comic Sans MS" panose="030F0702030302020204" pitchFamily="66" charset="0"/>
              </a:rPr>
              <a:t>Herbiri</a:t>
            </a:r>
            <a:r>
              <a:rPr lang="tr-TR" altLang="tr-TR" sz="2400" cap="none" dirty="0">
                <a:latin typeface="Comic Sans MS" panose="030F0702030302020204" pitchFamily="66" charset="0"/>
              </a:rPr>
              <a:t> </a:t>
            </a:r>
            <a:r>
              <a:rPr lang="tr-TR" altLang="tr-TR" sz="2400" cap="none" dirty="0" err="1">
                <a:latin typeface="Comic Sans MS" panose="030F0702030302020204" pitchFamily="66" charset="0"/>
              </a:rPr>
              <a:t>Perimisyum</a:t>
            </a:r>
            <a:r>
              <a:rPr lang="tr-TR" altLang="tr-TR" sz="2400" cap="none" dirty="0">
                <a:latin typeface="Comic Sans MS" panose="030F0702030302020204" pitchFamily="66" charset="0"/>
              </a:rPr>
              <a:t> ile 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sarılıdır</a:t>
            </a:r>
          </a:p>
          <a:p>
            <a:pPr marL="230400" lvl="0" indent="230400" algn="just" fontAlgn="base">
              <a:lnSpc>
                <a:spcPct val="170000"/>
              </a:lnSpc>
              <a:spcAft>
                <a:spcPct val="0"/>
              </a:spcAft>
              <a:buClrTx/>
              <a:buNone/>
            </a:pPr>
            <a:r>
              <a:rPr lang="tr-TR" altLang="tr-TR" sz="2400" cap="none" dirty="0" smtClean="0">
                <a:latin typeface="Comic Sans MS" panose="030F0702030302020204" pitchFamily="66" charset="0"/>
              </a:rPr>
              <a:t>.</a:t>
            </a:r>
            <a:r>
              <a:rPr lang="tr-TR" altLang="tr-TR" sz="2400" cap="none" dirty="0">
                <a:latin typeface="Comic Sans MS" panose="030F0702030302020204" pitchFamily="66" charset="0"/>
              </a:rPr>
              <a:t/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b="1" cap="none" dirty="0">
                <a:solidFill>
                  <a:srgbClr val="7030A0"/>
                </a:solidFill>
                <a:latin typeface="Comic Sans MS" panose="030F0702030302020204" pitchFamily="66" charset="0"/>
              </a:rPr>
              <a:t>Kas </a:t>
            </a:r>
            <a:r>
              <a:rPr lang="tr-TR" altLang="tr-TR" sz="2400" b="1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Fibrili</a:t>
            </a:r>
            <a:r>
              <a:rPr lang="tr-TR" altLang="tr-TR" sz="2400" b="1" cap="none" dirty="0" smtClean="0">
                <a:latin typeface="Comic Sans MS" panose="030F0702030302020204" pitchFamily="66" charset="0"/>
              </a:rPr>
              <a:t>– </a:t>
            </a:r>
            <a:r>
              <a:rPr lang="tr-TR" altLang="tr-TR" sz="2400" cap="none" dirty="0">
                <a:latin typeface="Comic Sans MS" panose="030F0702030302020204" pitchFamily="66" charset="0"/>
              </a:rPr>
              <a:t>fasikül kas </a:t>
            </a:r>
            <a:r>
              <a:rPr lang="tr-TR" altLang="tr-TR" sz="2400" cap="none" dirty="0" err="1">
                <a:latin typeface="Comic Sans MS" panose="030F0702030302020204" pitchFamily="66" charset="0"/>
              </a:rPr>
              <a:t>fibrillerinden</a:t>
            </a:r>
            <a:r>
              <a:rPr lang="tr-TR" altLang="tr-TR" sz="2400" cap="none" dirty="0">
                <a:latin typeface="Comic Sans MS" panose="030F0702030302020204" pitchFamily="66" charset="0"/>
              </a:rPr>
              <a:t> meydana gelir.</a:t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cap="none" dirty="0" err="1" smtClean="0">
                <a:latin typeface="Comic Sans MS" panose="030F0702030302020204" pitchFamily="66" charset="0"/>
              </a:rPr>
              <a:t>Kasıngerçekhücreleridir.Herbiri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 </a:t>
            </a:r>
            <a:r>
              <a:rPr lang="tr-TR" altLang="tr-TR" sz="2400" cap="none" dirty="0" err="1" smtClean="0">
                <a:latin typeface="Comic Sans MS" panose="030F0702030302020204" pitchFamily="66" charset="0"/>
              </a:rPr>
              <a:t>Endomisyum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 </a:t>
            </a:r>
            <a:r>
              <a:rPr lang="tr-TR" altLang="tr-TR" sz="2400" cap="none" dirty="0">
                <a:latin typeface="Comic Sans MS" panose="030F0702030302020204" pitchFamily="66" charset="0"/>
              </a:rPr>
              <a:t>denilen</a:t>
            </a:r>
            <a:br>
              <a:rPr lang="tr-TR" altLang="tr-TR" sz="2400" cap="none" dirty="0">
                <a:latin typeface="Comic Sans MS" panose="030F0702030302020204" pitchFamily="66" charset="0"/>
              </a:rPr>
            </a:br>
            <a:r>
              <a:rPr lang="tr-TR" altLang="tr-TR" sz="2400" cap="none" dirty="0" err="1">
                <a:latin typeface="Comic Sans MS" panose="030F0702030302020204" pitchFamily="66" charset="0"/>
              </a:rPr>
              <a:t>fasya</a:t>
            </a:r>
            <a:r>
              <a:rPr lang="tr-TR" altLang="tr-TR" sz="2400" cap="none" dirty="0">
                <a:latin typeface="Comic Sans MS" panose="030F0702030302020204" pitchFamily="66" charset="0"/>
              </a:rPr>
              <a:t> ile </a:t>
            </a:r>
            <a:r>
              <a:rPr lang="tr-TR" altLang="tr-TR" sz="2400" cap="none" dirty="0" err="1" smtClean="0">
                <a:latin typeface="Comic Sans MS" panose="030F0702030302020204" pitchFamily="66" charset="0"/>
              </a:rPr>
              <a:t>sarılıdı</a:t>
            </a:r>
            <a:r>
              <a:rPr lang="tr-TR" altLang="tr-TR" sz="2400" cap="none" dirty="0" smtClean="0">
                <a:latin typeface="Comic Sans MS" panose="030F0702030302020204" pitchFamily="66" charset="0"/>
              </a:rPr>
              <a:t>.</a:t>
            </a:r>
            <a:endParaRPr lang="tr-TR" altLang="tr-TR" sz="2400" cap="none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319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Kalp kası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3900" y="3656540"/>
            <a:ext cx="3289927" cy="2330010"/>
          </a:xfrm>
          <a:prstGeom prst="rect">
            <a:avLst/>
          </a:prstGeom>
        </p:spPr>
      </p:pic>
      <p:sp>
        <p:nvSpPr>
          <p:cNvPr id="8" name="İçerik Yer Tutucusu 7"/>
          <p:cNvSpPr>
            <a:spLocks noGrp="1"/>
          </p:cNvSpPr>
          <p:nvPr>
            <p:ph sz="quarter" idx="13"/>
          </p:nvPr>
        </p:nvSpPr>
        <p:spPr>
          <a:xfrm>
            <a:off x="423081" y="1683172"/>
            <a:ext cx="11127474" cy="4854106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indent="228600" algn="just">
              <a:lnSpc>
                <a:spcPct val="150000"/>
              </a:lnSpc>
            </a:pPr>
            <a:r>
              <a:rPr lang="tr-TR" sz="2600" cap="none" dirty="0" smtClean="0">
                <a:latin typeface="Comic Sans MS" panose="030F0702030302020204" pitchFamily="66" charset="0"/>
              </a:rPr>
              <a:t>  Otonom sinir sistemi tarafından kontrol edilir.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6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Yapısal </a:t>
            </a:r>
            <a:r>
              <a:rPr lang="tr-TR" sz="2600" cap="none" dirty="0" smtClean="0">
                <a:latin typeface="Comic Sans MS" panose="030F0702030302020204" pitchFamily="66" charset="0"/>
              </a:rPr>
              <a:t>olarak </a:t>
            </a:r>
            <a:r>
              <a:rPr lang="tr-TR" sz="26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iskelet kaslarına </a:t>
            </a:r>
            <a:r>
              <a:rPr lang="tr-TR" sz="2600" cap="none" dirty="0" smtClean="0">
                <a:latin typeface="Comic Sans MS" panose="030F0702030302020204" pitchFamily="66" charset="0"/>
              </a:rPr>
              <a:t>benzemelerine rağmen,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6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fonksiyonel </a:t>
            </a:r>
            <a:r>
              <a:rPr lang="tr-TR" sz="2600" cap="none" dirty="0" smtClean="0">
                <a:latin typeface="Comic Sans MS" panose="030F0702030302020204" pitchFamily="66" charset="0"/>
              </a:rPr>
              <a:t>açıdan </a:t>
            </a:r>
            <a:r>
              <a:rPr lang="tr-TR" sz="26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düz kaslara </a:t>
            </a:r>
            <a:r>
              <a:rPr lang="tr-TR" sz="2600" cap="none" dirty="0" smtClean="0">
                <a:latin typeface="Comic Sans MS" panose="030F0702030302020204" pitchFamily="66" charset="0"/>
              </a:rPr>
              <a:t>benzerler.</a:t>
            </a:r>
          </a:p>
          <a:p>
            <a:pPr indent="228600" algn="just">
              <a:lnSpc>
                <a:spcPct val="150000"/>
              </a:lnSpc>
            </a:pPr>
            <a:r>
              <a:rPr lang="tr-TR" sz="2600" cap="none" dirty="0" smtClean="0">
                <a:latin typeface="Comic Sans MS" panose="030F0702030302020204" pitchFamily="66" charset="0"/>
              </a:rPr>
              <a:t>    Ritmik ve düzenli kasılırlar.</a:t>
            </a:r>
          </a:p>
          <a:p>
            <a:pPr marL="0" indent="-457200" algn="just">
              <a:lnSpc>
                <a:spcPct val="150000"/>
              </a:lnSpc>
              <a:buNone/>
            </a:pPr>
            <a:endParaRPr lang="tr-TR" sz="2400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332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228299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Kasların ortak </a:t>
            </a:r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özellİklerİ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887104"/>
            <a:ext cx="12192000" cy="5970896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 smtClean="0"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Kasların Beş Ortak Özelliği Vardır: 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(KUVEİ)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Her canlı doku gibi kaslar kendilerine yapılan uyarana yanıt verir. Bu yanıt 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KASILMA</a:t>
            </a:r>
            <a:r>
              <a:rPr lang="tr-TR" sz="2400" cap="none" dirty="0" smtClean="0">
                <a:latin typeface="Comic Sans MS" panose="030F0702030302020204" pitchFamily="66" charset="0"/>
              </a:rPr>
              <a:t> şeklindedir. Genelde kaslar sinir yolu ile uyarılırlar ve bu uyarıyı 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İLETEBİLME</a:t>
            </a:r>
            <a:r>
              <a:rPr lang="tr-TR" sz="2400" cap="none" dirty="0" smtClean="0">
                <a:latin typeface="Comic Sans MS" panose="030F0702030302020204" pitchFamily="66" charset="0"/>
              </a:rPr>
              <a:t> özelliğine sahiptirler.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 Kasın kendisine gelen uyarılara yanıt verme şekli </a:t>
            </a: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KASILABİLME</a:t>
            </a:r>
            <a:r>
              <a:rPr lang="tr-TR" sz="2400" cap="none" dirty="0" err="1" smtClean="0">
                <a:latin typeface="Comic Sans MS" panose="030F0702030302020204" pitchFamily="66" charset="0"/>
              </a:rPr>
              <a:t>dir</a:t>
            </a:r>
            <a:r>
              <a:rPr lang="tr-TR" sz="2400" cap="none" dirty="0" smtClean="0">
                <a:latin typeface="Comic Sans MS" panose="030F0702030302020204" pitchFamily="66" charset="0"/>
              </a:rPr>
              <a:t>. Kası dinlenme uzunluğundan daha öteye germeğe çalışırken, bir direnç ile karşılaşırız ve kası gerip uzatan kuvvet kesildiğinde, kas eski boyuna döner. Bu kasların 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ELASTİKİYET</a:t>
            </a:r>
            <a:r>
              <a:rPr lang="tr-TR" sz="2400" cap="none" dirty="0" smtClean="0">
                <a:latin typeface="Comic Sans MS" panose="030F0702030302020204" pitchFamily="66" charset="0"/>
              </a:rPr>
              <a:t> özelliğidir.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Kas şeklini değiştirmek isteyen kuvvete karşı, iç sürtünmelere bağlı bir direnç gösterir. Bu iki kuvvet arasında ir süre içinde denge oluşur. Bu kasın 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VİSKOZİTE (AKIŞKANLIK</a:t>
            </a:r>
            <a:r>
              <a:rPr lang="tr-TR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)</a:t>
            </a:r>
            <a:r>
              <a:rPr lang="tr-TR" cap="none" dirty="0" smtClean="0">
                <a:latin typeface="Comic Sans MS" panose="030F0702030302020204" pitchFamily="66" charset="0"/>
              </a:rPr>
              <a:t> özelliğidir.</a:t>
            </a:r>
            <a:endParaRPr lang="tr-TR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72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 kasılma </a:t>
            </a:r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çeşİTlerİ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18364" y="1733266"/>
            <a:ext cx="11846257" cy="4981433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 smtClean="0">
              <a:latin typeface="Comic Sans MS" panose="030F0702030302020204" pitchFamily="66" charset="0"/>
            </a:endParaRPr>
          </a:p>
          <a:p>
            <a:pPr marL="1828800" lvl="4" indent="457200" algn="just">
              <a:lnSpc>
                <a:spcPct val="150000"/>
              </a:lnSpc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Genel Olarak DÖRT Tip </a:t>
            </a:r>
            <a:r>
              <a:rPr lang="tr-TR" sz="2800" cap="none" dirty="0">
                <a:latin typeface="Comic Sans MS" panose="030F0702030302020204" pitchFamily="66" charset="0"/>
              </a:rPr>
              <a:t>K</a:t>
            </a:r>
            <a:r>
              <a:rPr lang="tr-TR" sz="2800" cap="none" dirty="0" smtClean="0">
                <a:latin typeface="Comic Sans MS" panose="030F0702030302020204" pitchFamily="66" charset="0"/>
              </a:rPr>
              <a:t>asılma </a:t>
            </a:r>
            <a:r>
              <a:rPr lang="tr-TR" sz="2800" cap="none" dirty="0">
                <a:latin typeface="Comic Sans MS" panose="030F0702030302020204" pitchFamily="66" charset="0"/>
              </a:rPr>
              <a:t>Ç</a:t>
            </a:r>
            <a:r>
              <a:rPr lang="tr-TR" sz="2800" cap="none" dirty="0" smtClean="0">
                <a:latin typeface="Comic Sans MS" panose="030F0702030302020204" pitchFamily="66" charset="0"/>
              </a:rPr>
              <a:t>eşidi </a:t>
            </a:r>
            <a:r>
              <a:rPr lang="tr-TR" sz="2800" cap="none" dirty="0">
                <a:latin typeface="Comic Sans MS" panose="030F0702030302020204" pitchFamily="66" charset="0"/>
              </a:rPr>
              <a:t>V</a:t>
            </a:r>
            <a:r>
              <a:rPr lang="tr-TR" sz="2800" cap="none" dirty="0" smtClean="0">
                <a:latin typeface="Comic Sans MS" panose="030F0702030302020204" pitchFamily="66" charset="0"/>
              </a:rPr>
              <a:t>ardır:</a:t>
            </a:r>
          </a:p>
          <a:p>
            <a:pPr marL="3543300" lvl="7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cap="none" dirty="0" err="1" smtClean="0">
                <a:latin typeface="Comic Sans MS" panose="030F0702030302020204" pitchFamily="66" charset="0"/>
              </a:rPr>
              <a:t>İzometrik</a:t>
            </a:r>
            <a:r>
              <a:rPr lang="tr-TR" sz="2800" cap="none" dirty="0" smtClean="0">
                <a:latin typeface="Comic Sans MS" panose="030F0702030302020204" pitchFamily="66" charset="0"/>
              </a:rPr>
              <a:t> Kasılma</a:t>
            </a:r>
          </a:p>
          <a:p>
            <a:pPr marL="3543300" lvl="7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cap="none" dirty="0" err="1" smtClean="0">
                <a:latin typeface="Comic Sans MS" panose="030F0702030302020204" pitchFamily="66" charset="0"/>
              </a:rPr>
              <a:t>İzotonik</a:t>
            </a:r>
            <a:r>
              <a:rPr lang="tr-TR" sz="2800" cap="none" dirty="0">
                <a:latin typeface="Comic Sans MS" panose="030F0702030302020204" pitchFamily="66" charset="0"/>
              </a:rPr>
              <a:t> </a:t>
            </a:r>
            <a:r>
              <a:rPr lang="tr-TR" sz="2800" cap="none" dirty="0" smtClean="0">
                <a:latin typeface="Comic Sans MS" panose="030F0702030302020204" pitchFamily="66" charset="0"/>
              </a:rPr>
              <a:t>(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Konsantrik</a:t>
            </a:r>
            <a:r>
              <a:rPr lang="tr-TR" sz="2800" cap="none" dirty="0" smtClean="0">
                <a:latin typeface="Comic Sans MS" panose="030F0702030302020204" pitchFamily="66" charset="0"/>
              </a:rPr>
              <a:t> ve Eksantrik) Kasılma</a:t>
            </a:r>
          </a:p>
          <a:p>
            <a:pPr marL="3200400" lvl="7" indent="0" algn="just">
              <a:lnSpc>
                <a:spcPct val="150000"/>
              </a:lnSpc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3.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Oksotonik</a:t>
            </a:r>
            <a:r>
              <a:rPr lang="tr-TR" sz="2800" cap="none" dirty="0" smtClean="0">
                <a:latin typeface="Comic Sans MS" panose="030F0702030302020204" pitchFamily="66" charset="0"/>
              </a:rPr>
              <a:t> Kasılma</a:t>
            </a:r>
          </a:p>
          <a:p>
            <a:pPr marL="3657600" lvl="8" indent="0" algn="just">
              <a:lnSpc>
                <a:spcPct val="150000"/>
              </a:lnSpc>
              <a:buNone/>
            </a:pPr>
            <a:endParaRPr lang="tr-TR" sz="2800" cap="none" dirty="0" smtClean="0"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28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İzometrİk</a:t>
            </a:r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Kasılma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1037230"/>
            <a:ext cx="12192000" cy="5820770"/>
          </a:xfrm>
        </p:spPr>
        <p:txBody>
          <a:bodyPr/>
          <a:lstStyle/>
          <a:p>
            <a:pPr indent="0" algn="just">
              <a:lnSpc>
                <a:spcPct val="150000"/>
              </a:lnSpc>
              <a:buNone/>
            </a:pPr>
            <a:endParaRPr lang="tr-TR" cap="none" dirty="0" smtClean="0">
              <a:latin typeface="Comic Sans MS" panose="030F0702030302020204" pitchFamily="66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= Eşit    ,   Metrik = Uzunluk   </a:t>
            </a:r>
            <a:r>
              <a:rPr lang="tr-TR" sz="2400" cap="none" dirty="0" smtClean="0">
                <a:latin typeface="Comic Sans MS" panose="030F0702030302020204" pitchFamily="66" charset="0"/>
              </a:rPr>
              <a:t>  demektir.</a:t>
            </a:r>
          </a:p>
          <a:p>
            <a:pPr marL="571500" indent="457200"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Kasın boyu sabit kalırken, gerimi artmaktadır. Buna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Statik kas kasılması denir.</a:t>
            </a:r>
          </a:p>
          <a:p>
            <a:pPr marL="571500" indent="457200"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Gerim artar fakat yük hareket ettirilemez.</a:t>
            </a:r>
          </a:p>
          <a:p>
            <a:pPr marL="571500" indent="457200"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Sportif aktiviteler içinde en yoğun görüldüğü </a:t>
            </a:r>
            <a:endParaRPr lang="tr-TR" sz="2400" cap="none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571500" indent="0" algn="just">
              <a:lnSpc>
                <a:spcPct val="150000"/>
              </a:lnSpc>
              <a:buNone/>
            </a:pPr>
            <a:r>
              <a:rPr lang="tr-TR" sz="2400" cap="none" dirty="0">
                <a:latin typeface="Comic Sans MS" panose="030F0702030302020204" pitchFamily="66" charset="0"/>
              </a:rPr>
              <a:t>s</a:t>
            </a:r>
            <a:r>
              <a:rPr lang="tr-TR" sz="2400" cap="none" dirty="0" smtClean="0">
                <a:latin typeface="Comic Sans MS" panose="030F0702030302020204" pitchFamily="66" charset="0"/>
              </a:rPr>
              <a:t>por dalı </a:t>
            </a: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GÜREŞtir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endParaRPr lang="tr-TR" sz="2400" cap="none" dirty="0" smtClean="0">
              <a:latin typeface="Comic Sans MS" panose="030F0702030302020204" pitchFamily="66" charset="0"/>
            </a:endParaRPr>
          </a:p>
          <a:p>
            <a:pPr indent="457200" algn="just">
              <a:lnSpc>
                <a:spcPct val="150000"/>
              </a:lnSpc>
              <a:buNone/>
            </a:pPr>
            <a:endParaRPr lang="tr-TR" cap="none" dirty="0" smtClean="0">
              <a:latin typeface="Comic Sans MS" panose="030F0702030302020204" pitchFamily="66" charset="0"/>
            </a:endParaRPr>
          </a:p>
          <a:p>
            <a:pPr indent="457200" algn="just">
              <a:lnSpc>
                <a:spcPct val="150000"/>
              </a:lnSpc>
              <a:buNone/>
            </a:pPr>
            <a:endParaRPr lang="tr-TR" cap="none" dirty="0" smtClean="0">
              <a:latin typeface="Comic Sans MS" panose="030F0702030302020204" pitchFamily="66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tr-TR" cap="none" dirty="0" smtClean="0">
              <a:latin typeface="Comic Sans MS" panose="030F0702030302020204" pitchFamily="66" charset="0"/>
            </a:endParaRPr>
          </a:p>
        </p:txBody>
      </p:sp>
      <p:pic>
        <p:nvPicPr>
          <p:cNvPr id="4" name="Picture 4" descr="PSE 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6419" y="1037230"/>
            <a:ext cx="3617913" cy="185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24346" y="3428050"/>
            <a:ext cx="3048604" cy="342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03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09309" y="99903"/>
            <a:ext cx="10364451" cy="804332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İzotonİk</a:t>
            </a:r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Kasılma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-286602" y="764275"/>
            <a:ext cx="12710614" cy="5991368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= Eşit   ,   Tonik= Gerim   </a:t>
            </a:r>
            <a:r>
              <a:rPr lang="tr-TR" sz="2400" cap="none" dirty="0" err="1" smtClean="0">
                <a:latin typeface="Comic Sans MS" panose="030F0702030302020204" pitchFamily="66" charset="0"/>
              </a:rPr>
              <a:t>demektir.Kasın</a:t>
            </a:r>
            <a:r>
              <a:rPr lang="tr-TR" sz="2400" cap="none" dirty="0" smtClean="0">
                <a:latin typeface="Comic Sans MS" panose="030F0702030302020204" pitchFamily="66" charset="0"/>
              </a:rPr>
              <a:t> boyu değişirken gerimi sabit kalır.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KONSANTRİK (</a:t>
            </a: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İzotoni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) Kasılma                             EKSANTRİK( </a:t>
            </a:r>
            <a:r>
              <a:rPr lang="tr-TR" sz="2400" cap="none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İzotonik</a:t>
            </a:r>
            <a:r>
              <a:rPr lang="tr-TR" sz="2400" cap="none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) Kasılma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600" cap="none" dirty="0" smtClean="0">
                <a:latin typeface="Comic Sans MS" panose="030F0702030302020204" pitchFamily="66" charset="0"/>
              </a:rPr>
              <a:t> Kasın boyu kısalır.                                                              Kasın boyu uzar.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600" cap="none" dirty="0" smtClean="0">
                <a:latin typeface="Comic Sans MS" panose="030F0702030302020204" pitchFamily="66" charset="0"/>
              </a:rPr>
              <a:t>Gerim artar.                                                                        Gerim artar.</a:t>
            </a:r>
          </a:p>
        </p:txBody>
      </p:sp>
      <p:pic>
        <p:nvPicPr>
          <p:cNvPr id="4" name="Picture 4" descr="PSE 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784" y="2545784"/>
            <a:ext cx="3562067" cy="195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76966" y="3712194"/>
            <a:ext cx="2101757" cy="398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PSE 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866" b="11003"/>
          <a:stretch>
            <a:fillRect/>
          </a:stretch>
        </p:blipFill>
        <p:spPr bwMode="auto">
          <a:xfrm>
            <a:off x="8120419" y="2582737"/>
            <a:ext cx="3389820" cy="1865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9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Oksotonİk</a:t>
            </a:r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kasılma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Kompleks bir kasılma çeşididir.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cap="none" dirty="0" smtClean="0">
                <a:latin typeface="Comic Sans MS" panose="030F0702030302020204" pitchFamily="66" charset="0"/>
              </a:rPr>
              <a:t>Kas grubu önce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izotermik</a:t>
            </a:r>
            <a:r>
              <a:rPr lang="tr-TR" sz="2800" cap="none" dirty="0" smtClean="0">
                <a:latin typeface="Comic Sans MS" panose="030F0702030302020204" pitchFamily="66" charset="0"/>
              </a:rPr>
              <a:t> sonra </a:t>
            </a:r>
            <a:r>
              <a:rPr lang="tr-TR" sz="2800" cap="none" dirty="0" err="1" smtClean="0">
                <a:latin typeface="Comic Sans MS" panose="030F0702030302020204" pitchFamily="66" charset="0"/>
              </a:rPr>
              <a:t>konsantrik</a:t>
            </a:r>
            <a:r>
              <a:rPr lang="tr-TR" sz="2800" cap="none" dirty="0" smtClean="0">
                <a:latin typeface="Comic Sans MS" panose="030F0702030302020204" pitchFamily="66" charset="0"/>
              </a:rPr>
              <a:t> ve eksantrik kasılır. Yani üçü birlikte görülür.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1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İzokİnetİk</a:t>
            </a:r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tr-TR" sz="4000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KASILMa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1214652"/>
            <a:ext cx="12192000" cy="5643348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Hız sabit kalır ve kaslara </a:t>
            </a:r>
            <a:r>
              <a:rPr lang="tr-TR" sz="2400" cap="none" dirty="0" err="1" smtClean="0">
                <a:latin typeface="Comic Sans MS" panose="030F0702030302020204" pitchFamily="66" charset="0"/>
              </a:rPr>
              <a:t>kaslara</a:t>
            </a:r>
            <a:r>
              <a:rPr lang="tr-TR" sz="2400" cap="none" dirty="0" smtClean="0">
                <a:latin typeface="Comic Sans MS" panose="030F0702030302020204" pitchFamily="66" charset="0"/>
              </a:rPr>
              <a:t> binen yük değişir.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smtClean="0">
                <a:latin typeface="Comic Sans MS" panose="030F0702030302020204" pitchFamily="66" charset="0"/>
              </a:rPr>
              <a:t>Boy uzar ya da kısalır.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err="1" smtClean="0">
                <a:latin typeface="Comic Sans MS" panose="030F0702030302020204" pitchFamily="66" charset="0"/>
              </a:rPr>
              <a:t>İzokinetik</a:t>
            </a:r>
            <a:r>
              <a:rPr lang="tr-TR" sz="2400" cap="none" dirty="0" smtClean="0">
                <a:latin typeface="Comic Sans MS" panose="030F0702030302020204" pitchFamily="66" charset="0"/>
              </a:rPr>
              <a:t> kasılma özel aletlerle sağlanır (mini </a:t>
            </a:r>
            <a:r>
              <a:rPr lang="tr-TR" sz="2400" cap="none" dirty="0" err="1" smtClean="0">
                <a:latin typeface="Comic Sans MS" panose="030F0702030302020204" pitchFamily="66" charset="0"/>
              </a:rPr>
              <a:t>gym,cybex</a:t>
            </a:r>
            <a:r>
              <a:rPr lang="tr-TR" sz="2400" cap="none" dirty="0" smtClean="0">
                <a:latin typeface="Comic Sans MS" panose="030F0702030302020204" pitchFamily="66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tr-TR" sz="2400" cap="none" dirty="0" err="1" smtClean="0">
                <a:latin typeface="Comic Sans MS" panose="030F0702030302020204" pitchFamily="66" charset="0"/>
              </a:rPr>
              <a:t>Doğak</a:t>
            </a:r>
            <a:r>
              <a:rPr lang="tr-TR" sz="2400" cap="none" dirty="0" smtClean="0">
                <a:latin typeface="Comic Sans MS" panose="030F0702030302020204" pitchFamily="66" charset="0"/>
              </a:rPr>
              <a:t> egzersizlerden sadece yüzme de kısmen bu kasılma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cap="none" dirty="0" smtClean="0">
                <a:latin typeface="Comic Sans MS" panose="030F0702030302020204" pitchFamily="66" charset="0"/>
              </a:rPr>
              <a:t>çeşidi sağlanabilir.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cap="none" dirty="0">
              <a:latin typeface="Comic Sans MS" panose="030F0702030302020204" pitchFamily="66" charset="0"/>
            </a:endParaRPr>
          </a:p>
        </p:txBody>
      </p:sp>
      <p:pic>
        <p:nvPicPr>
          <p:cNvPr id="4" name="Picture 7" descr="Isokinetic Tes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6727" y="1487607"/>
            <a:ext cx="3077769" cy="484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40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73083" y="55202"/>
            <a:ext cx="10364451" cy="1596177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Kas tutukluluğu</a:t>
            </a:r>
            <a:endParaRPr lang="tr-TR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1651379"/>
            <a:ext cx="12191999" cy="5206621"/>
          </a:xfrm>
        </p:spPr>
        <p:txBody>
          <a:bodyPr/>
          <a:lstStyle/>
          <a:p>
            <a:pPr marL="0" lvl="0" indent="457200" algn="just" fontAlgn="base">
              <a:lnSpc>
                <a:spcPct val="150000"/>
              </a:lnSpc>
              <a:spcAft>
                <a:spcPct val="0"/>
              </a:spcAft>
              <a:buClrTx/>
              <a:buNone/>
            </a:pPr>
            <a:r>
              <a:rPr lang="tr-TR" altLang="tr-TR" sz="2400" cap="none" dirty="0">
                <a:latin typeface="Comic Sans MS" panose="030F0702030302020204" pitchFamily="66" charset="0"/>
                <a:cs typeface="Times New Roman" panose="02020603050405020304" pitchFamily="18" charset="0"/>
              </a:rPr>
              <a:t>Çok güçlü fiziksel aktiviteden birkaç saat sonra veya takip eden günde kaslarda kas tutukluğu diye adlandırılan  ağrı meydana </a:t>
            </a:r>
            <a:r>
              <a:rPr lang="tr-TR" altLang="tr-TR" sz="2400" cap="none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gelir</a:t>
            </a:r>
            <a:r>
              <a:rPr lang="tr-TR" altLang="tr-TR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371600" lvl="3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</a:pPr>
            <a:endParaRPr lang="tr-TR" altLang="tr-TR" sz="1800" cap="none" dirty="0" smtClean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1371600" lvl="3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</a:pPr>
            <a:r>
              <a:rPr lang="tr-TR" altLang="tr-TR" sz="2400" cap="none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Kas liflerinin Z-Bandında ince yırtık.</a:t>
            </a:r>
            <a:endParaRPr lang="de-DE" altLang="tr-TR" sz="2400" cap="none" dirty="0" smtClean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1371600" lvl="3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</a:pPr>
            <a:r>
              <a:rPr lang="tr-TR" altLang="tr-TR" sz="2400" cap="none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Kasta iltihabı şişlik.</a:t>
            </a:r>
            <a:endParaRPr lang="de-DE" altLang="tr-TR" sz="2400" cap="none" dirty="0" smtClean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1371600" lvl="3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None/>
            </a:pPr>
            <a:endParaRPr lang="de-DE" altLang="tr-TR" sz="1800" u="sng" cap="none" dirty="0" smtClean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tr-TR" altLang="tr-TR" sz="2400" u="sng" cap="none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Rehabilitasyon</a:t>
            </a:r>
            <a:r>
              <a:rPr lang="tr-TR" altLang="tr-TR" sz="2400" u="sng" cap="none" dirty="0">
                <a:latin typeface="Comic Sans MS" panose="030F0702030302020204" pitchFamily="66" charset="0"/>
                <a:cs typeface="Times New Roman" panose="02020603050405020304" pitchFamily="18" charset="0"/>
              </a:rPr>
              <a:t>:</a:t>
            </a:r>
            <a:r>
              <a:rPr lang="de-DE" altLang="tr-TR" sz="2400" cap="none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tr-TR" altLang="tr-TR" sz="2400" cap="none" dirty="0">
                <a:latin typeface="Comic Sans MS" panose="030F0702030302020204" pitchFamily="66" charset="0"/>
                <a:cs typeface="Times New Roman" panose="02020603050405020304" pitchFamily="18" charset="0"/>
              </a:rPr>
              <a:t>Dinlenme ve hafif dinamik </a:t>
            </a:r>
            <a:r>
              <a:rPr lang="tr-TR" altLang="tr-TR" sz="2400" cap="none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Konsantrik</a:t>
            </a:r>
            <a:r>
              <a:rPr lang="tr-TR" altLang="tr-TR" sz="2400" cap="none" dirty="0">
                <a:latin typeface="Comic Sans MS" panose="030F0702030302020204" pitchFamily="66" charset="0"/>
                <a:cs typeface="Times New Roman" panose="02020603050405020304" pitchFamily="18" charset="0"/>
              </a:rPr>
              <a:t> egzersiz. </a:t>
            </a:r>
            <a:endParaRPr lang="de-DE" altLang="tr-TR" sz="2400" cap="none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tr-TR" altLang="tr-TR" sz="2400" i="1" cap="none" dirty="0">
                <a:latin typeface="Comic Sans MS" panose="030F0702030302020204" pitchFamily="66" charset="0"/>
              </a:rPr>
              <a:t>Kas </a:t>
            </a:r>
            <a:r>
              <a:rPr lang="tr-TR" altLang="tr-TR" sz="2400" i="1" cap="none" dirty="0" smtClean="0">
                <a:latin typeface="Comic Sans MS" panose="030F0702030302020204" pitchFamily="66" charset="0"/>
              </a:rPr>
              <a:t>tutukluğu, genel </a:t>
            </a:r>
            <a:r>
              <a:rPr lang="tr-TR" altLang="tr-TR" sz="2400" i="1" cap="none" dirty="0">
                <a:latin typeface="Comic Sans MS" panose="030F0702030302020204" pitchFamily="66" charset="0"/>
              </a:rPr>
              <a:t>olarak dinamik </a:t>
            </a:r>
            <a:r>
              <a:rPr lang="tr-TR" altLang="tr-TR" sz="2400" i="1" cap="none" dirty="0" err="1">
                <a:latin typeface="Comic Sans MS" panose="030F0702030302020204" pitchFamily="66" charset="0"/>
              </a:rPr>
              <a:t>Ekzantrik</a:t>
            </a:r>
            <a:r>
              <a:rPr lang="tr-TR" altLang="tr-TR" sz="2400" i="1" cap="none" dirty="0">
                <a:latin typeface="Comic Sans MS" panose="030F0702030302020204" pitchFamily="66" charset="0"/>
              </a:rPr>
              <a:t> </a:t>
            </a:r>
            <a:r>
              <a:rPr lang="de-DE" altLang="tr-TR" sz="2400" i="1" cap="none" dirty="0">
                <a:latin typeface="Comic Sans MS" panose="030F0702030302020204" pitchFamily="66" charset="0"/>
              </a:rPr>
              <a:t> </a:t>
            </a:r>
            <a:r>
              <a:rPr lang="tr-TR" altLang="tr-TR" sz="2400" i="1" cap="none" dirty="0">
                <a:latin typeface="Comic Sans MS" panose="030F0702030302020204" pitchFamily="66" charset="0"/>
              </a:rPr>
              <a:t>aktiviteden sonra oluşur.</a:t>
            </a:r>
            <a:endParaRPr lang="de-DE" altLang="tr-TR" sz="2400" i="1" cap="none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lvl="0" indent="457200" algn="just" fontAlgn="base">
              <a:lnSpc>
                <a:spcPct val="150000"/>
              </a:lnSpc>
              <a:spcAft>
                <a:spcPct val="0"/>
              </a:spcAft>
              <a:buClrTx/>
              <a:buNone/>
            </a:pPr>
            <a:endParaRPr lang="tr-TR" altLang="tr-TR" sz="2400" cap="none" dirty="0" smtClean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lvl="0" indent="457200" algn="just" fontAlgn="base">
              <a:lnSpc>
                <a:spcPct val="150000"/>
              </a:lnSpc>
              <a:spcAft>
                <a:spcPct val="0"/>
              </a:spcAft>
              <a:buClrTx/>
              <a:buNone/>
            </a:pPr>
            <a:endParaRPr lang="tr-TR" altLang="tr-TR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 fontAlgn="base">
              <a:lnSpc>
                <a:spcPct val="150000"/>
              </a:lnSpc>
              <a:spcAft>
                <a:spcPct val="0"/>
              </a:spcAft>
              <a:buClrTx/>
              <a:buNone/>
            </a:pPr>
            <a:endParaRPr lang="de-DE" altLang="tr-TR" sz="2400" cap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73436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amla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TC104033925[[fn=Damla]]</Template>
  <TotalTime>195</TotalTime>
  <Words>550</Words>
  <Application>Microsoft Office PowerPoint</Application>
  <PresentationFormat>Özel</PresentationFormat>
  <Paragraphs>122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Damla</vt:lpstr>
      <vt:lpstr>Kas ve kas çeşİtleRİ</vt:lpstr>
      <vt:lpstr>KAS</vt:lpstr>
      <vt:lpstr>Kasın yapısı</vt:lpstr>
      <vt:lpstr>Slayt 4</vt:lpstr>
      <vt:lpstr>İnsan organİzmasın da 3 Tİp kas vardır</vt:lpstr>
      <vt:lpstr>Slayt 6</vt:lpstr>
      <vt:lpstr>Düz kaslar</vt:lpstr>
      <vt:lpstr>çİzgİlİ kaslar</vt:lpstr>
      <vt:lpstr>İskelet kasının fonksİyonları</vt:lpstr>
      <vt:lpstr>İskelet kasının yapısı</vt:lpstr>
      <vt:lpstr>İskelet kasının yapısı</vt:lpstr>
      <vt:lpstr>Kalp kası</vt:lpstr>
      <vt:lpstr>Kasların ortak özellİklerİ</vt:lpstr>
      <vt:lpstr>Kas kasılma çeşİTlerİ</vt:lpstr>
      <vt:lpstr>İzometrİk Kasılma</vt:lpstr>
      <vt:lpstr>İzotonİk Kasılma</vt:lpstr>
      <vt:lpstr>Oksotonİk kasılma</vt:lpstr>
      <vt:lpstr>İzokİnetİk KASILMa</vt:lpstr>
      <vt:lpstr>Kas tutukluluğu</vt:lpstr>
    </vt:vector>
  </TitlesOfParts>
  <Company>Silentall Unattended Installer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UltraXP</cp:lastModifiedBy>
  <cp:revision>23</cp:revision>
  <dcterms:created xsi:type="dcterms:W3CDTF">2014-10-22T10:34:52Z</dcterms:created>
  <dcterms:modified xsi:type="dcterms:W3CDTF">2020-12-03T11:33:41Z</dcterms:modified>
</cp:coreProperties>
</file>