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handoutMasterIdLst>
    <p:handoutMasterId r:id="rId56"/>
  </p:handoutMasterIdLst>
  <p:sldIdLst>
    <p:sldId id="310"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116" d="100"/>
          <a:sy n="116" d="100"/>
        </p:scale>
        <p:origin x="144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19.3.2020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8DF029-E8CE-48CC-B73E-221CA9407662}" type="datetimeFigureOut">
              <a:rPr lang="tr-TR" smtClean="0"/>
              <a:pPr/>
              <a:t>19.3.2020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953BDA-00CC-4A89-93FE-65BD6C7A23AC}" type="slidenum">
              <a:rPr lang="tr-TR" smtClean="0"/>
              <a:pPr/>
              <a:t>‹#›</a:t>
            </a:fld>
            <a:endParaRPr lang="tr-TR"/>
          </a:p>
        </p:txBody>
      </p:sp>
    </p:spTree>
    <p:extLst>
      <p:ext uri="{BB962C8B-B14F-4D97-AF65-F5344CB8AC3E}">
        <p14:creationId xmlns:p14="http://schemas.microsoft.com/office/powerpoint/2010/main" val="2791073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21FDCBC-43AB-4C1B-892C-507E6FE9202A}" type="slidenum">
              <a:rPr lang="tr-TR" smtClean="0"/>
              <a:pPr/>
              <a:t>12</a:t>
            </a:fld>
            <a:endParaRPr lang="tr-TR"/>
          </a:p>
        </p:txBody>
      </p:sp>
    </p:spTree>
    <p:extLst>
      <p:ext uri="{BB962C8B-B14F-4D97-AF65-F5344CB8AC3E}">
        <p14:creationId xmlns:p14="http://schemas.microsoft.com/office/powerpoint/2010/main" val="34994868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6.xml"/><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image" Target="../media/image40.jpeg"/><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a:t>REKREASYON BÖLÜMÜ</a:t>
            </a:r>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YAŞAR DOĞU SPOR BİLİMLERİ FAKÜLTESİ</a:t>
            </a:r>
            <a:endParaRPr lang="tr-TR" altLang="tr-TR" sz="3200" b="1" dirty="0"/>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REK 106</a:t>
            </a: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203848" y="5373216"/>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chemeClr val="bg1">
                    <a:lumMod val="50000"/>
                  </a:schemeClr>
                </a:solidFill>
              </a:rPr>
              <a:t>Prof. Dr. </a:t>
            </a:r>
            <a:r>
              <a:rPr lang="tr-TR" altLang="tr-TR" sz="2000" b="1" i="1">
                <a:solidFill>
                  <a:schemeClr val="bg1">
                    <a:lumMod val="50000"/>
                  </a:schemeClr>
                </a:solidFill>
              </a:rPr>
              <a:t>Osman İMAMOĞLU</a:t>
            </a:r>
            <a:endParaRPr lang="tr-TR" altLang="tr-TR" sz="2000" b="1" i="1"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400" dirty="0" smtClean="0"/>
              <a:t>REKREASYONUN TARİHSEL GELİŞİMİ</a:t>
            </a:r>
            <a:endParaRPr lang="tr-TR" altLang="tr-TR" sz="4400" dirty="0"/>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Hafta-5</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638300" y="2957729"/>
            <a:ext cx="6750124"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i="1" dirty="0"/>
              <a:t>REK 106 (</a:t>
            </a:r>
            <a:r>
              <a:rPr lang="tr-TR" sz="3200" dirty="0"/>
              <a:t>Rekreasyon ve Spor)</a:t>
            </a:r>
            <a:endParaRPr lang="tr-TR" altLang="tr-TR" sz="3200"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3568" y="2348880"/>
            <a:ext cx="7488832" cy="2844316"/>
          </a:xfrm>
        </p:spPr>
        <p:txBody>
          <a:bodyPr/>
          <a:lstStyle/>
          <a:p>
            <a:r>
              <a:rPr lang="tr-TR" sz="4000" dirty="0" smtClean="0">
                <a:latin typeface="Algerian" panose="04020705040A02060702" pitchFamily="82" charset="0"/>
              </a:rPr>
              <a:t>REKREASYONUN TARİHSEL</a:t>
            </a:r>
            <a:br>
              <a:rPr lang="tr-TR" sz="4000" dirty="0" smtClean="0">
                <a:latin typeface="Algerian" panose="04020705040A02060702" pitchFamily="82" charset="0"/>
              </a:rPr>
            </a:br>
            <a:r>
              <a:rPr lang="tr-TR" sz="4000" dirty="0" smtClean="0">
                <a:latin typeface="Algerian" panose="04020705040A02060702" pitchFamily="82" charset="0"/>
              </a:rPr>
              <a:t>GELİŞİMİ</a:t>
            </a:r>
            <a:endParaRPr lang="tr-TR" sz="4000" dirty="0">
              <a:latin typeface="Algerian" panose="04020705040A02060702" pitchFamily="82" charset="0"/>
            </a:endParaRPr>
          </a:p>
        </p:txBody>
      </p:sp>
      <p:pic>
        <p:nvPicPr>
          <p:cNvPr id="4" name="Resim 3"/>
          <p:cNvPicPr>
            <a:picLocks noChangeAspect="1"/>
          </p:cNvPicPr>
          <p:nvPr/>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2339752" y="260648"/>
            <a:ext cx="4498082" cy="3314376"/>
          </a:xfrm>
          <a:prstGeom prst="rect">
            <a:avLst/>
          </a:prstGeom>
        </p:spPr>
      </p:pic>
    </p:spTree>
    <p:extLst>
      <p:ext uri="{BB962C8B-B14F-4D97-AF65-F5344CB8AC3E}">
        <p14:creationId xmlns:p14="http://schemas.microsoft.com/office/powerpoint/2010/main" val="20076854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691680" y="0"/>
            <a:ext cx="7924800" cy="1143000"/>
          </a:xfrm>
        </p:spPr>
        <p:txBody>
          <a:bodyPr/>
          <a:lstStyle/>
          <a:p>
            <a:r>
              <a:rPr lang="tr-TR" sz="4800" dirty="0" smtClean="0">
                <a:latin typeface="Baskerville Old Face" panose="02020602080505020303" pitchFamily="18" charset="0"/>
              </a:rPr>
              <a:t>İÇİNDEKİLER</a:t>
            </a:r>
            <a:endParaRPr lang="tr-TR" sz="4800" dirty="0">
              <a:latin typeface="Baskerville Old Face" panose="02020602080505020303" pitchFamily="18" charset="0"/>
            </a:endParaRPr>
          </a:p>
        </p:txBody>
      </p:sp>
      <p:sp>
        <p:nvSpPr>
          <p:cNvPr id="3" name="İçerik Yer Tutucusu 2"/>
          <p:cNvSpPr>
            <a:spLocks noGrp="1"/>
          </p:cNvSpPr>
          <p:nvPr>
            <p:ph sz="quarter" idx="4294967295"/>
          </p:nvPr>
        </p:nvSpPr>
        <p:spPr>
          <a:xfrm>
            <a:off x="395536" y="1124744"/>
            <a:ext cx="7924800" cy="4637112"/>
          </a:xfrm>
          <a:prstGeom prst="rect">
            <a:avLst/>
          </a:prstGeom>
        </p:spPr>
        <p:txBody>
          <a:bodyPr>
            <a:normAutofit fontScale="55000" lnSpcReduction="20000"/>
          </a:bodyPr>
          <a:lstStyle/>
          <a:p>
            <a:r>
              <a:rPr lang="tr-TR" dirty="0" smtClean="0"/>
              <a:t>REKREASYON NEDİR ?</a:t>
            </a:r>
          </a:p>
          <a:p>
            <a:r>
              <a:rPr lang="tr-TR" dirty="0" smtClean="0"/>
              <a:t>REKREASYONUN ÖZELLİKLERİ NELERDİR ?</a:t>
            </a:r>
          </a:p>
          <a:p>
            <a:r>
              <a:rPr lang="tr-TR" dirty="0" smtClean="0"/>
              <a:t>REKREASYON BÖLÜMÜNÜN KURULUŞU VE GELİŞİMİ</a:t>
            </a:r>
          </a:p>
          <a:p>
            <a:r>
              <a:rPr lang="tr-TR" dirty="0" smtClean="0"/>
              <a:t>İLK ÇAĞDA BOŞ ZAMAN VE REKREASYON</a:t>
            </a:r>
          </a:p>
          <a:p>
            <a:r>
              <a:rPr lang="tr-TR" dirty="0" smtClean="0"/>
              <a:t>ORTA ÇAĞDA BOŞ ZAMAN VE REKREASYON</a:t>
            </a:r>
          </a:p>
          <a:p>
            <a:r>
              <a:rPr lang="tr-TR" dirty="0" smtClean="0"/>
              <a:t>ANTİK ÇAĞDA REKREASYONUN TARİHSEL GELİŞİMİ</a:t>
            </a:r>
          </a:p>
          <a:p>
            <a:r>
              <a:rPr lang="tr-TR" dirty="0"/>
              <a:t>YENİ ÇAĞ’DA BOŞ ZAMAN VE </a:t>
            </a:r>
            <a:r>
              <a:rPr lang="tr-TR" dirty="0" smtClean="0"/>
              <a:t>REKREASYON</a:t>
            </a:r>
          </a:p>
          <a:p>
            <a:r>
              <a:rPr lang="tr-TR" dirty="0"/>
              <a:t>YAKIN ÇAĞ’DA BOŞ ZAMAN VE </a:t>
            </a:r>
            <a:r>
              <a:rPr lang="tr-TR" dirty="0" smtClean="0"/>
              <a:t>REKREASYON</a:t>
            </a:r>
          </a:p>
          <a:p>
            <a:r>
              <a:rPr lang="tr-TR" dirty="0" smtClean="0"/>
              <a:t>ESKİ MISIR’DA REKREASYONUN TARİHSEL GELİŞİMİ</a:t>
            </a:r>
          </a:p>
          <a:p>
            <a:r>
              <a:rPr lang="tr-TR" dirty="0" smtClean="0"/>
              <a:t>ESKİ YUNAN ŞEHİRLERİNDE REKREASYONUN TARİHSEL GELİŞİMİ</a:t>
            </a:r>
          </a:p>
          <a:p>
            <a:r>
              <a:rPr lang="nn-NO" dirty="0"/>
              <a:t>ROMA DÖNEMİ’NDE BOŞ ZAMAN VE </a:t>
            </a:r>
            <a:r>
              <a:rPr lang="nn-NO" dirty="0" smtClean="0"/>
              <a:t>REKREASYON</a:t>
            </a:r>
            <a:endParaRPr lang="tr-TR" dirty="0" smtClean="0"/>
          </a:p>
          <a:p>
            <a:r>
              <a:rPr lang="tr-TR" dirty="0"/>
              <a:t>SELÇUKLU DÖNEMİNDE REKREASYONUN TARİHSEL </a:t>
            </a:r>
            <a:r>
              <a:rPr lang="tr-TR" dirty="0" smtClean="0"/>
              <a:t>GELİŞİMİ</a:t>
            </a:r>
          </a:p>
          <a:p>
            <a:r>
              <a:rPr lang="tr-TR" dirty="0"/>
              <a:t>OSMANLI’DA REKREASYONUN TARİHSEL </a:t>
            </a:r>
            <a:r>
              <a:rPr lang="tr-TR" dirty="0" smtClean="0"/>
              <a:t>GELİŞİMİ</a:t>
            </a:r>
          </a:p>
          <a:p>
            <a:r>
              <a:rPr lang="tr-TR" dirty="0" smtClean="0"/>
              <a:t>İSLAMİYETTE BOŞ ZAMAN VE REKREASYON</a:t>
            </a:r>
          </a:p>
          <a:p>
            <a:r>
              <a:rPr lang="tr-TR" dirty="0"/>
              <a:t>TÜRKİYE’DE BOŞ ZAMAN VE </a:t>
            </a:r>
            <a:r>
              <a:rPr lang="tr-TR" dirty="0" smtClean="0"/>
              <a:t>REKREASYON’UN GELİŞİMİ</a:t>
            </a:r>
          </a:p>
          <a:p>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368" y="5598368"/>
            <a:ext cx="1259632" cy="1259632"/>
          </a:xfrm>
          <a:prstGeom prst="rect">
            <a:avLst/>
          </a:prstGeom>
        </p:spPr>
      </p:pic>
    </p:spTree>
    <p:extLst>
      <p:ext uri="{BB962C8B-B14F-4D97-AF65-F5344CB8AC3E}">
        <p14:creationId xmlns:p14="http://schemas.microsoft.com/office/powerpoint/2010/main" val="10608659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dirty="0" smtClean="0">
                <a:latin typeface="Baskerville Old Face" panose="02020602080505020303" pitchFamily="18" charset="0"/>
              </a:rPr>
              <a:t>Rekreasyon </a:t>
            </a:r>
            <a:r>
              <a:rPr lang="tr-TR" sz="2800" dirty="0" err="1" smtClean="0">
                <a:latin typeface="Baskerville Old Face" panose="02020602080505020303" pitchFamily="18" charset="0"/>
              </a:rPr>
              <a:t>nedİr</a:t>
            </a:r>
            <a:r>
              <a:rPr lang="tr-TR" sz="2800" dirty="0" smtClean="0">
                <a:latin typeface="Baskerville Old Face" panose="02020602080505020303" pitchFamily="18" charset="0"/>
              </a:rPr>
              <a:t> ?</a:t>
            </a:r>
            <a:endParaRPr lang="tr-TR" sz="2800" dirty="0">
              <a:latin typeface="Baskerville Old Face" panose="02020602080505020303" pitchFamily="18" charset="0"/>
            </a:endParaRPr>
          </a:p>
        </p:txBody>
      </p:sp>
      <p:sp>
        <p:nvSpPr>
          <p:cNvPr id="3" name="İçerik Yer Tutucusu 2"/>
          <p:cNvSpPr>
            <a:spLocks noGrp="1"/>
          </p:cNvSpPr>
          <p:nvPr>
            <p:ph sz="quarter" idx="4294967295"/>
          </p:nvPr>
        </p:nvSpPr>
        <p:spPr>
          <a:xfrm>
            <a:off x="609600" y="1600200"/>
            <a:ext cx="7924800" cy="4114800"/>
          </a:xfrm>
          <a:prstGeom prst="rect">
            <a:avLst/>
          </a:prstGeom>
        </p:spPr>
        <p:txBody>
          <a:bodyPr>
            <a:normAutofit/>
          </a:bodyPr>
          <a:lstStyle/>
          <a:p>
            <a:r>
              <a:rPr lang="tr-TR" sz="2400" dirty="0">
                <a:latin typeface="Baskerville Old Face" panose="02020602080505020303" pitchFamily="18" charset="0"/>
              </a:rPr>
              <a:t>Bireyin önceden planlanmış ya da kendiliğinden oluşan etkinliklerde, kendisini yenilemek, sosyalleşmek, mutlu ve sağlıklı olarak nitelikli bir yaşam sürebilmek için, özgürce tercih ettiği faaliyetlerle boş zamanlarını değerlendirmesi anlamına da </a:t>
            </a:r>
            <a:r>
              <a:rPr lang="tr-TR" sz="2400" dirty="0" smtClean="0">
                <a:latin typeface="Baskerville Old Face" panose="02020602080505020303" pitchFamily="18" charset="0"/>
              </a:rPr>
              <a:t>gelmektedir. Rekreasyon </a:t>
            </a:r>
            <a:r>
              <a:rPr lang="tr-TR" sz="2400" dirty="0">
                <a:latin typeface="Baskerville Old Face" panose="02020602080505020303" pitchFamily="18" charset="0"/>
              </a:rPr>
              <a:t>insanların yaşam dengeleri ve ritimlerinin bir parçasıdır.</a:t>
            </a:r>
          </a:p>
          <a:p>
            <a:endParaRPr lang="tr-TR" sz="2400" dirty="0">
              <a:latin typeface="Baskerville Old Face" panose="02020602080505020303" pitchFamily="18" charset="0"/>
            </a:endParaRP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366" y="5598000"/>
            <a:ext cx="1260000" cy="1260000"/>
          </a:xfrm>
          <a:prstGeom prst="rect">
            <a:avLst/>
          </a:prstGeom>
        </p:spPr>
      </p:pic>
    </p:spTree>
    <p:extLst>
      <p:ext uri="{BB962C8B-B14F-4D97-AF65-F5344CB8AC3E}">
        <p14:creationId xmlns:p14="http://schemas.microsoft.com/office/powerpoint/2010/main" val="19632594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ctrTitle"/>
          </p:nvPr>
        </p:nvSpPr>
        <p:spPr>
          <a:xfrm>
            <a:off x="1331640" y="-5324"/>
            <a:ext cx="6840760" cy="1368152"/>
          </a:xfrm>
        </p:spPr>
        <p:txBody>
          <a:bodyPr/>
          <a:lstStyle/>
          <a:p>
            <a:r>
              <a:rPr lang="tr-TR" sz="4800" dirty="0" smtClean="0">
                <a:latin typeface="Baskerville Old Face" panose="02020602080505020303" pitchFamily="18" charset="0"/>
              </a:rPr>
              <a:t>REKREASYON</a:t>
            </a:r>
            <a:endParaRPr lang="tr-TR" sz="4800" dirty="0">
              <a:latin typeface="Baskerville Old Face" panose="02020602080505020303" pitchFamily="18" charset="0"/>
            </a:endParaRP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11960" y="1268760"/>
            <a:ext cx="4608512" cy="2880320"/>
          </a:xfrm>
          <a:prstGeom prst="rect">
            <a:avLst/>
          </a:prstGeo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870" y="4421792"/>
            <a:ext cx="4627659" cy="2352416"/>
          </a:xfrm>
          <a:prstGeom prst="rect">
            <a:avLst/>
          </a:prstGeom>
        </p:spPr>
      </p:pic>
      <p:pic>
        <p:nvPicPr>
          <p:cNvPr id="6" name="Resi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4546064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dirty="0">
                <a:latin typeface="Baskerville Old Face" panose="02020602080505020303" pitchFamily="18" charset="0"/>
              </a:rPr>
              <a:t>Rekreasyonun </a:t>
            </a:r>
            <a:r>
              <a:rPr lang="tr-TR" sz="2800" dirty="0" err="1" smtClean="0">
                <a:latin typeface="Baskerville Old Face" panose="02020602080505020303" pitchFamily="18" charset="0"/>
              </a:rPr>
              <a:t>Özellİklerİ</a:t>
            </a:r>
            <a:r>
              <a:rPr lang="tr-TR" sz="2800" dirty="0" smtClean="0">
                <a:latin typeface="Baskerville Old Face" panose="02020602080505020303" pitchFamily="18" charset="0"/>
              </a:rPr>
              <a:t> </a:t>
            </a:r>
            <a:r>
              <a:rPr lang="tr-TR" sz="2800" dirty="0" err="1" smtClean="0">
                <a:latin typeface="Baskerville Old Face" panose="02020602080505020303" pitchFamily="18" charset="0"/>
              </a:rPr>
              <a:t>NeleRdİr</a:t>
            </a:r>
            <a:r>
              <a:rPr lang="tr-TR" sz="2800" dirty="0" smtClean="0">
                <a:latin typeface="Baskerville Old Face" panose="02020602080505020303" pitchFamily="18" charset="0"/>
              </a:rPr>
              <a:t> </a:t>
            </a:r>
            <a:r>
              <a:rPr lang="tr-TR" sz="2800" dirty="0">
                <a:latin typeface="Baskerville Old Face" panose="02020602080505020303" pitchFamily="18" charset="0"/>
              </a:rPr>
              <a:t>?</a:t>
            </a:r>
            <a:r>
              <a:rPr lang="tr-TR" dirty="0"/>
              <a:t/>
            </a:r>
            <a:br>
              <a:rPr lang="tr-TR" dirty="0"/>
            </a:br>
            <a:endParaRPr lang="tr-TR" dirty="0"/>
          </a:p>
        </p:txBody>
      </p:sp>
      <p:sp>
        <p:nvSpPr>
          <p:cNvPr id="3" name="İçerik Yer Tutucusu 2"/>
          <p:cNvSpPr>
            <a:spLocks noGrp="1"/>
          </p:cNvSpPr>
          <p:nvPr>
            <p:ph sz="quarter" idx="4294967295"/>
          </p:nvPr>
        </p:nvSpPr>
        <p:spPr>
          <a:xfrm>
            <a:off x="609600" y="1600200"/>
            <a:ext cx="7924800" cy="4114800"/>
          </a:xfrm>
          <a:prstGeom prst="rect">
            <a:avLst/>
          </a:prstGeom>
        </p:spPr>
        <p:txBody>
          <a:bodyPr>
            <a:normAutofit/>
          </a:bodyPr>
          <a:lstStyle/>
          <a:p>
            <a:r>
              <a:rPr lang="tr-TR" sz="2400" dirty="0">
                <a:latin typeface="Baskerville Old Face" panose="02020602080505020303" pitchFamily="18" charset="0"/>
              </a:rPr>
              <a:t>Çok çeşitlilik arz eden, kişilerin ilgi, dürtü, amaç ve katılım şekillerine ve daha bir çok faktöre göre değişik anlayışlar sergileyebilen  rekreasyonun özellikleri konusunda, ortak bir noktaya ulaşma zorlukları bulunmaktadır. Ancak rekreasyonun kabul edilebilen bazı temel özelliklerinden bahsetmek mümkündür. Bunlar rekreasyonu, diğer faaliyetlerden ve kavramlardan ayıran özelliklerdir.</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12991418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395536" y="476672"/>
            <a:ext cx="7924800" cy="4114800"/>
          </a:xfrm>
          <a:prstGeom prst="rect">
            <a:avLst/>
          </a:prstGeom>
        </p:spPr>
        <p:txBody>
          <a:bodyPr>
            <a:normAutofit fontScale="25000" lnSpcReduction="20000"/>
          </a:bodyPr>
          <a:lstStyle/>
          <a:p>
            <a:r>
              <a:rPr lang="tr-TR" sz="8000" dirty="0" err="1">
                <a:latin typeface="Baskerville Old Face" panose="02020602080505020303" pitchFamily="18" charset="0"/>
              </a:rPr>
              <a:t>Rekreasyonel</a:t>
            </a:r>
            <a:r>
              <a:rPr lang="tr-TR" sz="8000" dirty="0">
                <a:latin typeface="Baskerville Old Face" panose="02020602080505020303" pitchFamily="18" charset="0"/>
              </a:rPr>
              <a:t> etkinlikler gönüllük esasına dayanır, herhangi bir dayatma zorunlu kılma olasılığı yoktur.</a:t>
            </a:r>
          </a:p>
          <a:p>
            <a:r>
              <a:rPr lang="tr-TR" sz="8000" dirty="0">
                <a:latin typeface="Baskerville Old Face" panose="02020602080505020303" pitchFamily="18" charset="0"/>
              </a:rPr>
              <a:t>Rekreasyonun temel mantığında topluma, bireye ve çevreye yarar sağlama vardır.</a:t>
            </a:r>
          </a:p>
          <a:p>
            <a:r>
              <a:rPr lang="tr-TR" sz="8000" dirty="0" err="1">
                <a:latin typeface="Baskerville Old Face" panose="02020602080505020303" pitchFamily="18" charset="0"/>
              </a:rPr>
              <a:t>Rekreasyonel</a:t>
            </a:r>
            <a:r>
              <a:rPr lang="tr-TR" sz="8000" dirty="0">
                <a:latin typeface="Baskerville Old Face" panose="02020602080505020303" pitchFamily="18" charset="0"/>
              </a:rPr>
              <a:t> etkinlikler kişinin </a:t>
            </a:r>
            <a:r>
              <a:rPr lang="tr-TR" sz="8000" dirty="0" err="1">
                <a:latin typeface="Baskerville Old Face" panose="02020602080505020303" pitchFamily="18" charset="0"/>
              </a:rPr>
              <a:t>insiyatifine</a:t>
            </a:r>
            <a:r>
              <a:rPr lang="tr-TR" sz="8000" dirty="0">
                <a:latin typeface="Baskerville Old Face" panose="02020602080505020303" pitchFamily="18" charset="0"/>
              </a:rPr>
              <a:t> bırakılır. Kişi o an ki ruh haline göre özgürce seçim yapıp istediği etkinliği uygulayabilir.</a:t>
            </a:r>
          </a:p>
          <a:p>
            <a:r>
              <a:rPr lang="tr-TR" sz="8000" dirty="0" err="1">
                <a:latin typeface="Baskerville Old Face" panose="02020602080505020303" pitchFamily="18" charset="0"/>
              </a:rPr>
              <a:t>Rekreasyonel</a:t>
            </a:r>
            <a:r>
              <a:rPr lang="tr-TR" sz="8000" dirty="0">
                <a:latin typeface="Baskerville Old Face" panose="02020602080505020303" pitchFamily="18" charset="0"/>
              </a:rPr>
              <a:t> etkinlikler kişiye özgürlük hissi verir.</a:t>
            </a:r>
          </a:p>
          <a:p>
            <a:r>
              <a:rPr lang="tr-TR" sz="8000" dirty="0">
                <a:latin typeface="Baskerville Old Face" panose="02020602080505020303" pitchFamily="18" charset="0"/>
              </a:rPr>
              <a:t>Çoğu zaman bedenin ve ruhun yenilenmesinde ve rahatlamasında önemli bir zaman geçirme yoludur.</a:t>
            </a:r>
          </a:p>
          <a:p>
            <a:r>
              <a:rPr lang="tr-TR" sz="8000" dirty="0" err="1">
                <a:latin typeface="Baskerville Old Face" panose="02020602080505020303" pitchFamily="18" charset="0"/>
              </a:rPr>
              <a:t>Rekreasyonel</a:t>
            </a:r>
            <a:r>
              <a:rPr lang="tr-TR" sz="8000" dirty="0">
                <a:latin typeface="Baskerville Old Face" panose="02020602080505020303" pitchFamily="18" charset="0"/>
              </a:rPr>
              <a:t> etkinlikler boş zamanda yapılır.</a:t>
            </a:r>
          </a:p>
          <a:p>
            <a:r>
              <a:rPr lang="tr-TR" sz="8000" dirty="0" err="1">
                <a:latin typeface="Baskerville Old Face" panose="02020602080505020303" pitchFamily="18" charset="0"/>
              </a:rPr>
              <a:t>Rekreasyonel</a:t>
            </a:r>
            <a:r>
              <a:rPr lang="tr-TR" sz="8000" dirty="0">
                <a:latin typeface="Baskerville Old Face" panose="02020602080505020303" pitchFamily="18" charset="0"/>
              </a:rPr>
              <a:t> etkinlikleri her yaşta ve cinsiyetteki insanların yapması mümkündür. Etkinlikleri yapmada herhangi bir kısıtlama söz konusu olmaz.</a:t>
            </a:r>
          </a:p>
          <a:p>
            <a:r>
              <a:rPr lang="tr-TR" sz="8000" dirty="0">
                <a:latin typeface="Baskerville Old Face" panose="02020602080505020303" pitchFamily="18" charset="0"/>
              </a:rPr>
              <a:t>Her zaman açık ve kapalı alanlarda veya iklim ve mevsim farkı olmadan dilediğinizce yapma olanağını sağlar.</a:t>
            </a:r>
          </a:p>
          <a:p>
            <a:r>
              <a:rPr lang="tr-TR" sz="8000" dirty="0">
                <a:latin typeface="Baskerville Old Face" panose="02020602080505020303" pitchFamily="18" charset="0"/>
              </a:rPr>
              <a:t>Haz, neşe ve mutluluk sağlayan bir etkinliktir.</a:t>
            </a:r>
          </a:p>
          <a:p>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368" y="5604939"/>
            <a:ext cx="1260000" cy="1260000"/>
          </a:xfrm>
          <a:prstGeom prst="rect">
            <a:avLst/>
          </a:prstGeom>
        </p:spPr>
      </p:pic>
    </p:spTree>
    <p:extLst>
      <p:ext uri="{BB962C8B-B14F-4D97-AF65-F5344CB8AC3E}">
        <p14:creationId xmlns:p14="http://schemas.microsoft.com/office/powerpoint/2010/main" val="16097032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1"/>
          <p:cNvSpPr>
            <a:spLocks noGrp="1"/>
          </p:cNvSpPr>
          <p:nvPr>
            <p:ph sz="quarter" idx="4294967295"/>
          </p:nvPr>
        </p:nvSpPr>
        <p:spPr>
          <a:xfrm>
            <a:off x="179512" y="188640"/>
            <a:ext cx="7924800" cy="4114800"/>
          </a:xfrm>
          <a:prstGeom prst="rect">
            <a:avLst/>
          </a:prstGeom>
        </p:spPr>
        <p:txBody>
          <a:bodyPr>
            <a:noAutofit/>
          </a:bodyPr>
          <a:lstStyle/>
          <a:p>
            <a:r>
              <a:rPr lang="tr-TR" sz="2400" dirty="0">
                <a:latin typeface="Baskerville Old Face" panose="02020602080505020303" pitchFamily="18" charset="0"/>
              </a:rPr>
              <a:t>Her kişiye göre farklı bir amacı vardır.</a:t>
            </a:r>
          </a:p>
          <a:p>
            <a:r>
              <a:rPr lang="tr-TR" sz="2400" dirty="0">
                <a:latin typeface="Baskerville Old Face" panose="02020602080505020303" pitchFamily="18" charset="0"/>
              </a:rPr>
              <a:t>Kişinin kendini ifade etme konusunda önemli bir rol oynar.</a:t>
            </a:r>
          </a:p>
          <a:p>
            <a:r>
              <a:rPr lang="tr-TR" sz="2400" dirty="0">
                <a:latin typeface="Baskerville Old Face" panose="02020602080505020303" pitchFamily="18" charset="0"/>
              </a:rPr>
              <a:t>Evrensel olarak uygulanır.</a:t>
            </a:r>
          </a:p>
          <a:p>
            <a:r>
              <a:rPr lang="tr-TR" sz="2400" dirty="0">
                <a:latin typeface="Baskerville Old Face" panose="02020602080505020303" pitchFamily="18" charset="0"/>
              </a:rPr>
              <a:t>Yaratıcılığı ön plana çıkartır.</a:t>
            </a:r>
          </a:p>
          <a:p>
            <a:r>
              <a:rPr lang="tr-TR" sz="2400" dirty="0">
                <a:latin typeface="Baskerville Old Face" panose="02020602080505020303" pitchFamily="18" charset="0"/>
              </a:rPr>
              <a:t>Geleneksel değerlerimize, kültürümüze ters değildir.</a:t>
            </a:r>
          </a:p>
          <a:p>
            <a:r>
              <a:rPr lang="tr-TR" sz="2400" dirty="0" err="1">
                <a:latin typeface="Baskerville Old Face" panose="02020602080505020303" pitchFamily="18" charset="0"/>
              </a:rPr>
              <a:t>Rekreasyonel</a:t>
            </a:r>
            <a:r>
              <a:rPr lang="tr-TR" sz="2400" dirty="0">
                <a:latin typeface="Baskerville Old Face" panose="02020602080505020303" pitchFamily="18" charset="0"/>
              </a:rPr>
              <a:t> etkinlikler </a:t>
            </a:r>
            <a:r>
              <a:rPr lang="tr-TR" sz="2400" dirty="0" err="1">
                <a:latin typeface="Baskerville Old Face" panose="02020602080505020303" pitchFamily="18" charset="0"/>
              </a:rPr>
              <a:t>Rekreasyonistler</a:t>
            </a:r>
            <a:r>
              <a:rPr lang="tr-TR" sz="2400" dirty="0">
                <a:latin typeface="Baskerville Old Face" panose="02020602080505020303" pitchFamily="18" charset="0"/>
              </a:rPr>
              <a:t> tarafından üstlenir.</a:t>
            </a:r>
          </a:p>
          <a:p>
            <a:r>
              <a:rPr lang="tr-TR" sz="2400" dirty="0">
                <a:latin typeface="Baskerville Old Face" panose="02020602080505020303" pitchFamily="18" charset="0"/>
              </a:rPr>
              <a:t>Çoğu zaman bedenin ve ruhun yenilenmesinde, ve rahatlamasında önemli bir zaman geçirme yoludur.</a:t>
            </a:r>
          </a:p>
          <a:p>
            <a:endParaRPr lang="tr-TR" sz="2400" dirty="0"/>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0322" y="5589240"/>
            <a:ext cx="1260000" cy="1260000"/>
          </a:xfrm>
          <a:prstGeom prst="rect">
            <a:avLst/>
          </a:prstGeom>
        </p:spPr>
      </p:pic>
    </p:spTree>
    <p:extLst>
      <p:ext uri="{BB962C8B-B14F-4D97-AF65-F5344CB8AC3E}">
        <p14:creationId xmlns:p14="http://schemas.microsoft.com/office/powerpoint/2010/main" val="41550506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latin typeface="Baskerville Old Face" panose="02020602080505020303" pitchFamily="18" charset="0"/>
              </a:rPr>
              <a:t>REKREASYON BÖLÜMÜNÜN KURULUŞU VE GELİŞİMİ</a:t>
            </a:r>
          </a:p>
        </p:txBody>
      </p:sp>
      <p:sp>
        <p:nvSpPr>
          <p:cNvPr id="3" name="İçerik Yer Tutucusu 2"/>
          <p:cNvSpPr>
            <a:spLocks noGrp="1"/>
          </p:cNvSpPr>
          <p:nvPr>
            <p:ph sz="quarter" idx="4294967295"/>
          </p:nvPr>
        </p:nvSpPr>
        <p:spPr>
          <a:xfrm>
            <a:off x="609600" y="1600200"/>
            <a:ext cx="7924800" cy="4114800"/>
          </a:xfrm>
          <a:prstGeom prst="rect">
            <a:avLst/>
          </a:prstGeom>
        </p:spPr>
        <p:txBody>
          <a:bodyPr>
            <a:normAutofit lnSpcReduction="10000"/>
          </a:bodyPr>
          <a:lstStyle/>
          <a:p>
            <a:r>
              <a:rPr lang="tr-TR" sz="2800" dirty="0">
                <a:latin typeface="Baskerville Old Face" panose="02020602080505020303" pitchFamily="18" charset="0"/>
              </a:rPr>
              <a:t>Rekreasyon bölümü ilk olarak; Üniversitelerarası Kurulun 3 Temmuz l998 tarih ve 96 Sayılı toplantısında 20 </a:t>
            </a:r>
            <a:r>
              <a:rPr lang="tr-TR" sz="2800" dirty="0" err="1">
                <a:latin typeface="Baskerville Old Face" panose="02020602080505020303" pitchFamily="18" charset="0"/>
              </a:rPr>
              <a:t>N</a:t>
            </a:r>
            <a:r>
              <a:rPr lang="tr-TR" sz="2800" dirty="0" err="1" smtClean="0">
                <a:latin typeface="Baskerville Old Face" panose="02020602080505020303" pitchFamily="18" charset="0"/>
              </a:rPr>
              <a:t>olu</a:t>
            </a:r>
            <a:r>
              <a:rPr lang="tr-TR" sz="2800" dirty="0" smtClean="0">
                <a:latin typeface="Baskerville Old Face" panose="02020602080505020303" pitchFamily="18" charset="0"/>
              </a:rPr>
              <a:t> </a:t>
            </a:r>
            <a:r>
              <a:rPr lang="tr-TR" sz="2800" dirty="0">
                <a:latin typeface="Baskerville Old Face" panose="02020602080505020303" pitchFamily="18" charset="0"/>
              </a:rPr>
              <a:t>kararla Muğla Üniversitesi Beden Eğitimi ve Spor Yüksekokulu bünyesinde, Yüksek Eğitim Kurulu Başkanlığına görüş bildirilmesi ile Yükseköğretim Kurumunun 12.04.2000 tarihli toplantısında alınan kararla 2547 Sayılı Kanunun 2880 Sayılı kanunla değişik 7/d-2, 7/4 Maddeleri uyarınca </a:t>
            </a:r>
            <a:r>
              <a:rPr lang="tr-TR" sz="2800" dirty="0" err="1" smtClean="0">
                <a:latin typeface="Baskerville Old Face" panose="02020602080505020303" pitchFamily="18" charset="0"/>
              </a:rPr>
              <a:t>BESYO’lar</a:t>
            </a:r>
            <a:r>
              <a:rPr lang="tr-TR" sz="2800" dirty="0" smtClean="0">
                <a:latin typeface="Baskerville Old Face" panose="02020602080505020303" pitchFamily="18" charset="0"/>
              </a:rPr>
              <a:t> </a:t>
            </a:r>
            <a:r>
              <a:rPr lang="tr-TR" sz="2800" dirty="0">
                <a:latin typeface="Baskerville Old Face" panose="02020602080505020303" pitchFamily="18" charset="0"/>
              </a:rPr>
              <a:t>bünyesinde açılmıştır</a:t>
            </a:r>
            <a:r>
              <a:rPr lang="tr-TR" dirty="0">
                <a:latin typeface="Baskerville Old Face" panose="02020602080505020303" pitchFamily="18" charset="0"/>
              </a:rPr>
              <a:t>.</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7709" y="5589058"/>
            <a:ext cx="1260000" cy="1260000"/>
          </a:xfrm>
          <a:prstGeom prst="rect">
            <a:avLst/>
          </a:prstGeom>
        </p:spPr>
      </p:pic>
    </p:spTree>
    <p:extLst>
      <p:ext uri="{BB962C8B-B14F-4D97-AF65-F5344CB8AC3E}">
        <p14:creationId xmlns:p14="http://schemas.microsoft.com/office/powerpoint/2010/main" val="8648366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609600" y="1600200"/>
            <a:ext cx="7924800" cy="4114800"/>
          </a:xfrm>
          <a:prstGeom prst="rect">
            <a:avLst/>
          </a:prstGeom>
        </p:spPr>
        <p:txBody>
          <a:bodyPr>
            <a:normAutofit/>
          </a:bodyPr>
          <a:lstStyle/>
          <a:p>
            <a:r>
              <a:rPr lang="tr-TR" sz="2400" dirty="0">
                <a:latin typeface="Baskerville Old Face" panose="02020602080505020303" pitchFamily="18" charset="0"/>
              </a:rPr>
              <a:t>2000 yılında kurulmasına karar verilen Rekreasyon bölümünün; </a:t>
            </a:r>
            <a:r>
              <a:rPr lang="tr-TR" sz="2400" dirty="0" smtClean="0">
                <a:latin typeface="Baskerville Old Face" panose="02020602080505020303" pitchFamily="18" charset="0"/>
              </a:rPr>
              <a:t>içeriğinin ,</a:t>
            </a:r>
            <a:r>
              <a:rPr lang="tr-TR" sz="2400" dirty="0">
                <a:latin typeface="Baskerville Old Face" panose="02020602080505020303" pitchFamily="18" charset="0"/>
              </a:rPr>
              <a:t>amaçlarının ve hedeflerinin daha net anlaşılması ile bireye ve topluma daha yararlı hizmet verebileceği alanlar </a:t>
            </a:r>
            <a:r>
              <a:rPr lang="tr-TR" sz="2400" dirty="0" smtClean="0">
                <a:latin typeface="Baskerville Old Face" panose="02020602080505020303" pitchFamily="18" charset="0"/>
              </a:rPr>
              <a:t>oluşturulmuştur</a:t>
            </a:r>
          </a:p>
          <a:p>
            <a:endParaRPr lang="tr-TR" sz="2400" dirty="0">
              <a:latin typeface="Baskerville Old Face" panose="02020602080505020303" pitchFamily="18" charset="0"/>
            </a:endParaRPr>
          </a:p>
          <a:p>
            <a:r>
              <a:rPr lang="tr-TR" sz="2400" dirty="0">
                <a:latin typeface="Baskerville Old Face" panose="02020602080505020303" pitchFamily="18" charset="0"/>
              </a:rPr>
              <a:t>Rekreasyon bölümü 2000 yılından bu yana çeşitli alanlarda hizmet vermiştir. Bu alanlar Rekreasyon bölümünün hedeflerini oluşturmasa da bölümden mezun liderler 2010 yılına kadar özel sektörde ve turizm alanında hizmet vermişlerdir.</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39169270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107504" y="332656"/>
            <a:ext cx="7924800" cy="4114800"/>
          </a:xfrm>
          <a:prstGeom prst="rect">
            <a:avLst/>
          </a:prstGeom>
        </p:spPr>
        <p:txBody>
          <a:bodyPr>
            <a:noAutofit/>
          </a:bodyPr>
          <a:lstStyle/>
          <a:p>
            <a:r>
              <a:rPr lang="tr-TR" sz="2400" dirty="0">
                <a:latin typeface="Baskerville Old Face" panose="02020602080505020303" pitchFamily="18" charset="0"/>
              </a:rPr>
              <a:t>Rekreasyon Eğitimi hizmeti; yurt dışındaki gelişimini tamamlamış ülkelerde daha aktif bir şekilde yürütülmektedir. Gelişmiş ülkeler, Spor Hizmetleri, Gençlik Hizmetleri ve Sosyal hizmetler gibi birçok alanda Rekreasyon uzmanlarından yararlanmaktadır. Bu bölüm mezunları ise Rekreasyon uzmanı olarak birçok alanda hizmet vermektedir</a:t>
            </a:r>
            <a:r>
              <a:rPr lang="tr-TR" sz="2400" dirty="0" smtClean="0">
                <a:latin typeface="Baskerville Old Face" panose="02020602080505020303" pitchFamily="18" charset="0"/>
              </a:rPr>
              <a:t>.</a:t>
            </a:r>
          </a:p>
          <a:p>
            <a:endParaRPr lang="tr-TR" sz="2400" dirty="0" smtClean="0">
              <a:latin typeface="Baskerville Old Face" panose="02020602080505020303" pitchFamily="18" charset="0"/>
            </a:endParaRPr>
          </a:p>
          <a:p>
            <a:r>
              <a:rPr lang="tr-TR" sz="2400" dirty="0"/>
              <a:t> </a:t>
            </a:r>
            <a:r>
              <a:rPr lang="tr-TR" sz="2400" dirty="0">
                <a:latin typeface="Baskerville Old Face" panose="02020602080505020303" pitchFamily="18" charset="0"/>
              </a:rPr>
              <a:t>Ülkemizde yürütülen Rekreasyon hizmeti, geçen yıllar içerisinde varlığının ve anlamının daha iyi anlaşılması ile eğitimini aldığı meslek alanına hizmet vermek adına son yıllarda olumlu yönde ilerleme kaydetmiştir.2010 yılı Rekreasyonun anlaşılması için önemli bir yıl olup, Rekreasyon Liderleri bölümün gelişimi adına çalışmalarını sürdürmektedir.</a:t>
            </a:r>
          </a:p>
        </p:txBody>
      </p:sp>
      <p:sp>
        <p:nvSpPr>
          <p:cNvPr id="4" name="Dikdörtgen 3"/>
          <p:cNvSpPr/>
          <p:nvPr/>
        </p:nvSpPr>
        <p:spPr>
          <a:xfrm>
            <a:off x="2286000" y="2413338"/>
            <a:ext cx="4572000" cy="369332"/>
          </a:xfrm>
          <a:prstGeom prst="rect">
            <a:avLst/>
          </a:prstGeom>
        </p:spPr>
        <p:txBody>
          <a:bodyPr>
            <a:spAutoFit/>
          </a:bodyPr>
          <a:lstStyle/>
          <a:p>
            <a:r>
              <a:rPr lang="tr-TR" dirty="0"/>
              <a:t> </a:t>
            </a:r>
            <a:r>
              <a:rPr lang="tr-TR" dirty="0" smtClean="0"/>
              <a:t>.</a:t>
            </a:r>
            <a:endParaRPr lang="tr-TR" dirty="0"/>
          </a:p>
        </p:txBody>
      </p:sp>
      <p:pic>
        <p:nvPicPr>
          <p:cNvPr id="6" name="Resi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39739297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2792"/>
            <a:ext cx="7924800" cy="1143000"/>
          </a:xfrm>
        </p:spPr>
        <p:txBody>
          <a:bodyPr/>
          <a:lstStyle/>
          <a:p>
            <a:r>
              <a:rPr lang="tr-TR" sz="2800" b="1" dirty="0">
                <a:latin typeface="Baskerville Old Face" panose="02020602080505020303" pitchFamily="18" charset="0"/>
              </a:rPr>
              <a:t>Rekreasyonun  </a:t>
            </a:r>
            <a:r>
              <a:rPr lang="tr-TR" sz="2800" b="1" dirty="0" err="1">
                <a:latin typeface="Baskerville Old Face" panose="02020602080505020303" pitchFamily="18" charset="0"/>
              </a:rPr>
              <a:t>Tarİhsel</a:t>
            </a:r>
            <a:r>
              <a:rPr lang="tr-TR" sz="2800" b="1" dirty="0">
                <a:latin typeface="Baskerville Old Face" panose="02020602080505020303" pitchFamily="18" charset="0"/>
              </a:rPr>
              <a:t>  </a:t>
            </a:r>
            <a:r>
              <a:rPr lang="tr-TR" sz="2800" b="1" dirty="0" err="1">
                <a:latin typeface="Baskerville Old Face" panose="02020602080505020303" pitchFamily="18" charset="0"/>
              </a:rPr>
              <a:t>Gelİşİmİ</a:t>
            </a:r>
            <a:endParaRPr lang="tr-TR" sz="2800" dirty="0">
              <a:latin typeface="Baskerville Old Face" panose="02020602080505020303" pitchFamily="18" charset="0"/>
            </a:endParaRP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1412776"/>
            <a:ext cx="3648992" cy="3279474"/>
          </a:xfrm>
          <a:prstGeom prst="rect">
            <a:avLst/>
          </a:prstGeo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15728" y="1412776"/>
            <a:ext cx="4109638" cy="3279474"/>
          </a:xfrm>
          <a:prstGeom prst="rect">
            <a:avLst/>
          </a:prstGeom>
        </p:spPr>
      </p:pic>
      <p:pic>
        <p:nvPicPr>
          <p:cNvPr id="6" name="Resi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36795597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60648"/>
            <a:ext cx="9002960" cy="1296144"/>
          </a:xfrm>
        </p:spPr>
        <p:txBody>
          <a:bodyPr/>
          <a:lstStyle/>
          <a:p>
            <a:r>
              <a:rPr lang="tr-TR" b="1" dirty="0">
                <a:latin typeface="Baskerville Old Face" panose="02020602080505020303" pitchFamily="18" charset="0"/>
              </a:rPr>
              <a:t>Rekreasyonun </a:t>
            </a:r>
            <a:r>
              <a:rPr lang="tr-TR" b="1" dirty="0" smtClean="0">
                <a:latin typeface="Baskerville Old Face" panose="02020602080505020303" pitchFamily="18" charset="0"/>
              </a:rPr>
              <a:t> </a:t>
            </a:r>
            <a:r>
              <a:rPr lang="tr-TR" b="1" dirty="0" err="1" smtClean="0">
                <a:latin typeface="Baskerville Old Face" panose="02020602080505020303" pitchFamily="18" charset="0"/>
              </a:rPr>
              <a:t>Tarİhsel</a:t>
            </a:r>
            <a:r>
              <a:rPr lang="tr-TR" b="1" dirty="0" smtClean="0">
                <a:latin typeface="Baskerville Old Face" panose="02020602080505020303" pitchFamily="18" charset="0"/>
              </a:rPr>
              <a:t>  </a:t>
            </a:r>
            <a:r>
              <a:rPr lang="tr-TR" b="1" dirty="0" err="1" smtClean="0">
                <a:latin typeface="Baskerville Old Face" panose="02020602080505020303" pitchFamily="18" charset="0"/>
              </a:rPr>
              <a:t>Gelİşİmİ</a:t>
            </a:r>
            <a:r>
              <a:rPr lang="tr-TR" b="1" dirty="0"/>
              <a:t/>
            </a:r>
            <a:br>
              <a:rPr lang="tr-TR" b="1" dirty="0"/>
            </a:br>
            <a:endParaRPr lang="tr-TR" dirty="0"/>
          </a:p>
        </p:txBody>
      </p:sp>
      <p:sp>
        <p:nvSpPr>
          <p:cNvPr id="3" name="İçerik Yer Tutucusu 2"/>
          <p:cNvSpPr>
            <a:spLocks noGrp="1"/>
          </p:cNvSpPr>
          <p:nvPr>
            <p:ph sz="quarter" idx="4294967295"/>
          </p:nvPr>
        </p:nvSpPr>
        <p:spPr>
          <a:xfrm>
            <a:off x="395536" y="1600200"/>
            <a:ext cx="8138864" cy="4925144"/>
          </a:xfrm>
          <a:prstGeom prst="rect">
            <a:avLst/>
          </a:prstGeom>
        </p:spPr>
        <p:txBody>
          <a:bodyPr>
            <a:normAutofit/>
          </a:bodyPr>
          <a:lstStyle/>
          <a:p>
            <a:r>
              <a:rPr lang="tr-TR" sz="2800" dirty="0">
                <a:latin typeface="Baskerville Old Face" panose="02020602080505020303" pitchFamily="18" charset="0"/>
              </a:rPr>
              <a:t>Tarihsel araştırmalar göstermiştir ki geçmiş kültürlerin hemen hemen hepsinde </a:t>
            </a:r>
            <a:r>
              <a:rPr lang="tr-TR" sz="2800" dirty="0" err="1">
                <a:latin typeface="Baskerville Old Face" panose="02020602080505020303" pitchFamily="18" charset="0"/>
              </a:rPr>
              <a:t>rekreaktif</a:t>
            </a:r>
            <a:r>
              <a:rPr lang="tr-TR" sz="2800" dirty="0">
                <a:latin typeface="Baskerville Old Face" panose="02020602080505020303" pitchFamily="18" charset="0"/>
              </a:rPr>
              <a:t> olarak nitelendirilebilecek faaliyetler yer almaktadır. Bu faaliyetler genellikle dinlenme ve eğlenceyle ilgili olmuş ve kimi zaman bireysel kimi zaman grup halinde gerçekleştirilmiştir. Eski çağlardan günümüze kadar uzanan bu faaliyetler geçen zaman içinde çeşitlenerek artmıştır.</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1806026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1"/>
          <p:cNvSpPr>
            <a:spLocks noGrp="1"/>
          </p:cNvSpPr>
          <p:nvPr>
            <p:ph sz="quarter" idx="4294967295"/>
          </p:nvPr>
        </p:nvSpPr>
        <p:spPr>
          <a:xfrm>
            <a:off x="107504" y="692696"/>
            <a:ext cx="7924800" cy="4114800"/>
          </a:xfrm>
          <a:prstGeom prst="rect">
            <a:avLst/>
          </a:prstGeom>
        </p:spPr>
        <p:txBody>
          <a:bodyPr>
            <a:normAutofit lnSpcReduction="10000"/>
          </a:bodyPr>
          <a:lstStyle/>
          <a:p>
            <a:r>
              <a:rPr lang="tr-TR" sz="3200" dirty="0">
                <a:latin typeface="Baskerville Old Face" panose="02020602080505020303" pitchFamily="18" charset="0"/>
              </a:rPr>
              <a:t>Rekreasyonun Tarihsel Gelişimi şu şekildedir</a:t>
            </a:r>
            <a:r>
              <a:rPr lang="tr-TR" sz="3200" dirty="0" smtClean="0">
                <a:latin typeface="Baskerville Old Face" panose="02020602080505020303" pitchFamily="18" charset="0"/>
              </a:rPr>
              <a:t>; </a:t>
            </a:r>
          </a:p>
          <a:p>
            <a:r>
              <a:rPr lang="tr-TR" sz="2800" dirty="0">
                <a:latin typeface="Baskerville Old Face" panose="02020602080505020303" pitchFamily="18" charset="0"/>
              </a:rPr>
              <a:t>Tarih öncesi dönemde rekreasyon daha çok insanın yaşam mücadelesi ile ilgilidir (avlanmak, balıkçılık vb.). Ancak bunun dışında mağara boyamak, resim çizmek ve güreşmek gibi rekreasyon faaliyeti olarak sayılabilecek faaliyetlerin de yapıldığı bilinmektedir</a:t>
            </a:r>
          </a:p>
          <a:p>
            <a:pPr marL="0" indent="0">
              <a:buNone/>
            </a:pPr>
            <a:r>
              <a:rPr lang="tr-TR" dirty="0"/>
              <a:t/>
            </a:r>
            <a:br>
              <a:rPr lang="tr-TR" dirty="0"/>
            </a:br>
            <a:endParaRPr lang="tr-TR" dirty="0"/>
          </a:p>
        </p:txBody>
      </p:sp>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23522783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9461" y="908721"/>
            <a:ext cx="7092900" cy="5040560"/>
          </a:xfrm>
          <a:prstGeom prst="rect">
            <a:avLst/>
          </a:prstGeo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5929" y="5598000"/>
            <a:ext cx="1260000" cy="1260000"/>
          </a:xfrm>
          <a:prstGeom prst="rect">
            <a:avLst/>
          </a:prstGeom>
        </p:spPr>
      </p:pic>
      <p:sp>
        <p:nvSpPr>
          <p:cNvPr id="6" name="Başlık 5"/>
          <p:cNvSpPr>
            <a:spLocks noGrp="1"/>
          </p:cNvSpPr>
          <p:nvPr>
            <p:ph type="title"/>
          </p:nvPr>
        </p:nvSpPr>
        <p:spPr>
          <a:xfrm>
            <a:off x="625388" y="-378296"/>
            <a:ext cx="7924800" cy="1143000"/>
          </a:xfrm>
        </p:spPr>
        <p:txBody>
          <a:bodyPr/>
          <a:lstStyle/>
          <a:p>
            <a:r>
              <a:rPr lang="tr-TR" sz="2800" b="1" dirty="0">
                <a:latin typeface="Baskerville Old Face" panose="02020602080505020303" pitchFamily="18" charset="0"/>
              </a:rPr>
              <a:t>İLK ÇAĞDA BOŞ ZAMAN VE REKREASYON</a:t>
            </a:r>
            <a:endParaRPr lang="tr-TR" sz="2800" dirty="0">
              <a:latin typeface="Baskerville Old Face" panose="02020602080505020303" pitchFamily="18" charset="0"/>
            </a:endParaRPr>
          </a:p>
        </p:txBody>
      </p:sp>
    </p:spTree>
    <p:extLst>
      <p:ext uri="{BB962C8B-B14F-4D97-AF65-F5344CB8AC3E}">
        <p14:creationId xmlns:p14="http://schemas.microsoft.com/office/powerpoint/2010/main" val="5148912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a:latin typeface="Baskerville Old Face" panose="02020602080505020303" pitchFamily="18" charset="0"/>
              </a:rPr>
              <a:t>İLK ÇAĞDA BOŞ ZAMAN VE REKREASYON</a:t>
            </a:r>
            <a:r>
              <a:rPr lang="tr-TR" dirty="0"/>
              <a:t/>
            </a:r>
            <a:br>
              <a:rPr lang="tr-TR" dirty="0"/>
            </a:br>
            <a:endParaRPr lang="tr-TR" dirty="0"/>
          </a:p>
        </p:txBody>
      </p:sp>
      <p:sp>
        <p:nvSpPr>
          <p:cNvPr id="3" name="İçerik Yer Tutucusu 2"/>
          <p:cNvSpPr>
            <a:spLocks noGrp="1"/>
          </p:cNvSpPr>
          <p:nvPr>
            <p:ph sz="quarter" idx="4294967295"/>
          </p:nvPr>
        </p:nvSpPr>
        <p:spPr>
          <a:xfrm>
            <a:off x="609600" y="1600200"/>
            <a:ext cx="7924800" cy="4114800"/>
          </a:xfrm>
          <a:prstGeom prst="rect">
            <a:avLst/>
          </a:prstGeom>
        </p:spPr>
        <p:txBody>
          <a:bodyPr>
            <a:normAutofit/>
          </a:bodyPr>
          <a:lstStyle/>
          <a:p>
            <a:r>
              <a:rPr lang="tr-TR" sz="2400" dirty="0">
                <a:latin typeface="Baskerville Old Face" panose="02020602080505020303" pitchFamily="18" charset="0"/>
              </a:rPr>
              <a:t>İlk Çağ insanları günlerinin çoğunu temel ihtiyaçlarını karşılamak için harcarken diğer kalan kısmını ise ailesi ile </a:t>
            </a:r>
            <a:r>
              <a:rPr lang="tr-TR" sz="2400" dirty="0" err="1">
                <a:latin typeface="Baskerville Old Face" panose="02020602080505020303" pitchFamily="18" charset="0"/>
              </a:rPr>
              <a:t>geçiriyorlardı.İlk</a:t>
            </a:r>
            <a:r>
              <a:rPr lang="tr-TR" sz="2400" dirty="0">
                <a:latin typeface="Baskerville Old Face" panose="02020602080505020303" pitchFamily="18" charset="0"/>
              </a:rPr>
              <a:t> Çağ’ın en önemli faaliyeti olan karnını doyurma işleminden sonra arta kalan zamanlarını uyumak ve tembellik etmek için </a:t>
            </a:r>
            <a:r>
              <a:rPr lang="tr-TR" sz="2400" dirty="0" err="1">
                <a:latin typeface="Baskerville Old Face" panose="02020602080505020303" pitchFamily="18" charset="0"/>
              </a:rPr>
              <a:t>kullanıyorlardı.Boş</a:t>
            </a:r>
            <a:r>
              <a:rPr lang="tr-TR" sz="2400" dirty="0">
                <a:latin typeface="Baskerville Old Face" panose="02020602080505020303" pitchFamily="18" charset="0"/>
              </a:rPr>
              <a:t> zaman, ilk izlerini İlk Çağ’da göstermiştir aynı zamanda, eski toplumlarda birçok temel ihtiyacın ortadan kalkmasıyla ortaya </a:t>
            </a:r>
            <a:r>
              <a:rPr lang="tr-TR" sz="2400" dirty="0" err="1">
                <a:latin typeface="Baskerville Old Face" panose="02020602080505020303" pitchFamily="18" charset="0"/>
              </a:rPr>
              <a:t>çıkmıştır.Avlanma</a:t>
            </a:r>
            <a:r>
              <a:rPr lang="tr-TR" sz="2400" dirty="0">
                <a:latin typeface="Baskerville Old Face" panose="02020602080505020303" pitchFamily="18" charset="0"/>
              </a:rPr>
              <a:t> sonrası veya tarla işlerinin bitmesi ile eğlenilmesi ya da oyunlar oynanması buna örnek olarak gösterilebilir</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5892287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4075" y="1503704"/>
            <a:ext cx="7956376" cy="4139676"/>
          </a:xfrm>
          <a:prstGeom prst="rect">
            <a:avLst/>
          </a:prstGeo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4367" y="5608564"/>
            <a:ext cx="1260000" cy="1260000"/>
          </a:xfrm>
          <a:prstGeom prst="rect">
            <a:avLst/>
          </a:prstGeom>
        </p:spPr>
      </p:pic>
      <p:sp>
        <p:nvSpPr>
          <p:cNvPr id="6" name="Başlık 5"/>
          <p:cNvSpPr>
            <a:spLocks noGrp="1"/>
          </p:cNvSpPr>
          <p:nvPr>
            <p:ph type="title"/>
          </p:nvPr>
        </p:nvSpPr>
        <p:spPr/>
        <p:txBody>
          <a:bodyPr/>
          <a:lstStyle/>
          <a:p>
            <a:r>
              <a:rPr lang="tr-TR" sz="2800" dirty="0">
                <a:latin typeface="Baskerville Old Face" panose="02020602080505020303" pitchFamily="18" charset="0"/>
              </a:rPr>
              <a:t>Orta Çağda Rekreasyonun </a:t>
            </a:r>
            <a:r>
              <a:rPr lang="tr-TR" sz="2800" dirty="0" err="1">
                <a:latin typeface="Baskerville Old Face" panose="02020602080505020303" pitchFamily="18" charset="0"/>
              </a:rPr>
              <a:t>Tarİhsel</a:t>
            </a:r>
            <a:r>
              <a:rPr lang="tr-TR" sz="2800" dirty="0">
                <a:latin typeface="Baskerville Old Face" panose="02020602080505020303" pitchFamily="18" charset="0"/>
              </a:rPr>
              <a:t> </a:t>
            </a:r>
            <a:r>
              <a:rPr lang="tr-TR" sz="2800" dirty="0" err="1">
                <a:latin typeface="Baskerville Old Face" panose="02020602080505020303" pitchFamily="18" charset="0"/>
              </a:rPr>
              <a:t>Gelİşİmİ</a:t>
            </a:r>
            <a:endParaRPr lang="tr-TR" sz="2800" dirty="0"/>
          </a:p>
        </p:txBody>
      </p:sp>
    </p:spTree>
    <p:extLst>
      <p:ext uri="{BB962C8B-B14F-4D97-AF65-F5344CB8AC3E}">
        <p14:creationId xmlns:p14="http://schemas.microsoft.com/office/powerpoint/2010/main" val="1156987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620688"/>
            <a:ext cx="7924800" cy="1143000"/>
          </a:xfrm>
        </p:spPr>
        <p:txBody>
          <a:bodyPr/>
          <a:lstStyle/>
          <a:p>
            <a:r>
              <a:rPr lang="tr-TR" sz="2800" dirty="0">
                <a:latin typeface="Baskerville Old Face" panose="02020602080505020303" pitchFamily="18" charset="0"/>
              </a:rPr>
              <a:t>Orta Çağda Rekreasyonun </a:t>
            </a:r>
            <a:r>
              <a:rPr lang="tr-TR" sz="2800" dirty="0" err="1" smtClean="0">
                <a:latin typeface="Baskerville Old Face" panose="02020602080505020303" pitchFamily="18" charset="0"/>
              </a:rPr>
              <a:t>Tarİhsel</a:t>
            </a:r>
            <a:r>
              <a:rPr lang="tr-TR" sz="2800" dirty="0" smtClean="0">
                <a:latin typeface="Baskerville Old Face" panose="02020602080505020303" pitchFamily="18" charset="0"/>
              </a:rPr>
              <a:t> </a:t>
            </a:r>
            <a:r>
              <a:rPr lang="tr-TR" sz="2800" dirty="0" err="1" smtClean="0">
                <a:latin typeface="Baskerville Old Face" panose="02020602080505020303" pitchFamily="18" charset="0"/>
              </a:rPr>
              <a:t>Gelİşİmİ</a:t>
            </a:r>
            <a:r>
              <a:rPr lang="tr-TR" dirty="0"/>
              <a:t/>
            </a:r>
            <a:br>
              <a:rPr lang="tr-TR" dirty="0"/>
            </a:br>
            <a:endParaRPr lang="tr-TR" dirty="0"/>
          </a:p>
        </p:txBody>
      </p:sp>
      <p:sp>
        <p:nvSpPr>
          <p:cNvPr id="3" name="İçerik Yer Tutucusu 2"/>
          <p:cNvSpPr>
            <a:spLocks noGrp="1"/>
          </p:cNvSpPr>
          <p:nvPr>
            <p:ph sz="quarter" idx="4294967295"/>
          </p:nvPr>
        </p:nvSpPr>
        <p:spPr>
          <a:xfrm>
            <a:off x="609600" y="1600200"/>
            <a:ext cx="7924800" cy="4114800"/>
          </a:xfrm>
          <a:prstGeom prst="rect">
            <a:avLst/>
          </a:prstGeom>
        </p:spPr>
        <p:txBody>
          <a:bodyPr>
            <a:normAutofit/>
          </a:bodyPr>
          <a:lstStyle/>
          <a:p>
            <a:r>
              <a:rPr lang="tr-TR" sz="2400" dirty="0">
                <a:latin typeface="Baskerville Old Face" panose="02020602080505020303" pitchFamily="18" charset="0"/>
              </a:rPr>
              <a:t>Orta çağda ise rekreasyon faaliyetleri daha çok </a:t>
            </a:r>
            <a:r>
              <a:rPr lang="tr-TR" sz="2400" dirty="0" err="1">
                <a:latin typeface="Baskerville Old Face" panose="02020602080505020303" pitchFamily="18" charset="0"/>
              </a:rPr>
              <a:t>lordlardan</a:t>
            </a:r>
            <a:r>
              <a:rPr lang="tr-TR" sz="2400" dirty="0">
                <a:latin typeface="Baskerville Old Face" panose="02020602080505020303" pitchFamily="18" charset="0"/>
              </a:rPr>
              <a:t> oluşan yüksek sınıfın boş zamanlarında gerçekleştirdikleri aktivitelerden oluşmaktaydı. </a:t>
            </a:r>
            <a:r>
              <a:rPr lang="tr-TR" sz="2400" dirty="0" err="1">
                <a:latin typeface="Baskerville Old Face" panose="02020602080505020303" pitchFamily="18" charset="0"/>
              </a:rPr>
              <a:t>Lordlar</a:t>
            </a:r>
            <a:r>
              <a:rPr lang="tr-TR" sz="2400" dirty="0">
                <a:latin typeface="Baskerville Old Face" panose="02020602080505020303" pitchFamily="18" charset="0"/>
              </a:rPr>
              <a:t> bayanların izleyici olarak davet edildiği savaş turnuvaları düzenlerlerdi. Ayrıca bu dönemde bayanlar da kendi aralarında ev içinde çeşitli aktiviteler düzenlerlerdi.</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21780219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a:latin typeface="Baskerville Old Face" panose="02020602080505020303" pitchFamily="18" charset="0"/>
              </a:rPr>
              <a:t>ANTİK ÇAĞ’DA BOŞ ZAMAN VE </a:t>
            </a:r>
            <a:r>
              <a:rPr lang="tr-TR" sz="2800" b="1" dirty="0" smtClean="0">
                <a:latin typeface="Baskerville Old Face" panose="02020602080505020303" pitchFamily="18" charset="0"/>
              </a:rPr>
              <a:t>REKREASYON</a:t>
            </a:r>
            <a:endParaRPr lang="tr-TR" sz="2800" dirty="0">
              <a:latin typeface="Baskerville Old Face" panose="02020602080505020303" pitchFamily="18" charset="0"/>
            </a:endParaRP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3711" y="1488798"/>
            <a:ext cx="5689600" cy="4165600"/>
          </a:xfrm>
          <a:prstGeom prst="rect">
            <a:avLst/>
          </a:prstGeo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6375865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a:latin typeface="Baskerville Old Face" panose="02020602080505020303" pitchFamily="18" charset="0"/>
              </a:rPr>
              <a:t>ANTİK ÇAĞ’DA BOŞ ZAMAN VE REKREASYON</a:t>
            </a:r>
            <a:endParaRPr lang="tr-TR" sz="2800" dirty="0">
              <a:latin typeface="Baskerville Old Face" panose="02020602080505020303" pitchFamily="18" charset="0"/>
            </a:endParaRPr>
          </a:p>
        </p:txBody>
      </p:sp>
      <p:sp>
        <p:nvSpPr>
          <p:cNvPr id="3" name="İçerik Yer Tutucusu 2"/>
          <p:cNvSpPr>
            <a:spLocks noGrp="1"/>
          </p:cNvSpPr>
          <p:nvPr>
            <p:ph sz="quarter" idx="4294967295"/>
          </p:nvPr>
        </p:nvSpPr>
        <p:spPr>
          <a:xfrm>
            <a:off x="609600" y="1600200"/>
            <a:ext cx="7924800" cy="4114800"/>
          </a:xfrm>
          <a:prstGeom prst="rect">
            <a:avLst/>
          </a:prstGeom>
        </p:spPr>
        <p:txBody>
          <a:bodyPr>
            <a:normAutofit/>
          </a:bodyPr>
          <a:lstStyle/>
          <a:p>
            <a:r>
              <a:rPr lang="tr-TR" sz="2400" dirty="0">
                <a:latin typeface="Baskerville Old Face" panose="02020602080505020303" pitchFamily="18" charset="0"/>
              </a:rPr>
              <a:t>Boş zaman kavramı gerçek anlamıyla Antik Çağ’da ortaya çıkmıştır</a:t>
            </a:r>
            <a:r>
              <a:rPr lang="tr-TR" sz="2400" dirty="0" smtClean="0">
                <a:latin typeface="Baskerville Old Face" panose="02020602080505020303" pitchFamily="18" charset="0"/>
              </a:rPr>
              <a:t>. Antik </a:t>
            </a:r>
            <a:r>
              <a:rPr lang="tr-TR" sz="2400" dirty="0">
                <a:latin typeface="Baskerville Old Face" panose="02020602080505020303" pitchFamily="18" charset="0"/>
              </a:rPr>
              <a:t>Yunan Dönemi’nde boş zamanı değerlendirenler erkeklerdi</a:t>
            </a:r>
            <a:r>
              <a:rPr lang="tr-TR" sz="2400" dirty="0" smtClean="0">
                <a:latin typeface="Baskerville Old Face" panose="02020602080505020303" pitchFamily="18" charset="0"/>
              </a:rPr>
              <a:t>. Boş </a:t>
            </a:r>
            <a:r>
              <a:rPr lang="tr-TR" sz="2400" dirty="0">
                <a:latin typeface="Baskerville Old Face" panose="02020602080505020303" pitchFamily="18" charset="0"/>
              </a:rPr>
              <a:t>zamanlarının çoğunu dinlenmeye, eğlenmeye ve Olimpik oyunlara </a:t>
            </a:r>
            <a:r>
              <a:rPr lang="tr-TR" sz="2400" dirty="0" smtClean="0">
                <a:latin typeface="Baskerville Old Face" panose="02020602080505020303" pitchFamily="18" charset="0"/>
              </a:rPr>
              <a:t>ayırırlardı. Boş </a:t>
            </a:r>
            <a:r>
              <a:rPr lang="tr-TR" sz="2400" dirty="0">
                <a:latin typeface="Baskerville Old Face" panose="02020602080505020303" pitchFamily="18" charset="0"/>
              </a:rPr>
              <a:t>zaman; insanın ruhsal doğasını, psikolojisini ve entelektüelliğini gösterebildiği ve geliştirebildiği yaşamın bir vasfıydı</a:t>
            </a:r>
            <a:r>
              <a:rPr lang="tr-TR" sz="2400" dirty="0" smtClean="0">
                <a:latin typeface="Baskerville Old Face" panose="02020602080505020303" pitchFamily="18" charset="0"/>
              </a:rPr>
              <a:t>. Bu </a:t>
            </a:r>
            <a:r>
              <a:rPr lang="tr-TR" sz="2400" dirty="0">
                <a:latin typeface="Baskerville Old Face" panose="02020602080505020303" pitchFamily="18" charset="0"/>
              </a:rPr>
              <a:t>dönemde kadın ikinci sınıf konumundaydı. “Boş zaman sınıfını” o döneme ait antik dünyanın saygın kişileri oluşturmaktaydı.</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25521423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a:latin typeface="Baskerville Old Face" panose="02020602080505020303" pitchFamily="18" charset="0"/>
              </a:rPr>
              <a:t>YENİ ÇAĞ’DA BOŞ ZAMAN VE REKREASYON</a:t>
            </a:r>
            <a:endParaRPr lang="tr-TR" sz="2800"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7354" y="1556792"/>
            <a:ext cx="6712958" cy="4104456"/>
          </a:xfrm>
          <a:prstGeom prst="rect">
            <a:avLst/>
          </a:prstGeo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29118187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476672"/>
            <a:ext cx="7924800" cy="1143000"/>
          </a:xfrm>
        </p:spPr>
        <p:txBody>
          <a:bodyPr/>
          <a:lstStyle/>
          <a:p>
            <a:r>
              <a:rPr lang="tr-TR" sz="2800" b="1" dirty="0">
                <a:latin typeface="Baskerville Old Face" panose="02020602080505020303" pitchFamily="18" charset="0"/>
              </a:rPr>
              <a:t>YENİ ÇAĞ’DA BOŞ ZAMAN VE REKREASYON</a:t>
            </a:r>
            <a:r>
              <a:rPr lang="tr-TR" dirty="0"/>
              <a:t/>
            </a:r>
            <a:br>
              <a:rPr lang="tr-TR" dirty="0"/>
            </a:br>
            <a:endParaRPr lang="tr-TR" dirty="0"/>
          </a:p>
        </p:txBody>
      </p:sp>
      <p:sp>
        <p:nvSpPr>
          <p:cNvPr id="3" name="İçerik Yer Tutucusu 2"/>
          <p:cNvSpPr>
            <a:spLocks noGrp="1"/>
          </p:cNvSpPr>
          <p:nvPr>
            <p:ph sz="quarter" idx="4294967295"/>
          </p:nvPr>
        </p:nvSpPr>
        <p:spPr>
          <a:xfrm>
            <a:off x="107504" y="1231900"/>
            <a:ext cx="7924800" cy="4114800"/>
          </a:xfrm>
          <a:prstGeom prst="rect">
            <a:avLst/>
          </a:prstGeom>
        </p:spPr>
        <p:txBody>
          <a:bodyPr/>
          <a:lstStyle/>
          <a:p>
            <a:r>
              <a:rPr lang="tr-TR" sz="2400" dirty="0">
                <a:latin typeface="Baskerville Old Face" panose="02020602080505020303" pitchFamily="18" charset="0"/>
              </a:rPr>
              <a:t>Sanayi Devrimiyle başlayan fazla üretim, </a:t>
            </a:r>
            <a:r>
              <a:rPr lang="tr-TR" sz="2400" dirty="0" err="1">
                <a:latin typeface="Baskerville Old Face" panose="02020602080505020303" pitchFamily="18" charset="0"/>
              </a:rPr>
              <a:t>refahlıktaki</a:t>
            </a:r>
            <a:r>
              <a:rPr lang="tr-TR" sz="2400" dirty="0">
                <a:latin typeface="Baskerville Old Face" panose="02020602080505020303" pitchFamily="18" charset="0"/>
              </a:rPr>
              <a:t> artışlar, gelişmeler ve insanların boş zamana duydukları ihtiyacın şiddetle artması uzun dönemler içerisinde çalışma saatlerinde kısaltmalara bu kısaltmaların meydana getirdiği boş zaman ihtiyacının istenildiği gibi değerlendirilmesine yol </a:t>
            </a:r>
            <a:r>
              <a:rPr lang="tr-TR" sz="2400" dirty="0" err="1">
                <a:latin typeface="Baskerville Old Face" panose="02020602080505020303" pitchFamily="18" charset="0"/>
              </a:rPr>
              <a:t>açmıştır.Endüstri</a:t>
            </a:r>
            <a:r>
              <a:rPr lang="tr-TR" sz="2400" dirty="0">
                <a:latin typeface="Baskerville Old Face" panose="02020602080505020303" pitchFamily="18" charset="0"/>
              </a:rPr>
              <a:t> Devrimiyle birlikte çalışma saatlerindeki artış ve el işçiliği yerine seri üretim olan makine işçiliğinin yerini alması çalışma saatlerinin 75 saat olan dilimini 39-40 saate düşmesine neden </a:t>
            </a:r>
            <a:r>
              <a:rPr lang="tr-TR" sz="2400" dirty="0" err="1">
                <a:latin typeface="Baskerville Old Face" panose="02020602080505020303" pitchFamily="18" charset="0"/>
              </a:rPr>
              <a:t>olmuştur.Bu</a:t>
            </a:r>
            <a:r>
              <a:rPr lang="tr-TR" sz="2400" dirty="0">
                <a:latin typeface="Baskerville Old Face" panose="02020602080505020303" pitchFamily="18" charset="0"/>
              </a:rPr>
              <a:t> saat dilimindeki azalış boş zaman ve çalışma zamanının tamamen birbirinden ayırmıştır</a:t>
            </a:r>
            <a:r>
              <a:rPr lang="tr-TR" dirty="0"/>
              <a:t>.</a:t>
            </a:r>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41445060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a:latin typeface="Baskerville Old Face" panose="02020602080505020303" pitchFamily="18" charset="0"/>
              </a:rPr>
              <a:t>YAKIN ÇAĞ’DA BOŞ ZAMAN VE REKREASYON</a:t>
            </a:r>
            <a:endParaRPr lang="tr-TR" dirty="0"/>
          </a:p>
        </p:txBody>
      </p:sp>
      <p:pic>
        <p:nvPicPr>
          <p:cNvPr id="1026" name="Picture 2" descr="C:\Users\ASUS\Desktop\indir.jpg"/>
          <p:cNvPicPr>
            <a:picLocks noGrp="1" noChangeAspect="1" noChangeArrowheads="1"/>
          </p:cNvPicPr>
          <p:nvPr>
            <p:ph sz="quarter"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1556792"/>
            <a:ext cx="7056784" cy="3960440"/>
          </a:xfrm>
          <a:prstGeom prst="rect">
            <a:avLst/>
          </a:prstGeom>
          <a:noFill/>
          <a:extLst>
            <a:ext uri="{909E8E84-426E-40DD-AFC4-6F175D3DCCD1}">
              <a14:hiddenFill xmlns:a14="http://schemas.microsoft.com/office/drawing/2010/main">
                <a:solidFill>
                  <a:srgbClr val="FFFFFF"/>
                </a:solidFill>
              </a14:hiddenFill>
            </a:ext>
          </a:extLst>
        </p:spPr>
      </p:pic>
      <p:pic>
        <p:nvPicPr>
          <p:cNvPr id="4" name="Resi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4000" y="5599021"/>
            <a:ext cx="1260000" cy="1260000"/>
          </a:xfrm>
          <a:prstGeom prst="rect">
            <a:avLst/>
          </a:prstGeom>
        </p:spPr>
      </p:pic>
    </p:spTree>
    <p:extLst>
      <p:ext uri="{BB962C8B-B14F-4D97-AF65-F5344CB8AC3E}">
        <p14:creationId xmlns:p14="http://schemas.microsoft.com/office/powerpoint/2010/main" val="41884505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620688"/>
            <a:ext cx="7924800" cy="1143000"/>
          </a:xfrm>
        </p:spPr>
        <p:txBody>
          <a:bodyPr/>
          <a:lstStyle/>
          <a:p>
            <a:r>
              <a:rPr lang="tr-TR" sz="2800" b="1" dirty="0">
                <a:latin typeface="Baskerville Old Face" panose="02020602080505020303" pitchFamily="18" charset="0"/>
              </a:rPr>
              <a:t>YAKIN ÇAĞ’DA BOŞ ZAMAN VE REKREASYON</a:t>
            </a:r>
            <a:r>
              <a:rPr lang="tr-TR" dirty="0"/>
              <a:t/>
            </a:r>
            <a:br>
              <a:rPr lang="tr-TR" dirty="0"/>
            </a:br>
            <a:endParaRPr lang="tr-TR" dirty="0"/>
          </a:p>
        </p:txBody>
      </p:sp>
      <p:sp>
        <p:nvSpPr>
          <p:cNvPr id="3" name="İçerik Yer Tutucusu 2"/>
          <p:cNvSpPr>
            <a:spLocks noGrp="1"/>
          </p:cNvSpPr>
          <p:nvPr>
            <p:ph sz="quarter" idx="4294967295"/>
          </p:nvPr>
        </p:nvSpPr>
        <p:spPr>
          <a:xfrm>
            <a:off x="609600" y="1600200"/>
            <a:ext cx="7924800" cy="4114800"/>
          </a:xfrm>
          <a:prstGeom prst="rect">
            <a:avLst/>
          </a:prstGeom>
        </p:spPr>
        <p:txBody>
          <a:bodyPr>
            <a:normAutofit/>
          </a:bodyPr>
          <a:lstStyle/>
          <a:p>
            <a:r>
              <a:rPr lang="tr-TR" sz="2400" dirty="0">
                <a:latin typeface="Baskerville Old Face" panose="02020602080505020303" pitchFamily="18" charset="0"/>
              </a:rPr>
              <a:t>19.yüzyılda başlayan sanayi devrimi rekreasyon tarihi içerisinde önemli bir yere </a:t>
            </a:r>
            <a:r>
              <a:rPr lang="tr-TR" sz="2400" dirty="0" err="1">
                <a:latin typeface="Baskerville Old Face" panose="02020602080505020303" pitchFamily="18" charset="0"/>
              </a:rPr>
              <a:t>sahiptir.Bu</a:t>
            </a:r>
            <a:r>
              <a:rPr lang="tr-TR" sz="2400" dirty="0">
                <a:latin typeface="Baskerville Old Face" panose="02020602080505020303" pitchFamily="18" charset="0"/>
              </a:rPr>
              <a:t> dönemde endüstrileşme ve fabrika sayısının artması nedeniyle şehirlere büyük göçler </a:t>
            </a:r>
            <a:r>
              <a:rPr lang="tr-TR" sz="2400" dirty="0" err="1">
                <a:latin typeface="Baskerville Old Face" panose="02020602080505020303" pitchFamily="18" charset="0"/>
              </a:rPr>
              <a:t>yaşanmıştır.İnsanlar</a:t>
            </a:r>
            <a:r>
              <a:rPr lang="tr-TR" sz="2400" dirty="0">
                <a:latin typeface="Baskerville Old Face" panose="02020602080505020303" pitchFamily="18" charset="0"/>
              </a:rPr>
              <a:t> yoğunlaşan iş hayatı, nüfus artışı ve büyük şehirlerden sıkılarak kendilerini rahatlatabilecekleri rekreasyon alanların arayışı içerisine girmiştir.</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5502" y="5599502"/>
            <a:ext cx="1258498" cy="1258498"/>
          </a:xfrm>
          <a:prstGeom prst="rect">
            <a:avLst/>
          </a:prstGeom>
        </p:spPr>
      </p:pic>
    </p:spTree>
    <p:extLst>
      <p:ext uri="{BB962C8B-B14F-4D97-AF65-F5344CB8AC3E}">
        <p14:creationId xmlns:p14="http://schemas.microsoft.com/office/powerpoint/2010/main" val="28315377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16233" y="0"/>
            <a:ext cx="7924800" cy="4114800"/>
          </a:xfrm>
          <a:prstGeom prst="rect">
            <a:avLst/>
          </a:prstGeom>
        </p:spPr>
        <p:txBody>
          <a:bodyPr>
            <a:noAutofit/>
          </a:bodyPr>
          <a:lstStyle/>
          <a:p>
            <a:r>
              <a:rPr lang="tr-TR" sz="2400" dirty="0">
                <a:latin typeface="Baskerville Old Face" panose="02020602080505020303" pitchFamily="18" charset="0"/>
              </a:rPr>
              <a:t>Artan gelir, iş hayatındaki çalışma saatlerinin azalması, tatil sürelerinin artması gibi durumlar sayesinde insanlar boş zamanlarını değerlendirebilmek için kendilerini eğlence mekanlarına, parklara, spor salonlarına, </a:t>
            </a:r>
            <a:r>
              <a:rPr lang="tr-TR" sz="2400" dirty="0" err="1">
                <a:latin typeface="Baskerville Old Face" panose="02020602080505020303" pitchFamily="18" charset="0"/>
              </a:rPr>
              <a:t>AVM’lere</a:t>
            </a:r>
            <a:r>
              <a:rPr lang="tr-TR" sz="2400" dirty="0">
                <a:latin typeface="Baskerville Old Face" panose="02020602080505020303" pitchFamily="18" charset="0"/>
              </a:rPr>
              <a:t>, kaplıcalara, tiyatroya, müziğe, dansa gitmeye başlamıştır</a:t>
            </a:r>
            <a:r>
              <a:rPr lang="tr-TR" sz="2400" dirty="0" smtClean="0">
                <a:latin typeface="Baskerville Old Face" panose="02020602080505020303" pitchFamily="18" charset="0"/>
              </a:rPr>
              <a:t>. Modernleşen </a:t>
            </a:r>
            <a:r>
              <a:rPr lang="tr-TR" sz="2400" dirty="0">
                <a:latin typeface="Baskerville Old Face" panose="02020602080505020303" pitchFamily="18" charset="0"/>
              </a:rPr>
              <a:t>dünyayla birlikte insanlar eski zamanlardan bu yana boş zaman olgusunun içerisinde yaşamalarına rağmen bu olgunun ne olduğu ve nasıl değerlendirildiği ise yeni yeni anlaşılmaya </a:t>
            </a:r>
            <a:r>
              <a:rPr lang="tr-TR" sz="2400" dirty="0" err="1">
                <a:latin typeface="Baskerville Old Face" panose="02020602080505020303" pitchFamily="18" charset="0"/>
              </a:rPr>
              <a:t>başlamıştır.Boş</a:t>
            </a:r>
            <a:r>
              <a:rPr lang="tr-TR" sz="2400" dirty="0">
                <a:latin typeface="Baskerville Old Face" panose="02020602080505020303" pitchFamily="18" charset="0"/>
              </a:rPr>
              <a:t> zaman ve rekreasyon kavramları aslında birbiri içerisinde yer </a:t>
            </a:r>
            <a:r>
              <a:rPr lang="tr-TR" sz="2400" dirty="0" err="1">
                <a:latin typeface="Baskerville Old Face" panose="02020602080505020303" pitchFamily="18" charset="0"/>
              </a:rPr>
              <a:t>bulmaktadır.Çalışma</a:t>
            </a:r>
            <a:r>
              <a:rPr lang="tr-TR" sz="2400" dirty="0">
                <a:latin typeface="Baskerville Old Face" panose="02020602080505020303" pitchFamily="18" charset="0"/>
              </a:rPr>
              <a:t> dışı ve zorunlu ihtiyaçların yapıldığı zaman dışında kalan kısım boş </a:t>
            </a:r>
            <a:r>
              <a:rPr lang="tr-TR" sz="2400" dirty="0" err="1">
                <a:latin typeface="Baskerville Old Face" panose="02020602080505020303" pitchFamily="18" charset="0"/>
              </a:rPr>
              <a:t>zamandır.Boş</a:t>
            </a:r>
            <a:r>
              <a:rPr lang="tr-TR" sz="2400" dirty="0">
                <a:latin typeface="Baskerville Old Face" panose="02020602080505020303" pitchFamily="18" charset="0"/>
              </a:rPr>
              <a:t> zaman da insanların kendilerini eğlendirmek, dinlenmek, ruhsal beden yorgunluğunu gidermek için yaptığı aktiviteler rekreasyon adı altında değerlendirilir.</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38333405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3933056"/>
            <a:ext cx="5128770" cy="2664296"/>
          </a:xfrm>
          <a:prstGeom prst="rect">
            <a:avLst/>
          </a:prstGeo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440" y="1338713"/>
            <a:ext cx="5688632" cy="2397193"/>
          </a:xfrm>
          <a:prstGeom prst="rect">
            <a:avLst/>
          </a:prstGeom>
        </p:spPr>
      </p:pic>
      <p:pic>
        <p:nvPicPr>
          <p:cNvPr id="6" name="Resi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4368" y="5598000"/>
            <a:ext cx="1260000" cy="1260000"/>
          </a:xfrm>
          <a:prstGeom prst="rect">
            <a:avLst/>
          </a:prstGeom>
        </p:spPr>
      </p:pic>
      <p:sp>
        <p:nvSpPr>
          <p:cNvPr id="7" name="Başlık 6"/>
          <p:cNvSpPr>
            <a:spLocks noGrp="1"/>
          </p:cNvSpPr>
          <p:nvPr>
            <p:ph type="title"/>
          </p:nvPr>
        </p:nvSpPr>
        <p:spPr>
          <a:xfrm>
            <a:off x="350346" y="184206"/>
            <a:ext cx="7924800" cy="1143000"/>
          </a:xfrm>
        </p:spPr>
        <p:txBody>
          <a:bodyPr/>
          <a:lstStyle/>
          <a:p>
            <a:r>
              <a:rPr lang="tr-TR" sz="2800" dirty="0" err="1">
                <a:latin typeface="Baskerville Old Face" panose="02020602080505020303" pitchFamily="18" charset="0"/>
              </a:rPr>
              <a:t>Eskİ</a:t>
            </a:r>
            <a:r>
              <a:rPr lang="tr-TR" sz="2800" dirty="0">
                <a:latin typeface="Baskerville Old Face" panose="02020602080505020303" pitchFamily="18" charset="0"/>
              </a:rPr>
              <a:t> </a:t>
            </a:r>
            <a:r>
              <a:rPr lang="tr-TR" sz="2800" dirty="0" err="1">
                <a:latin typeface="Baskerville Old Face" panose="02020602080505020303" pitchFamily="18" charset="0"/>
              </a:rPr>
              <a:t>MIsIr’da</a:t>
            </a:r>
            <a:r>
              <a:rPr lang="tr-TR" sz="2800" dirty="0">
                <a:latin typeface="Baskerville Old Face" panose="02020602080505020303" pitchFamily="18" charset="0"/>
              </a:rPr>
              <a:t> Rekreasyonun </a:t>
            </a:r>
            <a:r>
              <a:rPr lang="tr-TR" sz="2800" dirty="0" err="1">
                <a:latin typeface="Baskerville Old Face" panose="02020602080505020303" pitchFamily="18" charset="0"/>
              </a:rPr>
              <a:t>Tarİhsel</a:t>
            </a:r>
            <a:r>
              <a:rPr lang="tr-TR" sz="2800" dirty="0">
                <a:latin typeface="Baskerville Old Face" panose="02020602080505020303" pitchFamily="18" charset="0"/>
              </a:rPr>
              <a:t> </a:t>
            </a:r>
            <a:r>
              <a:rPr lang="tr-TR" sz="2800" dirty="0" err="1">
                <a:latin typeface="Baskerville Old Face" panose="02020602080505020303" pitchFamily="18" charset="0"/>
              </a:rPr>
              <a:t>GelİŞİmİ</a:t>
            </a:r>
            <a:endParaRPr lang="tr-TR" sz="2800" dirty="0"/>
          </a:p>
        </p:txBody>
      </p:sp>
    </p:spTree>
    <p:extLst>
      <p:ext uri="{BB962C8B-B14F-4D97-AF65-F5344CB8AC3E}">
        <p14:creationId xmlns:p14="http://schemas.microsoft.com/office/powerpoint/2010/main" val="35192743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836712"/>
            <a:ext cx="7924800" cy="940966"/>
          </a:xfrm>
        </p:spPr>
        <p:txBody>
          <a:bodyPr/>
          <a:lstStyle/>
          <a:p>
            <a:r>
              <a:rPr lang="tr-TR" sz="2800" dirty="0" err="1" smtClean="0">
                <a:latin typeface="Baskerville Old Face" panose="02020602080505020303" pitchFamily="18" charset="0"/>
              </a:rPr>
              <a:t>Eskİ</a:t>
            </a:r>
            <a:r>
              <a:rPr lang="tr-TR" sz="2800" dirty="0" smtClean="0">
                <a:latin typeface="Baskerville Old Face" panose="02020602080505020303" pitchFamily="18" charset="0"/>
              </a:rPr>
              <a:t> </a:t>
            </a:r>
            <a:r>
              <a:rPr lang="tr-TR" sz="2800" dirty="0" err="1" smtClean="0">
                <a:latin typeface="Baskerville Old Face" panose="02020602080505020303" pitchFamily="18" charset="0"/>
              </a:rPr>
              <a:t>MIsIr’da</a:t>
            </a:r>
            <a:r>
              <a:rPr lang="tr-TR" sz="2800" dirty="0">
                <a:latin typeface="Baskerville Old Face" panose="02020602080505020303" pitchFamily="18" charset="0"/>
              </a:rPr>
              <a:t> Rekreasyonun </a:t>
            </a:r>
            <a:r>
              <a:rPr lang="tr-TR" sz="2800" dirty="0" err="1" smtClean="0">
                <a:latin typeface="Baskerville Old Face" panose="02020602080505020303" pitchFamily="18" charset="0"/>
              </a:rPr>
              <a:t>Tarİhsel</a:t>
            </a:r>
            <a:r>
              <a:rPr lang="tr-TR" sz="2800" dirty="0" smtClean="0">
                <a:latin typeface="Baskerville Old Face" panose="02020602080505020303" pitchFamily="18" charset="0"/>
              </a:rPr>
              <a:t> </a:t>
            </a:r>
            <a:r>
              <a:rPr lang="tr-TR" sz="2800" dirty="0" err="1" smtClean="0">
                <a:latin typeface="Baskerville Old Face" panose="02020602080505020303" pitchFamily="18" charset="0"/>
              </a:rPr>
              <a:t>GelİŞİmİ</a:t>
            </a:r>
            <a:r>
              <a:rPr lang="tr-TR" dirty="0"/>
              <a:t/>
            </a:r>
            <a:br>
              <a:rPr lang="tr-TR" dirty="0"/>
            </a:br>
            <a:endParaRPr lang="tr-TR" dirty="0"/>
          </a:p>
        </p:txBody>
      </p:sp>
      <p:sp>
        <p:nvSpPr>
          <p:cNvPr id="3" name="İçerik Yer Tutucusu 2"/>
          <p:cNvSpPr>
            <a:spLocks noGrp="1"/>
          </p:cNvSpPr>
          <p:nvPr>
            <p:ph sz="quarter" idx="4294967295"/>
          </p:nvPr>
        </p:nvSpPr>
        <p:spPr>
          <a:xfrm>
            <a:off x="609600" y="1600200"/>
            <a:ext cx="7924800" cy="4114800"/>
          </a:xfrm>
          <a:prstGeom prst="rect">
            <a:avLst/>
          </a:prstGeom>
        </p:spPr>
        <p:txBody>
          <a:bodyPr/>
          <a:lstStyle/>
          <a:p>
            <a:r>
              <a:rPr lang="tr-TR" sz="2400" dirty="0">
                <a:latin typeface="Baskerville Old Face" panose="02020602080505020303" pitchFamily="18" charset="0"/>
              </a:rPr>
              <a:t>Eski Mısır’da ise rekreasyon faaliyetlerine daha çok zengin ve üst düzey sınıflar katılmaktaydı. Faaliyetler daha çok bu sınıfların boş zamanlarını değerlendirme amacıyla düzenleniyordu. Bu dönemdeki rekreasyon faaliyetlerinin çoğunluğu sportif faaliyetler, savaş oyunları, avlanma ve danstan </a:t>
            </a:r>
            <a:r>
              <a:rPr lang="tr-TR" sz="2400" dirty="0" smtClean="0">
                <a:latin typeface="Baskerville Old Face" panose="02020602080505020303" pitchFamily="18" charset="0"/>
              </a:rPr>
              <a:t>oluşuyordu.</a:t>
            </a:r>
          </a:p>
          <a:p>
            <a:pPr marL="0" indent="0">
              <a:buNone/>
            </a:pPr>
            <a:endParaRPr lang="tr-TR" dirty="0" smtClean="0">
              <a:latin typeface="Baskerville Old Face" panose="02020602080505020303" pitchFamily="18" charset="0"/>
            </a:endParaRP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625916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1556792"/>
            <a:ext cx="6984776" cy="4032448"/>
          </a:xfrm>
          <a:prstGeom prst="rect">
            <a:avLst/>
          </a:prstGeo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5065" y="5598000"/>
            <a:ext cx="1260000" cy="1260000"/>
          </a:xfrm>
          <a:prstGeom prst="rect">
            <a:avLst/>
          </a:prstGeom>
        </p:spPr>
      </p:pic>
      <p:sp>
        <p:nvSpPr>
          <p:cNvPr id="6" name="Başlık 5"/>
          <p:cNvSpPr>
            <a:spLocks noGrp="1"/>
          </p:cNvSpPr>
          <p:nvPr>
            <p:ph type="title"/>
          </p:nvPr>
        </p:nvSpPr>
        <p:spPr/>
        <p:txBody>
          <a:bodyPr/>
          <a:lstStyle/>
          <a:p>
            <a:r>
              <a:rPr lang="tr-TR" sz="2800" dirty="0" err="1">
                <a:latin typeface="Baskerville Old Face" panose="02020602080505020303" pitchFamily="18" charset="0"/>
              </a:rPr>
              <a:t>Eskİ</a:t>
            </a:r>
            <a:r>
              <a:rPr lang="tr-TR" sz="2800" dirty="0">
                <a:latin typeface="Baskerville Old Face" panose="02020602080505020303" pitchFamily="18" charset="0"/>
              </a:rPr>
              <a:t> Yunan </a:t>
            </a:r>
            <a:r>
              <a:rPr lang="tr-TR" sz="2800" dirty="0" err="1">
                <a:latin typeface="Baskerville Old Face" panose="02020602080505020303" pitchFamily="18" charset="0"/>
              </a:rPr>
              <a:t>Şehİrlerİnde</a:t>
            </a:r>
            <a:r>
              <a:rPr lang="tr-TR" sz="2800" dirty="0">
                <a:latin typeface="Baskerville Old Face" panose="02020602080505020303" pitchFamily="18" charset="0"/>
              </a:rPr>
              <a:t> Rekreasyonun </a:t>
            </a:r>
            <a:r>
              <a:rPr lang="tr-TR" sz="2800" dirty="0" err="1">
                <a:latin typeface="Baskerville Old Face" panose="02020602080505020303" pitchFamily="18" charset="0"/>
              </a:rPr>
              <a:t>Tarİhsel</a:t>
            </a:r>
            <a:r>
              <a:rPr lang="tr-TR" sz="2800" dirty="0">
                <a:latin typeface="Baskerville Old Face" panose="02020602080505020303" pitchFamily="18" charset="0"/>
              </a:rPr>
              <a:t> </a:t>
            </a:r>
            <a:r>
              <a:rPr lang="tr-TR" sz="2800" dirty="0" err="1">
                <a:latin typeface="Baskerville Old Face" panose="02020602080505020303" pitchFamily="18" charset="0"/>
              </a:rPr>
              <a:t>Gelİşİmİ</a:t>
            </a:r>
            <a:endParaRPr lang="tr-TR" sz="2800" dirty="0"/>
          </a:p>
        </p:txBody>
      </p:sp>
    </p:spTree>
    <p:extLst>
      <p:ext uri="{BB962C8B-B14F-4D97-AF65-F5344CB8AC3E}">
        <p14:creationId xmlns:p14="http://schemas.microsoft.com/office/powerpoint/2010/main" val="2007597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620688"/>
            <a:ext cx="7924800" cy="1143000"/>
          </a:xfrm>
        </p:spPr>
        <p:txBody>
          <a:bodyPr/>
          <a:lstStyle/>
          <a:p>
            <a:r>
              <a:rPr lang="tr-TR" sz="2800" dirty="0" err="1" smtClean="0">
                <a:latin typeface="Baskerville Old Face" panose="02020602080505020303" pitchFamily="18" charset="0"/>
              </a:rPr>
              <a:t>Eskİ</a:t>
            </a:r>
            <a:r>
              <a:rPr lang="tr-TR" sz="2800" dirty="0" smtClean="0">
                <a:latin typeface="Baskerville Old Face" panose="02020602080505020303" pitchFamily="18" charset="0"/>
              </a:rPr>
              <a:t> Yunan </a:t>
            </a:r>
            <a:r>
              <a:rPr lang="tr-TR" sz="2800" dirty="0" err="1" smtClean="0">
                <a:latin typeface="Baskerville Old Face" panose="02020602080505020303" pitchFamily="18" charset="0"/>
              </a:rPr>
              <a:t>Şehİrlerİnde</a:t>
            </a:r>
            <a:r>
              <a:rPr lang="tr-TR" sz="2800" dirty="0">
                <a:latin typeface="Baskerville Old Face" panose="02020602080505020303" pitchFamily="18" charset="0"/>
              </a:rPr>
              <a:t> Rekreasyonun </a:t>
            </a:r>
            <a:r>
              <a:rPr lang="tr-TR" sz="2800" dirty="0" err="1" smtClean="0">
                <a:latin typeface="Baskerville Old Face" panose="02020602080505020303" pitchFamily="18" charset="0"/>
              </a:rPr>
              <a:t>Tarİhsel</a:t>
            </a:r>
            <a:r>
              <a:rPr lang="tr-TR" sz="2800" dirty="0" smtClean="0">
                <a:latin typeface="Baskerville Old Face" panose="02020602080505020303" pitchFamily="18" charset="0"/>
              </a:rPr>
              <a:t> </a:t>
            </a:r>
            <a:r>
              <a:rPr lang="tr-TR" sz="2800" dirty="0" err="1" smtClean="0">
                <a:latin typeface="Baskerville Old Face" panose="02020602080505020303" pitchFamily="18" charset="0"/>
              </a:rPr>
              <a:t>Gelİşİmİ</a:t>
            </a:r>
            <a:r>
              <a:rPr lang="tr-TR" dirty="0"/>
              <a:t/>
            </a:r>
            <a:br>
              <a:rPr lang="tr-TR" dirty="0"/>
            </a:br>
            <a:endParaRPr lang="tr-TR" dirty="0">
              <a:latin typeface="Baskerville Old Face" panose="02020602080505020303" pitchFamily="18" charset="0"/>
            </a:endParaRPr>
          </a:p>
        </p:txBody>
      </p:sp>
      <p:sp>
        <p:nvSpPr>
          <p:cNvPr id="3" name="İçerik Yer Tutucusu 2"/>
          <p:cNvSpPr>
            <a:spLocks noGrp="1"/>
          </p:cNvSpPr>
          <p:nvPr>
            <p:ph sz="quarter" idx="4294967295"/>
          </p:nvPr>
        </p:nvSpPr>
        <p:spPr>
          <a:xfrm>
            <a:off x="609600" y="1686791"/>
            <a:ext cx="7924800" cy="4114800"/>
          </a:xfrm>
          <a:prstGeom prst="rect">
            <a:avLst/>
          </a:prstGeom>
        </p:spPr>
        <p:txBody>
          <a:bodyPr>
            <a:normAutofit/>
          </a:bodyPr>
          <a:lstStyle/>
          <a:p>
            <a:r>
              <a:rPr lang="tr-TR" sz="2400" dirty="0">
                <a:latin typeface="Baskerville Old Face" panose="02020602080505020303" pitchFamily="18" charset="0"/>
              </a:rPr>
              <a:t>Eski Yunan şehirlerinde rekreasyon faaliyetlerinin çoğunluğunu spor gösterileri, bilim, felsefe ve güzel sanatlar ile ilgili aktiviteler oluşturuyordu ve agoralar halkın rekreasyon için </a:t>
            </a:r>
            <a:r>
              <a:rPr lang="tr-TR" sz="2400" dirty="0" smtClean="0">
                <a:latin typeface="Baskerville Old Face" panose="02020602080505020303" pitchFamily="18" charset="0"/>
              </a:rPr>
              <a:t>bir </a:t>
            </a:r>
            <a:r>
              <a:rPr lang="tr-TR" sz="2400" dirty="0">
                <a:latin typeface="Baskerville Old Face" panose="02020602080505020303" pitchFamily="18" charset="0"/>
              </a:rPr>
              <a:t>araya geldiği önemli toplantı merkezleriydi. Eski Yunan şehirlerinde bulunan açık hava tiyatroları da rekreasyon aktivitelerinin yapıldığı diğer önemli </a:t>
            </a:r>
            <a:r>
              <a:rPr lang="tr-TR" sz="2400" dirty="0" smtClean="0">
                <a:latin typeface="Baskerville Old Face" panose="02020602080505020303" pitchFamily="18" charset="0"/>
              </a:rPr>
              <a:t>yerlerdir.</a:t>
            </a:r>
            <a:endParaRPr lang="tr-TR" sz="2400" dirty="0">
              <a:latin typeface="Baskerville Old Face" panose="02020602080505020303" pitchFamily="18" charset="0"/>
            </a:endParaRP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12655223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nn-NO" sz="2800" b="1" dirty="0">
                <a:latin typeface="Baskerville Old Face" panose="02020602080505020303" pitchFamily="18" charset="0"/>
              </a:rPr>
              <a:t>ROMA DÖNEMİ’NDE BOŞ ZAMAN VE REKREASYON</a:t>
            </a:r>
            <a:endParaRPr lang="tr-TR" sz="2800"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7670" y="1484784"/>
            <a:ext cx="7236296" cy="4320141"/>
          </a:xfrm>
          <a:prstGeom prst="rect">
            <a:avLst/>
          </a:prstGeo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9242030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88640"/>
            <a:ext cx="7924800" cy="1143000"/>
          </a:xfrm>
        </p:spPr>
        <p:txBody>
          <a:bodyPr/>
          <a:lstStyle/>
          <a:p>
            <a:r>
              <a:rPr lang="nn-NO" sz="2800" b="1" dirty="0">
                <a:latin typeface="Baskerville Old Face" panose="02020602080505020303" pitchFamily="18" charset="0"/>
              </a:rPr>
              <a:t>ROMA DÖNEMİ’NDE BOŞ ZAMAN VE REKREASYON</a:t>
            </a:r>
            <a:endParaRPr lang="nn-NO" sz="2800" dirty="0">
              <a:latin typeface="Baskerville Old Face" panose="02020602080505020303" pitchFamily="18" charset="0"/>
            </a:endParaRPr>
          </a:p>
        </p:txBody>
      </p:sp>
      <p:sp>
        <p:nvSpPr>
          <p:cNvPr id="3" name="İçerik Yer Tutucusu 2"/>
          <p:cNvSpPr>
            <a:spLocks noGrp="1"/>
          </p:cNvSpPr>
          <p:nvPr>
            <p:ph sz="quarter" idx="4294967295"/>
          </p:nvPr>
        </p:nvSpPr>
        <p:spPr>
          <a:xfrm>
            <a:off x="609600" y="1600200"/>
            <a:ext cx="7924800" cy="4114800"/>
          </a:xfrm>
          <a:prstGeom prst="rect">
            <a:avLst/>
          </a:prstGeom>
        </p:spPr>
        <p:txBody>
          <a:bodyPr/>
          <a:lstStyle/>
          <a:p>
            <a:r>
              <a:rPr lang="tr-TR" sz="2400" dirty="0">
                <a:latin typeface="Baskerville Old Face" panose="02020602080505020303" pitchFamily="18" charset="0"/>
              </a:rPr>
              <a:t>Boş zaman kavramı hala aynı olgu üzerinde </a:t>
            </a:r>
            <a:r>
              <a:rPr lang="tr-TR" sz="2400" dirty="0" err="1">
                <a:latin typeface="Baskerville Old Face" panose="02020602080505020303" pitchFamily="18" charset="0"/>
              </a:rPr>
              <a:t>değerlendirilsede</a:t>
            </a:r>
            <a:r>
              <a:rPr lang="tr-TR" sz="2400" dirty="0">
                <a:latin typeface="Baskerville Old Face" panose="02020602080505020303" pitchFamily="18" charset="0"/>
              </a:rPr>
              <a:t> dönem ilerledikçe yapılan faaliyetler değişiklik </a:t>
            </a:r>
            <a:r>
              <a:rPr lang="tr-TR" sz="2400" dirty="0" smtClean="0">
                <a:latin typeface="Baskerville Old Face" panose="02020602080505020303" pitchFamily="18" charset="0"/>
              </a:rPr>
              <a:t>göstermiştir. Antik </a:t>
            </a:r>
            <a:r>
              <a:rPr lang="tr-TR" sz="2400" dirty="0">
                <a:latin typeface="Baskerville Old Face" panose="02020602080505020303" pitchFamily="18" charset="0"/>
              </a:rPr>
              <a:t>Çağ Yunan ve Roma Uygarlığında en önemli boş zaman uğraşısı beden eğitimi sporuydu</a:t>
            </a:r>
            <a:r>
              <a:rPr lang="tr-TR" sz="2400" dirty="0" smtClean="0">
                <a:latin typeface="Baskerville Old Face" panose="02020602080505020303" pitchFamily="18" charset="0"/>
              </a:rPr>
              <a:t>. Antik </a:t>
            </a:r>
            <a:r>
              <a:rPr lang="tr-TR" sz="2400" dirty="0">
                <a:latin typeface="Baskerville Old Face" panose="02020602080505020303" pitchFamily="18" charset="0"/>
              </a:rPr>
              <a:t>Çağ Yunan Uygarlığında beden eğitimi, felsefi görüşler açısından ele alınırken; Roma İmparatorluğunda beden eğitimi ve </a:t>
            </a:r>
            <a:r>
              <a:rPr lang="tr-TR" sz="2400" dirty="0" smtClean="0">
                <a:latin typeface="Baskerville Old Face" panose="02020602080505020303" pitchFamily="18" charset="0"/>
              </a:rPr>
              <a:t>sadece savaşçı </a:t>
            </a:r>
            <a:r>
              <a:rPr lang="tr-TR" sz="2400" dirty="0">
                <a:latin typeface="Baskerville Old Face" panose="02020602080505020303" pitchFamily="18" charset="0"/>
              </a:rPr>
              <a:t>amaçlar kapsamı içinde ele alınmıştır</a:t>
            </a:r>
            <a:r>
              <a:rPr lang="tr-TR" sz="2400" dirty="0" smtClean="0">
                <a:latin typeface="Baskerville Old Face" panose="02020602080505020303" pitchFamily="18" charset="0"/>
              </a:rPr>
              <a:t>. Boş </a:t>
            </a:r>
            <a:r>
              <a:rPr lang="tr-TR" sz="2400" dirty="0">
                <a:latin typeface="Baskerville Old Face" panose="02020602080505020303" pitchFamily="18" charset="0"/>
              </a:rPr>
              <a:t>zamanın zirve noktaya ulaştığı dönem ise bu dönemde yaşanmıştır.</a:t>
            </a:r>
          </a:p>
          <a:p>
            <a:pPr marL="0" indent="0">
              <a:buNone/>
            </a:pPr>
            <a:r>
              <a:rPr lang="tr-TR" dirty="0"/>
              <a:t/>
            </a:r>
            <a:br>
              <a:rPr lang="tr-TR" dirty="0"/>
            </a:br>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7781" y="5598000"/>
            <a:ext cx="1260000" cy="1260000"/>
          </a:xfrm>
          <a:prstGeom prst="rect">
            <a:avLst/>
          </a:prstGeom>
        </p:spPr>
      </p:pic>
    </p:spTree>
    <p:extLst>
      <p:ext uri="{BB962C8B-B14F-4D97-AF65-F5344CB8AC3E}">
        <p14:creationId xmlns:p14="http://schemas.microsoft.com/office/powerpoint/2010/main" val="295245869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3" y="1616062"/>
            <a:ext cx="3762397" cy="4032788"/>
          </a:xfrm>
          <a:prstGeom prst="rect">
            <a:avLst/>
          </a:prstGeo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14726" y="1715038"/>
            <a:ext cx="4977451" cy="3834836"/>
          </a:xfrm>
          <a:prstGeom prst="rect">
            <a:avLst/>
          </a:prstGeom>
        </p:spPr>
      </p:pic>
      <p:pic>
        <p:nvPicPr>
          <p:cNvPr id="6" name="Resi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7709" y="5598000"/>
            <a:ext cx="1260000" cy="1260000"/>
          </a:xfrm>
          <a:prstGeom prst="rect">
            <a:avLst/>
          </a:prstGeom>
        </p:spPr>
      </p:pic>
      <p:sp>
        <p:nvSpPr>
          <p:cNvPr id="7" name="Başlık 6"/>
          <p:cNvSpPr>
            <a:spLocks noGrp="1"/>
          </p:cNvSpPr>
          <p:nvPr>
            <p:ph type="title"/>
          </p:nvPr>
        </p:nvSpPr>
        <p:spPr/>
        <p:txBody>
          <a:bodyPr/>
          <a:lstStyle/>
          <a:p>
            <a:r>
              <a:rPr lang="tr-TR" sz="3200" dirty="0">
                <a:latin typeface="Baskerville Old Face" panose="02020602080505020303" pitchFamily="18" charset="0"/>
              </a:rPr>
              <a:t>SELÇUKLU DÖNEMİNDE REKREASYONUN </a:t>
            </a:r>
            <a:r>
              <a:rPr lang="tr-TR" sz="3200" dirty="0" smtClean="0">
                <a:latin typeface="Baskerville Old Face" panose="02020602080505020303" pitchFamily="18" charset="0"/>
              </a:rPr>
              <a:t>TARİHSEL GELİŞİMİ</a:t>
            </a:r>
            <a:endParaRPr lang="tr-TR" dirty="0"/>
          </a:p>
        </p:txBody>
      </p:sp>
    </p:spTree>
    <p:extLst>
      <p:ext uri="{BB962C8B-B14F-4D97-AF65-F5344CB8AC3E}">
        <p14:creationId xmlns:p14="http://schemas.microsoft.com/office/powerpoint/2010/main" val="20284954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dirty="0" smtClean="0">
                <a:latin typeface="Baskerville Old Face" panose="02020602080505020303" pitchFamily="18" charset="0"/>
              </a:rPr>
              <a:t>SELÇUKLU DÖNEMİNDE REKREASYONUN TARİHSELGELİŞİMİ</a:t>
            </a:r>
            <a:endParaRPr lang="tr-TR" sz="2800" dirty="0">
              <a:latin typeface="Baskerville Old Face" panose="02020602080505020303" pitchFamily="18" charset="0"/>
            </a:endParaRPr>
          </a:p>
        </p:txBody>
      </p:sp>
      <p:sp>
        <p:nvSpPr>
          <p:cNvPr id="3" name="İçerik Yer Tutucusu 2"/>
          <p:cNvSpPr>
            <a:spLocks noGrp="1"/>
          </p:cNvSpPr>
          <p:nvPr>
            <p:ph sz="quarter" idx="4294967295"/>
          </p:nvPr>
        </p:nvSpPr>
        <p:spPr>
          <a:xfrm>
            <a:off x="609600" y="1600200"/>
            <a:ext cx="7924800" cy="4114800"/>
          </a:xfrm>
          <a:prstGeom prst="rect">
            <a:avLst/>
          </a:prstGeom>
        </p:spPr>
        <p:txBody>
          <a:bodyPr>
            <a:normAutofit/>
          </a:bodyPr>
          <a:lstStyle/>
          <a:p>
            <a:r>
              <a:rPr lang="tr-TR" sz="2400" dirty="0" smtClean="0">
                <a:latin typeface="Baskerville Old Face" panose="02020602080505020303" pitchFamily="18" charset="0"/>
              </a:rPr>
              <a:t>Selçuklu </a:t>
            </a:r>
            <a:r>
              <a:rPr lang="tr-TR" sz="2400" dirty="0">
                <a:latin typeface="Baskerville Old Face" panose="02020602080505020303" pitchFamily="18" charset="0"/>
              </a:rPr>
              <a:t>döneminde lonca zanaat örgütlerinin doğması ve ahilik geleneği, Türklerin rekreasyon</a:t>
            </a:r>
            <a:br>
              <a:rPr lang="tr-TR" sz="2400" dirty="0">
                <a:latin typeface="Baskerville Old Face" panose="02020602080505020303" pitchFamily="18" charset="0"/>
              </a:rPr>
            </a:br>
            <a:r>
              <a:rPr lang="tr-TR" sz="2400" dirty="0">
                <a:latin typeface="Baskerville Old Face" panose="02020602080505020303" pitchFamily="18" charset="0"/>
              </a:rPr>
              <a:t>yaşamına yön vermiştir. Lonca üyesi olan erkekler iş bitiminde yemekli toplantılarda bir araya gelirlerdi.</a:t>
            </a:r>
            <a:br>
              <a:rPr lang="tr-TR" sz="2400" dirty="0">
                <a:latin typeface="Baskerville Old Face" panose="02020602080505020303" pitchFamily="18" charset="0"/>
              </a:rPr>
            </a:br>
            <a:r>
              <a:rPr lang="tr-TR" sz="2400" dirty="0">
                <a:latin typeface="Baskerville Old Face" panose="02020602080505020303" pitchFamily="18" charset="0"/>
              </a:rPr>
              <a:t>Ahilik, köylere, hatta göçerlere kadar, spor ve şenlikleri götürmüştür. Ahilik teşkilatı, bu tür etkinliklerle</a:t>
            </a:r>
            <a:br>
              <a:rPr lang="tr-TR" sz="2400" dirty="0">
                <a:latin typeface="Baskerville Old Face" panose="02020602080505020303" pitchFamily="18" charset="0"/>
              </a:rPr>
            </a:br>
            <a:r>
              <a:rPr lang="tr-TR" sz="2400" dirty="0">
                <a:latin typeface="Baskerville Old Face" panose="02020602080505020303" pitchFamily="18" charset="0"/>
              </a:rPr>
              <a:t>bizzat ilgilenmiş, kendi tüzüklerine göre gençlerin sportmence yetişmesi için özen göstermiştir.</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368" y="5598368"/>
            <a:ext cx="1259632" cy="1259632"/>
          </a:xfrm>
          <a:prstGeom prst="rect">
            <a:avLst/>
          </a:prstGeom>
        </p:spPr>
      </p:pic>
    </p:spTree>
    <p:extLst>
      <p:ext uri="{BB962C8B-B14F-4D97-AF65-F5344CB8AC3E}">
        <p14:creationId xmlns:p14="http://schemas.microsoft.com/office/powerpoint/2010/main" val="42845788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581" y="1700807"/>
            <a:ext cx="5018483" cy="2132855"/>
          </a:xfrm>
          <a:prstGeom prst="rect">
            <a:avLst/>
          </a:prstGeo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3" y="4005064"/>
            <a:ext cx="5040561" cy="2634504"/>
          </a:xfrm>
          <a:prstGeom prst="rect">
            <a:avLst/>
          </a:prstGeom>
        </p:spPr>
      </p:pic>
      <p:pic>
        <p:nvPicPr>
          <p:cNvPr id="6" name="Resi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
        <p:nvSpPr>
          <p:cNvPr id="9" name="Başlık 8"/>
          <p:cNvSpPr>
            <a:spLocks noGrp="1"/>
          </p:cNvSpPr>
          <p:nvPr>
            <p:ph type="title"/>
          </p:nvPr>
        </p:nvSpPr>
        <p:spPr/>
        <p:txBody>
          <a:bodyPr/>
          <a:lstStyle/>
          <a:p>
            <a:r>
              <a:rPr lang="tr-TR" sz="3200" dirty="0">
                <a:latin typeface="Baskerville Old Face" panose="02020602080505020303" pitchFamily="18" charset="0"/>
              </a:rPr>
              <a:t>OSMANLI’DA REKREASYONUN TARİHSEL GELİŞİMİ</a:t>
            </a:r>
            <a:endParaRPr lang="tr-TR" dirty="0"/>
          </a:p>
        </p:txBody>
      </p:sp>
    </p:spTree>
    <p:extLst>
      <p:ext uri="{BB962C8B-B14F-4D97-AF65-F5344CB8AC3E}">
        <p14:creationId xmlns:p14="http://schemas.microsoft.com/office/powerpoint/2010/main" val="241431797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dirty="0" smtClean="0">
                <a:latin typeface="Baskerville Old Face" panose="02020602080505020303" pitchFamily="18" charset="0"/>
              </a:rPr>
              <a:t>OSMANLI’DA REKREASYONUN TARİHSEL GELİŞİMİ</a:t>
            </a:r>
            <a:endParaRPr lang="tr-TR" sz="2800" dirty="0">
              <a:latin typeface="Baskerville Old Face" panose="02020602080505020303" pitchFamily="18" charset="0"/>
            </a:endParaRPr>
          </a:p>
        </p:txBody>
      </p:sp>
      <p:sp>
        <p:nvSpPr>
          <p:cNvPr id="3" name="İçerik Yer Tutucusu 2"/>
          <p:cNvSpPr>
            <a:spLocks noGrp="1"/>
          </p:cNvSpPr>
          <p:nvPr>
            <p:ph sz="quarter" idx="4294967295"/>
          </p:nvPr>
        </p:nvSpPr>
        <p:spPr>
          <a:xfrm>
            <a:off x="609600" y="1600200"/>
            <a:ext cx="7924800" cy="4114800"/>
          </a:xfrm>
          <a:prstGeom prst="rect">
            <a:avLst/>
          </a:prstGeom>
        </p:spPr>
        <p:txBody>
          <a:bodyPr>
            <a:noAutofit/>
          </a:bodyPr>
          <a:lstStyle/>
          <a:p>
            <a:r>
              <a:rPr lang="tr-TR" sz="2400" dirty="0">
                <a:latin typeface="Baskerville Old Face" panose="02020602080505020303" pitchFamily="18" charset="0"/>
              </a:rPr>
              <a:t>Osmanlı döneminde, rekreasyon alışkanlıkları daha çok eğlence ağırlıklıdır. Kadınların, evlerde masal</a:t>
            </a:r>
            <a:br>
              <a:rPr lang="tr-TR" sz="2400" dirty="0">
                <a:latin typeface="Baskerville Old Face" panose="02020602080505020303" pitchFamily="18" charset="0"/>
              </a:rPr>
            </a:br>
            <a:r>
              <a:rPr lang="tr-TR" sz="2400" dirty="0">
                <a:latin typeface="Baskerville Old Face" panose="02020602080505020303" pitchFamily="18" charset="0"/>
              </a:rPr>
              <a:t>ve hikâye anlatma, saz çalma ve şarkı söyleme ile erkeklerin ise kahveye gitme, yabancıların uğraştığı</a:t>
            </a:r>
            <a:br>
              <a:rPr lang="tr-TR" sz="2400" dirty="0">
                <a:latin typeface="Baskerville Old Face" panose="02020602080505020303" pitchFamily="18" charset="0"/>
              </a:rPr>
            </a:br>
            <a:r>
              <a:rPr lang="tr-TR" sz="2400" dirty="0">
                <a:latin typeface="Baskerville Old Face" panose="02020602080505020303" pitchFamily="18" charset="0"/>
              </a:rPr>
              <a:t>spor müsabakalarını izleme, bunun yanında avcılık, atıcılık gibi etkinliklerle ilgilenerek boş zamanlarını</a:t>
            </a:r>
            <a:br>
              <a:rPr lang="tr-TR" sz="2400" dirty="0">
                <a:latin typeface="Baskerville Old Face" panose="02020602080505020303" pitchFamily="18" charset="0"/>
              </a:rPr>
            </a:br>
            <a:r>
              <a:rPr lang="tr-TR" sz="2400" dirty="0">
                <a:latin typeface="Baskerville Old Face" panose="02020602080505020303" pitchFamily="18" charset="0"/>
              </a:rPr>
              <a:t>değerlendirdikleri görülmektedir. </a:t>
            </a:r>
            <a:endParaRPr lang="tr-TR" sz="2400" dirty="0" smtClean="0">
              <a:latin typeface="Baskerville Old Face" panose="02020602080505020303" pitchFamily="18" charset="0"/>
            </a:endParaRPr>
          </a:p>
          <a:p>
            <a:pPr marL="0" indent="0">
              <a:buNone/>
            </a:pPr>
            <a:endParaRPr lang="tr-TR" sz="2400" dirty="0">
              <a:latin typeface="Baskerville Old Face" panose="02020602080505020303" pitchFamily="18" charset="0"/>
            </a:endParaRP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2156440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609600" y="1600200"/>
            <a:ext cx="7924800" cy="4114800"/>
          </a:xfrm>
          <a:prstGeom prst="rect">
            <a:avLst/>
          </a:prstGeom>
        </p:spPr>
        <p:txBody>
          <a:bodyPr>
            <a:normAutofit/>
          </a:bodyPr>
          <a:lstStyle/>
          <a:p>
            <a:r>
              <a:rPr lang="tr-TR" sz="2400" dirty="0">
                <a:latin typeface="Baskerville Old Face" panose="02020602080505020303" pitchFamily="18" charset="0"/>
              </a:rPr>
              <a:t>Aynı dönemde batılılaşma sürecine giren Türk toplumunun rekreasyon yaşamında değişimler görülmüştür. Avrupa’da moda olan bisiklet, rugby, kriket, polo, tenis, beysbol ve hentbol gibi sporlar azınlıkların tercih ettiği spor branşları olmuştur. Bunun yanında tiyatrolar ve müzikli gazinolar da bu süreçte popüler olmaya başlamıştır.</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34576734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dirty="0" err="1" smtClean="0">
                <a:latin typeface="Baskerville Old Face" panose="02020602080505020303" pitchFamily="18" charset="0"/>
              </a:rPr>
              <a:t>İslamİyet</a:t>
            </a:r>
            <a:r>
              <a:rPr lang="tr-TR" sz="2800" dirty="0" smtClean="0">
                <a:latin typeface="Baskerville Old Face" panose="02020602080505020303" pitchFamily="18" charset="0"/>
              </a:rPr>
              <a:t> </a:t>
            </a:r>
            <a:r>
              <a:rPr lang="tr-TR" sz="2800" dirty="0">
                <a:latin typeface="Baskerville Old Face" panose="02020602080505020303" pitchFamily="18" charset="0"/>
              </a:rPr>
              <a:t>Boş Zaman ve Rekreasyon</a:t>
            </a:r>
            <a:r>
              <a:rPr lang="tr-TR" dirty="0"/>
              <a:t/>
            </a:r>
            <a:br>
              <a:rPr lang="tr-TR" dirty="0"/>
            </a:br>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9421" y="1412776"/>
            <a:ext cx="7180971" cy="4032447"/>
          </a:xfrm>
          <a:prstGeom prst="rect">
            <a:avLst/>
          </a:prstGeo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259771535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dirty="0" err="1" smtClean="0">
                <a:latin typeface="Baskerville Old Face" panose="02020602080505020303" pitchFamily="18" charset="0"/>
              </a:rPr>
              <a:t>İslamİyet</a:t>
            </a:r>
            <a:r>
              <a:rPr lang="tr-TR" sz="2800" dirty="0" smtClean="0">
                <a:latin typeface="Baskerville Old Face" panose="02020602080505020303" pitchFamily="18" charset="0"/>
              </a:rPr>
              <a:t> </a:t>
            </a:r>
            <a:r>
              <a:rPr lang="tr-TR" sz="2800" dirty="0">
                <a:latin typeface="Baskerville Old Face" panose="02020602080505020303" pitchFamily="18" charset="0"/>
              </a:rPr>
              <a:t>Boş Zaman ve Rekreasyon</a:t>
            </a:r>
            <a:r>
              <a:rPr lang="tr-TR" dirty="0"/>
              <a:t/>
            </a:r>
            <a:br>
              <a:rPr lang="tr-TR" dirty="0"/>
            </a:br>
            <a:endParaRPr lang="tr-TR" dirty="0"/>
          </a:p>
        </p:txBody>
      </p:sp>
      <p:sp>
        <p:nvSpPr>
          <p:cNvPr id="3" name="İçerik Yer Tutucusu 2"/>
          <p:cNvSpPr>
            <a:spLocks noGrp="1"/>
          </p:cNvSpPr>
          <p:nvPr>
            <p:ph sz="quarter" idx="4294967295"/>
          </p:nvPr>
        </p:nvSpPr>
        <p:spPr>
          <a:xfrm>
            <a:off x="609600" y="1600200"/>
            <a:ext cx="7924800" cy="4114800"/>
          </a:xfrm>
          <a:prstGeom prst="rect">
            <a:avLst/>
          </a:prstGeom>
        </p:spPr>
        <p:txBody>
          <a:bodyPr>
            <a:normAutofit/>
          </a:bodyPr>
          <a:lstStyle/>
          <a:p>
            <a:r>
              <a:rPr lang="tr-TR" sz="2400" dirty="0">
                <a:latin typeface="Baskerville Old Face" panose="02020602080505020303" pitchFamily="18" charset="0"/>
              </a:rPr>
              <a:t>Din, bireysel, toplumsal ve kamusal alanlarda vardır. Toplumda yaygın olan dinin etkisi, birey ve toplum yaşamı üzerinde daha belirgindir ve yazılı veya yazılı olmayan kurallar, yasalar, örf adet, gelenek, göreneklerle kendisini gösterir</a:t>
            </a:r>
            <a:r>
              <a:rPr lang="tr-TR" sz="2400" dirty="0" smtClean="0">
                <a:latin typeface="Baskerville Old Face" panose="02020602080505020303" pitchFamily="18" charset="0"/>
              </a:rPr>
              <a:t>.</a:t>
            </a:r>
          </a:p>
          <a:p>
            <a:r>
              <a:rPr lang="tr-TR" sz="2400" dirty="0">
                <a:latin typeface="Baskerville Old Face" panose="02020602080505020303" pitchFamily="18" charset="0"/>
              </a:rPr>
              <a:t>Zaman zaman yaşam kargaşası içerisinde görünürlük ve etkisi daha gerilerde kaldığı zannedilse de, dinin günlük yaşamdaki </a:t>
            </a:r>
            <a:r>
              <a:rPr lang="tr-TR" sz="2400" dirty="0" err="1">
                <a:latin typeface="Baskerville Old Face" panose="02020602080505020303" pitchFamily="18" charset="0"/>
              </a:rPr>
              <a:t>etkisel</a:t>
            </a:r>
            <a:r>
              <a:rPr lang="tr-TR" sz="2400" dirty="0">
                <a:latin typeface="Baskerville Old Face" panose="02020602080505020303" pitchFamily="18" charset="0"/>
              </a:rPr>
              <a:t> gücü sürekliliğini devam ettirir.</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159935515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611560" y="404664"/>
            <a:ext cx="7924800" cy="4114800"/>
          </a:xfrm>
          <a:prstGeom prst="rect">
            <a:avLst/>
          </a:prstGeom>
        </p:spPr>
        <p:txBody>
          <a:bodyPr>
            <a:noAutofit/>
          </a:bodyPr>
          <a:lstStyle/>
          <a:p>
            <a:r>
              <a:rPr lang="tr-TR" sz="2400" dirty="0">
                <a:latin typeface="Baskerville Old Face" panose="02020602080505020303" pitchFamily="18" charset="0"/>
              </a:rPr>
              <a:t>Birey, her türlü günlük yaşam aktivitelerinde örtülü ya da açık, az ya da çok «Tanrıya yer açar». İnsanların günlük yaşamlarında yer alan aile, çalışma, sosyal ya da boş zaman yaşamlarında din ve maneviyatın pratikleri, ritüelleri veya değerleri çoğunlukla “kesintisiz” kendisine eşlik eder</a:t>
            </a:r>
            <a:r>
              <a:rPr lang="tr-TR" sz="2400" dirty="0" smtClean="0">
                <a:latin typeface="Baskerville Old Face" panose="02020602080505020303" pitchFamily="18" charset="0"/>
              </a:rPr>
              <a:t>.</a:t>
            </a:r>
          </a:p>
          <a:p>
            <a:r>
              <a:rPr lang="tr-TR" sz="2400" b="1" dirty="0">
                <a:latin typeface="Baskerville Old Face" panose="02020602080505020303" pitchFamily="18" charset="0"/>
              </a:rPr>
              <a:t>Örneğin</a:t>
            </a:r>
            <a:r>
              <a:rPr lang="tr-TR" sz="2400" dirty="0">
                <a:latin typeface="Baskerville Old Face" panose="02020602080505020303" pitchFamily="18" charset="0"/>
              </a:rPr>
              <a:t> “dua”, görünür ya da görünmez şekilleriyle yapılan ve kişinin Tanrıdan yapacağı iş veya etkinlik için yardım isteyeceği, </a:t>
            </a:r>
            <a:r>
              <a:rPr lang="tr-TR" sz="2400" dirty="0" err="1">
                <a:latin typeface="Baskerville Old Face" panose="02020602080505020303" pitchFamily="18" charset="0"/>
              </a:rPr>
              <a:t>O’nunla</a:t>
            </a:r>
            <a:r>
              <a:rPr lang="tr-TR" sz="2400" dirty="0">
                <a:latin typeface="Baskerville Old Face" panose="02020602080505020303" pitchFamily="18" charset="0"/>
              </a:rPr>
              <a:t> konuşarak manevi ilham ve destek alabilmesi için yaygın bir yoldur</a:t>
            </a:r>
            <a:r>
              <a:rPr lang="tr-TR" sz="2400" dirty="0" smtClean="0">
                <a:latin typeface="Baskerville Old Face" panose="02020602080505020303" pitchFamily="18" charset="0"/>
              </a:rPr>
              <a:t>.</a:t>
            </a:r>
          </a:p>
          <a:p>
            <a:r>
              <a:rPr lang="tr-TR" sz="2400" dirty="0">
                <a:latin typeface="Baskerville Old Face" panose="02020602080505020303" pitchFamily="18" charset="0"/>
              </a:rPr>
              <a:t>Bir sportif ya da sanatsal faaliyetin görünürde dinsel hiçbir motifinin olmadığı söylenebilir.</a:t>
            </a:r>
          </a:p>
          <a:p>
            <a:pPr marL="0" indent="0">
              <a:buNone/>
            </a:pPr>
            <a:r>
              <a:rPr lang="tr-TR" sz="2400" dirty="0"/>
              <a:t/>
            </a:r>
            <a:br>
              <a:rPr lang="tr-TR" sz="2400" dirty="0"/>
            </a:br>
            <a:endParaRPr lang="tr-TR" sz="2400" dirty="0" smtClean="0">
              <a:latin typeface="Baskerville Old Face" panose="02020602080505020303" pitchFamily="18" charset="0"/>
            </a:endParaRPr>
          </a:p>
          <a:p>
            <a:endParaRPr lang="tr-TR" sz="2400" dirty="0">
              <a:latin typeface="Baskerville Old Face" panose="02020602080505020303" pitchFamily="18" charset="0"/>
            </a:endParaRP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000" y="5599589"/>
            <a:ext cx="1260000" cy="1260000"/>
          </a:xfrm>
          <a:prstGeom prst="rect">
            <a:avLst/>
          </a:prstGeom>
        </p:spPr>
      </p:pic>
    </p:spTree>
    <p:extLst>
      <p:ext uri="{BB962C8B-B14F-4D97-AF65-F5344CB8AC3E}">
        <p14:creationId xmlns:p14="http://schemas.microsoft.com/office/powerpoint/2010/main" val="73674019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395536" y="836712"/>
            <a:ext cx="7924800" cy="4114800"/>
          </a:xfrm>
          <a:prstGeom prst="rect">
            <a:avLst/>
          </a:prstGeom>
        </p:spPr>
        <p:txBody>
          <a:bodyPr/>
          <a:lstStyle/>
          <a:p>
            <a:r>
              <a:rPr lang="tr-TR" sz="2400" dirty="0">
                <a:latin typeface="Baskerville Old Face" panose="02020602080505020303" pitchFamily="18" charset="0"/>
              </a:rPr>
              <a:t>Ancak onu icra eden kişinin uygulamalarında başarı elde etmek ve diğer insanlara karşı mahcubiyet duymamak için Tanrıdan yardım isteyerek O’nu hep yanında hissetmek ister. Bunun için “dua” eder.</a:t>
            </a:r>
          </a:p>
          <a:p>
            <a:r>
              <a:rPr lang="tr-TR" sz="2400" dirty="0">
                <a:latin typeface="Baskerville Old Face" panose="02020602080505020303" pitchFamily="18" charset="0"/>
              </a:rPr>
              <a:t>İslamiyet zamana büyük önem verir ve bir </a:t>
            </a:r>
            <a:r>
              <a:rPr lang="tr-TR" sz="2400" dirty="0" err="1">
                <a:latin typeface="Baskerville Old Face" panose="02020602080505020303" pitchFamily="18" charset="0"/>
              </a:rPr>
              <a:t>müslümanın</a:t>
            </a:r>
            <a:r>
              <a:rPr lang="tr-TR" sz="2400" dirty="0">
                <a:latin typeface="Baskerville Old Face" panose="02020602080505020303" pitchFamily="18" charset="0"/>
              </a:rPr>
              <a:t> dini ve kutsallarının gereği olan amelleri yerine getirme sorumluluğu yanında, zamanını verimli ve fonksiyonel olarak değerlendirme sorumluluğu da bulunur.</a:t>
            </a:r>
          </a:p>
          <a:p>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273164728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4" y="692696"/>
            <a:ext cx="8784900" cy="4824536"/>
          </a:xfrm>
          <a:prstGeom prst="rect">
            <a:avLst/>
          </a:prstGeo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42242632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1"/>
          <p:cNvSpPr>
            <a:spLocks noGrp="1"/>
          </p:cNvSpPr>
          <p:nvPr>
            <p:ph sz="quarter" idx="4294967295"/>
          </p:nvPr>
        </p:nvSpPr>
        <p:spPr>
          <a:xfrm>
            <a:off x="467544" y="548680"/>
            <a:ext cx="7924800" cy="4114800"/>
          </a:xfrm>
          <a:prstGeom prst="rect">
            <a:avLst/>
          </a:prstGeom>
        </p:spPr>
        <p:txBody>
          <a:bodyPr>
            <a:noAutofit/>
          </a:bodyPr>
          <a:lstStyle/>
          <a:p>
            <a:r>
              <a:rPr lang="tr-TR" sz="2400" dirty="0">
                <a:latin typeface="Baskerville Old Face" panose="02020602080505020303" pitchFamily="18" charset="0"/>
              </a:rPr>
              <a:t>Boş zaman ve rekreasyonun, her türlü toplum yapısı içerisinde vardır. Gündelik yaşam içerisinde bir çok çeşidiyle, dini olan ya da dini ve manevi bir içerik taşımayan etkinliklerle yer alır. Hıristiyan ve Museviliğin etkisi altında olan toplumlarda kabullenmenin ve buna uygun uygulamaların çok yüksek olduğunu, hatta bazı dini radikal tarikatlar dışında, genellikle fazla bir sorun yaşanmadığını da bilmekteyiz. </a:t>
            </a:r>
            <a:r>
              <a:rPr lang="tr-TR" sz="2400" dirty="0" err="1">
                <a:latin typeface="Baskerville Old Face" panose="02020602080505020303" pitchFamily="18" charset="0"/>
              </a:rPr>
              <a:t>İslâmi</a:t>
            </a:r>
            <a:r>
              <a:rPr lang="tr-TR" sz="2400" dirty="0">
                <a:latin typeface="Baskerville Old Face" panose="02020602080505020303" pitchFamily="18" charset="0"/>
              </a:rPr>
              <a:t> ağırlıklı toplumlarda ise, </a:t>
            </a:r>
            <a:r>
              <a:rPr lang="tr-TR" sz="2400" dirty="0" err="1">
                <a:latin typeface="Baskerville Old Face" panose="02020602080505020303" pitchFamily="18" charset="0"/>
              </a:rPr>
              <a:t>İslâmiyetin</a:t>
            </a:r>
            <a:r>
              <a:rPr lang="tr-TR" sz="2400" dirty="0">
                <a:latin typeface="Baskerville Old Face" panose="02020602080505020303" pitchFamily="18" charset="0"/>
              </a:rPr>
              <a:t> temel kaynakları olan Kur’an ve Hadislere dayandırılarak diğer dinlerde olduğu gibi kabullenmenin ve uygulamaların, ancak toplumsal farklılıklar göz önüne alınarak belirli düzeylerde olduğunu söyleyebiliriz.</a:t>
            </a:r>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197706858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188640"/>
            <a:ext cx="7924800" cy="1143000"/>
          </a:xfrm>
        </p:spPr>
        <p:txBody>
          <a:bodyPr/>
          <a:lstStyle/>
          <a:p>
            <a:r>
              <a:rPr lang="tr-TR" sz="2800" b="1" dirty="0">
                <a:latin typeface="Baskerville Old Face" panose="02020602080505020303" pitchFamily="18" charset="0"/>
              </a:rPr>
              <a:t>TÜRKİYE’DE BOŞ ZAMAN VE </a:t>
            </a:r>
            <a:r>
              <a:rPr lang="tr-TR" sz="2800" b="1" dirty="0" err="1">
                <a:latin typeface="Baskerville Old Face" panose="02020602080505020303" pitchFamily="18" charset="0"/>
              </a:rPr>
              <a:t>REKREASYON’un</a:t>
            </a:r>
            <a:r>
              <a:rPr lang="tr-TR" sz="2800" b="1" dirty="0">
                <a:latin typeface="Baskerville Old Face" panose="02020602080505020303" pitchFamily="18" charset="0"/>
              </a:rPr>
              <a:t> </a:t>
            </a:r>
            <a:r>
              <a:rPr lang="tr-TR" sz="2800" b="1" dirty="0" err="1">
                <a:latin typeface="Baskerville Old Face" panose="02020602080505020303" pitchFamily="18" charset="0"/>
              </a:rPr>
              <a:t>gelİşİmİ</a:t>
            </a:r>
            <a:endParaRPr lang="tr-TR" sz="2800" dirty="0"/>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1484784"/>
            <a:ext cx="6840760" cy="4032448"/>
          </a:xfrm>
          <a:prstGeom prst="rect">
            <a:avLst/>
          </a:prstGeom>
        </p:spPr>
      </p:pic>
      <p:pic>
        <p:nvPicPr>
          <p:cNvPr id="6" name="Resi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400" y="5604055"/>
            <a:ext cx="1263600" cy="1263600"/>
          </a:xfrm>
          <a:prstGeom prst="rect">
            <a:avLst/>
          </a:prstGeom>
        </p:spPr>
      </p:pic>
    </p:spTree>
    <p:extLst>
      <p:ext uri="{BB962C8B-B14F-4D97-AF65-F5344CB8AC3E}">
        <p14:creationId xmlns:p14="http://schemas.microsoft.com/office/powerpoint/2010/main" val="311093673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a:latin typeface="Baskerville Old Face" panose="02020602080505020303" pitchFamily="18" charset="0"/>
              </a:rPr>
              <a:t>TÜRKİYE’DE BOŞ ZAMAN VE </a:t>
            </a:r>
            <a:r>
              <a:rPr lang="tr-TR" sz="2800" b="1" dirty="0" err="1" smtClean="0">
                <a:latin typeface="Baskerville Old Face" panose="02020602080505020303" pitchFamily="18" charset="0"/>
              </a:rPr>
              <a:t>REKREASYON’un</a:t>
            </a:r>
            <a:r>
              <a:rPr lang="tr-TR" sz="2800" b="1" dirty="0" smtClean="0">
                <a:latin typeface="Baskerville Old Face" panose="02020602080505020303" pitchFamily="18" charset="0"/>
              </a:rPr>
              <a:t> </a:t>
            </a:r>
            <a:r>
              <a:rPr lang="tr-TR" sz="2800" b="1" dirty="0" err="1" smtClean="0">
                <a:latin typeface="Baskerville Old Face" panose="02020602080505020303" pitchFamily="18" charset="0"/>
              </a:rPr>
              <a:t>gelİşİmİ</a:t>
            </a:r>
            <a:endParaRPr lang="tr-TR" sz="2800" dirty="0">
              <a:latin typeface="Baskerville Old Face" panose="02020602080505020303" pitchFamily="18" charset="0"/>
            </a:endParaRPr>
          </a:p>
        </p:txBody>
      </p:sp>
      <p:sp>
        <p:nvSpPr>
          <p:cNvPr id="3" name="İçerik Yer Tutucusu 2"/>
          <p:cNvSpPr>
            <a:spLocks noGrp="1"/>
          </p:cNvSpPr>
          <p:nvPr>
            <p:ph sz="quarter" idx="4294967295"/>
          </p:nvPr>
        </p:nvSpPr>
        <p:spPr>
          <a:xfrm>
            <a:off x="609600" y="1600200"/>
            <a:ext cx="7924800" cy="4114800"/>
          </a:xfrm>
          <a:prstGeom prst="rect">
            <a:avLst/>
          </a:prstGeom>
        </p:spPr>
        <p:txBody>
          <a:bodyPr>
            <a:normAutofit lnSpcReduction="10000"/>
          </a:bodyPr>
          <a:lstStyle/>
          <a:p>
            <a:pPr marL="0" indent="0">
              <a:buNone/>
            </a:pPr>
            <a:r>
              <a:rPr lang="tr-TR" sz="2400" dirty="0" smtClean="0">
                <a:latin typeface="Baskerville Old Face" panose="02020602080505020303" pitchFamily="18" charset="0"/>
              </a:rPr>
              <a:t>ÜLKEMİZDE </a:t>
            </a:r>
            <a:r>
              <a:rPr lang="tr-TR" sz="2400" dirty="0">
                <a:latin typeface="Baskerville Old Face" panose="02020602080505020303" pitchFamily="18" charset="0"/>
              </a:rPr>
              <a:t>DE REKREATİF DÜŞÜNCE İLK OLARARAK ATATÜRK’ÜN 1923 VE 1937 SENELERİNDE YAPMIŞ OLDUĞU KONUŞMALARDA KULLANILMIŞTIR. SPORTİF FAALİYETLERİNİN TOPLUMA YAYILMASI FİKRİNDE 3530 SAYILI ‘’BEDEN TERBİYESİ KANUNU’’ İLE MESAFE ALINDIĞI SÖYLENEBİLİR</a:t>
            </a:r>
            <a:r>
              <a:rPr lang="tr-TR" sz="2400" dirty="0" smtClean="0">
                <a:latin typeface="Baskerville Old Face" panose="02020602080505020303" pitchFamily="18" charset="0"/>
              </a:rPr>
              <a:t>.</a:t>
            </a:r>
          </a:p>
          <a:p>
            <a:pPr marL="0" indent="0">
              <a:buNone/>
            </a:pPr>
            <a:r>
              <a:rPr lang="tr-TR" sz="2400" dirty="0" smtClean="0">
                <a:latin typeface="Baskerville Old Face" panose="02020602080505020303" pitchFamily="18" charset="0"/>
              </a:rPr>
              <a:t>NİTEKİM 353O SAYILI KANUNUN 4.MADDESİNDE ‘’GENÇLER İÇİN KULÜPLERE GİRMEK VE SERBEST ZAMANLARINDA BEDEN TERBİYESİNE DEVAM ETMEK MECBURİDİR</a:t>
            </a:r>
            <a:endParaRPr lang="tr-TR" sz="2400" dirty="0">
              <a:latin typeface="Baskerville Old Face" panose="02020602080505020303" pitchFamily="18" charset="0"/>
            </a:endParaRPr>
          </a:p>
          <a:p>
            <a:pPr marL="0" indent="0">
              <a:buNone/>
            </a:pPr>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77747" y="5598000"/>
            <a:ext cx="1260000" cy="1260000"/>
          </a:xfrm>
          <a:prstGeom prst="rect">
            <a:avLst/>
          </a:prstGeom>
        </p:spPr>
      </p:pic>
    </p:spTree>
    <p:extLst>
      <p:ext uri="{BB962C8B-B14F-4D97-AF65-F5344CB8AC3E}">
        <p14:creationId xmlns:p14="http://schemas.microsoft.com/office/powerpoint/2010/main" val="219875901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1"/>
          <p:cNvSpPr>
            <a:spLocks noGrp="1"/>
          </p:cNvSpPr>
          <p:nvPr>
            <p:ph sz="quarter" idx="4294967295"/>
          </p:nvPr>
        </p:nvSpPr>
        <p:spPr>
          <a:xfrm>
            <a:off x="251520" y="188640"/>
            <a:ext cx="7924800" cy="4114800"/>
          </a:xfrm>
          <a:prstGeom prst="rect">
            <a:avLst/>
          </a:prstGeom>
        </p:spPr>
        <p:txBody>
          <a:bodyPr>
            <a:noAutofit/>
          </a:bodyPr>
          <a:lstStyle/>
          <a:p>
            <a:r>
              <a:rPr lang="tr-TR" sz="2800" dirty="0">
                <a:latin typeface="Baskerville Old Face" panose="02020602080505020303" pitchFamily="18" charset="0"/>
              </a:rPr>
              <a:t>Cumhuriyet öncesinde Türk toplumlarında, insanlar kadın erkek ayrımı yapmadan tarım ve hayvancılıkla uğraşır, savaş hazırlıkları yaparlardı</a:t>
            </a:r>
            <a:r>
              <a:rPr lang="tr-TR" sz="2800" dirty="0" smtClean="0">
                <a:latin typeface="Baskerville Old Face" panose="02020602080505020303" pitchFamily="18" charset="0"/>
              </a:rPr>
              <a:t>. Atıcılık</a:t>
            </a:r>
            <a:r>
              <a:rPr lang="tr-TR" sz="2800" dirty="0">
                <a:latin typeface="Baskerville Old Face" panose="02020602080505020303" pitchFamily="18" charset="0"/>
              </a:rPr>
              <a:t>, silah kullanma, savaş taktikleri gibi birçok faaliyetlerle zaman </a:t>
            </a:r>
            <a:r>
              <a:rPr lang="tr-TR" sz="2800" dirty="0" smtClean="0">
                <a:latin typeface="Baskerville Old Face" panose="02020602080505020303" pitchFamily="18" charset="0"/>
              </a:rPr>
              <a:t>geçirirlerdi. Çalışma </a:t>
            </a:r>
            <a:r>
              <a:rPr lang="tr-TR" sz="2800" dirty="0">
                <a:latin typeface="Baskerville Old Face" panose="02020602080505020303" pitchFamily="18" charset="0"/>
              </a:rPr>
              <a:t>saatleri dışında ise; savaş hazırlıkları oyuna dönüşür, özellikle at üzerinde birçok oyunlar oynarlardı</a:t>
            </a:r>
            <a:r>
              <a:rPr lang="tr-TR" sz="2800" dirty="0" smtClean="0">
                <a:latin typeface="Baskerville Old Face" panose="02020602080505020303" pitchFamily="18" charset="0"/>
              </a:rPr>
              <a:t>. Ayrıca </a:t>
            </a:r>
            <a:r>
              <a:rPr lang="tr-TR" sz="2800" dirty="0">
                <a:latin typeface="Baskerville Old Face" panose="02020602080505020303" pitchFamily="18" charset="0"/>
              </a:rPr>
              <a:t>düğünler, şölenler, törenler gibi topluca yemeklerin yendiği, içkilerin ikram edildiği eğlenceler yapılırdı</a:t>
            </a:r>
            <a:r>
              <a:rPr lang="tr-TR" sz="2800" dirty="0" smtClean="0">
                <a:latin typeface="Baskerville Old Face" panose="02020602080505020303" pitchFamily="18" charset="0"/>
              </a:rPr>
              <a:t>. Boş </a:t>
            </a:r>
            <a:r>
              <a:rPr lang="tr-TR" sz="2800" dirty="0">
                <a:latin typeface="Baskerville Old Face" panose="02020602080505020303" pitchFamily="18" charset="0"/>
              </a:rPr>
              <a:t>zaman ve rekreasyonun Cumhuriyet öncesinde ilk izleri bu faaliyetler ile ortaya çıkmıştır.</a:t>
            </a:r>
          </a:p>
        </p:txBody>
      </p:sp>
      <p:pic>
        <p:nvPicPr>
          <p:cNvPr id="7" name="Resim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87503520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179512" y="620688"/>
            <a:ext cx="7924800" cy="4114800"/>
          </a:xfrm>
          <a:prstGeom prst="rect">
            <a:avLst/>
          </a:prstGeom>
        </p:spPr>
        <p:txBody>
          <a:bodyPr>
            <a:normAutofit/>
          </a:bodyPr>
          <a:lstStyle/>
          <a:p>
            <a:r>
              <a:rPr lang="tr-TR" sz="2400" dirty="0">
                <a:latin typeface="Baskerville Old Face" panose="02020602080505020303" pitchFamily="18" charset="0"/>
              </a:rPr>
              <a:t>Cumhuriyet sonrasında ise 1923 yılında Türkiye Cumhuriyeti’nin kurulmasıyla birlikte Türkler için boş zaman anlayışında yeni bir çağ açılmış </a:t>
            </a:r>
            <a:r>
              <a:rPr lang="tr-TR" sz="2400" dirty="0" err="1">
                <a:latin typeface="Baskerville Old Face" panose="02020602080505020303" pitchFamily="18" charset="0"/>
              </a:rPr>
              <a:t>oldu.Tatil</a:t>
            </a:r>
            <a:r>
              <a:rPr lang="tr-TR" sz="2400" dirty="0">
                <a:latin typeface="Baskerville Old Face" panose="02020602080505020303" pitchFamily="18" charset="0"/>
              </a:rPr>
              <a:t> kavramının çalışan kesimle beraber toplumda yaygınlaşması, gelir düzeyinin yükselmesi, eğitim imkanlarının artması, ulaşım ve haberleşmedeki yenilikler, dışa açılma gibi nedenler, çalışma dışı zaman içinde serbest zamanın kullanılması be değerlendirilmesinin gerekliliği sonucunu </a:t>
            </a:r>
            <a:r>
              <a:rPr lang="tr-TR" sz="2400" dirty="0" err="1">
                <a:latin typeface="Baskerville Old Face" panose="02020602080505020303" pitchFamily="18" charset="0"/>
              </a:rPr>
              <a:t>doğurmuştur.Bu</a:t>
            </a:r>
            <a:r>
              <a:rPr lang="tr-TR" sz="2400" dirty="0">
                <a:latin typeface="Baskerville Old Face" panose="02020602080505020303" pitchFamily="18" charset="0"/>
              </a:rPr>
              <a:t> faaliyetlere örnek olarak ise toplum sanat, kültür ve spor alanlarında önemli atılımlar gerçekleştirmesidir.</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368" y="5602948"/>
            <a:ext cx="1255052" cy="1255052"/>
          </a:xfrm>
          <a:prstGeom prst="rect">
            <a:avLst/>
          </a:prstGeom>
        </p:spPr>
      </p:pic>
    </p:spTree>
    <p:extLst>
      <p:ext uri="{BB962C8B-B14F-4D97-AF65-F5344CB8AC3E}">
        <p14:creationId xmlns:p14="http://schemas.microsoft.com/office/powerpoint/2010/main" val="421796585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dirty="0">
                <a:latin typeface="Baskerville Old Face" panose="02020602080505020303" pitchFamily="18" charset="0"/>
              </a:rPr>
              <a:t>Günümüzde İ</a:t>
            </a:r>
            <a:r>
              <a:rPr lang="tr-TR" sz="2800" dirty="0" smtClean="0">
                <a:latin typeface="Baskerville Old Face" panose="02020602080505020303" pitchFamily="18" charset="0"/>
              </a:rPr>
              <a:t>se </a:t>
            </a:r>
            <a:r>
              <a:rPr lang="tr-TR" sz="2800" dirty="0" err="1" smtClean="0">
                <a:latin typeface="Baskerville Old Face" panose="02020602080505020303" pitchFamily="18" charset="0"/>
              </a:rPr>
              <a:t>yenİ</a:t>
            </a:r>
            <a:r>
              <a:rPr lang="tr-TR" sz="2800" dirty="0" smtClean="0">
                <a:latin typeface="Baskerville Old Face" panose="02020602080505020303" pitchFamily="18" charset="0"/>
              </a:rPr>
              <a:t> Rekreasyon </a:t>
            </a:r>
            <a:r>
              <a:rPr lang="tr-TR" sz="2800" dirty="0" err="1" smtClean="0">
                <a:latin typeface="Baskerville Old Face" panose="02020602080505020303" pitchFamily="18" charset="0"/>
              </a:rPr>
              <a:t>alanlarIndan</a:t>
            </a:r>
            <a:r>
              <a:rPr lang="tr-TR" sz="2800" dirty="0" smtClean="0">
                <a:latin typeface="Baskerville Old Face" panose="02020602080505020303" pitchFamily="18" charset="0"/>
              </a:rPr>
              <a:t> </a:t>
            </a:r>
            <a:r>
              <a:rPr lang="tr-TR" sz="2800" dirty="0" err="1" smtClean="0">
                <a:latin typeface="Baskerville Old Face" panose="02020602080505020303" pitchFamily="18" charset="0"/>
              </a:rPr>
              <a:t>bazIlarI</a:t>
            </a:r>
            <a:r>
              <a:rPr lang="tr-TR" sz="2800" dirty="0" smtClean="0">
                <a:latin typeface="Baskerville Old Face" panose="02020602080505020303" pitchFamily="18" charset="0"/>
              </a:rPr>
              <a:t> </a:t>
            </a:r>
            <a:r>
              <a:rPr lang="tr-TR" sz="2800" dirty="0" err="1" smtClean="0">
                <a:latin typeface="Baskerville Old Face" panose="02020602080505020303" pitchFamily="18" charset="0"/>
              </a:rPr>
              <a:t>şunlardIr</a:t>
            </a:r>
            <a:r>
              <a:rPr lang="tr-TR" sz="2800" dirty="0">
                <a:latin typeface="Baskerville Old Face" panose="02020602080505020303" pitchFamily="18" charset="0"/>
              </a:rPr>
              <a:t>:</a:t>
            </a:r>
          </a:p>
        </p:txBody>
      </p:sp>
      <p:sp>
        <p:nvSpPr>
          <p:cNvPr id="3" name="İçerik Yer Tutucusu 2"/>
          <p:cNvSpPr>
            <a:spLocks noGrp="1"/>
          </p:cNvSpPr>
          <p:nvPr>
            <p:ph sz="quarter" idx="4294967295"/>
          </p:nvPr>
        </p:nvSpPr>
        <p:spPr>
          <a:xfrm>
            <a:off x="609600" y="1600200"/>
            <a:ext cx="7924800" cy="4114800"/>
          </a:xfrm>
          <a:prstGeom prst="rect">
            <a:avLst/>
          </a:prstGeom>
        </p:spPr>
        <p:txBody>
          <a:bodyPr>
            <a:normAutofit/>
          </a:bodyPr>
          <a:lstStyle/>
          <a:p>
            <a:r>
              <a:rPr lang="tr-TR" sz="2400" dirty="0">
                <a:latin typeface="Baskerville Old Face" panose="02020602080505020303" pitchFamily="18" charset="0"/>
              </a:rPr>
              <a:t>Göl </a:t>
            </a:r>
            <a:r>
              <a:rPr lang="tr-TR" sz="2400" dirty="0" smtClean="0">
                <a:latin typeface="Baskerville Old Face" panose="02020602080505020303" pitchFamily="18" charset="0"/>
              </a:rPr>
              <a:t>Aktiviteleri</a:t>
            </a:r>
          </a:p>
          <a:p>
            <a:r>
              <a:rPr lang="tr-TR" sz="2400" dirty="0">
                <a:latin typeface="Baskerville Old Face" panose="02020602080505020303" pitchFamily="18" charset="0"/>
              </a:rPr>
              <a:t> </a:t>
            </a:r>
            <a:r>
              <a:rPr lang="tr-TR" sz="2400" dirty="0" err="1">
                <a:latin typeface="Baskerville Old Face" panose="02020602080505020303" pitchFamily="18" charset="0"/>
              </a:rPr>
              <a:t>Kampüsiçi</a:t>
            </a:r>
            <a:r>
              <a:rPr lang="tr-TR" sz="2400" dirty="0">
                <a:latin typeface="Baskerville Old Face" panose="02020602080505020303" pitchFamily="18" charset="0"/>
              </a:rPr>
              <a:t> </a:t>
            </a:r>
            <a:r>
              <a:rPr lang="tr-TR" sz="2400" dirty="0" err="1">
                <a:latin typeface="Baskerville Old Face" panose="02020602080505020303" pitchFamily="18" charset="0"/>
              </a:rPr>
              <a:t>Rekreasyonel</a:t>
            </a:r>
            <a:r>
              <a:rPr lang="tr-TR" sz="2400" dirty="0">
                <a:latin typeface="Baskerville Old Face" panose="02020602080505020303" pitchFamily="18" charset="0"/>
              </a:rPr>
              <a:t> </a:t>
            </a:r>
            <a:r>
              <a:rPr lang="tr-TR" sz="2400" dirty="0" smtClean="0">
                <a:latin typeface="Baskerville Old Face" panose="02020602080505020303" pitchFamily="18" charset="0"/>
              </a:rPr>
              <a:t>Faaliyetler</a:t>
            </a:r>
          </a:p>
          <a:p>
            <a:r>
              <a:rPr lang="tr-TR" sz="2400" dirty="0">
                <a:latin typeface="Baskerville Old Face" panose="02020602080505020303" pitchFamily="18" charset="0"/>
              </a:rPr>
              <a:t>Spor </a:t>
            </a:r>
            <a:r>
              <a:rPr lang="tr-TR" sz="2400" dirty="0" smtClean="0">
                <a:latin typeface="Baskerville Old Face" panose="02020602080505020303" pitchFamily="18" charset="0"/>
              </a:rPr>
              <a:t>Kompleksleri</a:t>
            </a:r>
          </a:p>
          <a:p>
            <a:r>
              <a:rPr lang="tr-TR" sz="2400" dirty="0" err="1">
                <a:latin typeface="Baskerville Old Face" panose="02020602080505020303" pitchFamily="18" charset="0"/>
              </a:rPr>
              <a:t>Terapatik</a:t>
            </a:r>
            <a:r>
              <a:rPr lang="tr-TR" sz="2400" dirty="0">
                <a:latin typeface="Baskerville Old Face" panose="02020602080505020303" pitchFamily="18" charset="0"/>
              </a:rPr>
              <a:t> </a:t>
            </a:r>
            <a:r>
              <a:rPr lang="tr-TR" sz="2400" dirty="0" smtClean="0">
                <a:latin typeface="Baskerville Old Face" panose="02020602080505020303" pitchFamily="18" charset="0"/>
              </a:rPr>
              <a:t>Rekreasyon</a:t>
            </a:r>
          </a:p>
          <a:p>
            <a:r>
              <a:rPr lang="tr-TR" sz="2400" dirty="0">
                <a:latin typeface="Baskerville Old Face" panose="02020602080505020303" pitchFamily="18" charset="0"/>
              </a:rPr>
              <a:t>Alışveriş ve Eğlence </a:t>
            </a:r>
            <a:r>
              <a:rPr lang="tr-TR" sz="2400" dirty="0" smtClean="0">
                <a:latin typeface="Baskerville Old Face" panose="02020602080505020303" pitchFamily="18" charset="0"/>
              </a:rPr>
              <a:t>Parkları	 gibi </a:t>
            </a:r>
            <a:r>
              <a:rPr lang="tr-TR" sz="2400" dirty="0">
                <a:latin typeface="Baskerville Old Face" panose="02020602080505020303" pitchFamily="18" charset="0"/>
              </a:rPr>
              <a:t>birçok alanlarda rekreasyon faaliyetleri gerçekleştirilmektedir.</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368" y="5598368"/>
            <a:ext cx="1259632" cy="1259632"/>
          </a:xfrm>
          <a:prstGeom prst="rect">
            <a:avLst/>
          </a:prstGeom>
        </p:spPr>
      </p:pic>
    </p:spTree>
    <p:extLst>
      <p:ext uri="{BB962C8B-B14F-4D97-AF65-F5344CB8AC3E}">
        <p14:creationId xmlns:p14="http://schemas.microsoft.com/office/powerpoint/2010/main" val="236888000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SORULAR </a:t>
            </a:r>
            <a:r>
              <a:rPr lang="tr-TR" dirty="0">
                <a:latin typeface="+mn-lt"/>
              </a:rPr>
              <a:t>?</a:t>
            </a:r>
            <a:endParaRPr lang="tr-TR" dirty="0"/>
          </a:p>
        </p:txBody>
      </p:sp>
      <p:sp>
        <p:nvSpPr>
          <p:cNvPr id="3" name="İçerik Yer Tutucusu 2"/>
          <p:cNvSpPr>
            <a:spLocks noGrp="1"/>
          </p:cNvSpPr>
          <p:nvPr>
            <p:ph sz="quarter" idx="4294967295"/>
          </p:nvPr>
        </p:nvSpPr>
        <p:spPr>
          <a:xfrm>
            <a:off x="609600" y="1600200"/>
            <a:ext cx="7924800" cy="4114800"/>
          </a:xfrm>
          <a:prstGeom prst="rect">
            <a:avLst/>
          </a:prstGeom>
        </p:spPr>
        <p:txBody>
          <a:bodyPr>
            <a:normAutofit fontScale="92500" lnSpcReduction="10000"/>
          </a:bodyPr>
          <a:lstStyle/>
          <a:p>
            <a:r>
              <a:rPr lang="tr-TR" sz="2400" dirty="0" smtClean="0">
                <a:latin typeface="Baskerville Old Face" panose="02020602080505020303" pitchFamily="18" charset="0"/>
              </a:rPr>
              <a:t>1.SORU: REKREASYON NEDİR ?</a:t>
            </a:r>
          </a:p>
          <a:p>
            <a:endParaRPr lang="tr-TR" sz="2400" dirty="0">
              <a:latin typeface="Baskerville Old Face" panose="02020602080505020303" pitchFamily="18" charset="0"/>
            </a:endParaRPr>
          </a:p>
          <a:p>
            <a:r>
              <a:rPr lang="tr-TR" sz="2400" dirty="0" smtClean="0">
                <a:latin typeface="Baskerville Old Face" panose="02020602080505020303" pitchFamily="18" charset="0"/>
              </a:rPr>
              <a:t>2.SORU: TÜRKİYEDE REKREASYONUN KURULUŞU VE GELİŞİMİ NASILDIR ?</a:t>
            </a:r>
          </a:p>
          <a:p>
            <a:endParaRPr lang="tr-TR" sz="2400" dirty="0">
              <a:latin typeface="Baskerville Old Face" panose="02020602080505020303" pitchFamily="18" charset="0"/>
            </a:endParaRPr>
          </a:p>
          <a:p>
            <a:r>
              <a:rPr lang="tr-TR" sz="2400" dirty="0" smtClean="0">
                <a:latin typeface="Baskerville Old Face" panose="02020602080505020303" pitchFamily="18" charset="0"/>
              </a:rPr>
              <a:t>3.SORU: REKREASYONUN SINIFLANDIRILMASI NASIL OLUR NELERDİR ?</a:t>
            </a:r>
          </a:p>
          <a:p>
            <a:endParaRPr lang="tr-TR" sz="2400" dirty="0">
              <a:latin typeface="Baskerville Old Face" panose="02020602080505020303" pitchFamily="18" charset="0"/>
            </a:endParaRPr>
          </a:p>
          <a:p>
            <a:r>
              <a:rPr lang="tr-TR" sz="2400" dirty="0" smtClean="0">
                <a:latin typeface="Baskerville Old Face" panose="02020602080505020303" pitchFamily="18" charset="0"/>
              </a:rPr>
              <a:t>4.SORU: REKREASYONUN ÖZELLİKLERİ NELERDİR ?</a:t>
            </a:r>
          </a:p>
          <a:p>
            <a:endParaRPr lang="tr-TR" sz="2400" dirty="0" smtClean="0">
              <a:latin typeface="Baskerville Old Face" panose="02020602080505020303" pitchFamily="18" charset="0"/>
            </a:endParaRPr>
          </a:p>
          <a:p>
            <a:r>
              <a:rPr lang="tr-TR" sz="2400" dirty="0" smtClean="0">
                <a:latin typeface="Baskerville Old Face" panose="02020602080505020303" pitchFamily="18" charset="0"/>
              </a:rPr>
              <a:t>5.SORU: REKREASYONUN FAYDALARI NELERDİR ?</a:t>
            </a:r>
            <a:endParaRPr lang="tr-TR" sz="2400" dirty="0">
              <a:latin typeface="Baskerville Old Face" panose="02020602080505020303" pitchFamily="18" charset="0"/>
            </a:endParaRPr>
          </a:p>
          <a:p>
            <a:pPr marL="0" indent="0">
              <a:buNone/>
            </a:pPr>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40381297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dirty="0" smtClean="0">
                <a:latin typeface="Baskerville Old Face" panose="02020602080505020303" pitchFamily="18" charset="0"/>
              </a:rPr>
              <a:t>CEVAPLAR:</a:t>
            </a:r>
            <a:endParaRPr lang="tr-TR" sz="2800" dirty="0">
              <a:latin typeface="Baskerville Old Face" panose="02020602080505020303" pitchFamily="18" charset="0"/>
            </a:endParaRPr>
          </a:p>
        </p:txBody>
      </p:sp>
      <p:sp>
        <p:nvSpPr>
          <p:cNvPr id="3" name="İçerik Yer Tutucusu 2"/>
          <p:cNvSpPr>
            <a:spLocks noGrp="1"/>
          </p:cNvSpPr>
          <p:nvPr>
            <p:ph sz="quarter" idx="4294967295"/>
          </p:nvPr>
        </p:nvSpPr>
        <p:spPr>
          <a:xfrm>
            <a:off x="611560" y="1556792"/>
            <a:ext cx="7924800" cy="4114800"/>
          </a:xfrm>
          <a:prstGeom prst="rect">
            <a:avLst/>
          </a:prstGeom>
        </p:spPr>
        <p:txBody>
          <a:bodyPr>
            <a:normAutofit fontScale="70000" lnSpcReduction="20000"/>
          </a:bodyPr>
          <a:lstStyle/>
          <a:p>
            <a:r>
              <a:rPr lang="tr-TR" dirty="0" smtClean="0">
                <a:latin typeface="Baskerville Old Face" panose="02020602080505020303" pitchFamily="18" charset="0"/>
              </a:rPr>
              <a:t>1.CEVAP: İnsanların serbest zamanlarında kendilerini mutlu edip ve haz alabilecekleri her türlü etkinliği kapsayan aktiviteleri ve faaliyetleri içerir. Rekreasyon genel olarak ‘’İnsanın yaşamını canlandırması ve yenilemesi’’ demektir. </a:t>
            </a:r>
          </a:p>
          <a:p>
            <a:r>
              <a:rPr lang="tr-TR" dirty="0" smtClean="0">
                <a:latin typeface="Baskerville Old Face" panose="02020602080505020303" pitchFamily="18" charset="0"/>
              </a:rPr>
              <a:t>2.CEVAP:</a:t>
            </a:r>
            <a:r>
              <a:rPr lang="tr-TR" sz="1800" dirty="0" smtClean="0">
                <a:latin typeface="Baskerville Old Face" panose="02020602080505020303" pitchFamily="18" charset="0"/>
              </a:rPr>
              <a:t> </a:t>
            </a:r>
            <a:r>
              <a:rPr lang="tr-TR" sz="1800" dirty="0">
                <a:latin typeface="Baskerville Old Face" panose="02020602080505020303" pitchFamily="18" charset="0"/>
              </a:rPr>
              <a:t>Rekreasyon bölümü ilk olarak; Üniversitelerarası Kurulun 3 Temmuz l998 tarih ve 96 Sayılı toplantısında 20 </a:t>
            </a:r>
            <a:r>
              <a:rPr lang="tr-TR" sz="1800" dirty="0" err="1">
                <a:latin typeface="Baskerville Old Face" panose="02020602080505020303" pitchFamily="18" charset="0"/>
              </a:rPr>
              <a:t>Nolu</a:t>
            </a:r>
            <a:r>
              <a:rPr lang="tr-TR" sz="1800" dirty="0">
                <a:latin typeface="Baskerville Old Face" panose="02020602080505020303" pitchFamily="18" charset="0"/>
              </a:rPr>
              <a:t> kararla Muğla Üniversitesi Beden Eğitimi ve Spor Yüksekokulu bünyesinde, Yüksek Eğitim Kurulu Başkanlığına görüş bildirilmesi ile Yükseköğretim Kurumunun 12.04.2000 tarihli toplantısında alınan kararla 2547 Sayılı Kanunun 2880 Sayılı kanunla değişik 7/d-2, 7/4 Maddeleri uyarınca </a:t>
            </a:r>
            <a:r>
              <a:rPr lang="tr-TR" sz="1800" dirty="0" err="1">
                <a:latin typeface="Baskerville Old Face" panose="02020602080505020303" pitchFamily="18" charset="0"/>
              </a:rPr>
              <a:t>BESYO’lar</a:t>
            </a:r>
            <a:r>
              <a:rPr lang="tr-TR" sz="1800" dirty="0">
                <a:latin typeface="Baskerville Old Face" panose="02020602080505020303" pitchFamily="18" charset="0"/>
              </a:rPr>
              <a:t> bünyesinde açılmıştır</a:t>
            </a:r>
            <a:r>
              <a:rPr lang="tr-TR" dirty="0">
                <a:latin typeface="Baskerville Old Face" panose="02020602080505020303" pitchFamily="18" charset="0"/>
              </a:rPr>
              <a:t>.</a:t>
            </a:r>
          </a:p>
          <a:p>
            <a:r>
              <a:rPr lang="tr-TR" dirty="0" smtClean="0">
                <a:latin typeface="Baskerville Old Face" panose="02020602080505020303" pitchFamily="18" charset="0"/>
              </a:rPr>
              <a:t>3.CEVAP: 1) Kapalı alan-) Değişik spor </a:t>
            </a:r>
            <a:r>
              <a:rPr lang="tr-TR" dirty="0" err="1" smtClean="0">
                <a:latin typeface="Baskerville Old Face" panose="02020602080505020303" pitchFamily="18" charset="0"/>
              </a:rPr>
              <a:t>branşları,tiyatro,sinema,sanatsal</a:t>
            </a:r>
            <a:r>
              <a:rPr lang="tr-TR" dirty="0">
                <a:latin typeface="Baskerville Old Face" panose="02020602080505020303" pitchFamily="18" charset="0"/>
              </a:rPr>
              <a:t> </a:t>
            </a:r>
            <a:r>
              <a:rPr lang="tr-TR" dirty="0" smtClean="0">
                <a:latin typeface="Baskerville Old Face" panose="02020602080505020303" pitchFamily="18" charset="0"/>
              </a:rPr>
              <a:t>aktiviteler ve kültürel aktivitelerden oluşur.</a:t>
            </a:r>
          </a:p>
          <a:p>
            <a:pPr marL="0" indent="0">
              <a:buNone/>
            </a:pPr>
            <a:r>
              <a:rPr lang="tr-TR" dirty="0" smtClean="0">
                <a:latin typeface="Baskerville Old Face" panose="02020602080505020303" pitchFamily="18" charset="0"/>
              </a:rPr>
              <a:t>2) </a:t>
            </a:r>
            <a:r>
              <a:rPr lang="tr-TR" dirty="0" err="1" smtClean="0">
                <a:latin typeface="Baskerville Old Face" panose="02020602080505020303" pitchFamily="18" charset="0"/>
              </a:rPr>
              <a:t>Ekorekreasyonel</a:t>
            </a:r>
            <a:r>
              <a:rPr lang="tr-TR" dirty="0" smtClean="0">
                <a:latin typeface="Baskerville Old Face" panose="02020602080505020303" pitchFamily="18" charset="0"/>
              </a:rPr>
              <a:t>-) Ağırlıklı olarak kent dışında düzenlenmiş ya da tamamen doğal koruma alanlarında gerçekleştirilen aktivitelerden oluşur.</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7249824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dirty="0" smtClean="0">
                <a:latin typeface="Baskerville Old Face" panose="02020602080505020303" pitchFamily="18" charset="0"/>
              </a:rPr>
              <a:t>CEVAPLAR:</a:t>
            </a:r>
            <a:endParaRPr lang="tr-TR" sz="2800" dirty="0">
              <a:latin typeface="Baskerville Old Face" panose="02020602080505020303" pitchFamily="18" charset="0"/>
            </a:endParaRPr>
          </a:p>
        </p:txBody>
      </p:sp>
      <p:sp>
        <p:nvSpPr>
          <p:cNvPr id="3" name="İçerik Yer Tutucusu 2"/>
          <p:cNvSpPr>
            <a:spLocks noGrp="1"/>
          </p:cNvSpPr>
          <p:nvPr>
            <p:ph sz="quarter" idx="4294967295"/>
          </p:nvPr>
        </p:nvSpPr>
        <p:spPr>
          <a:xfrm>
            <a:off x="609600" y="1600200"/>
            <a:ext cx="7924800" cy="4114800"/>
          </a:xfrm>
          <a:prstGeom prst="rect">
            <a:avLst/>
          </a:prstGeom>
        </p:spPr>
        <p:txBody>
          <a:bodyPr/>
          <a:lstStyle/>
          <a:p>
            <a:r>
              <a:rPr lang="tr-TR" i="1" dirty="0" smtClean="0">
                <a:latin typeface="Baskerville Old Face" panose="02020602080505020303" pitchFamily="18" charset="0"/>
              </a:rPr>
              <a:t>4.CEVAP: -İnsanların serbest zamanlarında eğlence ve tatmin dürtüleri ile gönüllü olarak etkinliklere katılımıdır.</a:t>
            </a:r>
          </a:p>
          <a:p>
            <a:pPr marL="0" indent="0">
              <a:buNone/>
            </a:pPr>
            <a:r>
              <a:rPr lang="tr-TR" i="1" dirty="0" smtClean="0">
                <a:latin typeface="Baskerville Old Face" panose="02020602080505020303" pitchFamily="18" charset="0"/>
              </a:rPr>
              <a:t>                    -Haz, neşe ve mutluluk sağlayan bir etkinliktir. </a:t>
            </a:r>
          </a:p>
          <a:p>
            <a:pPr marL="0" indent="0">
              <a:buNone/>
            </a:pPr>
            <a:r>
              <a:rPr lang="tr-TR" i="1" dirty="0" smtClean="0">
                <a:latin typeface="Baskerville Old Face" panose="02020602080505020303" pitchFamily="18" charset="0"/>
              </a:rPr>
              <a:t>                    -</a:t>
            </a:r>
            <a:r>
              <a:rPr lang="tr-TR" i="1" dirty="0" err="1" smtClean="0">
                <a:latin typeface="Baskerville Old Face" panose="02020602080505020303" pitchFamily="18" charset="0"/>
              </a:rPr>
              <a:t>Rekreasyonel</a:t>
            </a:r>
            <a:r>
              <a:rPr lang="tr-TR" i="1" dirty="0" smtClean="0">
                <a:latin typeface="Baskerville Old Face" panose="02020602080505020303" pitchFamily="18" charset="0"/>
              </a:rPr>
              <a:t> etkinlikler kişiye özgürlük hissi verir.</a:t>
            </a:r>
          </a:p>
          <a:p>
            <a:pPr marL="0" indent="0">
              <a:buNone/>
            </a:pPr>
            <a:r>
              <a:rPr lang="tr-TR" i="1" dirty="0" smtClean="0">
                <a:latin typeface="Baskerville Old Face" panose="02020602080505020303" pitchFamily="18" charset="0"/>
              </a:rPr>
              <a:t>                    -Her kişiye göre farklı amaçlıdır.</a:t>
            </a:r>
          </a:p>
          <a:p>
            <a:pPr marL="0" indent="0">
              <a:buNone/>
            </a:pPr>
            <a:endParaRPr lang="tr-TR" i="1" dirty="0" smtClean="0">
              <a:latin typeface="Baskerville Old Face" panose="02020602080505020303" pitchFamily="18" charset="0"/>
            </a:endParaRPr>
          </a:p>
          <a:p>
            <a:pPr marL="0" indent="0">
              <a:buNone/>
            </a:pPr>
            <a:r>
              <a:rPr lang="tr-TR" i="1" dirty="0" smtClean="0">
                <a:latin typeface="Baskerville Old Face" panose="02020602080505020303" pitchFamily="18" charset="0"/>
              </a:rPr>
              <a:t>     5.CEVAP :  -Temel ihtiyaçların dışındaki ikincil ihtiyaçların tatminde önemli rol oynar.</a:t>
            </a:r>
          </a:p>
          <a:p>
            <a:pPr marL="0" indent="0">
              <a:buNone/>
            </a:pPr>
            <a:r>
              <a:rPr lang="tr-TR" i="1" dirty="0">
                <a:latin typeface="Baskerville Old Face" panose="02020602080505020303" pitchFamily="18" charset="0"/>
              </a:rPr>
              <a:t> </a:t>
            </a:r>
            <a:r>
              <a:rPr lang="tr-TR" i="1" dirty="0" smtClean="0">
                <a:latin typeface="Baskerville Old Face" panose="02020602080505020303" pitchFamily="18" charset="0"/>
              </a:rPr>
              <a:t>                      -Zararlı alışkanlıklardan uzak tutar.</a:t>
            </a:r>
          </a:p>
          <a:p>
            <a:pPr marL="0" indent="0">
              <a:buNone/>
            </a:pPr>
            <a:r>
              <a:rPr lang="tr-TR" i="1" dirty="0">
                <a:latin typeface="Baskerville Old Face" panose="02020602080505020303" pitchFamily="18" charset="0"/>
              </a:rPr>
              <a:t> </a:t>
            </a:r>
            <a:r>
              <a:rPr lang="tr-TR" i="1" dirty="0" smtClean="0">
                <a:latin typeface="Baskerville Old Face" panose="02020602080505020303" pitchFamily="18" charset="0"/>
              </a:rPr>
              <a:t>                      -Yaşam kalitesini artırır.</a:t>
            </a:r>
          </a:p>
          <a:p>
            <a:pPr marL="0" indent="0">
              <a:buNone/>
            </a:pPr>
            <a:r>
              <a:rPr lang="tr-TR" i="1" dirty="0">
                <a:latin typeface="Baskerville Old Face" panose="02020602080505020303" pitchFamily="18" charset="0"/>
              </a:rPr>
              <a:t> </a:t>
            </a:r>
            <a:r>
              <a:rPr lang="tr-TR" i="1" dirty="0" smtClean="0">
                <a:latin typeface="Baskerville Old Face" panose="02020602080505020303" pitchFamily="18" charset="0"/>
              </a:rPr>
              <a:t>                      -Grup Halinde yapılan etkinlikler kişinin sosyalleşmesini sağlar.     </a:t>
            </a:r>
          </a:p>
          <a:p>
            <a:pPr marL="0" indent="0">
              <a:buNone/>
            </a:pPr>
            <a:endParaRPr lang="tr-TR" i="1" dirty="0" smtClean="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36010545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059832" y="260648"/>
            <a:ext cx="7924800" cy="1143000"/>
          </a:xfrm>
        </p:spPr>
        <p:txBody>
          <a:bodyPr/>
          <a:lstStyle/>
          <a:p>
            <a:r>
              <a:rPr lang="tr-TR" sz="4800" dirty="0" smtClean="0"/>
              <a:t>kaynakça</a:t>
            </a:r>
            <a:endParaRPr lang="tr-TR" sz="4800" dirty="0"/>
          </a:p>
        </p:txBody>
      </p:sp>
      <p:sp>
        <p:nvSpPr>
          <p:cNvPr id="3" name="İçerik Yer Tutucusu 2"/>
          <p:cNvSpPr>
            <a:spLocks noGrp="1"/>
          </p:cNvSpPr>
          <p:nvPr>
            <p:ph sz="quarter" idx="4294967295"/>
          </p:nvPr>
        </p:nvSpPr>
        <p:spPr>
          <a:xfrm>
            <a:off x="611560" y="1844824"/>
            <a:ext cx="7924800" cy="4114800"/>
          </a:xfrm>
          <a:prstGeom prst="rect">
            <a:avLst/>
          </a:prstGeom>
        </p:spPr>
        <p:txBody>
          <a:bodyPr/>
          <a:lstStyle/>
          <a:p>
            <a:r>
              <a:rPr lang="tr-TR" sz="3600" dirty="0" smtClean="0">
                <a:latin typeface="Baskerville Old Face" panose="02020602080505020303" pitchFamily="18" charset="0"/>
              </a:rPr>
              <a:t>Rekreatifhaber.com</a:t>
            </a:r>
          </a:p>
          <a:p>
            <a:r>
              <a:rPr lang="tr-TR" sz="3600" dirty="0" smtClean="0">
                <a:latin typeface="Baskerville Old Face" panose="02020602080505020303" pitchFamily="18" charset="0"/>
              </a:rPr>
              <a:t>Rekreasyonist.com</a:t>
            </a:r>
          </a:p>
          <a:p>
            <a:r>
              <a:rPr lang="tr-TR" sz="3600" dirty="0" smtClean="0">
                <a:latin typeface="Baskerville Old Face" panose="02020602080505020303" pitchFamily="18" charset="0"/>
              </a:rPr>
              <a:t>Rekreasyonmezunlari.blogcu.com</a:t>
            </a:r>
          </a:p>
          <a:p>
            <a:endParaRPr lang="tr-TR" sz="2400" dirty="0">
              <a:latin typeface="Baskerville Old Face" panose="02020602080505020303" pitchFamily="18" charset="0"/>
            </a:endParaRP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p:spPr>
      </p:pic>
    </p:spTree>
    <p:extLst>
      <p:ext uri="{BB962C8B-B14F-4D97-AF65-F5344CB8AC3E}">
        <p14:creationId xmlns:p14="http://schemas.microsoft.com/office/powerpoint/2010/main" val="242137595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699792" y="116632"/>
            <a:ext cx="7924800" cy="1143000"/>
          </a:xfrm>
        </p:spPr>
        <p:txBody>
          <a:bodyPr/>
          <a:lstStyle/>
          <a:p>
            <a:r>
              <a:rPr lang="tr-TR" sz="2800" dirty="0" err="1" smtClean="0">
                <a:latin typeface="Algerian" panose="04020705040A02060702" pitchFamily="82" charset="0"/>
              </a:rPr>
              <a:t>hazIrlayanlar</a:t>
            </a:r>
            <a:endParaRPr lang="tr-TR" sz="2800" dirty="0">
              <a:latin typeface="Algerian" panose="04020705040A02060702" pitchFamily="82" charset="0"/>
            </a:endParaRPr>
          </a:p>
        </p:txBody>
      </p:sp>
      <p:sp>
        <p:nvSpPr>
          <p:cNvPr id="3" name="İçerik Yer Tutucusu 2"/>
          <p:cNvSpPr>
            <a:spLocks noGrp="1"/>
          </p:cNvSpPr>
          <p:nvPr>
            <p:ph sz="quarter" idx="4294967295"/>
          </p:nvPr>
        </p:nvSpPr>
        <p:spPr>
          <a:xfrm>
            <a:off x="609600" y="1600200"/>
            <a:ext cx="7924800" cy="4114800"/>
          </a:xfrm>
          <a:prstGeom prst="rect">
            <a:avLst/>
          </a:prstGeom>
        </p:spPr>
        <p:txBody>
          <a:bodyPr>
            <a:normAutofit/>
          </a:bodyPr>
          <a:lstStyle/>
          <a:p>
            <a:r>
              <a:rPr lang="tr-TR" sz="2800" dirty="0" smtClean="0">
                <a:latin typeface="Algerian" panose="04020705040A02060702" pitchFamily="82" charset="0"/>
              </a:rPr>
              <a:t>DOĞUKAN DARICI</a:t>
            </a:r>
          </a:p>
          <a:p>
            <a:endParaRPr lang="tr-TR" sz="2800" dirty="0">
              <a:latin typeface="Algerian" panose="04020705040A02060702" pitchFamily="82" charset="0"/>
            </a:endParaRPr>
          </a:p>
          <a:p>
            <a:endParaRPr lang="tr-TR" sz="2800" dirty="0">
              <a:latin typeface="Algerian" panose="04020705040A02060702" pitchFamily="82" charset="0"/>
            </a:endParaRPr>
          </a:p>
          <a:p>
            <a:r>
              <a:rPr lang="tr-TR" sz="2800" dirty="0" smtClean="0">
                <a:latin typeface="Algerian" panose="04020705040A02060702" pitchFamily="82" charset="0"/>
              </a:rPr>
              <a:t>DOĞANUR TOSUN</a:t>
            </a:r>
            <a:endParaRPr lang="tr-TR" sz="2800" dirty="0">
              <a:latin typeface="Algerian" panose="04020705040A02060702" pitchFamily="82" charset="0"/>
            </a:endParaRP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000" y="5598000"/>
            <a:ext cx="1260000" cy="1260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93748904"/>
      </p:ext>
    </p:extLst>
  </p:cSld>
  <p:clrMapOvr>
    <a:masterClrMapping/>
  </p:clrMapOvr>
  <p:timing>
    <p:tnLst>
      <p:par>
        <p:cTn id="1" dur="indefinite" restart="never" nodeType="tmRoot"/>
      </p:par>
    </p:tnLst>
  </p:timing>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0</TotalTime>
  <Words>2015</Words>
  <Application>Microsoft Office PowerPoint</Application>
  <PresentationFormat>Ekran Gösterisi (4:3)</PresentationFormat>
  <Paragraphs>160</Paragraphs>
  <Slides>53</Slides>
  <Notes>1</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53</vt:i4>
      </vt:variant>
    </vt:vector>
  </HeadingPairs>
  <TitlesOfParts>
    <vt:vector size="58" baseType="lpstr">
      <vt:lpstr>Algerian</vt:lpstr>
      <vt:lpstr>Arial</vt:lpstr>
      <vt:lpstr>Baskerville Old Face</vt:lpstr>
      <vt:lpstr>Calibri</vt:lpstr>
      <vt:lpstr>sunum_sablon</vt:lpstr>
      <vt:lpstr>PowerPoint Sunusu</vt:lpstr>
      <vt:lpstr>REKREASYONUN TARİHSEL GELİŞİMİ</vt:lpstr>
      <vt:lpstr>REKREASYONUN TARİHSEL GELİŞİMİ</vt:lpstr>
      <vt:lpstr>İÇİNDEKİLER</vt:lpstr>
      <vt:lpstr>Rekreasyon nedİr ?</vt:lpstr>
      <vt:lpstr>REKREASYON</vt:lpstr>
      <vt:lpstr>Rekreasyonun Özellİklerİ NeleRdİr ? </vt:lpstr>
      <vt:lpstr>PowerPoint Sunusu</vt:lpstr>
      <vt:lpstr>PowerPoint Sunusu</vt:lpstr>
      <vt:lpstr>REKREASYON BÖLÜMÜNÜN KURULUŞU VE GELİŞİMİ</vt:lpstr>
      <vt:lpstr>PowerPoint Sunusu</vt:lpstr>
      <vt:lpstr>PowerPoint Sunusu</vt:lpstr>
      <vt:lpstr>Rekreasyonun  Tarİhsel  Gelİşİmİ</vt:lpstr>
      <vt:lpstr>Rekreasyonun  Tarİhsel  Gelİşİmİ </vt:lpstr>
      <vt:lpstr>PowerPoint Sunusu</vt:lpstr>
      <vt:lpstr>İLK ÇAĞDA BOŞ ZAMAN VE REKREASYON</vt:lpstr>
      <vt:lpstr>İLK ÇAĞDA BOŞ ZAMAN VE REKREASYON </vt:lpstr>
      <vt:lpstr>Orta Çağda Rekreasyonun Tarİhsel Gelİşİmİ</vt:lpstr>
      <vt:lpstr>Orta Çağda Rekreasyonun Tarİhsel Gelİşİmİ </vt:lpstr>
      <vt:lpstr>ANTİK ÇAĞ’DA BOŞ ZAMAN VE REKREASYON</vt:lpstr>
      <vt:lpstr>ANTİK ÇAĞ’DA BOŞ ZAMAN VE REKREASYON</vt:lpstr>
      <vt:lpstr>YENİ ÇAĞ’DA BOŞ ZAMAN VE REKREASYON</vt:lpstr>
      <vt:lpstr>YENİ ÇAĞ’DA BOŞ ZAMAN VE REKREASYON </vt:lpstr>
      <vt:lpstr>YAKIN ÇAĞ’DA BOŞ ZAMAN VE REKREASYON</vt:lpstr>
      <vt:lpstr>YAKIN ÇAĞ’DA BOŞ ZAMAN VE REKREASYON </vt:lpstr>
      <vt:lpstr>PowerPoint Sunusu</vt:lpstr>
      <vt:lpstr>Eskİ MIsIr’da Rekreasyonun Tarİhsel GelİŞİmİ</vt:lpstr>
      <vt:lpstr>Eskİ MIsIr’da Rekreasyonun Tarİhsel GelİŞİmİ </vt:lpstr>
      <vt:lpstr>Eskİ Yunan Şehİrlerİnde Rekreasyonun Tarİhsel Gelİşİmİ</vt:lpstr>
      <vt:lpstr>Eskİ Yunan Şehİrlerİnde Rekreasyonun Tarİhsel Gelİşİmİ </vt:lpstr>
      <vt:lpstr>ROMA DÖNEMİ’NDE BOŞ ZAMAN VE REKREASYON</vt:lpstr>
      <vt:lpstr>ROMA DÖNEMİ’NDE BOŞ ZAMAN VE REKREASYON</vt:lpstr>
      <vt:lpstr>SELÇUKLU DÖNEMİNDE REKREASYONUN TARİHSEL GELİŞİMİ</vt:lpstr>
      <vt:lpstr>SELÇUKLU DÖNEMİNDE REKREASYONUN TARİHSELGELİŞİMİ</vt:lpstr>
      <vt:lpstr>OSMANLI’DA REKREASYONUN TARİHSEL GELİŞİMİ</vt:lpstr>
      <vt:lpstr>OSMANLI’DA REKREASYONUN TARİHSEL GELİŞİMİ</vt:lpstr>
      <vt:lpstr>PowerPoint Sunusu</vt:lpstr>
      <vt:lpstr>İslamİyet Boş Zaman ve Rekreasyon </vt:lpstr>
      <vt:lpstr>İslamİyet Boş Zaman ve Rekreasyon </vt:lpstr>
      <vt:lpstr>PowerPoint Sunusu</vt:lpstr>
      <vt:lpstr>PowerPoint Sunusu</vt:lpstr>
      <vt:lpstr>PowerPoint Sunusu</vt:lpstr>
      <vt:lpstr>PowerPoint Sunusu</vt:lpstr>
      <vt:lpstr>TÜRKİYE’DE BOŞ ZAMAN VE REKREASYON’un gelİşİmİ</vt:lpstr>
      <vt:lpstr>TÜRKİYE’DE BOŞ ZAMAN VE REKREASYON’un gelİşİmİ</vt:lpstr>
      <vt:lpstr>PowerPoint Sunusu</vt:lpstr>
      <vt:lpstr>PowerPoint Sunusu</vt:lpstr>
      <vt:lpstr>Günümüzde İse yenİ Rekreasyon alanlarIndan bazIlarI şunlardIr:</vt:lpstr>
      <vt:lpstr>SORULAR ?</vt:lpstr>
      <vt:lpstr>CEVAPLAR:</vt:lpstr>
      <vt:lpstr>CEVAPLAR:</vt:lpstr>
      <vt:lpstr>kaynakça</vt:lpstr>
      <vt:lpstr>hazIrlayanlar</vt:lpstr>
    </vt:vector>
  </TitlesOfParts>
  <Company>UltraXP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UltraXP</dc:creator>
  <cp:lastModifiedBy>asuss</cp:lastModifiedBy>
  <cp:revision>11</cp:revision>
  <cp:lastPrinted>1601-01-01T00:00:00Z</cp:lastPrinted>
  <dcterms:created xsi:type="dcterms:W3CDTF">2020-01-17T14:13:22Z</dcterms:created>
  <dcterms:modified xsi:type="dcterms:W3CDTF">2020-03-19T12:11:36Z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