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746DCA5-FBA2-4EE1-9CC5-CAEF78C4C9D7}"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3599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E940BE8-7C5B-4D25-8F96-1608A84A3534}"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22765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10C0D8-54E7-46DE-8FB6-4F6CD09E6BBE}"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159729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72A0F-D59C-474A-AAFC-F962EA998CC5}"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91661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F85A75-FC1D-4DDD-85C6-98B82A8636EC}"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04860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BED4B54-5C66-4BFA-A048-1EC6B99C865D}"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51466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D88094A-FBA9-4B68-B076-37A850E7F196}"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79629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7EAC86-E277-4418-A76C-AFF8D66F6010}"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69975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7E453AA-23EE-418E-8C33-D2A2C73059F0}"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09100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E47FBE-0D9D-4774-AD8A-E85878B008DF}"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73613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29BEBB-1C99-47F3-A7D8-F4F9686E3364}"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19008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tr-T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tr-T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47744A62-74BB-4AC0-BD95-934F93E1B419}" type="slidenum">
              <a:rPr lang="tr-TR">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3452285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7</a:t>
            </a:r>
            <a:r>
              <a:rPr lang="tr-TR" dirty="0" smtClean="0"/>
              <a:t>. Hafta</a:t>
            </a:r>
            <a:endParaRPr lang="tr-TR" dirty="0"/>
          </a:p>
        </p:txBody>
      </p:sp>
      <p:sp>
        <p:nvSpPr>
          <p:cNvPr id="3" name="İçerik Yer Tutucusu 2"/>
          <p:cNvSpPr>
            <a:spLocks noGrp="1"/>
          </p:cNvSpPr>
          <p:nvPr>
            <p:ph idx="1"/>
          </p:nvPr>
        </p:nvSpPr>
        <p:spPr>
          <a:xfrm>
            <a:off x="457200" y="1600201"/>
            <a:ext cx="8229600" cy="1540768"/>
          </a:xfrm>
        </p:spPr>
        <p:txBody>
          <a:bodyPr/>
          <a:lstStyle/>
          <a:p>
            <a:pPr algn="ctr"/>
            <a:r>
              <a:rPr lang="tr-TR" dirty="0" smtClean="0"/>
              <a:t>HERBİVOR </a:t>
            </a:r>
            <a:r>
              <a:rPr lang="tr-TR" dirty="0" smtClean="0"/>
              <a:t>BÖCEKLERİN ABİYOTİK KOŞULLAR  </a:t>
            </a:r>
            <a:r>
              <a:rPr lang="tr-TR" dirty="0" smtClean="0"/>
              <a:t>TEPKİSİ-1</a:t>
            </a:r>
            <a:endParaRPr lang="tr-TR" dirty="0"/>
          </a:p>
        </p:txBody>
      </p:sp>
    </p:spTree>
    <p:extLst>
      <p:ext uri="{BB962C8B-B14F-4D97-AF65-F5344CB8AC3E}">
        <p14:creationId xmlns:p14="http://schemas.microsoft.com/office/powerpoint/2010/main" val="197948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Bununla birlikte, genellikle habitatın sıcaklık, nem veya kimyasal koşullarındaki ani veya beklenmedik değişikliklere maruz kalan böcekler ölür. </a:t>
            </a:r>
          </a:p>
          <a:p>
            <a:r>
              <a:rPr lang="tr-TR" dirty="0" err="1" smtClean="0"/>
              <a:t>Diyapoz</a:t>
            </a:r>
            <a:r>
              <a:rPr lang="tr-TR" dirty="0" smtClean="0"/>
              <a:t> yapan böcekler bile sıcaklık, hastalık, avlanma veya diğer faktörlerin bir kombinasyonunun bir sonucu olarak yüksek ölüm oranına maruz kalır.</a:t>
            </a:r>
            <a:endParaRPr lang="tr-TR" dirty="0"/>
          </a:p>
        </p:txBody>
      </p:sp>
    </p:spTree>
    <p:extLst>
      <p:ext uri="{BB962C8B-B14F-4D97-AF65-F5344CB8AC3E}">
        <p14:creationId xmlns:p14="http://schemas.microsoft.com/office/powerpoint/2010/main" val="3761669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457200" y="260350"/>
            <a:ext cx="4691063" cy="5865813"/>
          </a:xfrm>
        </p:spPr>
        <p:txBody>
          <a:bodyPr/>
          <a:lstStyle/>
          <a:p>
            <a:pPr eaLnBrk="1" hangingPunct="1"/>
            <a:r>
              <a:rPr lang="tr-TR" dirty="0" err="1">
                <a:solidFill>
                  <a:srgbClr val="000000"/>
                </a:solidFill>
              </a:rPr>
              <a:t>Sirkadiyen</a:t>
            </a:r>
            <a:r>
              <a:rPr lang="tr-TR" dirty="0">
                <a:solidFill>
                  <a:srgbClr val="000000"/>
                </a:solidFill>
              </a:rPr>
              <a:t> ritmi yöneten mutasyona uğramış genlere sahip </a:t>
            </a:r>
            <a:r>
              <a:rPr lang="tr-TR" dirty="0" err="1">
                <a:solidFill>
                  <a:srgbClr val="000000"/>
                </a:solidFill>
              </a:rPr>
              <a:t>Drosophila</a:t>
            </a:r>
            <a:r>
              <a:rPr lang="tr-TR" dirty="0">
                <a:solidFill>
                  <a:srgbClr val="000000"/>
                </a:solidFill>
              </a:rPr>
              <a:t> </a:t>
            </a:r>
            <a:r>
              <a:rPr lang="tr-TR" dirty="0" smtClean="0">
                <a:solidFill>
                  <a:srgbClr val="000000"/>
                </a:solidFill>
              </a:rPr>
              <a:t>bireyleri</a:t>
            </a:r>
            <a:r>
              <a:rPr lang="tr-TR" dirty="0">
                <a:solidFill>
                  <a:srgbClr val="000000"/>
                </a:solidFill>
              </a:rPr>
              <a:t>, yabani sineklerden daha az yavru üretti ve bu da </a:t>
            </a:r>
            <a:r>
              <a:rPr lang="tr-TR" dirty="0" err="1" smtClean="0">
                <a:solidFill>
                  <a:srgbClr val="000000"/>
                </a:solidFill>
              </a:rPr>
              <a:t>fotoperiyodu</a:t>
            </a:r>
            <a:r>
              <a:rPr lang="tr-TR" dirty="0" smtClean="0">
                <a:solidFill>
                  <a:srgbClr val="000000"/>
                </a:solidFill>
              </a:rPr>
              <a:t> </a:t>
            </a:r>
            <a:r>
              <a:rPr lang="tr-TR" dirty="0">
                <a:solidFill>
                  <a:srgbClr val="000000"/>
                </a:solidFill>
              </a:rPr>
              <a:t>kontrol eden genlerin önemini </a:t>
            </a:r>
            <a:r>
              <a:rPr lang="tr-TR" dirty="0" smtClean="0">
                <a:solidFill>
                  <a:srgbClr val="000000"/>
                </a:solidFill>
              </a:rPr>
              <a:t>göstermektedir.</a:t>
            </a:r>
            <a:endParaRPr lang="tr-TR" altLang="tr-TR" dirty="0" smtClean="0"/>
          </a:p>
        </p:txBody>
      </p:sp>
      <p:pic>
        <p:nvPicPr>
          <p:cNvPr id="37891" name="Picture 5" descr="Drosophila-melanoga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2492375"/>
            <a:ext cx="3352800"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1296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tr-TR" altLang="tr-TR" smtClean="0"/>
          </a:p>
        </p:txBody>
      </p:sp>
      <p:sp>
        <p:nvSpPr>
          <p:cNvPr id="36867" name="Rectangle 3"/>
          <p:cNvSpPr>
            <a:spLocks noGrp="1" noChangeArrowheads="1"/>
          </p:cNvSpPr>
          <p:nvPr>
            <p:ph type="body" idx="1"/>
          </p:nvPr>
        </p:nvSpPr>
        <p:spPr/>
        <p:txBody>
          <a:bodyPr/>
          <a:lstStyle/>
          <a:p>
            <a:pPr eaLnBrk="1" hangingPunct="1"/>
            <a:r>
              <a:rPr lang="tr-TR" altLang="tr-TR" sz="2800" smtClean="0"/>
              <a:t>Çeşitli antibiyotik proteinler diapoz esnasında hassas periyot esnasında belkide bağırsak dokusundaki bağırsak mikroorganizmaları tekrar organize olarak enfeksiyonları önlemektedir </a:t>
            </a:r>
          </a:p>
          <a:p>
            <a:pPr eaLnBrk="1" hangingPunct="1"/>
            <a:r>
              <a:rPr lang="tr-TR" altLang="tr-TR" sz="2800" smtClean="0"/>
              <a:t>diapozda minimum bir düşük sıcaklık peryoduna ve diğer faktörlere sık sık ihtiyaç duyulur ki mevsimsel olarak uygun durumlarla gelişim ve senkronizasyon maksimuma çıkarılabilsin </a:t>
            </a:r>
          </a:p>
        </p:txBody>
      </p:sp>
    </p:spTree>
    <p:extLst>
      <p:ext uri="{BB962C8B-B14F-4D97-AF65-F5344CB8AC3E}">
        <p14:creationId xmlns:p14="http://schemas.microsoft.com/office/powerpoint/2010/main" val="303223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tr-TR" altLang="tr-TR" smtClean="0"/>
          </a:p>
        </p:txBody>
      </p:sp>
      <p:sp>
        <p:nvSpPr>
          <p:cNvPr id="38915" name="Rectangle 3"/>
          <p:cNvSpPr>
            <a:spLocks noGrp="1" noChangeArrowheads="1"/>
          </p:cNvSpPr>
          <p:nvPr>
            <p:ph type="body" idx="1"/>
          </p:nvPr>
        </p:nvSpPr>
        <p:spPr/>
        <p:txBody>
          <a:bodyPr/>
          <a:lstStyle/>
          <a:p>
            <a:pPr eaLnBrk="1" hangingPunct="1"/>
            <a:r>
              <a:rPr lang="tr-TR" altLang="tr-TR" smtClean="0"/>
              <a:t>Bununla birlikte korunmasız böcekler habitattaki ani ve beklenmedik sıcaklık, nem veya kimyasal durumlar tarafından sıklıkla ölmektedirler.</a:t>
            </a:r>
          </a:p>
        </p:txBody>
      </p:sp>
    </p:spTree>
    <p:extLst>
      <p:ext uri="{BB962C8B-B14F-4D97-AF65-F5344CB8AC3E}">
        <p14:creationId xmlns:p14="http://schemas.microsoft.com/office/powerpoint/2010/main" val="873958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endParaRPr lang="tr-TR" altLang="tr-TR" smtClean="0"/>
          </a:p>
        </p:txBody>
      </p:sp>
      <p:sp>
        <p:nvSpPr>
          <p:cNvPr id="39939" name="Rectangle 3"/>
          <p:cNvSpPr>
            <a:spLocks noGrp="1" noChangeArrowheads="1"/>
          </p:cNvSpPr>
          <p:nvPr>
            <p:ph type="body" idx="1"/>
          </p:nvPr>
        </p:nvSpPr>
        <p:spPr/>
        <p:txBody>
          <a:bodyPr/>
          <a:lstStyle/>
          <a:p>
            <a:pPr eaLnBrk="1" hangingPunct="1"/>
            <a:r>
              <a:rPr lang="tr-TR" altLang="tr-TR" dirty="0" smtClean="0"/>
              <a:t>Değişen iklim şartlarına hareketli böcekler  hareketsizlere göre daha avantajlıdır.</a:t>
            </a:r>
          </a:p>
          <a:p>
            <a:pPr eaLnBrk="1" hangingPunct="1"/>
            <a:r>
              <a:rPr lang="tr-TR" altLang="tr-TR" dirty="0" smtClean="0"/>
              <a:t> </a:t>
            </a:r>
          </a:p>
        </p:txBody>
      </p:sp>
    </p:spTree>
    <p:extLst>
      <p:ext uri="{BB962C8B-B14F-4D97-AF65-F5344CB8AC3E}">
        <p14:creationId xmlns:p14="http://schemas.microsoft.com/office/powerpoint/2010/main" val="123266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1856"/>
            <a:ext cx="8686800" cy="1143000"/>
          </a:xfrm>
        </p:spPr>
        <p:txBody>
          <a:bodyPr/>
          <a:lstStyle/>
          <a:p>
            <a:pPr eaLnBrk="1" hangingPunct="1"/>
            <a:r>
              <a:rPr lang="tr-TR" altLang="tr-TR" sz="4000" dirty="0" err="1" smtClean="0"/>
              <a:t>Coloradia</a:t>
            </a:r>
            <a:r>
              <a:rPr lang="tr-TR" altLang="tr-TR" sz="4000" dirty="0" smtClean="0"/>
              <a:t> </a:t>
            </a:r>
            <a:r>
              <a:rPr lang="tr-TR" altLang="tr-TR" sz="4000" dirty="0" err="1" smtClean="0"/>
              <a:t>pandora-</a:t>
            </a:r>
            <a:r>
              <a:rPr lang="tr-TR" altLang="tr-TR" sz="4000" i="1" dirty="0" err="1" smtClean="0"/>
              <a:t>Pinus</a:t>
            </a:r>
            <a:r>
              <a:rPr lang="tr-TR" altLang="tr-TR" sz="4000" i="1" dirty="0" smtClean="0"/>
              <a:t> </a:t>
            </a:r>
            <a:r>
              <a:rPr lang="tr-TR" altLang="tr-TR" sz="4000" i="1" dirty="0" err="1" smtClean="0"/>
              <a:t>ponderosa</a:t>
            </a:r>
            <a:endParaRPr lang="tr-TR" altLang="tr-TR" sz="4000" i="1" dirty="0" smtClean="0"/>
          </a:p>
        </p:txBody>
      </p:sp>
      <p:sp>
        <p:nvSpPr>
          <p:cNvPr id="40963" name="Rectangle 3"/>
          <p:cNvSpPr>
            <a:spLocks noGrp="1" noChangeArrowheads="1"/>
          </p:cNvSpPr>
          <p:nvPr>
            <p:ph type="body" idx="1"/>
          </p:nvPr>
        </p:nvSpPr>
        <p:spPr>
          <a:xfrm>
            <a:off x="395536" y="908720"/>
            <a:ext cx="8229600" cy="5544616"/>
          </a:xfrm>
        </p:spPr>
        <p:txBody>
          <a:bodyPr/>
          <a:lstStyle/>
          <a:p>
            <a:pPr eaLnBrk="1" hangingPunct="1"/>
            <a:r>
              <a:rPr lang="tr-TR" altLang="tr-TR" dirty="0" smtClean="0"/>
              <a:t>Konağın özelliği bir avantaj olabilir.</a:t>
            </a:r>
          </a:p>
          <a:p>
            <a:pPr eaLnBrk="1" hangingPunct="1"/>
            <a:r>
              <a:rPr lang="tr-TR" altLang="tr-TR" dirty="0" smtClean="0"/>
              <a:t>Bazı türler, potansiyel bozulmalara karşı savunmasızlıklarını azaltmak için </a:t>
            </a:r>
            <a:r>
              <a:rPr lang="tr-TR" altLang="tr-TR" dirty="0" err="1" smtClean="0"/>
              <a:t>diyapoza</a:t>
            </a:r>
            <a:r>
              <a:rPr lang="tr-TR" altLang="tr-TR" dirty="0" smtClean="0"/>
              <a:t> girmeden önce korunan habitatları seçer. Pandora güvesi, </a:t>
            </a:r>
            <a:r>
              <a:rPr lang="tr-TR" altLang="tr-TR" dirty="0" err="1" smtClean="0"/>
              <a:t>Coloradia</a:t>
            </a:r>
            <a:r>
              <a:rPr lang="tr-TR" altLang="tr-TR" dirty="0" smtClean="0"/>
              <a:t> </a:t>
            </a:r>
            <a:r>
              <a:rPr lang="tr-TR" altLang="tr-TR" dirty="0" err="1" smtClean="0"/>
              <a:t>pandora</a:t>
            </a:r>
            <a:r>
              <a:rPr lang="tr-TR" altLang="tr-TR" dirty="0" smtClean="0"/>
              <a:t>, bir </a:t>
            </a:r>
            <a:r>
              <a:rPr lang="tr-TR" altLang="tr-TR" dirty="0" err="1" smtClean="0"/>
              <a:t>ponderosa</a:t>
            </a:r>
            <a:r>
              <a:rPr lang="tr-TR" altLang="tr-TR" dirty="0" smtClean="0"/>
              <a:t> çamındaki pupalar yangından kaçmak için  </a:t>
            </a:r>
            <a:r>
              <a:rPr lang="tr-TR" altLang="tr-TR" dirty="0" err="1" smtClean="0"/>
              <a:t>Pinus</a:t>
            </a:r>
            <a:r>
              <a:rPr lang="tr-TR" altLang="tr-TR" dirty="0" smtClean="0"/>
              <a:t> </a:t>
            </a:r>
            <a:r>
              <a:rPr lang="tr-TR" altLang="tr-TR" dirty="0" err="1" smtClean="0"/>
              <a:t>ponderosa</a:t>
            </a:r>
            <a:r>
              <a:rPr lang="tr-TR" altLang="tr-TR" dirty="0" smtClean="0"/>
              <a:t>, ormanının, açık gölgelikli ve az dökülmüş çam yaprağının olduğu alanlarda, kapalı gölgelikli alanlara göre orman tabanında önemli ölçüde daha fazla olduğunu bildirmiştir.</a:t>
            </a:r>
          </a:p>
        </p:txBody>
      </p:sp>
    </p:spTree>
    <p:extLst>
      <p:ext uri="{BB962C8B-B14F-4D97-AF65-F5344CB8AC3E}">
        <p14:creationId xmlns:p14="http://schemas.microsoft.com/office/powerpoint/2010/main" val="1627582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686800" cy="1143000"/>
          </a:xfrm>
        </p:spPr>
        <p:txBody>
          <a:bodyPr/>
          <a:lstStyle/>
          <a:p>
            <a:pPr algn="l" eaLnBrk="1" hangingPunct="1"/>
            <a:r>
              <a:rPr lang="tr-TR" altLang="tr-TR" sz="4000" smtClean="0"/>
              <a:t>Coloradia pandora-</a:t>
            </a:r>
            <a:r>
              <a:rPr lang="tr-TR" altLang="tr-TR" sz="4000" i="1" smtClean="0"/>
              <a:t>Pinus ponderosa</a:t>
            </a:r>
            <a:r>
              <a:rPr lang="tr-TR" altLang="tr-TR" sz="4000" smtClean="0"/>
              <a:t> </a:t>
            </a:r>
          </a:p>
        </p:txBody>
      </p:sp>
      <p:pic>
        <p:nvPicPr>
          <p:cNvPr id="41987" name="Picture 5" descr="Coloradia-pandora-davisi-m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341438"/>
            <a:ext cx="309562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7" descr="pinus_pondero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1268413"/>
            <a:ext cx="3457575"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9" descr="Coloradia_pandora_larv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686175"/>
            <a:ext cx="4716463"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985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tr-TR" altLang="tr-TR" smtClean="0"/>
          </a:p>
        </p:txBody>
      </p:sp>
      <p:sp>
        <p:nvSpPr>
          <p:cNvPr id="43011" name="Rectangle 3"/>
          <p:cNvSpPr>
            <a:spLocks noGrp="1" noChangeArrowheads="1"/>
          </p:cNvSpPr>
          <p:nvPr>
            <p:ph type="body" idx="1"/>
          </p:nvPr>
        </p:nvSpPr>
        <p:spPr/>
        <p:txBody>
          <a:bodyPr/>
          <a:lstStyle/>
          <a:p>
            <a:pPr eaLnBrk="1" hangingPunct="1"/>
            <a:r>
              <a:rPr lang="tr-TR" altLang="tr-TR" smtClean="0"/>
              <a:t>Böcekler poiklotermdir.</a:t>
            </a:r>
          </a:p>
          <a:p>
            <a:pPr eaLnBrk="1" hangingPunct="1"/>
            <a:r>
              <a:rPr lang="tr-TR" altLang="tr-TR" smtClean="0"/>
              <a:t>Bununla birlikte bazı böcekler ekstrem sıcaklık koşullarına fizyolojik ve davranışsal adaptasyon mekanizmaları geliştirmiştir.</a:t>
            </a:r>
          </a:p>
        </p:txBody>
      </p:sp>
    </p:spTree>
    <p:extLst>
      <p:ext uri="{BB962C8B-B14F-4D97-AF65-F5344CB8AC3E}">
        <p14:creationId xmlns:p14="http://schemas.microsoft.com/office/powerpoint/2010/main" val="1818496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tr-TR" altLang="tr-TR" sz="2400" b="1" smtClean="0"/>
              <a:t>Chironomidae</a:t>
            </a:r>
            <a:r>
              <a:rPr lang="tr-TR" altLang="tr-TR" sz="2400" smtClean="0"/>
              <a:t> familyasından larvalar 50 derece sıcaklıkta yaşayabilmektedir.</a:t>
            </a:r>
          </a:p>
        </p:txBody>
      </p:sp>
      <p:pic>
        <p:nvPicPr>
          <p:cNvPr id="44035" name="Picture 5" descr="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75" y="2005013"/>
            <a:ext cx="4286250"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521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tr-TR" altLang="tr-TR" smtClean="0"/>
          </a:p>
        </p:txBody>
      </p:sp>
      <p:sp>
        <p:nvSpPr>
          <p:cNvPr id="45059" name="Rectangle 3"/>
          <p:cNvSpPr>
            <a:spLocks noGrp="1" noChangeArrowheads="1"/>
          </p:cNvSpPr>
          <p:nvPr>
            <p:ph type="body" idx="1"/>
          </p:nvPr>
        </p:nvSpPr>
        <p:spPr/>
        <p:txBody>
          <a:bodyPr/>
          <a:lstStyle/>
          <a:p>
            <a:pPr eaLnBrk="1" hangingPunct="1"/>
            <a:r>
              <a:rPr lang="tr-TR" altLang="tr-TR" dirty="0" smtClean="0"/>
              <a:t>Böceklerin bir grubu -30oC’de ve bazı Arktik türler -50oC’nin altında yaşayabilmektedir.</a:t>
            </a:r>
          </a:p>
        </p:txBody>
      </p:sp>
    </p:spTree>
    <p:extLst>
      <p:ext uri="{BB962C8B-B14F-4D97-AF65-F5344CB8AC3E}">
        <p14:creationId xmlns:p14="http://schemas.microsoft.com/office/powerpoint/2010/main" val="280487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Böcekler, nispeten büyük yüzey alanı-hacim oranları nedeniyle sıcaklık, </a:t>
            </a:r>
            <a:r>
              <a:rPr lang="tr-TR" dirty="0" smtClean="0"/>
              <a:t>suyun uygunluğu veya </a:t>
            </a:r>
            <a:r>
              <a:rPr lang="tr-TR" dirty="0"/>
              <a:t>hava </a:t>
            </a:r>
            <a:r>
              <a:rPr lang="tr-TR" dirty="0" smtClean="0"/>
              <a:t>ve </a:t>
            </a:r>
            <a:r>
              <a:rPr lang="tr-TR" dirty="0"/>
              <a:t>su kimyasındaki değişikliklere karşı özellikle hassastır. </a:t>
            </a:r>
          </a:p>
        </p:txBody>
      </p:sp>
    </p:spTree>
    <p:extLst>
      <p:ext uri="{BB962C8B-B14F-4D97-AF65-F5344CB8AC3E}">
        <p14:creationId xmlns:p14="http://schemas.microsoft.com/office/powerpoint/2010/main" val="41544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Bununla birlikte, birçok böcek, çevresel değişikliklere maruz kalmayı </a:t>
            </a:r>
            <a:r>
              <a:rPr lang="tr-TR" dirty="0" err="1">
                <a:solidFill>
                  <a:srgbClr val="000000"/>
                </a:solidFill>
              </a:rPr>
              <a:t>tamponlayan</a:t>
            </a:r>
            <a:r>
              <a:rPr lang="tr-TR" dirty="0">
                <a:solidFill>
                  <a:srgbClr val="000000"/>
                </a:solidFill>
              </a:rPr>
              <a:t> uygun </a:t>
            </a:r>
            <a:r>
              <a:rPr lang="tr-TR" dirty="0" smtClean="0">
                <a:solidFill>
                  <a:srgbClr val="000000"/>
                </a:solidFill>
              </a:rPr>
              <a:t>mikro habitatlarda </a:t>
            </a:r>
            <a:r>
              <a:rPr lang="tr-TR" dirty="0">
                <a:solidFill>
                  <a:srgbClr val="000000"/>
                </a:solidFill>
              </a:rPr>
              <a:t>yaşayabilir. </a:t>
            </a:r>
            <a:endParaRPr lang="tr-TR" dirty="0" smtClean="0">
              <a:solidFill>
                <a:srgbClr val="000000"/>
              </a:solidFill>
            </a:endParaRPr>
          </a:p>
          <a:p>
            <a:pPr lvl="0"/>
            <a:r>
              <a:rPr lang="tr-TR" dirty="0" smtClean="0">
                <a:solidFill>
                  <a:srgbClr val="000000"/>
                </a:solidFill>
              </a:rPr>
              <a:t>Su </a:t>
            </a:r>
            <a:r>
              <a:rPr lang="tr-TR" dirty="0">
                <a:solidFill>
                  <a:srgbClr val="000000"/>
                </a:solidFill>
              </a:rPr>
              <a:t>ortamlarında veya derin topraklarda veya odunsu habitatlarda bulunan böcekler, hava sıcaklığındaki ve bağıl nemdeki büyük değişikliklerden nispeten korunabilir. Toprağın yüksek nem içeriği, ısı </a:t>
            </a:r>
            <a:r>
              <a:rPr lang="tr-TR" dirty="0" err="1">
                <a:solidFill>
                  <a:srgbClr val="000000"/>
                </a:solidFill>
              </a:rPr>
              <a:t>penetrasyonunu</a:t>
            </a:r>
            <a:r>
              <a:rPr lang="tr-TR" dirty="0">
                <a:solidFill>
                  <a:srgbClr val="000000"/>
                </a:solidFill>
              </a:rPr>
              <a:t> azaltabilir ve toprak faunasını koruyabilir.</a:t>
            </a:r>
          </a:p>
          <a:p>
            <a:endParaRPr lang="tr-TR" dirty="0"/>
          </a:p>
        </p:txBody>
      </p:sp>
    </p:spTree>
    <p:extLst>
      <p:ext uri="{BB962C8B-B14F-4D97-AF65-F5344CB8AC3E}">
        <p14:creationId xmlns:p14="http://schemas.microsoft.com/office/powerpoint/2010/main" val="243877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r>
              <a:rPr lang="tr-TR" dirty="0"/>
              <a:t>Böceklerin çoğu, potansiyel olarak ölümcül veya stresli </a:t>
            </a:r>
            <a:r>
              <a:rPr lang="tr-TR" dirty="0" err="1"/>
              <a:t>abiyotik</a:t>
            </a:r>
            <a:r>
              <a:rPr lang="tr-TR" dirty="0"/>
              <a:t> koşulların olduğu dönemleri içeren çevresel değişkenliğe tabidir. </a:t>
            </a:r>
            <a:endParaRPr lang="tr-TR" dirty="0" smtClean="0"/>
          </a:p>
          <a:p>
            <a:r>
              <a:rPr lang="tr-TR" dirty="0" smtClean="0"/>
              <a:t>Bu </a:t>
            </a:r>
            <a:r>
              <a:rPr lang="tr-TR" dirty="0"/>
              <a:t>nedenle, </a:t>
            </a:r>
            <a:r>
              <a:rPr lang="tr-TR" dirty="0" smtClean="0"/>
              <a:t>optimum </a:t>
            </a:r>
            <a:r>
              <a:rPr lang="tr-TR" dirty="0"/>
              <a:t>vücut ısısını, su içeriğini ve kimyasal süreçleri korumak, değişken ortamlarda hayatta kalmak için bir zorluktur. </a:t>
            </a:r>
            <a:endParaRPr lang="tr-TR" dirty="0" smtClean="0"/>
          </a:p>
          <a:p>
            <a:r>
              <a:rPr lang="tr-TR" dirty="0" smtClean="0"/>
              <a:t>Böcekler</a:t>
            </a:r>
            <a:r>
              <a:rPr lang="tr-TR" dirty="0"/>
              <a:t>, değişken ortamlarda hayatta kalmak için dikkate değer çeşitli fizyolojik ve davranışsal mekanizmalara sahiptir.</a:t>
            </a:r>
          </a:p>
        </p:txBody>
      </p:sp>
    </p:spTree>
    <p:extLst>
      <p:ext uri="{BB962C8B-B14F-4D97-AF65-F5344CB8AC3E}">
        <p14:creationId xmlns:p14="http://schemas.microsoft.com/office/powerpoint/2010/main" val="329040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Uyarlanabilir fizyolojik tepkiler, optimal olmayan koşullara maruz kalmayı azaltabilir. </a:t>
            </a:r>
            <a:endParaRPr lang="tr-TR" dirty="0" smtClean="0"/>
          </a:p>
          <a:p>
            <a:r>
              <a:rPr lang="tr-TR" dirty="0" smtClean="0"/>
              <a:t>Örneğin</a:t>
            </a:r>
            <a:r>
              <a:rPr lang="tr-TR" dirty="0"/>
              <a:t>, </a:t>
            </a:r>
            <a:r>
              <a:rPr lang="tr-TR" dirty="0" err="1"/>
              <a:t>diyapoz</a:t>
            </a:r>
            <a:r>
              <a:rPr lang="tr-TR" dirty="0"/>
              <a:t>, genellikle dirençli bir aşamada, örneğin </a:t>
            </a:r>
            <a:r>
              <a:rPr lang="tr-TR" dirty="0" err="1"/>
              <a:t>holometabol</a:t>
            </a:r>
            <a:r>
              <a:rPr lang="tr-TR" dirty="0"/>
              <a:t> böceklerin pupası gibi, mevsimsel olarak olumsuz koşullardan kurtulmak için genel bir fizyolojik mekanizmadır.</a:t>
            </a:r>
          </a:p>
        </p:txBody>
      </p:sp>
    </p:spTree>
    <p:extLst>
      <p:ext uri="{BB962C8B-B14F-4D97-AF65-F5344CB8AC3E}">
        <p14:creationId xmlns:p14="http://schemas.microsoft.com/office/powerpoint/2010/main" val="220563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Özellikle gündüzü geceden ayıran </a:t>
            </a:r>
            <a:r>
              <a:rPr lang="tr-TR" dirty="0" err="1"/>
              <a:t>fotoreseptörler</a:t>
            </a:r>
            <a:r>
              <a:rPr lang="tr-TR" dirty="0"/>
              <a:t>, gündüz veya gece uzunluğu veya her ikisi hakkında bilgi toplayan ve ölçen genlerin ekspresyonunu tetikler ve </a:t>
            </a:r>
            <a:r>
              <a:rPr lang="tr-TR" dirty="0" err="1"/>
              <a:t>diyapozu</a:t>
            </a:r>
            <a:r>
              <a:rPr lang="tr-TR" dirty="0"/>
              <a:t> indükleyen proteinler </a:t>
            </a:r>
            <a:r>
              <a:rPr lang="tr-TR" dirty="0" smtClean="0"/>
              <a:t>üretir.</a:t>
            </a:r>
            <a:endParaRPr lang="tr-TR" dirty="0"/>
          </a:p>
        </p:txBody>
      </p:sp>
    </p:spTree>
    <p:extLst>
      <p:ext uri="{BB962C8B-B14F-4D97-AF65-F5344CB8AC3E}">
        <p14:creationId xmlns:p14="http://schemas.microsoft.com/office/powerpoint/2010/main" val="344501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Çeşitli antibiyotik proteinleri de sadece </a:t>
            </a:r>
            <a:r>
              <a:rPr lang="tr-TR" dirty="0" err="1" smtClean="0"/>
              <a:t>diyapoz</a:t>
            </a:r>
            <a:r>
              <a:rPr lang="tr-TR" dirty="0" smtClean="0"/>
              <a:t> sırasında; muhtemelen </a:t>
            </a:r>
            <a:r>
              <a:rPr lang="tr-TR" dirty="0"/>
              <a:t>bağırsak dokuları yeniden düzenlenirken dokuların bağırsak mikroorganizmalarına maruz kalmasından kaynaklanan enfeksiyonu önlemek için</a:t>
            </a:r>
            <a:r>
              <a:rPr lang="tr-TR" dirty="0" smtClean="0"/>
              <a:t> üretilir.</a:t>
            </a:r>
            <a:endParaRPr lang="tr-TR" dirty="0"/>
          </a:p>
        </p:txBody>
      </p:sp>
    </p:spTree>
    <p:extLst>
      <p:ext uri="{BB962C8B-B14F-4D97-AF65-F5344CB8AC3E}">
        <p14:creationId xmlns:p14="http://schemas.microsoft.com/office/powerpoint/2010/main" val="158678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457200" y="260350"/>
            <a:ext cx="8229600" cy="5865813"/>
          </a:xfrm>
        </p:spPr>
        <p:txBody>
          <a:bodyPr/>
          <a:lstStyle/>
          <a:p>
            <a:pPr eaLnBrk="1" hangingPunct="1"/>
            <a:r>
              <a:rPr lang="tr-TR" altLang="tr-TR" smtClean="0"/>
              <a:t>Örneğin diyapoz mevsimsel şartlar tersine döndüğünde genellikle uygun bir evre olarak  holometabol böceklerde pup olmak yaşamak için genel bir fizyolojik adaptasyondur </a:t>
            </a:r>
          </a:p>
          <a:p>
            <a:pPr eaLnBrk="1" hangingPunct="1"/>
            <a:endParaRPr lang="tr-TR" altLang="tr-TR" smtClean="0"/>
          </a:p>
          <a:p>
            <a:pPr eaLnBrk="1" hangingPunct="1"/>
            <a:r>
              <a:rPr lang="tr-TR" altLang="tr-TR" smtClean="0"/>
              <a:t>diapoza giriş ve çıkış günlük sıcaklık toplamı ve fotoperiyottaki işaretler tarafından kontrol edilir</a:t>
            </a:r>
          </a:p>
        </p:txBody>
      </p:sp>
    </p:spTree>
    <p:extLst>
      <p:ext uri="{BB962C8B-B14F-4D97-AF65-F5344CB8AC3E}">
        <p14:creationId xmlns:p14="http://schemas.microsoft.com/office/powerpoint/2010/main" val="72444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tr-TR" altLang="tr-TR" smtClean="0"/>
          </a:p>
        </p:txBody>
      </p:sp>
      <p:sp>
        <p:nvSpPr>
          <p:cNvPr id="35843" name="Rectangle 3"/>
          <p:cNvSpPr>
            <a:spLocks noGrp="1" noChangeArrowheads="1"/>
          </p:cNvSpPr>
          <p:nvPr>
            <p:ph type="body" idx="1"/>
          </p:nvPr>
        </p:nvSpPr>
        <p:spPr/>
        <p:txBody>
          <a:bodyPr/>
          <a:lstStyle/>
          <a:p>
            <a:pPr eaLnBrk="1" hangingPunct="1">
              <a:lnSpc>
                <a:spcPct val="90000"/>
              </a:lnSpc>
            </a:pPr>
            <a:r>
              <a:rPr lang="tr-TR" altLang="tr-TR" sz="2800" smtClean="0"/>
              <a:t>Özellikle fotoreseptörlerin genlerin baskısıyla gece gündüz farkını yani gece veya gündüz uzunluğu yada herikisi birden ve diapoza girmek için üretilen proteinler tarafından ayırt edilmektedir.</a:t>
            </a:r>
          </a:p>
          <a:p>
            <a:pPr eaLnBrk="1" hangingPunct="1">
              <a:lnSpc>
                <a:spcPct val="90000"/>
              </a:lnSpc>
            </a:pPr>
            <a:r>
              <a:rPr lang="tr-TR" altLang="tr-TR" sz="2800" smtClean="0"/>
              <a:t>Kriptokrom isimli mRNA’ların miktarındaki değişimler böcekler için diapoz işaretçisidir ki fotoperyot buda etkilidir uzun ve sıcak günlerde bu mRNA miktarı az soğuk ve kısa günlerde artarak genetik baskıyla böceğin diyapoza girişi başlatılır.</a:t>
            </a:r>
          </a:p>
        </p:txBody>
      </p:sp>
    </p:spTree>
    <p:extLst>
      <p:ext uri="{BB962C8B-B14F-4D97-AF65-F5344CB8AC3E}">
        <p14:creationId xmlns:p14="http://schemas.microsoft.com/office/powerpoint/2010/main" val="3854118364"/>
      </p:ext>
    </p:extLst>
  </p:cSld>
  <p:clrMapOvr>
    <a:masterClrMapping/>
  </p:clrMapOvr>
</p:sld>
</file>

<file path=ppt/theme/theme1.xml><?xml version="1.0" encoding="utf-8"?>
<a:theme xmlns:a="http://schemas.openxmlformats.org/drawingml/2006/main" name="3_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562</Words>
  <Application>Microsoft Office PowerPoint</Application>
  <PresentationFormat>Ekran Gösterisi (4:3)</PresentationFormat>
  <Paragraphs>33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3_Varsayılan Tasarım</vt:lpstr>
      <vt:lpstr>7.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Coloradia pandora-Pinus ponderosa</vt:lpstr>
      <vt:lpstr>Coloradia pandora-Pinus ponderosa </vt:lpstr>
      <vt:lpstr>PowerPoint Sunusu</vt:lpstr>
      <vt:lpstr>Chironomidae familyasından larvalar 50 derece sıcaklıkta yaşayabilmektedir.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hp5</dc:creator>
  <cp:lastModifiedBy>hp5</cp:lastModifiedBy>
  <cp:revision>1</cp:revision>
  <dcterms:created xsi:type="dcterms:W3CDTF">2024-10-11T12:58:15Z</dcterms:created>
  <dcterms:modified xsi:type="dcterms:W3CDTF">2024-10-11T12:59:24Z</dcterms:modified>
</cp:coreProperties>
</file>