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7556-0996-4FE8-B41F-D93D1CBD294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9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E51F-90F2-4793-BE57-30DDB011FA2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1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D94D9-90DC-48BF-9E28-4810A74463E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7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BE35-86DF-463E-B9C3-CBF7F3A67C5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7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56F9-8A66-4FA0-BE82-40505872DC4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5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2673-60EC-441D-A1AE-3C7A3AD1AA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2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9D6EA-59FB-4A5F-A979-B9F8BF9EFB3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6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89EA0-7754-40CE-88EF-B114CF2613D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0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645A1-4A9C-4D00-BB9E-DCCE9B16502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8C19-B4BA-400B-87FD-B3DE0571D16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7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B1F4C-154B-4B21-8778-5B8EF5180C1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0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198C0-F52B-4A13-8159-5FB8FAE76E25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4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err="1" smtClean="0"/>
              <a:t>Abiyotik</a:t>
            </a:r>
            <a:r>
              <a:rPr lang="tr-TR" dirty="0" smtClean="0"/>
              <a:t> şartlara </a:t>
            </a:r>
            <a:r>
              <a:rPr lang="tr-TR" dirty="0" err="1" smtClean="0"/>
              <a:t>herbivor</a:t>
            </a:r>
            <a:r>
              <a:rPr lang="tr-TR" dirty="0" smtClean="0"/>
              <a:t> böceklerin tepkisi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571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Bazı türlerde hormonal kontrol altında su korunur. </a:t>
            </a:r>
          </a:p>
          <a:p>
            <a:pPr eaLnBrk="1" hangingPunct="1"/>
            <a:r>
              <a:rPr lang="tr-TR" altLang="tr-TR" smtClean="0"/>
              <a:t>Aşırı su kaybı, serbest suyun yok olmasıyla ve metabolizmanın önlenmesiyle karakterize edilmiş bir fizyolojik durum olan </a:t>
            </a:r>
            <a:r>
              <a:rPr lang="tr-TR" altLang="tr-TR" i="1" smtClean="0"/>
              <a:t>anhydrobiosis</a:t>
            </a:r>
            <a:r>
              <a:rPr lang="tr-TR" altLang="tr-TR" smtClean="0"/>
              <a:t> (susuz yaşam) başlangıcını tetikler. </a:t>
            </a:r>
          </a:p>
        </p:txBody>
      </p:sp>
    </p:spTree>
    <p:extLst>
      <p:ext uri="{BB962C8B-B14F-4D97-AF65-F5344CB8AC3E}">
        <p14:creationId xmlns:p14="http://schemas.microsoft.com/office/powerpoint/2010/main" val="34413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dirty="0">
                <a:solidFill>
                  <a:srgbClr val="000000"/>
                </a:solidFill>
              </a:rPr>
              <a:t>Hava ve Su Kimyası</a:t>
            </a:r>
            <a:endParaRPr lang="tr-TR" altLang="tr-TR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Hava ve su kimyası böcek fizyolojisini etkiler. Oksijen </a:t>
            </a:r>
            <a:r>
              <a:rPr lang="tr-TR" altLang="tr-TR" dirty="0" err="1" smtClean="0"/>
              <a:t>tedariği</a:t>
            </a:r>
            <a:r>
              <a:rPr lang="tr-TR" altLang="tr-TR" dirty="0" smtClean="0"/>
              <a:t> hayatta kalmak için kritik öneme sahiptir ancak belirli koşullar altında sınırlı olabilir. Havadaki veya çözünmüş kimyasallar solunumu ve gelişmeyi etkileyebilir. Toprak veya su </a:t>
            </a:r>
            <a:r>
              <a:rPr lang="tr-TR" altLang="tr-TR" dirty="0" err="1" smtClean="0"/>
              <a:t>pH'ı</a:t>
            </a:r>
            <a:r>
              <a:rPr lang="tr-TR" altLang="tr-TR" dirty="0" smtClean="0"/>
              <a:t>, dış iskelet fonksiyonunu ve diğer fizyolojik süreçleri etkileyebilir. </a:t>
            </a:r>
          </a:p>
        </p:txBody>
      </p:sp>
    </p:spTree>
    <p:extLst>
      <p:ext uri="{BB962C8B-B14F-4D97-AF65-F5344CB8AC3E}">
        <p14:creationId xmlns:p14="http://schemas.microsoft.com/office/powerpoint/2010/main" val="425794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102027"/>
          </a:xfrm>
        </p:spPr>
        <p:txBody>
          <a:bodyPr/>
          <a:lstStyle/>
          <a:p>
            <a:r>
              <a:rPr lang="tr-TR" altLang="tr-TR" dirty="0">
                <a:solidFill>
                  <a:srgbClr val="000000"/>
                </a:solidFill>
              </a:rPr>
              <a:t>Çeşitli kimyasalların, özellikle endüstriyel faaliyetlerden etkilenenlerin konsantrasyonlarındaki değişiklikler, böcekler de dahil olmak üzere birçok organizmayı etkiler. </a:t>
            </a:r>
            <a:endParaRPr lang="tr-TR" altLang="tr-TR" dirty="0" smtClean="0">
              <a:solidFill>
                <a:srgbClr val="000000"/>
              </a:solidFill>
            </a:endParaRPr>
          </a:p>
          <a:p>
            <a:r>
              <a:rPr lang="tr-TR" altLang="tr-TR" dirty="0" smtClean="0">
                <a:solidFill>
                  <a:srgbClr val="000000"/>
                </a:solidFill>
              </a:rPr>
              <a:t>Oksijen </a:t>
            </a:r>
            <a:r>
              <a:rPr lang="tr-TR" altLang="tr-TR" dirty="0">
                <a:solidFill>
                  <a:srgbClr val="000000"/>
                </a:solidFill>
              </a:rPr>
              <a:t>kaynağı aktiviteyi </a:t>
            </a:r>
            <a:r>
              <a:rPr lang="tr-TR" altLang="tr-TR" dirty="0" err="1">
                <a:solidFill>
                  <a:srgbClr val="000000"/>
                </a:solidFill>
              </a:rPr>
              <a:t>sınırlayabilirve</a:t>
            </a:r>
            <a:r>
              <a:rPr lang="tr-TR" altLang="tr-TR" dirty="0">
                <a:solidFill>
                  <a:srgbClr val="000000"/>
                </a:solidFill>
              </a:rPr>
              <a:t> suda yaşayan türlerin ve bazı karasal türlerin hayatta </a:t>
            </a:r>
            <a:r>
              <a:rPr lang="tr-TR" altLang="tr-TR" dirty="0" smtClean="0">
                <a:solidFill>
                  <a:srgbClr val="000000"/>
                </a:solidFill>
              </a:rPr>
              <a:t>kalmasını etkiler.</a:t>
            </a:r>
          </a:p>
          <a:p>
            <a:r>
              <a:rPr lang="tr-TR" altLang="tr-TR" dirty="0" smtClean="0">
                <a:solidFill>
                  <a:srgbClr val="000000"/>
                </a:solidFill>
              </a:rPr>
              <a:t>Sıcak </a:t>
            </a:r>
            <a:r>
              <a:rPr lang="tr-TR" altLang="tr-TR" dirty="0">
                <a:solidFill>
                  <a:srgbClr val="000000"/>
                </a:solidFill>
              </a:rPr>
              <a:t>suda, soğuk suya göre daha az oksijen çözünmüş halde kalabilir. Durgun su, alg ve bakteriyel solunumun bir sonucu olarak oksijen tükenmesine uğrayabilir.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9403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r>
              <a:rPr lang="tr-TR" altLang="tr-TR" smtClean="0"/>
              <a:t>Florürler, sülfür bileşikleri, azot oksitler ve ozon bazı böcek türlerini direkt olarak etkiler buna rağmen toksisitenin fizyolojik mekanizmaları tam olarak bilinmemektedir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bu reaktif kimyasallar tarafından epikutikular veya spirakutikular dokulardaki bozulmalar bulaşmayla meydana gelmiş olabilir  </a:t>
            </a:r>
          </a:p>
        </p:txBody>
      </p:sp>
    </p:spTree>
    <p:extLst>
      <p:ext uri="{BB962C8B-B14F-4D97-AF65-F5344CB8AC3E}">
        <p14:creationId xmlns:p14="http://schemas.microsoft.com/office/powerpoint/2010/main" val="412872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i="1" smtClean="0"/>
              <a:t>Pinus sylvestris</a:t>
            </a:r>
            <a:r>
              <a:rPr lang="tr-TR" altLang="tr-TR" smtClean="0"/>
              <a:t> en yüksek ozon konsantrasyonunda toplam a. asit ve nişasta miktarını önemli derecede azaltırlar, fakat diğer şekerler ve sekonder bileşiklerin miktarı artmamıştır.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Bununla beraber kirleticiler konakların koku dedektörlerini engelleyebilirler. </a:t>
            </a:r>
          </a:p>
        </p:txBody>
      </p:sp>
    </p:spTree>
    <p:extLst>
      <p:ext uri="{BB962C8B-B14F-4D97-AF65-F5344CB8AC3E}">
        <p14:creationId xmlns:p14="http://schemas.microsoft.com/office/powerpoint/2010/main" val="3842666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tr-TR" altLang="tr-TR" dirty="0" err="1" smtClean="0"/>
              <a:t>Parazitoid</a:t>
            </a:r>
            <a:r>
              <a:rPr lang="tr-TR" altLang="tr-TR" i="1" dirty="0" smtClean="0"/>
              <a:t> </a:t>
            </a:r>
            <a:r>
              <a:rPr lang="tr-TR" altLang="tr-TR" i="1" dirty="0" err="1" smtClean="0"/>
              <a:t>Asobara</a:t>
            </a:r>
            <a:r>
              <a:rPr lang="tr-TR" altLang="tr-TR" i="1" dirty="0" smtClean="0"/>
              <a:t> </a:t>
            </a:r>
            <a:r>
              <a:rPr lang="tr-TR" altLang="tr-TR" i="1" dirty="0" err="1" smtClean="0"/>
              <a:t>tabida</a:t>
            </a:r>
            <a:r>
              <a:rPr lang="tr-TR" altLang="tr-TR" i="1" dirty="0" smtClean="0"/>
              <a:t> </a:t>
            </a:r>
            <a:r>
              <a:rPr lang="tr-TR" altLang="tr-TR" dirty="0" smtClean="0"/>
              <a:t>ozon, kükürt dioksit ve azot dioksit konakları olan </a:t>
            </a:r>
            <a:r>
              <a:rPr lang="tr-TR" altLang="tr-TR" i="1" dirty="0" err="1" smtClean="0"/>
              <a:t>Drosophila</a:t>
            </a:r>
            <a:r>
              <a:rPr lang="tr-TR" altLang="tr-TR" i="1" dirty="0" smtClean="0"/>
              <a:t> </a:t>
            </a:r>
            <a:r>
              <a:rPr lang="tr-TR" altLang="tr-TR" i="1" dirty="0" err="1" smtClean="0"/>
              <a:t>subobscura</a:t>
            </a:r>
            <a:r>
              <a:rPr lang="tr-TR" altLang="tr-TR" dirty="0" err="1" smtClean="0"/>
              <a:t>’nın</a:t>
            </a:r>
            <a:r>
              <a:rPr lang="tr-TR" altLang="tr-TR" dirty="0" smtClean="0"/>
              <a:t> etrafında toplanmalarında etkilidir.</a:t>
            </a:r>
          </a:p>
          <a:p>
            <a:pPr eaLnBrk="1" hangingPunct="1"/>
            <a:r>
              <a:rPr lang="tr-TR" altLang="tr-TR" dirty="0" smtClean="0"/>
              <a:t>Ozon konakların parazitlenme oranını ve konağın aranma etkisini düşürür.</a:t>
            </a:r>
          </a:p>
        </p:txBody>
      </p:sp>
    </p:spTree>
    <p:extLst>
      <p:ext uri="{BB962C8B-B14F-4D97-AF65-F5344CB8AC3E}">
        <p14:creationId xmlns:p14="http://schemas.microsoft.com/office/powerpoint/2010/main" val="2337958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reaktif kimyasallar tarafından </a:t>
            </a:r>
            <a:r>
              <a:rPr lang="tr-TR" dirty="0" err="1" smtClean="0"/>
              <a:t>epikütikular</a:t>
            </a:r>
            <a:r>
              <a:rPr lang="tr-TR" dirty="0" smtClean="0"/>
              <a:t> veya </a:t>
            </a:r>
            <a:r>
              <a:rPr lang="tr-TR" dirty="0" err="1" smtClean="0"/>
              <a:t>spiraküler</a:t>
            </a:r>
            <a:r>
              <a:rPr lang="tr-TR" dirty="0" smtClean="0"/>
              <a:t> dokuların bozulması söz konusu olabilir. Toz ve kül birçok böceği öldürür, çünkü su kaybının önündeki başlıca engel olan ince </a:t>
            </a:r>
            <a:r>
              <a:rPr lang="tr-TR" dirty="0" err="1" smtClean="0"/>
              <a:t>epikütikular</a:t>
            </a:r>
            <a:r>
              <a:rPr lang="tr-TR" dirty="0" smtClean="0"/>
              <a:t> mum-</a:t>
            </a:r>
            <a:r>
              <a:rPr lang="tr-TR" dirty="0" err="1" smtClean="0"/>
              <a:t>lipid</a:t>
            </a:r>
            <a:r>
              <a:rPr lang="tr-TR" dirty="0" smtClean="0"/>
              <a:t> filmini emer ve aşındırırlar. Böcekler daha sonra kurumaktan ölür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5621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Genel olarak, yaprak çiğneyenler yüksek CO2'nin etkilerini tüketim oranlarını artırarak telafi ederken, özsu emiciler daha kısa gelişme süreleri ve artan nüfus büyüklüğü gösterir.</a:t>
            </a:r>
          </a:p>
        </p:txBody>
      </p:sp>
    </p:spTree>
    <p:extLst>
      <p:ext uri="{BB962C8B-B14F-4D97-AF65-F5344CB8AC3E}">
        <p14:creationId xmlns:p14="http://schemas.microsoft.com/office/powerpoint/2010/main" val="1829107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Toprak ve su </a:t>
            </a:r>
            <a:r>
              <a:rPr lang="tr-TR" dirty="0" err="1" smtClean="0"/>
              <a:t>pH'ı</a:t>
            </a:r>
            <a:r>
              <a:rPr lang="tr-TR" dirty="0" smtClean="0"/>
              <a:t>, </a:t>
            </a:r>
            <a:r>
              <a:rPr lang="tr-TR" dirty="0" err="1" smtClean="0"/>
              <a:t>enzimatik</a:t>
            </a:r>
            <a:r>
              <a:rPr lang="tr-TR" dirty="0" smtClean="0"/>
              <a:t> aktivite de dahil olmak üzere çeşitli kimyasal reaksiyonları etkiler. Asitleşmeden (volkanik veya </a:t>
            </a:r>
            <a:r>
              <a:rPr lang="tr-TR" dirty="0" err="1" smtClean="0"/>
              <a:t>antropojenik</a:t>
            </a:r>
            <a:r>
              <a:rPr lang="tr-TR" dirty="0" smtClean="0"/>
              <a:t> aktiviteden kaynaklanan) kaynaklanan </a:t>
            </a:r>
            <a:r>
              <a:rPr lang="tr-TR" dirty="0" err="1" smtClean="0"/>
              <a:t>pH</a:t>
            </a:r>
            <a:r>
              <a:rPr lang="tr-TR" dirty="0" smtClean="0"/>
              <a:t> değişiklikleri </a:t>
            </a:r>
            <a:r>
              <a:rPr lang="tr-TR" dirty="0" err="1" smtClean="0"/>
              <a:t>ozmotik</a:t>
            </a:r>
            <a:r>
              <a:rPr lang="tr-TR" dirty="0" smtClean="0"/>
              <a:t> değişimi, solungaç ve spiral yüzeyleri ve sindirim süreçlerini etkiler.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349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tr-TR" dirty="0" smtClean="0"/>
              <a:t>C</a:t>
            </a:r>
            <a:r>
              <a:rPr lang="en-US" dirty="0" err="1" smtClean="0"/>
              <a:t>hironomid</a:t>
            </a:r>
            <a:r>
              <a:rPr lang="en-US" dirty="0" smtClean="0"/>
              <a:t> </a:t>
            </a:r>
            <a:r>
              <a:rPr lang="en-US" dirty="0" err="1" smtClean="0"/>
              <a:t>türünün</a:t>
            </a:r>
            <a:r>
              <a:rPr lang="en-US" dirty="0" smtClean="0"/>
              <a:t> alkali </a:t>
            </a:r>
            <a:r>
              <a:rPr lang="en-US" dirty="0" err="1" smtClean="0"/>
              <a:t>suya</a:t>
            </a:r>
            <a:r>
              <a:rPr lang="en-US" dirty="0" smtClean="0"/>
              <a:t> </a:t>
            </a:r>
            <a:r>
              <a:rPr lang="en-US" dirty="0" err="1" smtClean="0"/>
              <a:t>nispeten</a:t>
            </a:r>
            <a:r>
              <a:rPr lang="en-US" dirty="0" smtClean="0"/>
              <a:t> </a:t>
            </a:r>
            <a:r>
              <a:rPr lang="en-US" dirty="0" err="1" smtClean="0"/>
              <a:t>toleranslı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birkaçının</a:t>
            </a:r>
            <a:r>
              <a:rPr lang="en-US" dirty="0" smtClean="0"/>
              <a:t> pH &lt; 6.3'e </a:t>
            </a:r>
            <a:r>
              <a:rPr lang="en-US" dirty="0" err="1" smtClean="0"/>
              <a:t>toleranslı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bildirmiştir</a:t>
            </a:r>
            <a:r>
              <a:rPr lang="en-US" dirty="0" smtClean="0"/>
              <a:t>.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türler</a:t>
            </a:r>
            <a:r>
              <a:rPr lang="en-US" dirty="0" smtClean="0"/>
              <a:t> de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pH'lı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 </a:t>
            </a:r>
            <a:r>
              <a:rPr lang="en-US" dirty="0" err="1" smtClean="0"/>
              <a:t>hayatta</a:t>
            </a:r>
            <a:r>
              <a:rPr lang="en-US" dirty="0" smtClean="0"/>
              <a:t> </a:t>
            </a:r>
            <a:r>
              <a:rPr lang="en-US" dirty="0" err="1" smtClean="0"/>
              <a:t>kalamayabilirler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46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Bazı böcekler hemolenfteki peptidler ve proteinler, gliserol glikoz gibi şekerler ve alkolleri yüksek konsantrasyonlarda üreterek (taze ağırlığın % 25’inden fazlası) – 50oC’ye kadar donmayı önlerler</a:t>
            </a:r>
          </a:p>
          <a:p>
            <a:pPr eaLnBrk="1" hangingPunct="1"/>
            <a:r>
              <a:rPr lang="tr-TR" altLang="tr-TR" smtClean="0"/>
              <a:t>(N. Hadley 1994, Lundheim and Zachariassen 1993).</a:t>
            </a:r>
          </a:p>
        </p:txBody>
      </p:sp>
    </p:spTree>
    <p:extLst>
      <p:ext uri="{BB962C8B-B14F-4D97-AF65-F5344CB8AC3E}">
        <p14:creationId xmlns:p14="http://schemas.microsoft.com/office/powerpoint/2010/main" val="253595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Asit birikimi ve </a:t>
            </a:r>
            <a:r>
              <a:rPr lang="tr-TR" dirty="0" err="1" smtClean="0"/>
              <a:t>pH</a:t>
            </a:r>
            <a:r>
              <a:rPr lang="tr-TR" dirty="0" smtClean="0"/>
              <a:t> </a:t>
            </a:r>
            <a:r>
              <a:rPr lang="tr-TR" dirty="0" err="1" smtClean="0"/>
              <a:t>tamponlama</a:t>
            </a:r>
            <a:r>
              <a:rPr lang="tr-TR" dirty="0" smtClean="0"/>
              <a:t> kapasitesinin kaybı, muhtemelen suda yaşayan ve toprak/çöp eklembacaklılarının hayatta kalmasını ve üremesini etkileyecektir.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434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 seviyesi hem sıcaklığı hem de su kalitesini etkiler, çünkü daha küçük hacimler ısıyı normalden daha hızlı emer veya kaybeder.</a:t>
            </a:r>
          </a:p>
          <a:p>
            <a:r>
              <a:rPr lang="tr-TR" dirty="0" smtClean="0"/>
              <a:t>Su buharlaştıkça çeşitli çözünen maddeler daha konsantre hale geldiğinden suyun kalitesi olumsuz bir duruma gelebilir.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3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143000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Nasonia vitripennis-</a:t>
            </a:r>
            <a:r>
              <a:rPr lang="tr-TR" altLang="tr-TR" sz="3600" i="1" smtClean="0"/>
              <a:t>Sarcophaga crassipalpi</a:t>
            </a:r>
            <a:r>
              <a:rPr lang="tr-TR" altLang="tr-TR" smtClean="0"/>
              <a:t> </a:t>
            </a:r>
            <a:br>
              <a:rPr lang="tr-TR" altLang="tr-TR" smtClean="0"/>
            </a:br>
            <a:r>
              <a:rPr lang="tr-TR" altLang="tr-TR" smtClean="0"/>
              <a:t>glycerol and alanine, during larval feeding </a:t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47107" name="AutoShape 5" descr="Z"/>
          <p:cNvSpPr>
            <a:spLocks noChangeAspect="1" noChangeArrowheads="1"/>
          </p:cNvSpPr>
          <p:nvPr/>
        </p:nvSpPr>
        <p:spPr bwMode="auto">
          <a:xfrm>
            <a:off x="3771900" y="29718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000000"/>
              </a:solidFill>
            </a:endParaRPr>
          </a:p>
        </p:txBody>
      </p:sp>
      <p:sp>
        <p:nvSpPr>
          <p:cNvPr id="47108" name="AutoShape 7" descr="Z"/>
          <p:cNvSpPr>
            <a:spLocks noChangeAspect="1" noChangeArrowheads="1"/>
          </p:cNvSpPr>
          <p:nvPr/>
        </p:nvSpPr>
        <p:spPr bwMode="auto">
          <a:xfrm>
            <a:off x="3771900" y="29718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000000"/>
              </a:solidFill>
            </a:endParaRPr>
          </a:p>
        </p:txBody>
      </p:sp>
      <p:sp>
        <p:nvSpPr>
          <p:cNvPr id="47109" name="AutoShape 9" descr="Z"/>
          <p:cNvSpPr>
            <a:spLocks noChangeAspect="1" noChangeArrowheads="1"/>
          </p:cNvSpPr>
          <p:nvPr/>
        </p:nvSpPr>
        <p:spPr bwMode="auto">
          <a:xfrm>
            <a:off x="3771900" y="29718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000000"/>
              </a:solidFill>
            </a:endParaRPr>
          </a:p>
        </p:txBody>
      </p:sp>
      <p:pic>
        <p:nvPicPr>
          <p:cNvPr id="47110" name="Picture 11" descr="Nasonia_bl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1663"/>
            <a:ext cx="4227513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13" descr="flesh%20f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9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Kanat çırpma salgı çıkarma terleme sıcaklarda adaptasyonlardır.</a:t>
            </a:r>
          </a:p>
        </p:txBody>
      </p:sp>
    </p:spTree>
    <p:extLst>
      <p:ext uri="{BB962C8B-B14F-4D97-AF65-F5344CB8AC3E}">
        <p14:creationId xmlns:p14="http://schemas.microsoft.com/office/powerpoint/2010/main" val="387174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000" i="1" smtClean="0"/>
              <a:t>Diceroprocta apache </a:t>
            </a:r>
            <a:br>
              <a:rPr lang="tr-TR" altLang="tr-TR" sz="4000" i="1" smtClean="0"/>
            </a:br>
            <a:r>
              <a:rPr lang="tr-TR" altLang="tr-TR" sz="4000" i="1" smtClean="0"/>
              <a:t>çöl ağustos böceği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1196975"/>
            <a:ext cx="4402137" cy="566102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şarkı söylemek için konduğunda Bitkilerin ince dallarından </a:t>
            </a:r>
            <a:r>
              <a:rPr lang="tr-TR" altLang="tr-TR" dirty="0" err="1" smtClean="0"/>
              <a:t>ksilem</a:t>
            </a:r>
            <a:r>
              <a:rPr lang="tr-TR" altLang="tr-TR" dirty="0" smtClean="0"/>
              <a:t> suyunu emerek su kaybının önüne geçmektedir ki 5</a:t>
            </a:r>
            <a:r>
              <a:rPr lang="tr-TR" altLang="tr-TR" baseline="30000" dirty="0" smtClean="0"/>
              <a:t>o</a:t>
            </a:r>
            <a:r>
              <a:rPr lang="tr-TR" altLang="tr-TR" dirty="0" smtClean="0"/>
              <a:t>C sıcaklık artışında saatte en az 69 mg </a:t>
            </a:r>
            <a:r>
              <a:rPr lang="tr-TR" altLang="tr-TR" dirty="0" err="1" smtClean="0"/>
              <a:t>ksilem</a:t>
            </a:r>
            <a:r>
              <a:rPr lang="tr-TR" altLang="tr-TR" dirty="0" smtClean="0"/>
              <a:t> sıvısı emilmektedir.</a:t>
            </a:r>
          </a:p>
        </p:txBody>
      </p:sp>
      <p:pic>
        <p:nvPicPr>
          <p:cNvPr id="49156" name="Picture 5" descr="apache1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3810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3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i="1" smtClean="0"/>
              <a:t>Bombus vosnesenskii</a:t>
            </a:r>
            <a:r>
              <a:rPr lang="tr-TR" altLang="tr-TR" smtClean="0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1600200"/>
            <a:ext cx="3467100" cy="4525963"/>
          </a:xfrm>
        </p:spPr>
        <p:txBody>
          <a:bodyPr/>
          <a:lstStyle/>
          <a:p>
            <a:pPr eaLnBrk="1" hangingPunct="1"/>
            <a:r>
              <a:rPr lang="tr-TR" altLang="tr-TR" smtClean="0"/>
              <a:t>25 derecenin altına düştüğünde kanat ve abdomen hareketsizleşir.</a:t>
            </a:r>
          </a:p>
        </p:txBody>
      </p:sp>
      <p:pic>
        <p:nvPicPr>
          <p:cNvPr id="50180" name="Picture 5" descr="yellowfacedbumble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47625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37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Su dengesi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Homostatik su dengesinin korunması yüzey bölgesinin derecesine bağlı olarak değişmektedir </a:t>
            </a:r>
          </a:p>
          <a:p>
            <a:pPr eaLnBrk="1" hangingPunct="1"/>
            <a:r>
              <a:rPr lang="tr-TR" altLang="tr-TR" smtClean="0"/>
              <a:t>Çoğu hassas türlerin büyük olanları küçüklerine oranla daha kalın bir dış iskelete sahiptir ve daha az kurumaya karşı hassastır.</a:t>
            </a:r>
          </a:p>
        </p:txBody>
      </p:sp>
    </p:spTree>
    <p:extLst>
      <p:ext uri="{BB962C8B-B14F-4D97-AF65-F5344CB8AC3E}">
        <p14:creationId xmlns:p14="http://schemas.microsoft.com/office/powerpoint/2010/main" val="351313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Nemli habitatlarda yaşayan böceklerle karşılaştırıldığında kuru habitatlarda yaşayan </a:t>
            </a:r>
            <a:r>
              <a:rPr lang="tr-TR" altLang="tr-TR" dirty="0" err="1" smtClean="0"/>
              <a:t>arthropodlar</a:t>
            </a:r>
            <a:r>
              <a:rPr lang="tr-TR" altLang="tr-TR" dirty="0" smtClean="0"/>
              <a:t> genellikle daha büyüktür, daha kalın bir </a:t>
            </a:r>
            <a:r>
              <a:rPr lang="tr-TR" altLang="tr-TR" dirty="0" err="1" smtClean="0"/>
              <a:t>kutikulaya</a:t>
            </a:r>
            <a:r>
              <a:rPr lang="tr-TR" altLang="tr-TR" dirty="0" smtClean="0"/>
              <a:t> sahiptir ve daha az salgı yaparak su kaybını engellerler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Kutikular</a:t>
            </a:r>
            <a:r>
              <a:rPr lang="tr-TR" altLang="tr-TR" dirty="0" smtClean="0"/>
              <a:t> lipitler daha yüksek bir erime sıcaklığına sahiptir ve buda daha düşük erime noktasına sahip lipitlere göre daha az su kaybına neden olması beklenebilir. </a:t>
            </a:r>
          </a:p>
        </p:txBody>
      </p:sp>
    </p:spTree>
    <p:extLst>
      <p:ext uri="{BB962C8B-B14F-4D97-AF65-F5344CB8AC3E}">
        <p14:creationId xmlns:p14="http://schemas.microsoft.com/office/powerpoint/2010/main" val="118186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Nemli yerlerde yaşayan bazı türler </a:t>
            </a:r>
            <a:r>
              <a:rPr lang="tr-TR" altLang="tr-TR" dirty="0" err="1" smtClean="0"/>
              <a:t>metabolik</a:t>
            </a:r>
            <a:r>
              <a:rPr lang="tr-TR" altLang="tr-TR" dirty="0" smtClean="0"/>
              <a:t> suyu kıl veya dikenlerinde yoğunlaşarak elde ettikleri suyu koruyabilirler.</a:t>
            </a:r>
          </a:p>
          <a:p>
            <a:pPr eaLnBrk="1" hangingPunct="1"/>
            <a:r>
              <a:rPr lang="tr-TR" altLang="tr-TR" dirty="0" smtClean="0"/>
              <a:t>suya bağlı olarak meydana gelen karbonhidrat metabolizması, kuruma stresine maruz kalan bazı böceklerdeki birkaç kat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382952605"/>
      </p:ext>
    </p:extLst>
  </p:cSld>
  <p:clrMapOvr>
    <a:masterClrMapping/>
  </p:clrMapOvr>
</p:sld>
</file>

<file path=ppt/theme/theme1.xml><?xml version="1.0" encoding="utf-8"?>
<a:theme xmlns:a="http://schemas.openxmlformats.org/drawingml/2006/main" name="4_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Ekran Gösterisi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4_Varsayılan Tasarım</vt:lpstr>
      <vt:lpstr>8. Hafta</vt:lpstr>
      <vt:lpstr>PowerPoint Sunusu</vt:lpstr>
      <vt:lpstr>Nasonia vitripennis-Sarcophaga crassipalpi  glycerol and alanine, during larval feeding  </vt:lpstr>
      <vt:lpstr>PowerPoint Sunusu</vt:lpstr>
      <vt:lpstr>Diceroprocta apache  çöl ağustos böceği</vt:lpstr>
      <vt:lpstr>Bombus vosnesenskii </vt:lpstr>
      <vt:lpstr>Su dengesi</vt:lpstr>
      <vt:lpstr>PowerPoint Sunusu</vt:lpstr>
      <vt:lpstr>PowerPoint Sunusu</vt:lpstr>
      <vt:lpstr>PowerPoint Sunusu</vt:lpstr>
      <vt:lpstr>Hava ve Su Kimyası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hp5</dc:creator>
  <cp:lastModifiedBy>hp5</cp:lastModifiedBy>
  <cp:revision>1</cp:revision>
  <dcterms:created xsi:type="dcterms:W3CDTF">2024-10-11T13:00:11Z</dcterms:created>
  <dcterms:modified xsi:type="dcterms:W3CDTF">2024-10-11T13:00:38Z</dcterms:modified>
</cp:coreProperties>
</file>