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07556-0996-4FE8-B41F-D93D1CBD2948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4991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10E51F-90F2-4793-BE57-30DDB011FA20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9120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BD94D9-90DC-48BF-9E28-4810A74463EF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10777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5BE35-86DF-463E-B9C3-CBF7F3A67C59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1271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0056F9-8A66-4FA0-BE82-40505872DC49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94532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DA2673-60EC-441D-A1AE-3C7A3AD1AAFA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597240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69D6EA-59FB-4A5F-A979-B9F8BF9EFB38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74698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89EA0-7754-40CE-88EF-B114CF2613DD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1010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5645A1-4A9C-4D00-BB9E-DCCE9B165024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0731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4A8C19-B4BA-400B-87FD-B3DE0571D16F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3790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B1F4C-154B-4B21-8778-5B8EF5180C1C}" type="slidenum">
              <a:rPr lang="tr-TR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9011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başlık stili için tıklatın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altLang="tr-TR" smtClean="0"/>
              <a:t>Asıl metin stillerini düzenlemek için tıklatın</a:t>
            </a:r>
          </a:p>
          <a:p>
            <a:pPr lvl="1"/>
            <a:r>
              <a:rPr lang="tr-TR" altLang="tr-TR" smtClean="0"/>
              <a:t>İkinci düzey</a:t>
            </a:r>
          </a:p>
          <a:p>
            <a:pPr lvl="2"/>
            <a:r>
              <a:rPr lang="tr-TR" altLang="tr-TR" smtClean="0"/>
              <a:t>Üçüncü düzey</a:t>
            </a:r>
          </a:p>
          <a:p>
            <a:pPr lvl="3"/>
            <a:r>
              <a:rPr lang="tr-TR" altLang="tr-TR" smtClean="0"/>
              <a:t>Dördüncü düzey</a:t>
            </a:r>
          </a:p>
          <a:p>
            <a:pPr lvl="4"/>
            <a:r>
              <a:rPr lang="tr-TR" altLang="tr-TR" smtClean="0"/>
              <a:t>Beşinci düzey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22198C0-F52B-4A13-8159-5FB8FAE76E25}" type="slidenum">
              <a:rPr lang="tr-TR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tr-TR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846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8</a:t>
            </a:r>
            <a:r>
              <a:rPr lang="tr-TR" dirty="0" smtClean="0"/>
              <a:t>. </a:t>
            </a:r>
            <a:r>
              <a:rPr lang="tr-TR" dirty="0" smtClean="0"/>
              <a:t>Hafta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tr-TR" dirty="0" err="1" smtClean="0"/>
              <a:t>Abiyotik</a:t>
            </a:r>
            <a:r>
              <a:rPr lang="tr-TR" dirty="0" smtClean="0"/>
              <a:t> şartlara </a:t>
            </a:r>
            <a:r>
              <a:rPr lang="tr-TR" dirty="0" err="1" smtClean="0"/>
              <a:t>herbivor</a:t>
            </a:r>
            <a:r>
              <a:rPr lang="tr-TR" dirty="0" smtClean="0"/>
              <a:t> böceklerin tepkisi 2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757173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Bazı türlerde hormonal kontrol altında su korunur. </a:t>
            </a:r>
          </a:p>
          <a:p>
            <a:pPr eaLnBrk="1" hangingPunct="1"/>
            <a:r>
              <a:rPr lang="tr-TR" altLang="tr-TR" smtClean="0"/>
              <a:t>Aşırı su kaybı, serbest suyun yok olmasıyla ve metabolizmanın önlenmesiyle karakterize edilmiş bir fizyolojik durum olan </a:t>
            </a:r>
            <a:r>
              <a:rPr lang="tr-TR" altLang="tr-TR" i="1" smtClean="0"/>
              <a:t>anhydrobiosis</a:t>
            </a:r>
            <a:r>
              <a:rPr lang="tr-TR" altLang="tr-TR" smtClean="0"/>
              <a:t> (susuz yaşam) başlangıcını tetikler. </a:t>
            </a:r>
          </a:p>
        </p:txBody>
      </p:sp>
    </p:spTree>
    <p:extLst>
      <p:ext uri="{BB962C8B-B14F-4D97-AF65-F5344CB8AC3E}">
        <p14:creationId xmlns:p14="http://schemas.microsoft.com/office/powerpoint/2010/main" val="3441362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z="4000" dirty="0">
                <a:solidFill>
                  <a:srgbClr val="000000"/>
                </a:solidFill>
              </a:rPr>
              <a:t>Hava ve Su Kimyası</a:t>
            </a:r>
            <a:endParaRPr lang="tr-TR" altLang="tr-TR" dirty="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Hava ve su kimyası böcek fizyolojisini etkiler. Oksijen </a:t>
            </a:r>
            <a:r>
              <a:rPr lang="tr-TR" altLang="tr-TR" dirty="0" err="1" smtClean="0"/>
              <a:t>tedariği</a:t>
            </a:r>
            <a:r>
              <a:rPr lang="tr-TR" altLang="tr-TR" dirty="0" smtClean="0"/>
              <a:t> hayatta kalmak için kritik öneme sahiptir ancak belirli koşullar altında sınırlı olabilir. Havadaki veya çözünmüş kimyasallar solunumu ve gelişmeyi etkileyebilir. Toprak veya su </a:t>
            </a:r>
            <a:r>
              <a:rPr lang="tr-TR" altLang="tr-TR" dirty="0" err="1" smtClean="0"/>
              <a:t>pH'ı</a:t>
            </a:r>
            <a:r>
              <a:rPr lang="tr-TR" altLang="tr-TR" dirty="0" smtClean="0"/>
              <a:t>, dış iskelet fonksiyonunu ve diğer fizyolojik süreçleri etkileyebilir. </a:t>
            </a:r>
          </a:p>
        </p:txBody>
      </p:sp>
    </p:spTree>
    <p:extLst>
      <p:ext uri="{BB962C8B-B14F-4D97-AF65-F5344CB8AC3E}">
        <p14:creationId xmlns:p14="http://schemas.microsoft.com/office/powerpoint/2010/main" val="4257949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67544" y="188640"/>
            <a:ext cx="8229600" cy="5102027"/>
          </a:xfrm>
        </p:spPr>
        <p:txBody>
          <a:bodyPr/>
          <a:lstStyle/>
          <a:p>
            <a:r>
              <a:rPr lang="tr-TR" altLang="tr-TR" dirty="0">
                <a:solidFill>
                  <a:srgbClr val="000000"/>
                </a:solidFill>
              </a:rPr>
              <a:t>Çeşitli kimyasalların, özellikle endüstriyel faaliyetlerden etkilenenlerin konsantrasyonlarındaki değişiklikler, böcekler de dahil olmak üzere birçok organizmayı etkiler. </a:t>
            </a:r>
            <a:endParaRPr lang="tr-TR" altLang="tr-TR" dirty="0" smtClean="0">
              <a:solidFill>
                <a:srgbClr val="000000"/>
              </a:solidFill>
            </a:endParaRPr>
          </a:p>
          <a:p>
            <a:r>
              <a:rPr lang="tr-TR" altLang="tr-TR" dirty="0" smtClean="0">
                <a:solidFill>
                  <a:srgbClr val="000000"/>
                </a:solidFill>
              </a:rPr>
              <a:t>Oksijen </a:t>
            </a:r>
            <a:r>
              <a:rPr lang="tr-TR" altLang="tr-TR" dirty="0">
                <a:solidFill>
                  <a:srgbClr val="000000"/>
                </a:solidFill>
              </a:rPr>
              <a:t>kaynağı aktiviteyi </a:t>
            </a:r>
            <a:r>
              <a:rPr lang="tr-TR" altLang="tr-TR" dirty="0" err="1">
                <a:solidFill>
                  <a:srgbClr val="000000"/>
                </a:solidFill>
              </a:rPr>
              <a:t>sınırlayabilirve</a:t>
            </a:r>
            <a:r>
              <a:rPr lang="tr-TR" altLang="tr-TR" dirty="0">
                <a:solidFill>
                  <a:srgbClr val="000000"/>
                </a:solidFill>
              </a:rPr>
              <a:t> suda yaşayan türlerin ve bazı karasal türlerin hayatta </a:t>
            </a:r>
            <a:r>
              <a:rPr lang="tr-TR" altLang="tr-TR" dirty="0" smtClean="0">
                <a:solidFill>
                  <a:srgbClr val="000000"/>
                </a:solidFill>
              </a:rPr>
              <a:t>kalmasını etkiler.</a:t>
            </a:r>
          </a:p>
          <a:p>
            <a:r>
              <a:rPr lang="tr-TR" altLang="tr-TR" dirty="0" smtClean="0">
                <a:solidFill>
                  <a:srgbClr val="000000"/>
                </a:solidFill>
              </a:rPr>
              <a:t>Sıcak </a:t>
            </a:r>
            <a:r>
              <a:rPr lang="tr-TR" altLang="tr-TR" dirty="0">
                <a:solidFill>
                  <a:srgbClr val="000000"/>
                </a:solidFill>
              </a:rPr>
              <a:t>suda, soğuk suya göre daha az oksijen çözünmüş halde kalabilir. Durgun su, alg ve bakteriyel solunumun bir sonucu olarak oksijen tükenmesine uğrayabilir.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8940362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60350"/>
            <a:ext cx="8229600" cy="5865813"/>
          </a:xfrm>
        </p:spPr>
        <p:txBody>
          <a:bodyPr/>
          <a:lstStyle/>
          <a:p>
            <a:pPr eaLnBrk="1" hangingPunct="1"/>
            <a:r>
              <a:rPr lang="tr-TR" altLang="tr-TR" smtClean="0"/>
              <a:t>Florürler, sülfür bileşikleri, azot oksitler ve ozon bazı böcek türlerini direkt olarak etkiler buna rağmen toksisitenin fizyolojik mekanizmaları tam olarak bilinmemektedir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bu reaktif kimyasallar tarafından epikutikular veya spirakutikular dokulardaki bozulmalar bulaşmayla meydana gelmiş olabilir  </a:t>
            </a:r>
          </a:p>
        </p:txBody>
      </p:sp>
    </p:spTree>
    <p:extLst>
      <p:ext uri="{BB962C8B-B14F-4D97-AF65-F5344CB8AC3E}">
        <p14:creationId xmlns:p14="http://schemas.microsoft.com/office/powerpoint/2010/main" val="41287219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i="1" smtClean="0"/>
              <a:t>Pinus sylvestris</a:t>
            </a:r>
            <a:r>
              <a:rPr lang="tr-TR" altLang="tr-TR" smtClean="0"/>
              <a:t> en yüksek ozon konsantrasyonunda toplam a. asit ve nişasta miktarını önemli derecede azaltırlar, fakat diğer şekerler ve sekonder bileşiklerin miktarı artmamıştır.</a:t>
            </a:r>
          </a:p>
          <a:p>
            <a:pPr eaLnBrk="1" hangingPunct="1"/>
            <a:endParaRPr lang="tr-TR" altLang="tr-TR" smtClean="0"/>
          </a:p>
          <a:p>
            <a:pPr eaLnBrk="1" hangingPunct="1"/>
            <a:r>
              <a:rPr lang="tr-TR" altLang="tr-TR" smtClean="0"/>
              <a:t>Bununla beraber kirleticiler konakların koku dedektörlerini engelleyebilirler. </a:t>
            </a:r>
          </a:p>
        </p:txBody>
      </p:sp>
    </p:spTree>
    <p:extLst>
      <p:ext uri="{BB962C8B-B14F-4D97-AF65-F5344CB8AC3E}">
        <p14:creationId xmlns:p14="http://schemas.microsoft.com/office/powerpoint/2010/main" val="38426662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33375"/>
            <a:ext cx="8229600" cy="5792788"/>
          </a:xfrm>
        </p:spPr>
        <p:txBody>
          <a:bodyPr/>
          <a:lstStyle/>
          <a:p>
            <a:pPr eaLnBrk="1" hangingPunct="1"/>
            <a:r>
              <a:rPr lang="tr-TR" altLang="tr-TR" dirty="0" err="1" smtClean="0"/>
              <a:t>Parazitoid</a:t>
            </a:r>
            <a:r>
              <a:rPr lang="tr-TR" altLang="tr-TR" i="1" dirty="0" smtClean="0"/>
              <a:t> </a:t>
            </a:r>
            <a:r>
              <a:rPr lang="tr-TR" altLang="tr-TR" i="1" dirty="0" err="1" smtClean="0"/>
              <a:t>Asobara</a:t>
            </a:r>
            <a:r>
              <a:rPr lang="tr-TR" altLang="tr-TR" i="1" dirty="0" smtClean="0"/>
              <a:t> </a:t>
            </a:r>
            <a:r>
              <a:rPr lang="tr-TR" altLang="tr-TR" i="1" dirty="0" err="1" smtClean="0"/>
              <a:t>tabida</a:t>
            </a:r>
            <a:r>
              <a:rPr lang="tr-TR" altLang="tr-TR" i="1" dirty="0" smtClean="0"/>
              <a:t> </a:t>
            </a:r>
            <a:r>
              <a:rPr lang="tr-TR" altLang="tr-TR" dirty="0" smtClean="0"/>
              <a:t>ozon, kükürt dioksit ve azot dioksit konakları olan </a:t>
            </a:r>
            <a:r>
              <a:rPr lang="tr-TR" altLang="tr-TR" i="1" dirty="0" err="1" smtClean="0"/>
              <a:t>Drosophila</a:t>
            </a:r>
            <a:r>
              <a:rPr lang="tr-TR" altLang="tr-TR" i="1" dirty="0" smtClean="0"/>
              <a:t> </a:t>
            </a:r>
            <a:r>
              <a:rPr lang="tr-TR" altLang="tr-TR" i="1" dirty="0" err="1" smtClean="0"/>
              <a:t>subobscura</a:t>
            </a:r>
            <a:r>
              <a:rPr lang="tr-TR" altLang="tr-TR" dirty="0" err="1" smtClean="0"/>
              <a:t>’nın</a:t>
            </a:r>
            <a:r>
              <a:rPr lang="tr-TR" altLang="tr-TR" dirty="0" smtClean="0"/>
              <a:t> etrafında toplanmalarında etkilidir.</a:t>
            </a:r>
          </a:p>
          <a:p>
            <a:pPr eaLnBrk="1" hangingPunct="1"/>
            <a:r>
              <a:rPr lang="tr-TR" altLang="tr-TR" dirty="0" smtClean="0"/>
              <a:t>Ozon konakların parazitlenme oranını ve konağın aranma etkisini düşürür.</a:t>
            </a:r>
          </a:p>
        </p:txBody>
      </p:sp>
    </p:spTree>
    <p:extLst>
      <p:ext uri="{BB962C8B-B14F-4D97-AF65-F5344CB8AC3E}">
        <p14:creationId xmlns:p14="http://schemas.microsoft.com/office/powerpoint/2010/main" val="23379582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Bu reaktif kimyasallar tarafından </a:t>
            </a:r>
            <a:r>
              <a:rPr lang="tr-TR" dirty="0" err="1" smtClean="0"/>
              <a:t>epikütikular</a:t>
            </a:r>
            <a:r>
              <a:rPr lang="tr-TR" dirty="0" smtClean="0"/>
              <a:t> veya </a:t>
            </a:r>
            <a:r>
              <a:rPr lang="tr-TR" dirty="0" err="1" smtClean="0"/>
              <a:t>spiraküler</a:t>
            </a:r>
            <a:r>
              <a:rPr lang="tr-TR" dirty="0" smtClean="0"/>
              <a:t> dokuların bozulması söz konusu olabilir. Toz ve kül birçok böceği öldürür, çünkü su kaybının önündeki başlıca engel olan ince </a:t>
            </a:r>
            <a:r>
              <a:rPr lang="tr-TR" dirty="0" err="1" smtClean="0"/>
              <a:t>epikütikular</a:t>
            </a:r>
            <a:r>
              <a:rPr lang="tr-TR" dirty="0" smtClean="0"/>
              <a:t> mum-</a:t>
            </a:r>
            <a:r>
              <a:rPr lang="tr-TR" dirty="0" err="1" smtClean="0"/>
              <a:t>lipid</a:t>
            </a:r>
            <a:r>
              <a:rPr lang="tr-TR" dirty="0" smtClean="0"/>
              <a:t> filmini emer ve aşındırırlar. Böcekler daha sonra kurumaktan ölür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356210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Genel olarak, yaprak çiğneyenler yüksek CO2'nin etkilerini tüketim oranlarını artırarak telafi ederken, özsu emiciler daha kısa gelişme süreleri ve artan nüfus büyüklüğü gösterir.</a:t>
            </a:r>
          </a:p>
        </p:txBody>
      </p:sp>
    </p:spTree>
    <p:extLst>
      <p:ext uri="{BB962C8B-B14F-4D97-AF65-F5344CB8AC3E}">
        <p14:creationId xmlns:p14="http://schemas.microsoft.com/office/powerpoint/2010/main" val="18291079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Toprak ve su </a:t>
            </a:r>
            <a:r>
              <a:rPr lang="tr-TR" dirty="0" err="1" smtClean="0"/>
              <a:t>pH'ı</a:t>
            </a:r>
            <a:r>
              <a:rPr lang="tr-TR" dirty="0" smtClean="0"/>
              <a:t>, </a:t>
            </a:r>
            <a:r>
              <a:rPr lang="tr-TR" dirty="0" err="1" smtClean="0"/>
              <a:t>enzimatik</a:t>
            </a:r>
            <a:r>
              <a:rPr lang="tr-TR" dirty="0" smtClean="0"/>
              <a:t> aktivite de dahil olmak üzere çeşitli kimyasal reaksiyonları etkiler. Asitleşmeden (volkanik veya </a:t>
            </a:r>
            <a:r>
              <a:rPr lang="tr-TR" dirty="0" err="1" smtClean="0"/>
              <a:t>antropojenik</a:t>
            </a:r>
            <a:r>
              <a:rPr lang="tr-TR" dirty="0" smtClean="0"/>
              <a:t> aktiviteden kaynaklanan) kaynaklanan </a:t>
            </a:r>
            <a:r>
              <a:rPr lang="tr-TR" dirty="0" err="1" smtClean="0"/>
              <a:t>pH</a:t>
            </a:r>
            <a:r>
              <a:rPr lang="tr-TR" dirty="0" smtClean="0"/>
              <a:t> değişiklikleri </a:t>
            </a:r>
            <a:r>
              <a:rPr lang="tr-TR" dirty="0" err="1" smtClean="0"/>
              <a:t>ozmotik</a:t>
            </a:r>
            <a:r>
              <a:rPr lang="tr-TR" dirty="0" smtClean="0"/>
              <a:t> değişimi, solungaç ve spiral yüzeyleri ve sindirim süreçlerini etkiler.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863490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birçok</a:t>
            </a:r>
            <a:r>
              <a:rPr lang="en-US" dirty="0" smtClean="0"/>
              <a:t> </a:t>
            </a:r>
            <a:r>
              <a:rPr lang="tr-TR" dirty="0" smtClean="0"/>
              <a:t>C</a:t>
            </a:r>
            <a:r>
              <a:rPr lang="en-US" dirty="0" err="1" smtClean="0"/>
              <a:t>hironomid</a:t>
            </a:r>
            <a:r>
              <a:rPr lang="en-US" dirty="0" smtClean="0"/>
              <a:t> </a:t>
            </a:r>
            <a:r>
              <a:rPr lang="en-US" dirty="0" err="1" smtClean="0"/>
              <a:t>türünün</a:t>
            </a:r>
            <a:r>
              <a:rPr lang="en-US" dirty="0" smtClean="0"/>
              <a:t> alkali </a:t>
            </a:r>
            <a:r>
              <a:rPr lang="en-US" dirty="0" err="1" smtClean="0"/>
              <a:t>suya</a:t>
            </a:r>
            <a:r>
              <a:rPr lang="en-US" dirty="0" smtClean="0"/>
              <a:t> </a:t>
            </a:r>
            <a:r>
              <a:rPr lang="en-US" dirty="0" err="1" smtClean="0"/>
              <a:t>nispeten</a:t>
            </a:r>
            <a:r>
              <a:rPr lang="en-US" dirty="0" smtClean="0"/>
              <a:t> </a:t>
            </a:r>
            <a:r>
              <a:rPr lang="en-US" dirty="0" err="1" smtClean="0"/>
              <a:t>toleranslı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, </a:t>
            </a:r>
            <a:r>
              <a:rPr lang="en-US" dirty="0" err="1" smtClean="0"/>
              <a:t>ancak</a:t>
            </a:r>
            <a:r>
              <a:rPr lang="en-US" dirty="0" smtClean="0"/>
              <a:t> </a:t>
            </a:r>
            <a:r>
              <a:rPr lang="en-US" dirty="0" err="1" smtClean="0"/>
              <a:t>birkaçının</a:t>
            </a:r>
            <a:r>
              <a:rPr lang="en-US" dirty="0" smtClean="0"/>
              <a:t> pH &lt; 6.3'e </a:t>
            </a:r>
            <a:r>
              <a:rPr lang="en-US" dirty="0" err="1" smtClean="0"/>
              <a:t>toleranslı</a:t>
            </a:r>
            <a:r>
              <a:rPr lang="en-US" dirty="0" smtClean="0"/>
              <a:t> </a:t>
            </a:r>
            <a:r>
              <a:rPr lang="en-US" dirty="0" err="1" smtClean="0"/>
              <a:t>olduğunu</a:t>
            </a:r>
            <a:r>
              <a:rPr lang="en-US" dirty="0" smtClean="0"/>
              <a:t> </a:t>
            </a:r>
            <a:r>
              <a:rPr lang="en-US" dirty="0" err="1" smtClean="0"/>
              <a:t>bildirmiştir</a:t>
            </a:r>
            <a:r>
              <a:rPr lang="en-US" dirty="0" smtClean="0"/>
              <a:t>. </a:t>
            </a:r>
            <a:r>
              <a:rPr lang="en-US" dirty="0" err="1" smtClean="0"/>
              <a:t>Diğer</a:t>
            </a:r>
            <a:r>
              <a:rPr lang="en-US" dirty="0" smtClean="0"/>
              <a:t> </a:t>
            </a:r>
            <a:r>
              <a:rPr lang="en-US" dirty="0" err="1" smtClean="0"/>
              <a:t>suda</a:t>
            </a:r>
            <a:r>
              <a:rPr lang="en-US" dirty="0" smtClean="0"/>
              <a:t> </a:t>
            </a:r>
            <a:r>
              <a:rPr lang="en-US" dirty="0" err="1" smtClean="0"/>
              <a:t>yaşayan</a:t>
            </a:r>
            <a:r>
              <a:rPr lang="en-US" dirty="0" smtClean="0"/>
              <a:t> </a:t>
            </a:r>
            <a:r>
              <a:rPr lang="en-US" dirty="0" err="1" smtClean="0"/>
              <a:t>türler</a:t>
            </a:r>
            <a:r>
              <a:rPr lang="en-US" dirty="0" smtClean="0"/>
              <a:t> de </a:t>
            </a:r>
            <a:r>
              <a:rPr lang="en-US" dirty="0" err="1" smtClean="0"/>
              <a:t>düşük</a:t>
            </a:r>
            <a:r>
              <a:rPr lang="en-US" dirty="0" smtClean="0"/>
              <a:t> </a:t>
            </a:r>
            <a:r>
              <a:rPr lang="en-US" dirty="0" err="1" smtClean="0"/>
              <a:t>pH'lı</a:t>
            </a:r>
            <a:r>
              <a:rPr lang="en-US" dirty="0" smtClean="0"/>
              <a:t> </a:t>
            </a:r>
            <a:r>
              <a:rPr lang="en-US" dirty="0" err="1" smtClean="0"/>
              <a:t>suda</a:t>
            </a:r>
            <a:r>
              <a:rPr lang="en-US" dirty="0" smtClean="0"/>
              <a:t> </a:t>
            </a:r>
            <a:r>
              <a:rPr lang="en-US" dirty="0" err="1" smtClean="0"/>
              <a:t>hayatta</a:t>
            </a:r>
            <a:r>
              <a:rPr lang="en-US" dirty="0" smtClean="0"/>
              <a:t> </a:t>
            </a:r>
            <a:r>
              <a:rPr lang="en-US" dirty="0" err="1" smtClean="0"/>
              <a:t>kalamayabilirler</a:t>
            </a:r>
            <a:r>
              <a:rPr lang="en-US" dirty="0" smtClean="0"/>
              <a:t>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40574621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Bazı böcekler hemolenfteki peptidler ve proteinler, gliserol glikoz gibi şekerler ve alkolleri yüksek konsantrasyonlarda üreterek (taze ağırlığın % 25’inden fazlası) – 50oC’ye kadar donmayı önlerler</a:t>
            </a:r>
          </a:p>
          <a:p>
            <a:pPr eaLnBrk="1" hangingPunct="1"/>
            <a:r>
              <a:rPr lang="tr-TR" altLang="tr-TR" smtClean="0"/>
              <a:t>(N. Hadley 1994, Lundheim and Zachariassen 1993).</a:t>
            </a:r>
          </a:p>
        </p:txBody>
      </p:sp>
    </p:spTree>
    <p:extLst>
      <p:ext uri="{BB962C8B-B14F-4D97-AF65-F5344CB8AC3E}">
        <p14:creationId xmlns:p14="http://schemas.microsoft.com/office/powerpoint/2010/main" val="25359522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Asit birikimi ve </a:t>
            </a:r>
            <a:r>
              <a:rPr lang="tr-TR" dirty="0" err="1" smtClean="0"/>
              <a:t>pH</a:t>
            </a:r>
            <a:r>
              <a:rPr lang="tr-TR" dirty="0" smtClean="0"/>
              <a:t> </a:t>
            </a:r>
            <a:r>
              <a:rPr lang="tr-TR" dirty="0" err="1" smtClean="0"/>
              <a:t>tamponlama</a:t>
            </a:r>
            <a:r>
              <a:rPr lang="tr-TR" dirty="0" smtClean="0"/>
              <a:t> kapasitesinin kaybı, muhtemelen suda yaşayan ve toprak/çöp eklembacaklılarının hayatta kalmasını ve üremesini etkileyecektir.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4434006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Su seviyesi hem sıcaklığı hem de su kalitesini etkiler, çünkü daha küçük hacimler ısıyı normalden daha hızlı emer veya kaybeder.</a:t>
            </a:r>
          </a:p>
          <a:p>
            <a:r>
              <a:rPr lang="tr-TR" dirty="0" smtClean="0"/>
              <a:t>Su buharlaştıkça çeşitli çözünen maddeler daha konsantre hale geldiğinden suyun kalitesi olumsuz bir duruma gelebilir.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21304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692150"/>
            <a:ext cx="9144000" cy="1143000"/>
          </a:xfrm>
        </p:spPr>
        <p:txBody>
          <a:bodyPr/>
          <a:lstStyle/>
          <a:p>
            <a:pPr eaLnBrk="1" hangingPunct="1"/>
            <a:r>
              <a:rPr lang="tr-TR" altLang="tr-TR" sz="3600" smtClean="0"/>
              <a:t>Nasonia vitripennis-</a:t>
            </a:r>
            <a:r>
              <a:rPr lang="tr-TR" altLang="tr-TR" sz="3600" i="1" smtClean="0"/>
              <a:t>Sarcophaga crassipalpi</a:t>
            </a:r>
            <a:r>
              <a:rPr lang="tr-TR" altLang="tr-TR" smtClean="0"/>
              <a:t> </a:t>
            </a:r>
            <a:br>
              <a:rPr lang="tr-TR" altLang="tr-TR" smtClean="0"/>
            </a:br>
            <a:r>
              <a:rPr lang="tr-TR" altLang="tr-TR" smtClean="0"/>
              <a:t>glycerol and alanine, during larval feeding </a:t>
            </a:r>
            <a:br>
              <a:rPr lang="tr-TR" altLang="tr-TR" smtClean="0"/>
            </a:br>
            <a:endParaRPr lang="tr-TR" altLang="tr-TR" smtClean="0"/>
          </a:p>
        </p:txBody>
      </p:sp>
      <p:sp>
        <p:nvSpPr>
          <p:cNvPr id="47107" name="AutoShape 5" descr="Z"/>
          <p:cNvSpPr>
            <a:spLocks noChangeAspect="1" noChangeArrowheads="1"/>
          </p:cNvSpPr>
          <p:nvPr/>
        </p:nvSpPr>
        <p:spPr bwMode="auto">
          <a:xfrm>
            <a:off x="3771900" y="2971800"/>
            <a:ext cx="1600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 altLang="tr-TR" smtClean="0">
              <a:solidFill>
                <a:srgbClr val="000000"/>
              </a:solidFill>
            </a:endParaRPr>
          </a:p>
        </p:txBody>
      </p:sp>
      <p:sp>
        <p:nvSpPr>
          <p:cNvPr id="47108" name="AutoShape 7" descr="Z"/>
          <p:cNvSpPr>
            <a:spLocks noChangeAspect="1" noChangeArrowheads="1"/>
          </p:cNvSpPr>
          <p:nvPr/>
        </p:nvSpPr>
        <p:spPr bwMode="auto">
          <a:xfrm>
            <a:off x="3771900" y="2971800"/>
            <a:ext cx="1600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 altLang="tr-TR" smtClean="0">
              <a:solidFill>
                <a:srgbClr val="000000"/>
              </a:solidFill>
            </a:endParaRPr>
          </a:p>
        </p:txBody>
      </p:sp>
      <p:sp>
        <p:nvSpPr>
          <p:cNvPr id="47109" name="AutoShape 9" descr="Z"/>
          <p:cNvSpPr>
            <a:spLocks noChangeAspect="1" noChangeArrowheads="1"/>
          </p:cNvSpPr>
          <p:nvPr/>
        </p:nvSpPr>
        <p:spPr bwMode="auto">
          <a:xfrm>
            <a:off x="3771900" y="2971800"/>
            <a:ext cx="1600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endParaRPr lang="tr-TR" altLang="tr-TR" smtClean="0">
              <a:solidFill>
                <a:srgbClr val="000000"/>
              </a:solidFill>
            </a:endParaRPr>
          </a:p>
        </p:txBody>
      </p:sp>
      <p:pic>
        <p:nvPicPr>
          <p:cNvPr id="47110" name="Picture 11" descr="Nasonia_blac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141663"/>
            <a:ext cx="4227513" cy="247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1" name="Picture 13" descr="flesh%20fl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8625" y="3284538"/>
            <a:ext cx="2743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387976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Kanat çırpma salgı çıkarma terleme sıcaklarda adaptasyonlardır.</a:t>
            </a:r>
          </a:p>
        </p:txBody>
      </p:sp>
    </p:spTree>
    <p:extLst>
      <p:ext uri="{BB962C8B-B14F-4D97-AF65-F5344CB8AC3E}">
        <p14:creationId xmlns:p14="http://schemas.microsoft.com/office/powerpoint/2010/main" val="38717466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tr-TR" altLang="tr-TR" sz="4000" i="1" smtClean="0"/>
              <a:t>Diceroprocta apache </a:t>
            </a:r>
            <a:br>
              <a:rPr lang="tr-TR" altLang="tr-TR" sz="4000" i="1" smtClean="0"/>
            </a:br>
            <a:r>
              <a:rPr lang="tr-TR" altLang="tr-TR" sz="4000" i="1" smtClean="0"/>
              <a:t>çöl ağustos böceği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284663" y="1196975"/>
            <a:ext cx="4402137" cy="5661025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şarkı söylemek için konduğunda Bitkilerin ince dallarından </a:t>
            </a:r>
            <a:r>
              <a:rPr lang="tr-TR" altLang="tr-TR" dirty="0" err="1" smtClean="0"/>
              <a:t>ksilem</a:t>
            </a:r>
            <a:r>
              <a:rPr lang="tr-TR" altLang="tr-TR" dirty="0" smtClean="0"/>
              <a:t> suyunu emerek su kaybının önüne geçmektedir ki 5</a:t>
            </a:r>
            <a:r>
              <a:rPr lang="tr-TR" altLang="tr-TR" baseline="30000" dirty="0" smtClean="0"/>
              <a:t>o</a:t>
            </a:r>
            <a:r>
              <a:rPr lang="tr-TR" altLang="tr-TR" dirty="0" smtClean="0"/>
              <a:t>C sıcaklık artışında saatte en az 69 mg </a:t>
            </a:r>
            <a:r>
              <a:rPr lang="tr-TR" altLang="tr-TR" dirty="0" err="1" smtClean="0"/>
              <a:t>ksilem</a:t>
            </a:r>
            <a:r>
              <a:rPr lang="tr-TR" altLang="tr-TR" dirty="0" smtClean="0"/>
              <a:t> sıvısı emilmektedir.</a:t>
            </a:r>
          </a:p>
        </p:txBody>
      </p:sp>
      <p:pic>
        <p:nvPicPr>
          <p:cNvPr id="49156" name="Picture 5" descr="apache1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975"/>
            <a:ext cx="3810000" cy="2647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11342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i="1" smtClean="0"/>
              <a:t>Bombus vosnesenskii</a:t>
            </a:r>
            <a:r>
              <a:rPr lang="tr-TR" altLang="tr-TR" smtClean="0"/>
              <a:t> 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219700" y="1600200"/>
            <a:ext cx="3467100" cy="4525963"/>
          </a:xfrm>
        </p:spPr>
        <p:txBody>
          <a:bodyPr/>
          <a:lstStyle/>
          <a:p>
            <a:pPr eaLnBrk="1" hangingPunct="1"/>
            <a:r>
              <a:rPr lang="tr-TR" altLang="tr-TR" smtClean="0"/>
              <a:t>25 derecenin altına düştüğünde kanat ve abdomen hareketsizleşir.</a:t>
            </a:r>
          </a:p>
        </p:txBody>
      </p:sp>
      <p:pic>
        <p:nvPicPr>
          <p:cNvPr id="50180" name="Picture 5" descr="yellowfacedbumbleb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1196975"/>
            <a:ext cx="4762500" cy="362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593760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Su dengesi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smtClean="0"/>
              <a:t>Homostatik su dengesinin korunması yüzey bölgesinin derecesine bağlı olarak değişmektedir </a:t>
            </a:r>
          </a:p>
          <a:p>
            <a:pPr eaLnBrk="1" hangingPunct="1"/>
            <a:r>
              <a:rPr lang="tr-TR" altLang="tr-TR" smtClean="0"/>
              <a:t>Çoğu hassas türlerin büyük olanları küçüklerine oranla daha kalın bir dış iskelete sahiptir ve daha az kurumaya karşı hassastır.</a:t>
            </a:r>
          </a:p>
        </p:txBody>
      </p:sp>
    </p:spTree>
    <p:extLst>
      <p:ext uri="{BB962C8B-B14F-4D97-AF65-F5344CB8AC3E}">
        <p14:creationId xmlns:p14="http://schemas.microsoft.com/office/powerpoint/2010/main" val="3513135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404813"/>
            <a:ext cx="8229600" cy="5721350"/>
          </a:xfrm>
        </p:spPr>
        <p:txBody>
          <a:bodyPr/>
          <a:lstStyle/>
          <a:p>
            <a:pPr eaLnBrk="1" hangingPunct="1"/>
            <a:r>
              <a:rPr lang="tr-TR" altLang="tr-TR" dirty="0" smtClean="0"/>
              <a:t>Nemli habitatlarda yaşayan böceklerle karşılaştırıldığında kuru habitatlarda yaşayan </a:t>
            </a:r>
            <a:r>
              <a:rPr lang="tr-TR" altLang="tr-TR" dirty="0" err="1" smtClean="0"/>
              <a:t>arthropodlar</a:t>
            </a:r>
            <a:r>
              <a:rPr lang="tr-TR" altLang="tr-TR" dirty="0" smtClean="0"/>
              <a:t> genellikle daha büyüktür, daha kalın bir </a:t>
            </a:r>
            <a:r>
              <a:rPr lang="tr-TR" altLang="tr-TR" dirty="0" err="1" smtClean="0"/>
              <a:t>kutikulaya</a:t>
            </a:r>
            <a:r>
              <a:rPr lang="tr-TR" altLang="tr-TR" dirty="0" smtClean="0"/>
              <a:t> sahiptir ve daha az salgı yaparak su kaybını engellerler </a:t>
            </a:r>
          </a:p>
          <a:p>
            <a:pPr eaLnBrk="1" hangingPunct="1"/>
            <a:endParaRPr lang="tr-TR" altLang="tr-TR" dirty="0" smtClean="0"/>
          </a:p>
          <a:p>
            <a:pPr eaLnBrk="1" hangingPunct="1"/>
            <a:r>
              <a:rPr lang="tr-TR" altLang="tr-TR" dirty="0" err="1" smtClean="0"/>
              <a:t>Kutikular</a:t>
            </a:r>
            <a:r>
              <a:rPr lang="tr-TR" altLang="tr-TR" dirty="0" smtClean="0"/>
              <a:t> lipitler daha yüksek bir erime sıcaklığına sahiptir ve buda daha düşük erime noktasına sahip lipitlere göre daha az su kaybına neden olması beklenebilir. </a:t>
            </a:r>
          </a:p>
        </p:txBody>
      </p:sp>
    </p:spTree>
    <p:extLst>
      <p:ext uri="{BB962C8B-B14F-4D97-AF65-F5344CB8AC3E}">
        <p14:creationId xmlns:p14="http://schemas.microsoft.com/office/powerpoint/2010/main" val="1181869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tr-TR" altLang="tr-TR" smtClean="0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tr-TR" altLang="tr-TR" dirty="0" smtClean="0"/>
              <a:t>Nemli yerlerde yaşayan bazı türler </a:t>
            </a:r>
            <a:r>
              <a:rPr lang="tr-TR" altLang="tr-TR" dirty="0" err="1" smtClean="0"/>
              <a:t>metabolik</a:t>
            </a:r>
            <a:r>
              <a:rPr lang="tr-TR" altLang="tr-TR" dirty="0" smtClean="0"/>
              <a:t> suyu kıl veya dikenlerinde yoğunlaşarak elde ettikleri suyu koruyabilirler.</a:t>
            </a:r>
          </a:p>
          <a:p>
            <a:pPr eaLnBrk="1" hangingPunct="1"/>
            <a:r>
              <a:rPr lang="tr-TR" altLang="tr-TR" dirty="0" smtClean="0"/>
              <a:t>suya bağlı olarak meydana gelen karbonhidrat metabolizması, kuruma stresine maruz kalan bazı böceklerdeki birkaç kat daha fazladır.</a:t>
            </a:r>
          </a:p>
        </p:txBody>
      </p:sp>
    </p:spTree>
    <p:extLst>
      <p:ext uri="{BB962C8B-B14F-4D97-AF65-F5344CB8AC3E}">
        <p14:creationId xmlns:p14="http://schemas.microsoft.com/office/powerpoint/2010/main" val="382952605"/>
      </p:ext>
    </p:extLst>
  </p:cSld>
  <p:clrMapOvr>
    <a:masterClrMapping/>
  </p:clrMapOvr>
</p:sld>
</file>

<file path=ppt/theme/theme1.xml><?xml version="1.0" encoding="utf-8"?>
<a:theme xmlns:a="http://schemas.openxmlformats.org/drawingml/2006/main" name="4_Varsayılan Tasarım">
  <a:themeElements>
    <a:clrScheme name="Varsayılan Tasarı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Varsayılan Tasarı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arsayılan Tasarı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arsayılan Tasarım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arsayılan Tasarım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652</Words>
  <Application>Microsoft Office PowerPoint</Application>
  <PresentationFormat>Ekran Gösterisi (4:3)</PresentationFormat>
  <Paragraphs>40</Paragraphs>
  <Slides>21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21</vt:i4>
      </vt:variant>
    </vt:vector>
  </HeadingPairs>
  <TitlesOfParts>
    <vt:vector size="22" baseType="lpstr">
      <vt:lpstr>4_Varsayılan Tasarım</vt:lpstr>
      <vt:lpstr>8. Hafta</vt:lpstr>
      <vt:lpstr>PowerPoint Sunusu</vt:lpstr>
      <vt:lpstr>Nasonia vitripennis-Sarcophaga crassipalpi  glycerol and alanine, during larval feeding  </vt:lpstr>
      <vt:lpstr>PowerPoint Sunusu</vt:lpstr>
      <vt:lpstr>Diceroprocta apache  çöl ağustos böceği</vt:lpstr>
      <vt:lpstr>Bombus vosnesenskii </vt:lpstr>
      <vt:lpstr>Su dengesi</vt:lpstr>
      <vt:lpstr>PowerPoint Sunusu</vt:lpstr>
      <vt:lpstr>PowerPoint Sunusu</vt:lpstr>
      <vt:lpstr>PowerPoint Sunusu</vt:lpstr>
      <vt:lpstr>Hava ve Su Kimyası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hp5</dc:creator>
  <cp:lastModifiedBy>hp5</cp:lastModifiedBy>
  <cp:revision>1</cp:revision>
  <dcterms:created xsi:type="dcterms:W3CDTF">2024-10-11T13:00:11Z</dcterms:created>
  <dcterms:modified xsi:type="dcterms:W3CDTF">2024-10-11T13:00:38Z</dcterms:modified>
</cp:coreProperties>
</file>