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257" r:id="rId3"/>
    <p:sldId id="258" r:id="rId4"/>
    <p:sldId id="259" r:id="rId5"/>
    <p:sldId id="307" r:id="rId6"/>
    <p:sldId id="260" r:id="rId7"/>
    <p:sldId id="261" r:id="rId8"/>
    <p:sldId id="262" r:id="rId9"/>
    <p:sldId id="263" r:id="rId10"/>
    <p:sldId id="264" r:id="rId11"/>
    <p:sldId id="265" r:id="rId12"/>
    <p:sldId id="289"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94D417-2601-42DC-A752-333FFD949E92}" type="datetimeFigureOut">
              <a:rPr lang="tr-TR" smtClean="0"/>
              <a:t>19.04.2020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A7FA33-F248-4C54-9D54-462D933228A9}" type="slidenum">
              <a:rPr lang="tr-TR" smtClean="0"/>
              <a:t>‹#›</a:t>
            </a:fld>
            <a:endParaRPr lang="tr-TR"/>
          </a:p>
        </p:txBody>
      </p:sp>
    </p:spTree>
    <p:extLst>
      <p:ext uri="{BB962C8B-B14F-4D97-AF65-F5344CB8AC3E}">
        <p14:creationId xmlns:p14="http://schemas.microsoft.com/office/powerpoint/2010/main" val="1245304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FA7FA33-F248-4C54-9D54-462D933228A9}" type="slidenum">
              <a:rPr lang="tr-TR" smtClean="0"/>
              <a:t>18</a:t>
            </a:fld>
            <a:endParaRPr lang="tr-TR"/>
          </a:p>
        </p:txBody>
      </p:sp>
    </p:spTree>
    <p:extLst>
      <p:ext uri="{BB962C8B-B14F-4D97-AF65-F5344CB8AC3E}">
        <p14:creationId xmlns:p14="http://schemas.microsoft.com/office/powerpoint/2010/main" val="2041343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2146CEDA-B606-4156-8A4B-62FAEB28C319}" type="datetimeFigureOut">
              <a:rPr lang="tr-TR" smtClean="0"/>
              <a:t>19.04.2020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2167379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146CEDA-B606-4156-8A4B-62FAEB28C319}" type="datetimeFigureOut">
              <a:rPr lang="tr-TR" smtClean="0"/>
              <a:t>19.04.2020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237459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2146CEDA-B606-4156-8A4B-62FAEB28C319}" type="datetimeFigureOut">
              <a:rPr lang="tr-TR" smtClean="0"/>
              <a:t>19.04.2020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920173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2146CEDA-B606-4156-8A4B-62FAEB28C319}" type="datetimeFigureOut">
              <a:rPr lang="tr-TR" smtClean="0"/>
              <a:t>19.04.2020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787282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2146CEDA-B606-4156-8A4B-62FAEB28C319}" type="datetimeFigureOut">
              <a:rPr lang="tr-TR" smtClean="0"/>
              <a:t>19.04.2020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933730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2146CEDA-B606-4156-8A4B-62FAEB28C319}" type="datetimeFigureOut">
              <a:rPr lang="tr-TR" smtClean="0"/>
              <a:t>19.04.2020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689755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146CEDA-B606-4156-8A4B-62FAEB28C319}" type="datetimeFigureOut">
              <a:rPr lang="tr-TR" smtClean="0"/>
              <a:t>19.04.2020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2753781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2146CEDA-B606-4156-8A4B-62FAEB28C319}" type="datetimeFigureOut">
              <a:rPr lang="tr-TR" smtClean="0"/>
              <a:t>19.04.2020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392845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2146CEDA-B606-4156-8A4B-62FAEB28C319}" type="datetimeFigureOut">
              <a:rPr lang="tr-TR" smtClean="0"/>
              <a:t>19.04.2020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1298216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146CEDA-B606-4156-8A4B-62FAEB28C319}" type="datetimeFigureOut">
              <a:rPr lang="tr-TR" smtClean="0"/>
              <a:t>19.04.2020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1576655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146CEDA-B606-4156-8A4B-62FAEB28C319}" type="datetimeFigureOut">
              <a:rPr lang="tr-TR" smtClean="0"/>
              <a:t>19.04.2020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67AE41B-C160-432B-A184-D895005AAE97}" type="slidenum">
              <a:rPr lang="tr-TR" smtClean="0"/>
              <a:t>‹#›</a:t>
            </a:fld>
            <a:endParaRPr lang="tr-TR"/>
          </a:p>
        </p:txBody>
      </p:sp>
    </p:spTree>
    <p:extLst>
      <p:ext uri="{BB962C8B-B14F-4D97-AF65-F5344CB8AC3E}">
        <p14:creationId xmlns:p14="http://schemas.microsoft.com/office/powerpoint/2010/main" val="613041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46CEDA-B606-4156-8A4B-62FAEB28C319}" type="datetimeFigureOut">
              <a:rPr lang="tr-TR" smtClean="0"/>
              <a:t>19.04.2020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AE41B-C160-432B-A184-D895005AAE97}" type="slidenum">
              <a:rPr lang="tr-TR" smtClean="0"/>
              <a:t>‹#›</a:t>
            </a:fld>
            <a:endParaRPr lang="tr-TR"/>
          </a:p>
        </p:txBody>
      </p:sp>
    </p:spTree>
    <p:extLst>
      <p:ext uri="{BB962C8B-B14F-4D97-AF65-F5344CB8AC3E}">
        <p14:creationId xmlns:p14="http://schemas.microsoft.com/office/powerpoint/2010/main" val="2686226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476673"/>
            <a:ext cx="9144000" cy="5544616"/>
          </a:xfrm>
        </p:spPr>
        <p:txBody>
          <a:bodyPr>
            <a:normAutofit/>
          </a:bodyPr>
          <a:lstStyle/>
          <a:p>
            <a:r>
              <a:rPr lang="tr-TR" sz="9600" dirty="0"/>
              <a:t>SOLUNUM SİSTEMİ</a:t>
            </a:r>
          </a:p>
        </p:txBody>
      </p:sp>
    </p:spTree>
    <p:extLst>
      <p:ext uri="{BB962C8B-B14F-4D97-AF65-F5344CB8AC3E}">
        <p14:creationId xmlns:p14="http://schemas.microsoft.com/office/powerpoint/2010/main" val="1941328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endParaRPr lang="tr-TR" dirty="0"/>
          </a:p>
          <a:p>
            <a:r>
              <a:rPr lang="tr-TR" dirty="0"/>
              <a:t>Solunum, fizyolojik bir olaydır ve yaşam için gerekli oksijeni sağlar. </a:t>
            </a:r>
          </a:p>
          <a:p>
            <a:endParaRPr lang="tr-TR" dirty="0"/>
          </a:p>
          <a:p>
            <a:r>
              <a:rPr lang="tr-TR" dirty="0"/>
              <a:t>Dış ortamdan alınan hava içindeki oksijen ile organizma içindeki karbondioksitin karşılıklı olarak yer değiştirmesi solunum (</a:t>
            </a:r>
            <a:r>
              <a:rPr lang="tr-TR" dirty="0" err="1"/>
              <a:t>respiration</a:t>
            </a:r>
            <a:r>
              <a:rPr lang="tr-TR" dirty="0"/>
              <a:t>) olarak tanımlanır. </a:t>
            </a:r>
          </a:p>
        </p:txBody>
      </p:sp>
    </p:spTree>
    <p:extLst>
      <p:ext uri="{BB962C8B-B14F-4D97-AF65-F5344CB8AC3E}">
        <p14:creationId xmlns:p14="http://schemas.microsoft.com/office/powerpoint/2010/main" val="1953706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Solunum fonksiyonu iç ve dış solunum olarak iki bölümde incelenir. </a:t>
            </a:r>
          </a:p>
        </p:txBody>
      </p:sp>
      <p:sp>
        <p:nvSpPr>
          <p:cNvPr id="3" name="İçerik Yer Tutucusu 2"/>
          <p:cNvSpPr>
            <a:spLocks noGrp="1"/>
          </p:cNvSpPr>
          <p:nvPr>
            <p:ph idx="1"/>
          </p:nvPr>
        </p:nvSpPr>
        <p:spPr>
          <a:xfrm>
            <a:off x="0" y="1484784"/>
            <a:ext cx="9144000" cy="5373216"/>
          </a:xfrm>
        </p:spPr>
        <p:txBody>
          <a:bodyPr/>
          <a:lstStyle/>
          <a:p>
            <a:endParaRPr lang="tr-TR" b="1" dirty="0"/>
          </a:p>
          <a:p>
            <a:r>
              <a:rPr lang="tr-TR" b="1" dirty="0"/>
              <a:t>Dış solunum (</a:t>
            </a:r>
            <a:r>
              <a:rPr lang="tr-TR" b="1" dirty="0" err="1"/>
              <a:t>eksternal</a:t>
            </a:r>
            <a:r>
              <a:rPr lang="tr-TR" b="1" dirty="0"/>
              <a:t> solunum</a:t>
            </a:r>
            <a:r>
              <a:rPr lang="tr-TR" dirty="0"/>
              <a:t>); dış ortamdan oksijenin alınması, vücuttaki karbondioksitin dış ortama verilmesidir. </a:t>
            </a:r>
          </a:p>
          <a:p>
            <a:endParaRPr lang="tr-TR" dirty="0"/>
          </a:p>
          <a:p>
            <a:endParaRPr lang="tr-TR" b="1" dirty="0"/>
          </a:p>
          <a:p>
            <a:r>
              <a:rPr lang="tr-TR" b="1" dirty="0"/>
              <a:t>İç solunum (</a:t>
            </a:r>
            <a:r>
              <a:rPr lang="tr-TR" b="1" dirty="0" err="1"/>
              <a:t>internal</a:t>
            </a:r>
            <a:r>
              <a:rPr lang="tr-TR" b="1" dirty="0"/>
              <a:t> solunum) </a:t>
            </a:r>
            <a:r>
              <a:rPr lang="tr-TR" dirty="0"/>
              <a:t>ise kan ile hücreler ve hücreler arası sıvıda gerçekleşen gaz değişimidir.</a:t>
            </a:r>
          </a:p>
        </p:txBody>
      </p:sp>
    </p:spTree>
    <p:extLst>
      <p:ext uri="{BB962C8B-B14F-4D97-AF65-F5344CB8AC3E}">
        <p14:creationId xmlns:p14="http://schemas.microsoft.com/office/powerpoint/2010/main" val="917635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74638"/>
            <a:ext cx="9144000" cy="1143000"/>
          </a:xfrm>
        </p:spPr>
        <p:txBody>
          <a:bodyPr>
            <a:normAutofit fontScale="90000"/>
          </a:bodyPr>
          <a:lstStyle/>
          <a:p>
            <a:r>
              <a:rPr lang="tr-TR" dirty="0"/>
              <a:t>Solunum sistemi (</a:t>
            </a:r>
            <a:r>
              <a:rPr lang="tr-TR" dirty="0" err="1"/>
              <a:t>systema</a:t>
            </a:r>
            <a:r>
              <a:rPr lang="tr-TR" dirty="0"/>
              <a:t> </a:t>
            </a:r>
            <a:r>
              <a:rPr lang="tr-TR" dirty="0" err="1"/>
              <a:t>respiratorium</a:t>
            </a:r>
            <a:r>
              <a:rPr lang="tr-TR" dirty="0"/>
              <a:t>), solunum yolları ve akciğerler olmak üzere iki bölüme ayrılarak incelenir. </a:t>
            </a:r>
          </a:p>
        </p:txBody>
      </p:sp>
      <p:sp>
        <p:nvSpPr>
          <p:cNvPr id="3" name="İçerik Yer Tutucusu 2"/>
          <p:cNvSpPr>
            <a:spLocks noGrp="1"/>
          </p:cNvSpPr>
          <p:nvPr>
            <p:ph idx="1"/>
          </p:nvPr>
        </p:nvSpPr>
        <p:spPr>
          <a:xfrm>
            <a:off x="0" y="1600200"/>
            <a:ext cx="9144000" cy="5141168"/>
          </a:xfrm>
        </p:spPr>
        <p:txBody>
          <a:bodyPr>
            <a:normAutofit/>
          </a:bodyPr>
          <a:lstStyle/>
          <a:p>
            <a:r>
              <a:rPr lang="tr-TR" dirty="0"/>
              <a:t>Solunum yolları; dış ortamdan alınan oksijenin akciğerlere gelmesini ve kandan akciğerlere geçen karbondioksitli havanın dış ortama atılmasını sağlar. </a:t>
            </a:r>
          </a:p>
        </p:txBody>
      </p:sp>
    </p:spTree>
    <p:extLst>
      <p:ext uri="{BB962C8B-B14F-4D97-AF65-F5344CB8AC3E}">
        <p14:creationId xmlns:p14="http://schemas.microsoft.com/office/powerpoint/2010/main" val="3142335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274638"/>
            <a:ext cx="4392488" cy="1143000"/>
          </a:xfrm>
        </p:spPr>
        <p:txBody>
          <a:bodyPr>
            <a:normAutofit fontScale="90000"/>
          </a:bodyPr>
          <a:lstStyle/>
          <a:p>
            <a:r>
              <a:rPr lang="tr-TR" b="1" dirty="0"/>
              <a:t>Solunum yolları</a:t>
            </a:r>
            <a:br>
              <a:rPr lang="tr-TR" b="1" dirty="0"/>
            </a:br>
            <a:endParaRPr lang="tr-TR" dirty="0"/>
          </a:p>
        </p:txBody>
      </p:sp>
      <p:sp>
        <p:nvSpPr>
          <p:cNvPr id="3" name="İçerik Yer Tutucusu 2"/>
          <p:cNvSpPr>
            <a:spLocks noGrp="1"/>
          </p:cNvSpPr>
          <p:nvPr>
            <p:ph idx="1"/>
          </p:nvPr>
        </p:nvSpPr>
        <p:spPr>
          <a:xfrm>
            <a:off x="0" y="1484784"/>
            <a:ext cx="8686800" cy="5373216"/>
          </a:xfrm>
        </p:spPr>
        <p:txBody>
          <a:bodyPr>
            <a:normAutofit fontScale="92500" lnSpcReduction="10000"/>
          </a:bodyPr>
          <a:lstStyle/>
          <a:p>
            <a:r>
              <a:rPr lang="tr-TR" dirty="0"/>
              <a:t>burun (</a:t>
            </a:r>
            <a:r>
              <a:rPr lang="tr-TR" dirty="0" err="1"/>
              <a:t>nasus</a:t>
            </a:r>
            <a:r>
              <a:rPr lang="tr-TR" dirty="0"/>
              <a:t>), </a:t>
            </a:r>
          </a:p>
          <a:p>
            <a:endParaRPr lang="tr-TR" dirty="0"/>
          </a:p>
          <a:p>
            <a:r>
              <a:rPr lang="tr-TR" dirty="0"/>
              <a:t>yutak (</a:t>
            </a:r>
            <a:r>
              <a:rPr lang="tr-TR" dirty="0" err="1"/>
              <a:t>pharynx</a:t>
            </a:r>
            <a:r>
              <a:rPr lang="tr-TR" dirty="0"/>
              <a:t>), </a:t>
            </a:r>
          </a:p>
          <a:p>
            <a:endParaRPr lang="tr-TR" dirty="0"/>
          </a:p>
          <a:p>
            <a:r>
              <a:rPr lang="tr-TR" dirty="0"/>
              <a:t>gırtlak (</a:t>
            </a:r>
            <a:r>
              <a:rPr lang="tr-TR" dirty="0" err="1"/>
              <a:t>larynx</a:t>
            </a:r>
            <a:r>
              <a:rPr lang="tr-TR" dirty="0"/>
              <a:t>), </a:t>
            </a:r>
          </a:p>
          <a:p>
            <a:endParaRPr lang="tr-TR" dirty="0"/>
          </a:p>
          <a:p>
            <a:r>
              <a:rPr lang="tr-TR" dirty="0"/>
              <a:t>soluk borusu (</a:t>
            </a:r>
            <a:r>
              <a:rPr lang="tr-TR" dirty="0" err="1"/>
              <a:t>trachea</a:t>
            </a:r>
            <a:r>
              <a:rPr lang="tr-TR" dirty="0"/>
              <a:t>) ve </a:t>
            </a:r>
          </a:p>
          <a:p>
            <a:endParaRPr lang="tr-TR" dirty="0"/>
          </a:p>
          <a:p>
            <a:r>
              <a:rPr lang="tr-TR" dirty="0"/>
              <a:t>bronşlar (</a:t>
            </a:r>
            <a:r>
              <a:rPr lang="tr-TR" dirty="0" err="1"/>
              <a:t>bronchus</a:t>
            </a:r>
            <a:r>
              <a:rPr lang="tr-TR" dirty="0"/>
              <a:t>) </a:t>
            </a:r>
          </a:p>
          <a:p>
            <a:r>
              <a:rPr lang="tr-TR" dirty="0"/>
              <a:t>dan oluşur. </a:t>
            </a:r>
          </a:p>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1694" y="188640"/>
            <a:ext cx="5214864"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62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588"/>
            <a:ext cx="8229600" cy="911308"/>
          </a:xfrm>
        </p:spPr>
        <p:txBody>
          <a:bodyPr/>
          <a:lstStyle/>
          <a:p>
            <a:r>
              <a:rPr lang="tr-TR" dirty="0"/>
              <a:t>Akciğerler (</a:t>
            </a:r>
            <a:r>
              <a:rPr lang="tr-TR" dirty="0" err="1"/>
              <a:t>pulmones</a:t>
            </a:r>
            <a:r>
              <a:rPr lang="tr-TR" dirty="0"/>
              <a:t>) ise</a:t>
            </a:r>
          </a:p>
        </p:txBody>
      </p:sp>
      <p:sp>
        <p:nvSpPr>
          <p:cNvPr id="3" name="İçerik Yer Tutucusu 2"/>
          <p:cNvSpPr>
            <a:spLocks noGrp="1"/>
          </p:cNvSpPr>
          <p:nvPr>
            <p:ph idx="1"/>
          </p:nvPr>
        </p:nvSpPr>
        <p:spPr>
          <a:xfrm>
            <a:off x="0" y="836712"/>
            <a:ext cx="9144000" cy="5904656"/>
          </a:xfrm>
        </p:spPr>
        <p:txBody>
          <a:bodyPr/>
          <a:lstStyle/>
          <a:p>
            <a:r>
              <a:rPr lang="tr-TR" dirty="0"/>
              <a:t>oksijen ve karbondioksit değişiminin olduğu solunum organıdır.</a:t>
            </a:r>
          </a:p>
          <a:p>
            <a:endParaRPr lang="tr-TR" dirty="0"/>
          </a:p>
          <a:p>
            <a:r>
              <a:rPr lang="tr-TR" b="1" dirty="0"/>
              <a:t>Solunum sisteminin fonksiyonları</a:t>
            </a:r>
          </a:p>
          <a:p>
            <a:r>
              <a:rPr lang="tr-TR" dirty="0"/>
              <a:t>Oksijen temin eder. </a:t>
            </a:r>
          </a:p>
          <a:p>
            <a:r>
              <a:rPr lang="tr-TR" dirty="0"/>
              <a:t>Karbondioksiti atar. </a:t>
            </a:r>
          </a:p>
          <a:p>
            <a:r>
              <a:rPr lang="tr-TR" dirty="0"/>
              <a:t>Kanın hidrojen iyon konsantrasyonunu (</a:t>
            </a:r>
            <a:r>
              <a:rPr lang="tr-TR" dirty="0" err="1"/>
              <a:t>pH’ını</a:t>
            </a:r>
            <a:r>
              <a:rPr lang="tr-TR" dirty="0"/>
              <a:t> ) düzenler.</a:t>
            </a:r>
          </a:p>
          <a:p>
            <a:r>
              <a:rPr lang="tr-TR" dirty="0"/>
              <a:t>Konuşmak için gerekli sesleri üretir (</a:t>
            </a:r>
            <a:r>
              <a:rPr lang="tr-TR" dirty="0" err="1"/>
              <a:t>fonasyon</a:t>
            </a:r>
            <a:r>
              <a:rPr lang="tr-TR" dirty="0"/>
              <a:t>). </a:t>
            </a:r>
          </a:p>
          <a:p>
            <a:r>
              <a:rPr lang="tr-TR" dirty="0"/>
              <a:t>Mikroorganizmalara karşı vücudu savunur</a:t>
            </a:r>
          </a:p>
        </p:txBody>
      </p:sp>
    </p:spTree>
    <p:extLst>
      <p:ext uri="{BB962C8B-B14F-4D97-AF65-F5344CB8AC3E}">
        <p14:creationId xmlns:p14="http://schemas.microsoft.com/office/powerpoint/2010/main" val="3165805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6632"/>
            <a:ext cx="9036496" cy="1354162"/>
          </a:xfrm>
        </p:spPr>
        <p:txBody>
          <a:bodyPr>
            <a:normAutofit fontScale="90000"/>
          </a:bodyPr>
          <a:lstStyle/>
          <a:p>
            <a:r>
              <a:rPr lang="tr-TR" dirty="0"/>
              <a:t>Solunum yolları, göğüs boşluğunda yer alıp almamasına göre üst ve alt solunum yolları olarak ikiye ayrılır. </a:t>
            </a:r>
          </a:p>
        </p:txBody>
      </p:sp>
      <p:sp>
        <p:nvSpPr>
          <p:cNvPr id="3" name="İçerik Yer Tutucusu 2"/>
          <p:cNvSpPr>
            <a:spLocks noGrp="1"/>
          </p:cNvSpPr>
          <p:nvPr>
            <p:ph idx="1"/>
          </p:nvPr>
        </p:nvSpPr>
        <p:spPr>
          <a:xfrm>
            <a:off x="0" y="1600200"/>
            <a:ext cx="9144000" cy="5257800"/>
          </a:xfrm>
        </p:spPr>
        <p:txBody>
          <a:bodyPr/>
          <a:lstStyle/>
          <a:p>
            <a:r>
              <a:rPr lang="tr-TR" b="1" dirty="0"/>
              <a:t>Üst Solunum Yolları; </a:t>
            </a:r>
          </a:p>
          <a:p>
            <a:r>
              <a:rPr lang="tr-TR" dirty="0"/>
              <a:t>burun (</a:t>
            </a:r>
            <a:r>
              <a:rPr lang="tr-TR" dirty="0" err="1"/>
              <a:t>nasus</a:t>
            </a:r>
            <a:r>
              <a:rPr lang="tr-TR" dirty="0"/>
              <a:t>), </a:t>
            </a:r>
          </a:p>
          <a:p>
            <a:r>
              <a:rPr lang="tr-TR" dirty="0" err="1"/>
              <a:t>farinks</a:t>
            </a:r>
            <a:r>
              <a:rPr lang="tr-TR" dirty="0"/>
              <a:t> (</a:t>
            </a:r>
            <a:r>
              <a:rPr lang="tr-TR" dirty="0" err="1"/>
              <a:t>pharynx</a:t>
            </a:r>
            <a:r>
              <a:rPr lang="tr-TR" dirty="0"/>
              <a:t>) </a:t>
            </a:r>
          </a:p>
          <a:p>
            <a:r>
              <a:rPr lang="tr-TR" dirty="0"/>
              <a:t>ve</a:t>
            </a:r>
          </a:p>
          <a:p>
            <a:r>
              <a:rPr lang="tr-TR" dirty="0" err="1"/>
              <a:t>larinks’ten</a:t>
            </a:r>
            <a:r>
              <a:rPr lang="tr-TR" dirty="0"/>
              <a:t> (</a:t>
            </a:r>
            <a:r>
              <a:rPr lang="tr-TR" dirty="0" err="1"/>
              <a:t>larynx</a:t>
            </a:r>
            <a:r>
              <a:rPr lang="tr-TR" dirty="0"/>
              <a:t>) </a:t>
            </a:r>
          </a:p>
          <a:p>
            <a:r>
              <a:rPr lang="tr-TR" dirty="0"/>
              <a:t>oluşmaktadır.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996329"/>
            <a:ext cx="5737626" cy="3370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566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3779912" cy="1143000"/>
          </a:xfrm>
        </p:spPr>
        <p:txBody>
          <a:bodyPr/>
          <a:lstStyle/>
          <a:p>
            <a:r>
              <a:rPr lang="tr-TR" dirty="0"/>
              <a:t>Burun (</a:t>
            </a:r>
            <a:r>
              <a:rPr lang="tr-TR" dirty="0" err="1"/>
              <a:t>Nasus</a:t>
            </a:r>
            <a:r>
              <a:rPr lang="tr-TR" dirty="0"/>
              <a:t>) </a:t>
            </a:r>
          </a:p>
        </p:txBody>
      </p:sp>
      <p:sp>
        <p:nvSpPr>
          <p:cNvPr id="3" name="İçerik Yer Tutucusu 2"/>
          <p:cNvSpPr>
            <a:spLocks noGrp="1"/>
          </p:cNvSpPr>
          <p:nvPr>
            <p:ph idx="1"/>
          </p:nvPr>
        </p:nvSpPr>
        <p:spPr>
          <a:xfrm>
            <a:off x="0" y="908720"/>
            <a:ext cx="5410944" cy="5949280"/>
          </a:xfrm>
        </p:spPr>
        <p:txBody>
          <a:bodyPr/>
          <a:lstStyle/>
          <a:p>
            <a:r>
              <a:rPr lang="tr-TR" dirty="0"/>
              <a:t>Üst solunum yollarının temel organı olan burun, solunum yolu olmasının yanı sıra </a:t>
            </a:r>
          </a:p>
          <a:p>
            <a:endParaRPr lang="tr-TR" dirty="0"/>
          </a:p>
          <a:p>
            <a:r>
              <a:rPr lang="tr-TR" dirty="0"/>
              <a:t>içinde bulunan özel mukoza sayesinde “koku organı” olarak da fonksiyon görür. </a:t>
            </a:r>
          </a:p>
          <a:p>
            <a:endParaRPr lang="tr-TR" dirty="0"/>
          </a:p>
          <a:p>
            <a:r>
              <a:rPr lang="tr-TR" dirty="0"/>
              <a:t>Burun, solunum yollarına giren havanın ilk giriş yolunu oluşturur. </a:t>
            </a:r>
          </a:p>
        </p:txBody>
      </p:sp>
    </p:spTree>
    <p:extLst>
      <p:ext uri="{BB962C8B-B14F-4D97-AF65-F5344CB8AC3E}">
        <p14:creationId xmlns:p14="http://schemas.microsoft.com/office/powerpoint/2010/main" val="2112291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686800" cy="6126163"/>
          </a:xfrm>
        </p:spPr>
        <p:txBody>
          <a:bodyPr>
            <a:normAutofit/>
          </a:bodyPr>
          <a:lstStyle/>
          <a:p>
            <a:r>
              <a:rPr lang="tr-TR" dirty="0"/>
              <a:t>Kemik ve kıkırdaklardan yapılmış, kas ve deri ile örtülü bir organ olup yüzün ortasında ve öne doğru bir çıkıntı hâlinde uzanır. </a:t>
            </a:r>
          </a:p>
          <a:p>
            <a:r>
              <a:rPr lang="tr-TR" dirty="0"/>
              <a:t>Burunun büyüklük ve şekli şahsa göre değişmektedir. Dış görüntüsü bakımından burun üç yüzlü piramide benzer. </a:t>
            </a:r>
          </a:p>
        </p:txBody>
      </p:sp>
    </p:spTree>
    <p:extLst>
      <p:ext uri="{BB962C8B-B14F-4D97-AF65-F5344CB8AC3E}">
        <p14:creationId xmlns:p14="http://schemas.microsoft.com/office/powerpoint/2010/main" val="3461026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5148064" cy="6858000"/>
          </a:xfrm>
        </p:spPr>
        <p:txBody>
          <a:bodyPr>
            <a:normAutofit lnSpcReduction="10000"/>
          </a:bodyPr>
          <a:lstStyle/>
          <a:p>
            <a:r>
              <a:rPr lang="tr-TR" dirty="0"/>
              <a:t>Piramidin geniş ve simetrik olan iki yüzü, burnun yan yüzlerini oluşturup önde birleşerek burun sırtını (</a:t>
            </a:r>
            <a:r>
              <a:rPr lang="tr-TR" b="1" dirty="0" err="1"/>
              <a:t>dorsum</a:t>
            </a:r>
            <a:r>
              <a:rPr lang="tr-TR" b="1" dirty="0"/>
              <a:t> </a:t>
            </a:r>
            <a:r>
              <a:rPr lang="tr-TR" b="1" dirty="0" err="1"/>
              <a:t>nasi</a:t>
            </a:r>
            <a:r>
              <a:rPr lang="tr-TR" b="1" dirty="0"/>
              <a:t>) </a:t>
            </a:r>
            <a:r>
              <a:rPr lang="tr-TR" dirty="0"/>
              <a:t>meydana getirir. </a:t>
            </a:r>
          </a:p>
          <a:p>
            <a:r>
              <a:rPr lang="tr-TR" dirty="0" err="1"/>
              <a:t>Dorsum</a:t>
            </a:r>
            <a:r>
              <a:rPr lang="tr-TR" dirty="0"/>
              <a:t> </a:t>
            </a:r>
            <a:r>
              <a:rPr lang="tr-TR" dirty="0" err="1"/>
              <a:t>nasi’nin</a:t>
            </a:r>
            <a:r>
              <a:rPr lang="tr-TR" dirty="0"/>
              <a:t> yukarıda alınla birleştiği kısma </a:t>
            </a:r>
            <a:r>
              <a:rPr lang="tr-TR" dirty="0" err="1"/>
              <a:t>radix</a:t>
            </a:r>
            <a:r>
              <a:rPr lang="tr-TR" dirty="0"/>
              <a:t> </a:t>
            </a:r>
            <a:r>
              <a:rPr lang="tr-TR" dirty="0" err="1"/>
              <a:t>nasi</a:t>
            </a:r>
            <a:r>
              <a:rPr lang="tr-TR" dirty="0"/>
              <a:t>, aşağıda kalan uç kısmına da </a:t>
            </a:r>
            <a:r>
              <a:rPr lang="tr-TR" b="1" dirty="0" err="1"/>
              <a:t>apex</a:t>
            </a:r>
            <a:r>
              <a:rPr lang="tr-TR" b="1" dirty="0"/>
              <a:t> </a:t>
            </a:r>
            <a:r>
              <a:rPr lang="tr-TR" b="1" dirty="0" err="1"/>
              <a:t>nasi</a:t>
            </a:r>
            <a:r>
              <a:rPr lang="tr-TR" b="1" dirty="0"/>
              <a:t> </a:t>
            </a:r>
            <a:r>
              <a:rPr lang="tr-TR" dirty="0"/>
              <a:t>denir. </a:t>
            </a:r>
          </a:p>
          <a:p>
            <a:r>
              <a:rPr lang="tr-TR" dirty="0"/>
              <a:t>Yan yüzlerinin burun deliklerini dıştan çevreleyen kısımlarına burun kanatları (</a:t>
            </a:r>
            <a:r>
              <a:rPr lang="tr-TR" b="1" dirty="0" err="1"/>
              <a:t>alae</a:t>
            </a:r>
            <a:r>
              <a:rPr lang="tr-TR" b="1" dirty="0"/>
              <a:t> </a:t>
            </a:r>
            <a:r>
              <a:rPr lang="tr-TR" b="1" dirty="0" err="1"/>
              <a:t>nasi</a:t>
            </a:r>
            <a:r>
              <a:rPr lang="tr-TR" dirty="0"/>
              <a:t>) denir. </a:t>
            </a:r>
          </a:p>
          <a:p>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93298"/>
            <a:ext cx="3585242" cy="6564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8090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748464" cy="2852936"/>
          </a:xfrm>
        </p:spPr>
        <p:txBody>
          <a:bodyPr>
            <a:normAutofit fontScale="92500" lnSpcReduction="10000"/>
          </a:bodyPr>
          <a:lstStyle/>
          <a:p>
            <a:r>
              <a:rPr lang="tr-TR" dirty="0"/>
              <a:t>Burun boşlukları (</a:t>
            </a:r>
            <a:r>
              <a:rPr lang="tr-TR" dirty="0" err="1"/>
              <a:t>cavitas</a:t>
            </a:r>
            <a:r>
              <a:rPr lang="tr-TR" dirty="0"/>
              <a:t> </a:t>
            </a:r>
            <a:r>
              <a:rPr lang="tr-TR" dirty="0" err="1"/>
              <a:t>nasi</a:t>
            </a:r>
            <a:r>
              <a:rPr lang="tr-TR" dirty="0"/>
              <a:t>) iki tane olup kemik ve kıkırdaklardan yapılmış bir bölme (</a:t>
            </a:r>
            <a:r>
              <a:rPr lang="tr-TR" dirty="0" err="1"/>
              <a:t>septum</a:t>
            </a:r>
            <a:r>
              <a:rPr lang="tr-TR" dirty="0"/>
              <a:t> </a:t>
            </a:r>
            <a:r>
              <a:rPr lang="tr-TR" dirty="0" err="1"/>
              <a:t>nasi</a:t>
            </a:r>
            <a:r>
              <a:rPr lang="tr-TR" dirty="0"/>
              <a:t>) ile birbirinden ayrılmıştır.</a:t>
            </a:r>
          </a:p>
          <a:p>
            <a:endParaRPr lang="tr-TR" dirty="0"/>
          </a:p>
          <a:p>
            <a:r>
              <a:rPr lang="tr-TR" dirty="0"/>
              <a:t> Burun boşlukları en arkada geniş bir açıklık ile yutağa bağlanır ve buraya </a:t>
            </a:r>
            <a:r>
              <a:rPr lang="tr-TR" dirty="0" err="1"/>
              <a:t>chonae</a:t>
            </a:r>
            <a:r>
              <a:rPr lang="tr-TR" dirty="0"/>
              <a:t> denir.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760818"/>
            <a:ext cx="6192688" cy="4097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4377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0"/>
            <a:ext cx="8928992" cy="6858000"/>
          </a:xfrm>
        </p:spPr>
        <p:txBody>
          <a:bodyPr>
            <a:normAutofit/>
          </a:bodyPr>
          <a:lstStyle/>
          <a:p>
            <a:r>
              <a:rPr lang="tr-TR" dirty="0"/>
              <a:t>Alveol duvarında bulunan delikler iki komşu alveolü birbirine bağlayarak iki alveol arasında transportu sağlar. </a:t>
            </a:r>
          </a:p>
          <a:p>
            <a:endParaRPr lang="tr-TR" dirty="0"/>
          </a:p>
          <a:p>
            <a:r>
              <a:rPr lang="tr-TR" dirty="0"/>
              <a:t>Alveollerin </a:t>
            </a:r>
            <a:r>
              <a:rPr lang="tr-TR" dirty="0" err="1"/>
              <a:t>epitel</a:t>
            </a:r>
            <a:r>
              <a:rPr lang="tr-TR" dirty="0"/>
              <a:t> katı üç tip hücrelerden oluşmaktadır. </a:t>
            </a:r>
          </a:p>
          <a:p>
            <a:endParaRPr lang="tr-TR" dirty="0"/>
          </a:p>
          <a:p>
            <a:r>
              <a:rPr lang="tr-TR" dirty="0"/>
              <a:t>Bu hücreler, Tip 1, Tip 2 ve alveol </a:t>
            </a:r>
            <a:r>
              <a:rPr lang="tr-TR" dirty="0" err="1"/>
              <a:t>makrofaj</a:t>
            </a:r>
            <a:r>
              <a:rPr lang="tr-TR" dirty="0"/>
              <a:t> hücreleridir. </a:t>
            </a:r>
          </a:p>
        </p:txBody>
      </p:sp>
    </p:spTree>
    <p:extLst>
      <p:ext uri="{BB962C8B-B14F-4D97-AF65-F5344CB8AC3E}">
        <p14:creationId xmlns:p14="http://schemas.microsoft.com/office/powerpoint/2010/main" val="1238618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Burunda her iki </a:t>
            </a:r>
            <a:r>
              <a:rPr lang="tr-TR" dirty="0" err="1"/>
              <a:t>boĢlukta</a:t>
            </a:r>
            <a:r>
              <a:rPr lang="tr-TR" dirty="0"/>
              <a:t> bulunan kıvrımlı </a:t>
            </a:r>
            <a:r>
              <a:rPr lang="tr-TR" dirty="0" err="1"/>
              <a:t>oluĢumlara</a:t>
            </a:r>
            <a:r>
              <a:rPr lang="tr-TR" dirty="0"/>
              <a:t> </a:t>
            </a:r>
            <a:r>
              <a:rPr lang="tr-TR" dirty="0" err="1"/>
              <a:t>konka</a:t>
            </a:r>
            <a:r>
              <a:rPr lang="tr-TR" dirty="0"/>
              <a:t> (</a:t>
            </a:r>
            <a:r>
              <a:rPr lang="tr-TR" dirty="0" err="1"/>
              <a:t>concha</a:t>
            </a:r>
            <a:r>
              <a:rPr lang="tr-TR" dirty="0"/>
              <a:t>) denir. Burundaki </a:t>
            </a:r>
            <a:r>
              <a:rPr lang="tr-TR" dirty="0" err="1"/>
              <a:t>konkalar</a:t>
            </a:r>
            <a:r>
              <a:rPr lang="tr-TR" dirty="0"/>
              <a:t>, </a:t>
            </a:r>
            <a:r>
              <a:rPr lang="tr-TR" dirty="0" err="1"/>
              <a:t>Concha</a:t>
            </a:r>
            <a:r>
              <a:rPr lang="tr-TR" dirty="0"/>
              <a:t> </a:t>
            </a:r>
            <a:r>
              <a:rPr lang="tr-TR" dirty="0" err="1"/>
              <a:t>nasalis</a:t>
            </a:r>
            <a:r>
              <a:rPr lang="tr-TR" dirty="0"/>
              <a:t> </a:t>
            </a:r>
            <a:r>
              <a:rPr lang="tr-TR" dirty="0" err="1"/>
              <a:t>süperior</a:t>
            </a:r>
            <a:r>
              <a:rPr lang="tr-TR" dirty="0"/>
              <a:t>, </a:t>
            </a:r>
            <a:r>
              <a:rPr lang="tr-TR" dirty="0" err="1"/>
              <a:t>concha</a:t>
            </a:r>
            <a:r>
              <a:rPr lang="tr-TR" dirty="0"/>
              <a:t> </a:t>
            </a:r>
            <a:r>
              <a:rPr lang="tr-TR" dirty="0" err="1"/>
              <a:t>nasalis</a:t>
            </a:r>
            <a:r>
              <a:rPr lang="tr-TR" dirty="0"/>
              <a:t> </a:t>
            </a:r>
            <a:r>
              <a:rPr lang="tr-TR" dirty="0" err="1"/>
              <a:t>media</a:t>
            </a:r>
            <a:r>
              <a:rPr lang="tr-TR" dirty="0"/>
              <a:t> ve </a:t>
            </a:r>
            <a:r>
              <a:rPr lang="tr-TR" dirty="0" err="1"/>
              <a:t>concha</a:t>
            </a:r>
            <a:r>
              <a:rPr lang="tr-TR" dirty="0"/>
              <a:t> </a:t>
            </a:r>
            <a:r>
              <a:rPr lang="tr-TR" dirty="0" err="1"/>
              <a:t>nasalis</a:t>
            </a:r>
            <a:r>
              <a:rPr lang="tr-TR" dirty="0"/>
              <a:t> </a:t>
            </a:r>
            <a:r>
              <a:rPr lang="tr-TR" dirty="0" err="1"/>
              <a:t>inferiordur</a:t>
            </a:r>
            <a:r>
              <a:rPr lang="tr-TR" dirty="0"/>
              <a:t>. </a:t>
            </a:r>
            <a:r>
              <a:rPr lang="tr-TR" dirty="0" err="1"/>
              <a:t>Konkaların</a:t>
            </a:r>
            <a:r>
              <a:rPr lang="tr-TR" dirty="0"/>
              <a:t> aralarında dar geçitler vardır. Bu geçitler “</a:t>
            </a:r>
            <a:r>
              <a:rPr lang="tr-TR" dirty="0" err="1"/>
              <a:t>meatus</a:t>
            </a:r>
            <a:r>
              <a:rPr lang="tr-TR" dirty="0"/>
              <a:t> </a:t>
            </a:r>
            <a:r>
              <a:rPr lang="tr-TR" dirty="0" err="1"/>
              <a:t>nasi</a:t>
            </a:r>
            <a:r>
              <a:rPr lang="tr-TR" dirty="0"/>
              <a:t> </a:t>
            </a:r>
            <a:r>
              <a:rPr lang="tr-TR" dirty="0" err="1"/>
              <a:t>superior</a:t>
            </a:r>
            <a:r>
              <a:rPr lang="tr-TR" dirty="0"/>
              <a:t>, </a:t>
            </a:r>
            <a:r>
              <a:rPr lang="tr-TR" dirty="0" err="1"/>
              <a:t>meatus</a:t>
            </a:r>
            <a:r>
              <a:rPr lang="tr-TR" dirty="0"/>
              <a:t> </a:t>
            </a:r>
            <a:r>
              <a:rPr lang="tr-TR" dirty="0" err="1"/>
              <a:t>nasi</a:t>
            </a:r>
            <a:r>
              <a:rPr lang="tr-TR" dirty="0"/>
              <a:t> </a:t>
            </a:r>
            <a:r>
              <a:rPr lang="tr-TR" dirty="0" err="1"/>
              <a:t>medius</a:t>
            </a:r>
            <a:r>
              <a:rPr lang="tr-TR" dirty="0"/>
              <a:t> ve </a:t>
            </a:r>
            <a:r>
              <a:rPr lang="tr-TR" dirty="0" err="1"/>
              <a:t>meatus</a:t>
            </a:r>
            <a:r>
              <a:rPr lang="tr-TR" dirty="0"/>
              <a:t> </a:t>
            </a:r>
            <a:r>
              <a:rPr lang="tr-TR" dirty="0" err="1"/>
              <a:t>nasi</a:t>
            </a:r>
            <a:r>
              <a:rPr lang="tr-TR" dirty="0"/>
              <a:t> </a:t>
            </a:r>
            <a:r>
              <a:rPr lang="tr-TR" dirty="0" err="1"/>
              <a:t>inferior”dur</a:t>
            </a:r>
            <a:r>
              <a:rPr lang="tr-TR" dirty="0"/>
              <a:t>. </a:t>
            </a:r>
            <a:r>
              <a:rPr lang="tr-TR" dirty="0" err="1"/>
              <a:t>Meatus</a:t>
            </a:r>
            <a:r>
              <a:rPr lang="tr-TR" dirty="0"/>
              <a:t> </a:t>
            </a:r>
            <a:r>
              <a:rPr lang="tr-TR" dirty="0" err="1"/>
              <a:t>nasi</a:t>
            </a:r>
            <a:r>
              <a:rPr lang="tr-TR" dirty="0"/>
              <a:t> </a:t>
            </a:r>
            <a:r>
              <a:rPr lang="tr-TR" dirty="0" err="1"/>
              <a:t>inferiora</a:t>
            </a:r>
            <a:r>
              <a:rPr lang="tr-TR" dirty="0"/>
              <a:t> </a:t>
            </a:r>
            <a:r>
              <a:rPr lang="tr-TR" dirty="0" err="1"/>
              <a:t>gözyaĢı</a:t>
            </a:r>
            <a:r>
              <a:rPr lang="tr-TR" dirty="0"/>
              <a:t> kanalı (</a:t>
            </a:r>
            <a:r>
              <a:rPr lang="tr-TR" dirty="0" err="1"/>
              <a:t>ductus</a:t>
            </a:r>
            <a:r>
              <a:rPr lang="tr-TR" dirty="0"/>
              <a:t> </a:t>
            </a:r>
            <a:r>
              <a:rPr lang="tr-TR" dirty="0" err="1"/>
              <a:t>nasolacrimalis</a:t>
            </a:r>
            <a:r>
              <a:rPr lang="tr-TR" dirty="0"/>
              <a:t> ) açılır. </a:t>
            </a:r>
            <a:r>
              <a:rPr lang="tr-TR" dirty="0" err="1"/>
              <a:t>GözyaĢı</a:t>
            </a:r>
            <a:r>
              <a:rPr lang="tr-TR" dirty="0"/>
              <a:t> bu yolla burun </a:t>
            </a:r>
            <a:r>
              <a:rPr lang="tr-TR" dirty="0" err="1"/>
              <a:t>boĢluğuna</a:t>
            </a:r>
            <a:r>
              <a:rPr lang="tr-TR" dirty="0"/>
              <a:t> nakledilir. </a:t>
            </a:r>
            <a:r>
              <a:rPr lang="tr-TR" dirty="0" err="1"/>
              <a:t>Meatuslara</a:t>
            </a:r>
            <a:r>
              <a:rPr lang="tr-TR" dirty="0"/>
              <a:t> </a:t>
            </a:r>
            <a:r>
              <a:rPr lang="tr-TR" dirty="0" err="1"/>
              <a:t>paranasal</a:t>
            </a:r>
            <a:r>
              <a:rPr lang="tr-TR" dirty="0"/>
              <a:t> sinüslerde açılır. </a:t>
            </a:r>
          </a:p>
          <a:p>
            <a:endParaRPr lang="tr-TR" dirty="0"/>
          </a:p>
        </p:txBody>
      </p:sp>
    </p:spTree>
    <p:extLst>
      <p:ext uri="{BB962C8B-B14F-4D97-AF65-F5344CB8AC3E}">
        <p14:creationId xmlns:p14="http://schemas.microsoft.com/office/powerpoint/2010/main" val="799714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964488" cy="6858000"/>
          </a:xfrm>
        </p:spPr>
        <p:txBody>
          <a:bodyPr>
            <a:normAutofit lnSpcReduction="10000"/>
          </a:bodyPr>
          <a:lstStyle/>
          <a:p>
            <a:r>
              <a:rPr lang="tr-TR" dirty="0" err="1"/>
              <a:t>Konkaların</a:t>
            </a:r>
            <a:r>
              <a:rPr lang="tr-TR" dirty="0"/>
              <a:t>, burun solunumu sırasında havanın arkaya iletimi, havanın nemlendirilmesi, ısıtılması ve filtre edilmesi gibi görevleri vardır. </a:t>
            </a:r>
          </a:p>
          <a:p>
            <a:endParaRPr lang="tr-TR" dirty="0"/>
          </a:p>
          <a:p>
            <a:r>
              <a:rPr lang="tr-TR" dirty="0"/>
              <a:t>Burun boşluğunun iç yüzünün her tarafı mukoza ile örtülüdür. Bu mukoza burun boşluğuna açılan tüm sinüsleri ve kanalları örten mukoza ile devam eder. (Bu nedenle burundan kaynağını alan bazı iltihabi durumlar, sinüslere ulaşabilir.) </a:t>
            </a:r>
          </a:p>
          <a:p>
            <a:endParaRPr lang="tr-TR" dirty="0"/>
          </a:p>
          <a:p>
            <a:r>
              <a:rPr lang="tr-TR" dirty="0"/>
              <a:t>Burun boşluğu mukozası titrek tüylerle kaplıdır. Burun boşluğunun üst kısımları, burun tavanının hemen hemen orta kısımlarına kadar </a:t>
            </a:r>
            <a:r>
              <a:rPr lang="tr-TR" dirty="0" err="1"/>
              <a:t>epitel</a:t>
            </a:r>
            <a:r>
              <a:rPr lang="tr-TR" dirty="0"/>
              <a:t> ile döşenmiştir.</a:t>
            </a:r>
          </a:p>
        </p:txBody>
      </p:sp>
    </p:spTree>
    <p:extLst>
      <p:ext uri="{BB962C8B-B14F-4D97-AF65-F5344CB8AC3E}">
        <p14:creationId xmlns:p14="http://schemas.microsoft.com/office/powerpoint/2010/main" val="3178090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0"/>
            <a:ext cx="5400600" cy="1143000"/>
          </a:xfrm>
        </p:spPr>
        <p:txBody>
          <a:bodyPr/>
          <a:lstStyle/>
          <a:p>
            <a:r>
              <a:rPr lang="tr-TR" dirty="0"/>
              <a:t>Burnun Görevleri </a:t>
            </a:r>
          </a:p>
        </p:txBody>
      </p:sp>
      <p:sp>
        <p:nvSpPr>
          <p:cNvPr id="3" name="İçerik Yer Tutucusu 2"/>
          <p:cNvSpPr>
            <a:spLocks noGrp="1"/>
          </p:cNvSpPr>
          <p:nvPr>
            <p:ph idx="1"/>
          </p:nvPr>
        </p:nvSpPr>
        <p:spPr>
          <a:xfrm>
            <a:off x="0" y="1196752"/>
            <a:ext cx="9144000" cy="5661248"/>
          </a:xfrm>
        </p:spPr>
        <p:txBody>
          <a:bodyPr>
            <a:normAutofit/>
          </a:bodyPr>
          <a:lstStyle/>
          <a:p>
            <a:r>
              <a:rPr lang="tr-TR" dirty="0"/>
              <a:t>Solunuma yardımcı olmak</a:t>
            </a:r>
          </a:p>
          <a:p>
            <a:endParaRPr lang="tr-TR" dirty="0"/>
          </a:p>
          <a:p>
            <a:r>
              <a:rPr lang="tr-TR" dirty="0"/>
              <a:t> Koku almak </a:t>
            </a:r>
          </a:p>
          <a:p>
            <a:endParaRPr lang="tr-TR" dirty="0"/>
          </a:p>
          <a:p>
            <a:r>
              <a:rPr lang="tr-TR" dirty="0"/>
              <a:t>Burun boşluğundan geçen havayı ısıtmak, temizlemek ve nemlendirmek </a:t>
            </a:r>
          </a:p>
          <a:p>
            <a:endParaRPr lang="tr-TR" dirty="0"/>
          </a:p>
          <a:p>
            <a:r>
              <a:rPr lang="tr-TR" dirty="0"/>
              <a:t>Sesin niteliğini ayarlamak (Hava ile dolu olan sinüsler, sesin niteliğini etkilemektedir.) </a:t>
            </a:r>
          </a:p>
        </p:txBody>
      </p:sp>
    </p:spTree>
    <p:extLst>
      <p:ext uri="{BB962C8B-B14F-4D97-AF65-F5344CB8AC3E}">
        <p14:creationId xmlns:p14="http://schemas.microsoft.com/office/powerpoint/2010/main" val="674975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924" y="0"/>
            <a:ext cx="5400600" cy="1143000"/>
          </a:xfrm>
        </p:spPr>
        <p:txBody>
          <a:bodyPr>
            <a:normAutofit fontScale="90000"/>
          </a:bodyPr>
          <a:lstStyle/>
          <a:p>
            <a:r>
              <a:rPr lang="tr-TR" dirty="0"/>
              <a:t>Yutak (</a:t>
            </a:r>
            <a:r>
              <a:rPr lang="tr-TR" dirty="0" err="1"/>
              <a:t>Pharynx</a:t>
            </a:r>
            <a:r>
              <a:rPr lang="tr-TR" dirty="0"/>
              <a:t>, </a:t>
            </a:r>
            <a:r>
              <a:rPr lang="tr-TR" dirty="0" err="1"/>
              <a:t>Farenks</a:t>
            </a:r>
            <a:r>
              <a:rPr lang="tr-TR" dirty="0"/>
              <a:t>) </a:t>
            </a:r>
          </a:p>
        </p:txBody>
      </p:sp>
      <p:sp>
        <p:nvSpPr>
          <p:cNvPr id="3" name="İçerik Yer Tutucusu 2"/>
          <p:cNvSpPr>
            <a:spLocks noGrp="1"/>
          </p:cNvSpPr>
          <p:nvPr>
            <p:ph idx="1"/>
          </p:nvPr>
        </p:nvSpPr>
        <p:spPr>
          <a:xfrm>
            <a:off x="0" y="1052736"/>
            <a:ext cx="4283968" cy="5688632"/>
          </a:xfrm>
        </p:spPr>
        <p:txBody>
          <a:bodyPr>
            <a:normAutofit fontScale="55000" lnSpcReduction="20000"/>
          </a:bodyPr>
          <a:lstStyle/>
          <a:p>
            <a:r>
              <a:rPr lang="tr-TR" dirty="0"/>
              <a:t>Yutak solunum ve sindirim sisteminde görevli bir organdır. Yutak; burun ve ağız boşluğunun arkasında, yemek borusunun (</a:t>
            </a:r>
            <a:r>
              <a:rPr lang="tr-TR" dirty="0" err="1"/>
              <a:t>özofagus</a:t>
            </a:r>
            <a:r>
              <a:rPr lang="tr-TR" dirty="0"/>
              <a:t>) ve gırtlağın (</a:t>
            </a:r>
            <a:r>
              <a:rPr lang="tr-TR" dirty="0" err="1"/>
              <a:t>larynx</a:t>
            </a:r>
            <a:r>
              <a:rPr lang="tr-TR" dirty="0"/>
              <a:t>) üstünde bulunmaktadır. </a:t>
            </a:r>
          </a:p>
          <a:p>
            <a:endParaRPr lang="tr-TR" dirty="0"/>
          </a:p>
          <a:p>
            <a:r>
              <a:rPr lang="tr-TR" dirty="0"/>
              <a:t>Yaklaşık 12–14 cm uzunluğunda, kas ve zarlardan yapılmıştır. Yumuşak damak ile birbirinden ayrılan ağız ve burun delikleri yutakta birleşmektedir. </a:t>
            </a:r>
          </a:p>
          <a:p>
            <a:endParaRPr lang="tr-TR" dirty="0"/>
          </a:p>
          <a:p>
            <a:r>
              <a:rPr lang="tr-TR" dirty="0"/>
              <a:t>Besinlerin yutulmasında ve havanın solunması sırasında yumuşak damak ve gırtlak kapağı (</a:t>
            </a:r>
            <a:r>
              <a:rPr lang="tr-TR" dirty="0" err="1"/>
              <a:t>epiglot</a:t>
            </a:r>
            <a:r>
              <a:rPr lang="tr-TR" dirty="0"/>
              <a:t>) solunum ve sindirim yollarını birbirinden ayırır.</a:t>
            </a:r>
          </a:p>
          <a:p>
            <a:endParaRPr lang="tr-TR" dirty="0"/>
          </a:p>
          <a:p>
            <a:r>
              <a:rPr lang="tr-TR" dirty="0"/>
              <a:t> Solunan hava ile ağızdan alınan besinlerin geçişi aynı anda olmamaktadır. </a:t>
            </a:r>
          </a:p>
          <a:p>
            <a:endParaRPr lang="tr-TR" dirty="0"/>
          </a:p>
          <a:p>
            <a:r>
              <a:rPr lang="tr-TR" dirty="0"/>
              <a:t>Bu nedenle, besinler solunum yollarına, hava da sindirim yollarına girmemiş olur.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2040" y="1412776"/>
            <a:ext cx="4713485"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9928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4618856" cy="1143000"/>
          </a:xfrm>
        </p:spPr>
        <p:txBody>
          <a:bodyPr>
            <a:normAutofit/>
          </a:bodyPr>
          <a:lstStyle/>
          <a:p>
            <a:r>
              <a:rPr lang="tr-TR" b="1" dirty="0" err="1"/>
              <a:t>Farinksin</a:t>
            </a:r>
            <a:r>
              <a:rPr lang="tr-TR" b="1" dirty="0"/>
              <a:t> Görevleri </a:t>
            </a:r>
          </a:p>
        </p:txBody>
      </p:sp>
      <p:sp>
        <p:nvSpPr>
          <p:cNvPr id="3" name="İçerik Yer Tutucusu 2"/>
          <p:cNvSpPr>
            <a:spLocks noGrp="1"/>
          </p:cNvSpPr>
          <p:nvPr>
            <p:ph idx="1"/>
          </p:nvPr>
        </p:nvSpPr>
        <p:spPr>
          <a:xfrm>
            <a:off x="0" y="1600200"/>
            <a:ext cx="9036496" cy="5069160"/>
          </a:xfrm>
        </p:spPr>
        <p:txBody>
          <a:bodyPr/>
          <a:lstStyle/>
          <a:p>
            <a:r>
              <a:rPr lang="tr-TR" dirty="0"/>
              <a:t>Yutak, östaki borusu aracılığı ile orta kulağın havalanmasını sağlayarak işitmeye yardım eder. </a:t>
            </a:r>
          </a:p>
          <a:p>
            <a:endParaRPr lang="tr-TR" dirty="0"/>
          </a:p>
          <a:p>
            <a:r>
              <a:rPr lang="tr-TR" dirty="0" err="1"/>
              <a:t>Tonsillaların</a:t>
            </a:r>
            <a:r>
              <a:rPr lang="tr-TR" dirty="0"/>
              <a:t> bu bölgede olmasından dolayı vücut savunmasında da rol oynar. </a:t>
            </a:r>
          </a:p>
          <a:p>
            <a:endParaRPr lang="tr-TR" dirty="0"/>
          </a:p>
          <a:p>
            <a:r>
              <a:rPr lang="tr-TR" dirty="0"/>
              <a:t>Dışarıdan alınan havanın alt solunum organlarına iletilmesini sağlar. </a:t>
            </a:r>
          </a:p>
        </p:txBody>
      </p:sp>
    </p:spTree>
    <p:extLst>
      <p:ext uri="{BB962C8B-B14F-4D97-AF65-F5344CB8AC3E}">
        <p14:creationId xmlns:p14="http://schemas.microsoft.com/office/powerpoint/2010/main" val="3244266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04" y="0"/>
            <a:ext cx="5472608" cy="1143000"/>
          </a:xfrm>
        </p:spPr>
        <p:txBody>
          <a:bodyPr/>
          <a:lstStyle/>
          <a:p>
            <a:r>
              <a:rPr lang="tr-TR" dirty="0"/>
              <a:t>Gırtlak (</a:t>
            </a:r>
            <a:r>
              <a:rPr lang="tr-TR" dirty="0" err="1"/>
              <a:t>Larynx</a:t>
            </a:r>
            <a:r>
              <a:rPr lang="tr-TR" dirty="0"/>
              <a:t>) </a:t>
            </a:r>
          </a:p>
        </p:txBody>
      </p:sp>
      <p:sp>
        <p:nvSpPr>
          <p:cNvPr id="3" name="İçerik Yer Tutucusu 2"/>
          <p:cNvSpPr>
            <a:spLocks noGrp="1"/>
          </p:cNvSpPr>
          <p:nvPr>
            <p:ph idx="1"/>
          </p:nvPr>
        </p:nvSpPr>
        <p:spPr>
          <a:xfrm>
            <a:off x="-30624" y="908720"/>
            <a:ext cx="9067119" cy="2304256"/>
          </a:xfrm>
        </p:spPr>
        <p:txBody>
          <a:bodyPr>
            <a:normAutofit fontScale="55000" lnSpcReduction="20000"/>
          </a:bodyPr>
          <a:lstStyle/>
          <a:p>
            <a:r>
              <a:rPr lang="tr-TR" dirty="0"/>
              <a:t>Solunan havanın alt solunum yollarına geçişini ve sesin oluşumunu sağlar. </a:t>
            </a:r>
          </a:p>
          <a:p>
            <a:endParaRPr lang="tr-TR" dirty="0"/>
          </a:p>
          <a:p>
            <a:r>
              <a:rPr lang="tr-TR" dirty="0" err="1"/>
              <a:t>Larynx</a:t>
            </a:r>
            <a:r>
              <a:rPr lang="tr-TR" dirty="0"/>
              <a:t>, boynun ön tarafında 3.- 6. boyun omurları hizasında </a:t>
            </a:r>
            <a:r>
              <a:rPr lang="tr-TR" dirty="0" err="1"/>
              <a:t>laryngopharynx</a:t>
            </a:r>
            <a:r>
              <a:rPr lang="tr-TR" dirty="0"/>
              <a:t> ve </a:t>
            </a:r>
            <a:r>
              <a:rPr lang="tr-TR" dirty="0" err="1"/>
              <a:t>trachea</a:t>
            </a:r>
            <a:r>
              <a:rPr lang="tr-TR" dirty="0"/>
              <a:t> arasında yer alır. </a:t>
            </a:r>
          </a:p>
          <a:p>
            <a:endParaRPr lang="tr-TR" dirty="0"/>
          </a:p>
          <a:p>
            <a:r>
              <a:rPr lang="tr-TR" dirty="0"/>
              <a:t>Soluk borusunun üst kısmı genişleyerek </a:t>
            </a:r>
            <a:r>
              <a:rPr lang="tr-TR" dirty="0" err="1"/>
              <a:t>larynxi</a:t>
            </a:r>
            <a:r>
              <a:rPr lang="tr-TR" dirty="0"/>
              <a:t> oluşturur. </a:t>
            </a:r>
          </a:p>
          <a:p>
            <a:endParaRPr lang="tr-TR" dirty="0"/>
          </a:p>
          <a:p>
            <a:r>
              <a:rPr lang="tr-TR" dirty="0"/>
              <a:t>Kıkırdak, zar, bağ (</a:t>
            </a:r>
            <a:r>
              <a:rPr lang="tr-TR" dirty="0" err="1"/>
              <a:t>ligament</a:t>
            </a:r>
            <a:r>
              <a:rPr lang="tr-TR" dirty="0"/>
              <a:t>) ve kaslardan oluşan yapısı vardır.</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175438"/>
            <a:ext cx="5328592" cy="3754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9325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88640"/>
            <a:ext cx="4139952" cy="778946"/>
          </a:xfrm>
        </p:spPr>
        <p:txBody>
          <a:bodyPr>
            <a:normAutofit fontScale="90000"/>
          </a:bodyPr>
          <a:lstStyle/>
          <a:p>
            <a:r>
              <a:rPr lang="tr-TR" dirty="0" err="1"/>
              <a:t>Larynxin</a:t>
            </a:r>
            <a:r>
              <a:rPr lang="tr-TR" dirty="0"/>
              <a:t> Görevleri </a:t>
            </a:r>
          </a:p>
        </p:txBody>
      </p:sp>
      <p:sp>
        <p:nvSpPr>
          <p:cNvPr id="3" name="İçerik Yer Tutucusu 2"/>
          <p:cNvSpPr>
            <a:spLocks noGrp="1"/>
          </p:cNvSpPr>
          <p:nvPr>
            <p:ph idx="1"/>
          </p:nvPr>
        </p:nvSpPr>
        <p:spPr>
          <a:xfrm>
            <a:off x="22950" y="980728"/>
            <a:ext cx="9121049" cy="5877272"/>
          </a:xfrm>
        </p:spPr>
        <p:txBody>
          <a:bodyPr>
            <a:normAutofit lnSpcReduction="10000"/>
          </a:bodyPr>
          <a:lstStyle/>
          <a:p>
            <a:r>
              <a:rPr lang="tr-TR" dirty="0"/>
              <a:t>Solunum yolunu açık tutmak. </a:t>
            </a:r>
          </a:p>
          <a:p>
            <a:r>
              <a:rPr lang="tr-TR" dirty="0"/>
              <a:t>Öksürük refleksi ile alt solunum yollarını koruyup temizlemek. Yabancı maddelerin gırtlağa kaçmasını öksürük refleksi ile engeller. </a:t>
            </a:r>
          </a:p>
          <a:p>
            <a:r>
              <a:rPr lang="tr-TR" dirty="0"/>
              <a:t>Refleksle birlikte derin bir soluk alınır. </a:t>
            </a:r>
          </a:p>
          <a:p>
            <a:r>
              <a:rPr lang="tr-TR" dirty="0" err="1"/>
              <a:t>Larynx</a:t>
            </a:r>
            <a:r>
              <a:rPr lang="tr-TR" dirty="0"/>
              <a:t> sesin oluşumunu sağlar. </a:t>
            </a:r>
          </a:p>
          <a:p>
            <a:r>
              <a:rPr lang="tr-TR" dirty="0"/>
              <a:t>Sesin oluşumunda dudaklar, dil, yumuşak damak, </a:t>
            </a:r>
            <a:r>
              <a:rPr lang="tr-TR" dirty="0" err="1"/>
              <a:t>farenks</a:t>
            </a:r>
            <a:r>
              <a:rPr lang="tr-TR" dirty="0"/>
              <a:t>, göğüs boşluğu, ağız boşluğu, burun boşluğu ve </a:t>
            </a:r>
            <a:r>
              <a:rPr lang="tr-TR" dirty="0" err="1"/>
              <a:t>paranasal</a:t>
            </a:r>
            <a:r>
              <a:rPr lang="tr-TR" dirty="0"/>
              <a:t> sinüsler rol oynar. </a:t>
            </a:r>
          </a:p>
          <a:p>
            <a:r>
              <a:rPr lang="tr-TR" dirty="0"/>
              <a:t>İnsanlarda </a:t>
            </a:r>
            <a:r>
              <a:rPr lang="tr-TR" dirty="0" err="1"/>
              <a:t>larynxin</a:t>
            </a:r>
            <a:r>
              <a:rPr lang="tr-TR" dirty="0"/>
              <a:t> aşağıda bulunmasından dolayı </a:t>
            </a:r>
            <a:r>
              <a:rPr lang="tr-TR" dirty="0" err="1"/>
              <a:t>ekspirasyon</a:t>
            </a:r>
            <a:r>
              <a:rPr lang="tr-TR" dirty="0"/>
              <a:t> havası damağa ve ağıza ulaşarak konuşmaya çevrilir (artikülasyon).</a:t>
            </a:r>
          </a:p>
        </p:txBody>
      </p:sp>
    </p:spTree>
    <p:extLst>
      <p:ext uri="{BB962C8B-B14F-4D97-AF65-F5344CB8AC3E}">
        <p14:creationId xmlns:p14="http://schemas.microsoft.com/office/powerpoint/2010/main" val="2979227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5724128" cy="1143000"/>
          </a:xfrm>
        </p:spPr>
        <p:txBody>
          <a:bodyPr/>
          <a:lstStyle/>
          <a:p>
            <a:r>
              <a:rPr lang="tr-TR" dirty="0"/>
              <a:t>Alt Solunum Yolları</a:t>
            </a:r>
          </a:p>
        </p:txBody>
      </p:sp>
      <p:sp>
        <p:nvSpPr>
          <p:cNvPr id="3" name="İçerik Yer Tutucusu 2"/>
          <p:cNvSpPr>
            <a:spLocks noGrp="1"/>
          </p:cNvSpPr>
          <p:nvPr>
            <p:ph idx="1"/>
          </p:nvPr>
        </p:nvSpPr>
        <p:spPr>
          <a:xfrm>
            <a:off x="107504" y="1052736"/>
            <a:ext cx="4536504" cy="5688632"/>
          </a:xfrm>
        </p:spPr>
        <p:txBody>
          <a:bodyPr/>
          <a:lstStyle/>
          <a:p>
            <a:r>
              <a:rPr lang="tr-TR" dirty="0"/>
              <a:t>soluk borusu (</a:t>
            </a:r>
            <a:r>
              <a:rPr lang="tr-TR" dirty="0" err="1"/>
              <a:t>trachea</a:t>
            </a:r>
            <a:r>
              <a:rPr lang="tr-TR" dirty="0"/>
              <a:t>), </a:t>
            </a:r>
          </a:p>
          <a:p>
            <a:endParaRPr lang="tr-TR" dirty="0"/>
          </a:p>
          <a:p>
            <a:r>
              <a:rPr lang="tr-TR" dirty="0"/>
              <a:t>bronşlar (</a:t>
            </a:r>
            <a:r>
              <a:rPr lang="tr-TR" dirty="0" err="1"/>
              <a:t>bronchi</a:t>
            </a:r>
            <a:r>
              <a:rPr lang="tr-TR" dirty="0"/>
              <a:t>) ve </a:t>
            </a:r>
          </a:p>
          <a:p>
            <a:endParaRPr lang="tr-TR" dirty="0"/>
          </a:p>
          <a:p>
            <a:r>
              <a:rPr lang="tr-TR" dirty="0" err="1"/>
              <a:t>respiratuar</a:t>
            </a:r>
            <a:r>
              <a:rPr lang="tr-TR" dirty="0"/>
              <a:t> </a:t>
            </a:r>
            <a:r>
              <a:rPr lang="tr-TR" dirty="0" err="1"/>
              <a:t>bronşiollere</a:t>
            </a:r>
            <a:r>
              <a:rPr lang="tr-TR" dirty="0"/>
              <a:t> </a:t>
            </a:r>
          </a:p>
          <a:p>
            <a:endParaRPr lang="tr-TR" dirty="0"/>
          </a:p>
          <a:p>
            <a:r>
              <a:rPr lang="tr-TR" dirty="0"/>
              <a:t>kadar olan yani havayı akciğer içine ileten bölümlerden oluşur.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0874" y="1556792"/>
            <a:ext cx="4710175" cy="3464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0217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Soluk Borusu (</a:t>
            </a:r>
            <a:r>
              <a:rPr lang="tr-TR" dirty="0" err="1"/>
              <a:t>Trachea</a:t>
            </a:r>
            <a:r>
              <a:rPr lang="tr-TR" dirty="0"/>
              <a:t>, </a:t>
            </a:r>
            <a:r>
              <a:rPr lang="tr-TR" dirty="0" err="1"/>
              <a:t>Trakea</a:t>
            </a:r>
            <a:r>
              <a:rPr lang="tr-TR" dirty="0"/>
              <a:t>)</a:t>
            </a:r>
          </a:p>
        </p:txBody>
      </p:sp>
      <p:sp>
        <p:nvSpPr>
          <p:cNvPr id="3" name="İçerik Yer Tutucusu 2"/>
          <p:cNvSpPr>
            <a:spLocks noGrp="1"/>
          </p:cNvSpPr>
          <p:nvPr>
            <p:ph idx="1"/>
          </p:nvPr>
        </p:nvSpPr>
        <p:spPr>
          <a:xfrm>
            <a:off x="0" y="1600200"/>
            <a:ext cx="8964488" cy="5257800"/>
          </a:xfrm>
        </p:spPr>
        <p:txBody>
          <a:bodyPr>
            <a:normAutofit fontScale="92500" lnSpcReduction="10000"/>
          </a:bodyPr>
          <a:lstStyle/>
          <a:p>
            <a:r>
              <a:rPr lang="tr-TR" dirty="0"/>
              <a:t>Soluk borusu olan </a:t>
            </a:r>
            <a:r>
              <a:rPr lang="tr-TR" dirty="0" err="1"/>
              <a:t>trachea</a:t>
            </a:r>
            <a:r>
              <a:rPr lang="tr-TR" dirty="0"/>
              <a:t>, kıkırdak yapıda olup havanın akciğerlere ulaşmasını sağlar. </a:t>
            </a:r>
          </a:p>
          <a:p>
            <a:r>
              <a:rPr lang="tr-TR" dirty="0"/>
              <a:t>Yaklaşık 10-12cm ve 1,5-2,5 cm enindedir. </a:t>
            </a:r>
            <a:r>
              <a:rPr lang="tr-TR" dirty="0" err="1"/>
              <a:t>Larynx</a:t>
            </a:r>
            <a:r>
              <a:rPr lang="tr-TR" dirty="0"/>
              <a:t> kıkırdaklarının altında başlar. </a:t>
            </a:r>
          </a:p>
          <a:p>
            <a:r>
              <a:rPr lang="tr-TR" dirty="0"/>
              <a:t>Yemek borusunun önünde yer alır. iki önemli kola ayrılır. </a:t>
            </a:r>
          </a:p>
          <a:p>
            <a:r>
              <a:rPr lang="tr-TR" dirty="0" err="1"/>
              <a:t>Tracheanın</a:t>
            </a:r>
            <a:r>
              <a:rPr lang="tr-TR" dirty="0"/>
              <a:t> ana bronşlara ayrıldığı kısım </a:t>
            </a:r>
            <a:r>
              <a:rPr lang="tr-TR" dirty="0" err="1"/>
              <a:t>bifurcatio</a:t>
            </a:r>
            <a:r>
              <a:rPr lang="tr-TR" dirty="0"/>
              <a:t> </a:t>
            </a:r>
            <a:r>
              <a:rPr lang="tr-TR" dirty="0" err="1"/>
              <a:t>tracheae</a:t>
            </a:r>
            <a:r>
              <a:rPr lang="tr-TR" dirty="0"/>
              <a:t> olarak adlandırılır. </a:t>
            </a:r>
          </a:p>
          <a:p>
            <a:r>
              <a:rPr lang="tr-TR" dirty="0" err="1"/>
              <a:t>Bifurcatio</a:t>
            </a:r>
            <a:r>
              <a:rPr lang="tr-TR" dirty="0"/>
              <a:t> </a:t>
            </a:r>
            <a:r>
              <a:rPr lang="tr-TR" dirty="0" err="1"/>
              <a:t>tracheadan</a:t>
            </a:r>
            <a:r>
              <a:rPr lang="tr-TR" dirty="0"/>
              <a:t> ayrılan kollar </a:t>
            </a:r>
            <a:r>
              <a:rPr lang="tr-TR" dirty="0" err="1"/>
              <a:t>bronchus</a:t>
            </a:r>
            <a:r>
              <a:rPr lang="tr-TR" dirty="0"/>
              <a:t> adını alır ve akciğer içine doğru daha ince dallara ayrılarak ilerler. </a:t>
            </a:r>
          </a:p>
        </p:txBody>
      </p:sp>
    </p:spTree>
    <p:extLst>
      <p:ext uri="{BB962C8B-B14F-4D97-AF65-F5344CB8AC3E}">
        <p14:creationId xmlns:p14="http://schemas.microsoft.com/office/powerpoint/2010/main" val="2500721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Tracheanın</a:t>
            </a:r>
            <a:r>
              <a:rPr lang="tr-TR" dirty="0"/>
              <a:t> Görevleri </a:t>
            </a:r>
          </a:p>
        </p:txBody>
      </p:sp>
      <p:sp>
        <p:nvSpPr>
          <p:cNvPr id="3" name="İçerik Yer Tutucusu 2"/>
          <p:cNvSpPr>
            <a:spLocks noGrp="1"/>
          </p:cNvSpPr>
          <p:nvPr>
            <p:ph idx="1"/>
          </p:nvPr>
        </p:nvSpPr>
        <p:spPr/>
        <p:txBody>
          <a:bodyPr/>
          <a:lstStyle/>
          <a:p>
            <a:r>
              <a:rPr lang="tr-TR" dirty="0"/>
              <a:t>Solunum havasının geçişini sağlamak. </a:t>
            </a:r>
          </a:p>
          <a:p>
            <a:endParaRPr lang="tr-TR" dirty="0"/>
          </a:p>
          <a:p>
            <a:r>
              <a:rPr lang="tr-TR" dirty="0"/>
              <a:t> Havayı temizlemek, </a:t>
            </a:r>
          </a:p>
          <a:p>
            <a:endParaRPr lang="tr-TR" dirty="0"/>
          </a:p>
          <a:p>
            <a:r>
              <a:rPr lang="tr-TR" dirty="0"/>
              <a:t>nemlendirmek (salgılanan mukus ile yabancı maddeler tutulur, akciğerlere gitmesi önlenir ve öksürük refleksi ile dışarı atılır.)</a:t>
            </a:r>
          </a:p>
        </p:txBody>
      </p:sp>
    </p:spTree>
    <p:extLst>
      <p:ext uri="{BB962C8B-B14F-4D97-AF65-F5344CB8AC3E}">
        <p14:creationId xmlns:p14="http://schemas.microsoft.com/office/powerpoint/2010/main" val="3306321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7856"/>
            <a:ext cx="5220072" cy="1143000"/>
          </a:xfrm>
        </p:spPr>
        <p:txBody>
          <a:bodyPr/>
          <a:lstStyle/>
          <a:p>
            <a:r>
              <a:rPr lang="tr-TR" dirty="0" err="1"/>
              <a:t>Bronchi</a:t>
            </a:r>
            <a:r>
              <a:rPr lang="tr-TR" dirty="0"/>
              <a:t> (Bronşlar) </a:t>
            </a:r>
          </a:p>
        </p:txBody>
      </p:sp>
      <p:sp>
        <p:nvSpPr>
          <p:cNvPr id="3" name="İçerik Yer Tutucusu 2"/>
          <p:cNvSpPr>
            <a:spLocks noGrp="1"/>
          </p:cNvSpPr>
          <p:nvPr>
            <p:ph idx="1"/>
          </p:nvPr>
        </p:nvSpPr>
        <p:spPr>
          <a:xfrm>
            <a:off x="0" y="1052736"/>
            <a:ext cx="5508104" cy="5688632"/>
          </a:xfrm>
        </p:spPr>
        <p:txBody>
          <a:bodyPr>
            <a:normAutofit fontScale="85000" lnSpcReduction="20000"/>
          </a:bodyPr>
          <a:lstStyle/>
          <a:p>
            <a:r>
              <a:rPr lang="tr-TR" dirty="0" err="1"/>
              <a:t>Bifurcatio</a:t>
            </a:r>
            <a:r>
              <a:rPr lang="tr-TR" dirty="0"/>
              <a:t> </a:t>
            </a:r>
            <a:r>
              <a:rPr lang="tr-TR" dirty="0" err="1"/>
              <a:t>tracheadan</a:t>
            </a:r>
            <a:r>
              <a:rPr lang="tr-TR" dirty="0"/>
              <a:t> ayrılan kollar </a:t>
            </a:r>
            <a:r>
              <a:rPr lang="tr-TR" dirty="0" err="1"/>
              <a:t>bronchus</a:t>
            </a:r>
            <a:r>
              <a:rPr lang="tr-TR" dirty="0"/>
              <a:t> (</a:t>
            </a:r>
            <a:r>
              <a:rPr lang="tr-TR" dirty="0" err="1"/>
              <a:t>bronchi</a:t>
            </a:r>
            <a:r>
              <a:rPr lang="tr-TR" dirty="0"/>
              <a:t> – bronş) adını alır. </a:t>
            </a:r>
          </a:p>
          <a:p>
            <a:endParaRPr lang="tr-TR" dirty="0"/>
          </a:p>
          <a:p>
            <a:r>
              <a:rPr lang="tr-TR" dirty="0"/>
              <a:t>Ana bronş, </a:t>
            </a:r>
            <a:r>
              <a:rPr lang="tr-TR" dirty="0" err="1"/>
              <a:t>lober</a:t>
            </a:r>
            <a:r>
              <a:rPr lang="tr-TR" dirty="0"/>
              <a:t> bronş ve </a:t>
            </a:r>
            <a:r>
              <a:rPr lang="tr-TR" dirty="0" err="1"/>
              <a:t>segmental</a:t>
            </a:r>
            <a:r>
              <a:rPr lang="tr-TR" dirty="0"/>
              <a:t> bronş olarak adlandırılan üç grup bronş vardır. </a:t>
            </a:r>
          </a:p>
          <a:p>
            <a:endParaRPr lang="tr-TR" dirty="0"/>
          </a:p>
          <a:p>
            <a:r>
              <a:rPr lang="tr-TR" dirty="0"/>
              <a:t>Ana bronşlar </a:t>
            </a:r>
            <a:r>
              <a:rPr lang="tr-TR" dirty="0" err="1"/>
              <a:t>lober</a:t>
            </a:r>
            <a:r>
              <a:rPr lang="tr-TR" dirty="0"/>
              <a:t> bronşlara, </a:t>
            </a:r>
            <a:r>
              <a:rPr lang="tr-TR" dirty="0" err="1"/>
              <a:t>lober</a:t>
            </a:r>
            <a:r>
              <a:rPr lang="tr-TR" dirty="0"/>
              <a:t> bronşlarda </a:t>
            </a:r>
            <a:r>
              <a:rPr lang="tr-TR" dirty="0" err="1"/>
              <a:t>segmental</a:t>
            </a:r>
            <a:r>
              <a:rPr lang="tr-TR" dirty="0"/>
              <a:t> bronşlara ayrılır. </a:t>
            </a:r>
          </a:p>
          <a:p>
            <a:endParaRPr lang="tr-TR" dirty="0"/>
          </a:p>
          <a:p>
            <a:r>
              <a:rPr lang="tr-TR" dirty="0" err="1"/>
              <a:t>Segmental</a:t>
            </a:r>
            <a:r>
              <a:rPr lang="tr-TR" dirty="0"/>
              <a:t> bronşlarda daha ince dallar olan </a:t>
            </a:r>
            <a:r>
              <a:rPr lang="tr-TR" dirty="0" err="1"/>
              <a:t>bronşiollere</a:t>
            </a:r>
            <a:r>
              <a:rPr lang="tr-TR" dirty="0"/>
              <a:t> (</a:t>
            </a:r>
            <a:r>
              <a:rPr lang="tr-TR" dirty="0" err="1"/>
              <a:t>bronchiolus</a:t>
            </a:r>
            <a:r>
              <a:rPr lang="tr-TR" dirty="0"/>
              <a:t>) ayrılır.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4393" y="1916832"/>
            <a:ext cx="3769607"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7107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1" y="0"/>
            <a:ext cx="5009573" cy="6669360"/>
          </a:xfrm>
        </p:spPr>
        <p:txBody>
          <a:bodyPr/>
          <a:lstStyle/>
          <a:p>
            <a:r>
              <a:rPr lang="tr-TR" dirty="0"/>
              <a:t>Ana bronşlar akciğer dışında kalır, </a:t>
            </a:r>
            <a:r>
              <a:rPr lang="tr-TR" dirty="0" err="1"/>
              <a:t>lober</a:t>
            </a:r>
            <a:r>
              <a:rPr lang="tr-TR" dirty="0"/>
              <a:t> ve </a:t>
            </a:r>
            <a:r>
              <a:rPr lang="tr-TR" dirty="0" err="1"/>
              <a:t>segmental</a:t>
            </a:r>
            <a:r>
              <a:rPr lang="tr-TR" dirty="0"/>
              <a:t> bronşlar ise akciğer içinde yer alır. </a:t>
            </a:r>
          </a:p>
          <a:p>
            <a:r>
              <a:rPr lang="tr-TR" dirty="0" err="1"/>
              <a:t>Tracheadan</a:t>
            </a:r>
            <a:r>
              <a:rPr lang="tr-TR" dirty="0"/>
              <a:t> sonra bronşların kademeli bir şekilde bölünerek dallanması ağaç görünümü oluşturur bu görünüm bronş ağacı “</a:t>
            </a:r>
            <a:r>
              <a:rPr lang="tr-TR" dirty="0" err="1"/>
              <a:t>arbor</a:t>
            </a:r>
            <a:r>
              <a:rPr lang="tr-TR" dirty="0"/>
              <a:t> </a:t>
            </a:r>
            <a:r>
              <a:rPr lang="tr-TR" dirty="0" err="1"/>
              <a:t>bronchialis</a:t>
            </a:r>
            <a:r>
              <a:rPr lang="tr-TR" dirty="0"/>
              <a:t>” olarak adlandırılır.</a:t>
            </a:r>
          </a:p>
          <a:p>
            <a:endParaRPr lang="tr-T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9573" y="260648"/>
            <a:ext cx="4124796" cy="4254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3337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Bronchiolus</a:t>
            </a:r>
            <a:r>
              <a:rPr lang="tr-TR" dirty="0"/>
              <a:t> (</a:t>
            </a:r>
            <a:r>
              <a:rPr lang="tr-TR" dirty="0" err="1"/>
              <a:t>Bronşiol</a:t>
            </a:r>
            <a:r>
              <a:rPr lang="tr-TR" dirty="0"/>
              <a:t>)</a:t>
            </a:r>
          </a:p>
        </p:txBody>
      </p:sp>
      <p:sp>
        <p:nvSpPr>
          <p:cNvPr id="3" name="İçerik Yer Tutucusu 2"/>
          <p:cNvSpPr>
            <a:spLocks noGrp="1"/>
          </p:cNvSpPr>
          <p:nvPr>
            <p:ph idx="1"/>
          </p:nvPr>
        </p:nvSpPr>
        <p:spPr/>
        <p:txBody>
          <a:bodyPr/>
          <a:lstStyle/>
          <a:p>
            <a:r>
              <a:rPr lang="tr-TR" dirty="0"/>
              <a:t>Çapları ince ve küçük olan hava yolları </a:t>
            </a:r>
            <a:r>
              <a:rPr lang="tr-TR" dirty="0" err="1"/>
              <a:t>bronĢiol</a:t>
            </a:r>
            <a:r>
              <a:rPr lang="tr-TR" dirty="0"/>
              <a:t> olarak adlandırılır. </a:t>
            </a:r>
            <a:r>
              <a:rPr lang="tr-TR" dirty="0" err="1"/>
              <a:t>Segmental</a:t>
            </a:r>
            <a:r>
              <a:rPr lang="tr-TR" dirty="0"/>
              <a:t> </a:t>
            </a:r>
            <a:r>
              <a:rPr lang="tr-TR" dirty="0" err="1"/>
              <a:t>bronĢlar</a:t>
            </a:r>
            <a:r>
              <a:rPr lang="tr-TR" dirty="0"/>
              <a:t> daha ince dallar olan </a:t>
            </a:r>
            <a:r>
              <a:rPr lang="tr-TR" dirty="0" err="1"/>
              <a:t>bronĢiollere</a:t>
            </a:r>
            <a:r>
              <a:rPr lang="tr-TR" dirty="0"/>
              <a:t> ayrılır. </a:t>
            </a:r>
            <a:r>
              <a:rPr lang="tr-TR" dirty="0" err="1"/>
              <a:t>BronĢioller</a:t>
            </a:r>
            <a:r>
              <a:rPr lang="tr-TR" dirty="0"/>
              <a:t>, terminal </a:t>
            </a:r>
            <a:r>
              <a:rPr lang="tr-TR" dirty="0" err="1"/>
              <a:t>bronĢiollere</a:t>
            </a:r>
            <a:r>
              <a:rPr lang="tr-TR" dirty="0"/>
              <a:t>, terminal </a:t>
            </a:r>
            <a:r>
              <a:rPr lang="tr-TR" dirty="0" err="1"/>
              <a:t>bronĢiollerin</a:t>
            </a:r>
            <a:r>
              <a:rPr lang="tr-TR" dirty="0"/>
              <a:t> her biri de </a:t>
            </a:r>
            <a:r>
              <a:rPr lang="tr-TR" dirty="0" err="1"/>
              <a:t>bronĢiol</a:t>
            </a:r>
            <a:r>
              <a:rPr lang="tr-TR" dirty="0"/>
              <a:t> </a:t>
            </a:r>
            <a:r>
              <a:rPr lang="tr-TR" dirty="0" err="1"/>
              <a:t>respiratorise</a:t>
            </a:r>
            <a:r>
              <a:rPr lang="tr-TR" dirty="0"/>
              <a:t> ayrılır</a:t>
            </a:r>
          </a:p>
        </p:txBody>
      </p:sp>
    </p:spTree>
    <p:extLst>
      <p:ext uri="{BB962C8B-B14F-4D97-AF65-F5344CB8AC3E}">
        <p14:creationId xmlns:p14="http://schemas.microsoft.com/office/powerpoint/2010/main" val="1844289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Bronchiolus</a:t>
            </a:r>
            <a:r>
              <a:rPr lang="tr-TR" dirty="0"/>
              <a:t> (</a:t>
            </a:r>
            <a:r>
              <a:rPr lang="tr-TR" dirty="0" err="1"/>
              <a:t>Bronşiol</a:t>
            </a:r>
            <a:r>
              <a:rPr lang="tr-TR" dirty="0"/>
              <a:t>)</a:t>
            </a:r>
          </a:p>
        </p:txBody>
      </p:sp>
      <p:sp>
        <p:nvSpPr>
          <p:cNvPr id="3" name="İçerik Yer Tutucusu 2"/>
          <p:cNvSpPr>
            <a:spLocks noGrp="1"/>
          </p:cNvSpPr>
          <p:nvPr>
            <p:ph idx="1"/>
          </p:nvPr>
        </p:nvSpPr>
        <p:spPr/>
        <p:txBody>
          <a:bodyPr/>
          <a:lstStyle/>
          <a:p>
            <a:r>
              <a:rPr lang="tr-TR" dirty="0"/>
              <a:t>Çapları 1mm’ye kadar olan </a:t>
            </a:r>
            <a:r>
              <a:rPr lang="tr-TR" dirty="0" err="1"/>
              <a:t>bronĢiollerin</a:t>
            </a:r>
            <a:r>
              <a:rPr lang="tr-TR" dirty="0"/>
              <a:t> duvarlarında kıkırdak bulunur. Çapları 1mm ve 1mm’den küçük olan </a:t>
            </a:r>
            <a:r>
              <a:rPr lang="tr-TR" dirty="0" err="1"/>
              <a:t>bronĢiollerin</a:t>
            </a:r>
            <a:r>
              <a:rPr lang="tr-TR" dirty="0"/>
              <a:t> duvarında kıkırdak bulunmaz düz kas lifleri bulunur. </a:t>
            </a:r>
            <a:r>
              <a:rPr lang="tr-TR" dirty="0" err="1"/>
              <a:t>BronĢ</a:t>
            </a:r>
            <a:r>
              <a:rPr lang="tr-TR" dirty="0"/>
              <a:t> ve </a:t>
            </a:r>
            <a:r>
              <a:rPr lang="tr-TR" dirty="0" err="1"/>
              <a:t>bronĢiollerin</a:t>
            </a:r>
            <a:r>
              <a:rPr lang="tr-TR" dirty="0"/>
              <a:t> yapısında düz kas lifleri bulunurken alveol duvarında kas lifleri bulunmaz. </a:t>
            </a:r>
          </a:p>
        </p:txBody>
      </p:sp>
    </p:spTree>
    <p:extLst>
      <p:ext uri="{BB962C8B-B14F-4D97-AF65-F5344CB8AC3E}">
        <p14:creationId xmlns:p14="http://schemas.microsoft.com/office/powerpoint/2010/main" val="4251298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Ana bronşlardan itibaren hava geçişi şu sırayla olur.</a:t>
            </a:r>
          </a:p>
        </p:txBody>
      </p:sp>
      <p:sp>
        <p:nvSpPr>
          <p:cNvPr id="3" name="İçerik Yer Tutucusu 2"/>
          <p:cNvSpPr>
            <a:spLocks noGrp="1"/>
          </p:cNvSpPr>
          <p:nvPr>
            <p:ph idx="1"/>
          </p:nvPr>
        </p:nvSpPr>
        <p:spPr/>
        <p:txBody>
          <a:bodyPr/>
          <a:lstStyle/>
          <a:p>
            <a:endParaRPr lang="tr-T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503363"/>
            <a:ext cx="2838425" cy="5258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6901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4" y="0"/>
            <a:ext cx="4784220" cy="1143000"/>
          </a:xfrm>
        </p:spPr>
        <p:txBody>
          <a:bodyPr/>
          <a:lstStyle/>
          <a:p>
            <a:r>
              <a:rPr lang="tr-TR" dirty="0"/>
              <a:t>Akciğerlerin Yapısı </a:t>
            </a:r>
          </a:p>
        </p:txBody>
      </p:sp>
      <p:sp>
        <p:nvSpPr>
          <p:cNvPr id="3" name="İçerik Yer Tutucusu 2"/>
          <p:cNvSpPr>
            <a:spLocks noGrp="1"/>
          </p:cNvSpPr>
          <p:nvPr>
            <p:ph idx="1"/>
          </p:nvPr>
        </p:nvSpPr>
        <p:spPr>
          <a:xfrm>
            <a:off x="0" y="1124744"/>
            <a:ext cx="9144000" cy="5733256"/>
          </a:xfrm>
        </p:spPr>
        <p:txBody>
          <a:bodyPr/>
          <a:lstStyle/>
          <a:p>
            <a:r>
              <a:rPr lang="tr-TR" dirty="0"/>
              <a:t>Akciğerler oldukça yumuşak, süngerimsi ve elastik bir yapıdadır. </a:t>
            </a:r>
          </a:p>
          <a:p>
            <a:endParaRPr lang="tr-TR" dirty="0"/>
          </a:p>
          <a:p>
            <a:r>
              <a:rPr lang="tr-TR" dirty="0"/>
              <a:t>Yüzeyleri plevra adı verilen çift katlı </a:t>
            </a:r>
            <a:r>
              <a:rPr lang="tr-TR" dirty="0" err="1"/>
              <a:t>seröz</a:t>
            </a:r>
            <a:r>
              <a:rPr lang="tr-TR" dirty="0"/>
              <a:t> bir zarla kaplıdır.</a:t>
            </a:r>
          </a:p>
          <a:p>
            <a:r>
              <a:rPr lang="tr-TR" dirty="0"/>
              <a:t> </a:t>
            </a:r>
          </a:p>
          <a:p>
            <a:r>
              <a:rPr lang="tr-TR" dirty="0"/>
              <a:t>Akciğerlerin ortalama ağırlığı 1200- 1300 gramdır. </a:t>
            </a:r>
          </a:p>
          <a:p>
            <a:endParaRPr lang="tr-TR" dirty="0"/>
          </a:p>
          <a:p>
            <a:r>
              <a:rPr lang="tr-TR" dirty="0"/>
              <a:t>Koni şeklinde olan akciğerlerin tepesine, </a:t>
            </a:r>
            <a:r>
              <a:rPr lang="tr-TR" dirty="0" err="1"/>
              <a:t>apex</a:t>
            </a:r>
            <a:r>
              <a:rPr lang="tr-TR" dirty="0"/>
              <a:t> </a:t>
            </a:r>
            <a:r>
              <a:rPr lang="tr-TR" dirty="0" err="1"/>
              <a:t>pulmonis</a:t>
            </a:r>
            <a:r>
              <a:rPr lang="tr-TR" dirty="0"/>
              <a:t>, tabanına da </a:t>
            </a:r>
            <a:r>
              <a:rPr lang="tr-TR" dirty="0" err="1"/>
              <a:t>basis</a:t>
            </a:r>
            <a:r>
              <a:rPr lang="tr-TR" dirty="0"/>
              <a:t> </a:t>
            </a:r>
            <a:r>
              <a:rPr lang="tr-TR" dirty="0" err="1"/>
              <a:t>pulmonis</a:t>
            </a:r>
            <a:r>
              <a:rPr lang="tr-TR" dirty="0"/>
              <a:t> denir. </a:t>
            </a:r>
          </a:p>
        </p:txBody>
      </p:sp>
    </p:spTree>
    <p:extLst>
      <p:ext uri="{BB962C8B-B14F-4D97-AF65-F5344CB8AC3E}">
        <p14:creationId xmlns:p14="http://schemas.microsoft.com/office/powerpoint/2010/main" val="662935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8120"/>
            <a:ext cx="7272808" cy="6693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1886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endParaRPr lang="tr-TR" dirty="0"/>
          </a:p>
          <a:p>
            <a:r>
              <a:rPr lang="tr-TR" dirty="0"/>
              <a:t>Akciğerler derin yarıklarla loblara ayrılmıştır. </a:t>
            </a:r>
          </a:p>
          <a:p>
            <a:endParaRPr lang="tr-TR" dirty="0"/>
          </a:p>
          <a:p>
            <a:r>
              <a:rPr lang="tr-TR" dirty="0"/>
              <a:t>Sağ akciğer, birbirinden iki derin yarıkla (</a:t>
            </a:r>
            <a:r>
              <a:rPr lang="tr-TR" dirty="0" err="1"/>
              <a:t>fissura</a:t>
            </a:r>
            <a:r>
              <a:rPr lang="tr-TR" dirty="0"/>
              <a:t>) ayrılır. </a:t>
            </a:r>
          </a:p>
          <a:p>
            <a:r>
              <a:rPr lang="tr-TR" dirty="0"/>
              <a:t>Bunlara </a:t>
            </a:r>
            <a:r>
              <a:rPr lang="tr-TR" dirty="0" err="1"/>
              <a:t>fissura</a:t>
            </a:r>
            <a:r>
              <a:rPr lang="tr-TR" dirty="0"/>
              <a:t> </a:t>
            </a:r>
            <a:r>
              <a:rPr lang="tr-TR" dirty="0" err="1"/>
              <a:t>obliqua</a:t>
            </a:r>
            <a:r>
              <a:rPr lang="tr-TR" dirty="0"/>
              <a:t> ve </a:t>
            </a:r>
            <a:r>
              <a:rPr lang="tr-TR" dirty="0" err="1"/>
              <a:t>fissura</a:t>
            </a:r>
            <a:r>
              <a:rPr lang="tr-TR" dirty="0"/>
              <a:t> </a:t>
            </a:r>
            <a:r>
              <a:rPr lang="tr-TR" dirty="0" err="1"/>
              <a:t>horizantalis</a:t>
            </a:r>
            <a:r>
              <a:rPr lang="tr-TR" dirty="0"/>
              <a:t> denir. </a:t>
            </a:r>
          </a:p>
          <a:p>
            <a:endParaRPr lang="tr-TR" dirty="0"/>
          </a:p>
          <a:p>
            <a:r>
              <a:rPr lang="tr-TR" dirty="0"/>
              <a:t>Bu yarıklar aracılığıyla sağ akciğerde üç lob bulunmaktadır. </a:t>
            </a:r>
          </a:p>
          <a:p>
            <a:r>
              <a:rPr lang="tr-TR" dirty="0"/>
              <a:t>Üst lob (</a:t>
            </a:r>
            <a:r>
              <a:rPr lang="tr-TR" dirty="0" err="1"/>
              <a:t>lobus</a:t>
            </a:r>
            <a:r>
              <a:rPr lang="tr-TR" dirty="0"/>
              <a:t> </a:t>
            </a:r>
            <a:r>
              <a:rPr lang="tr-TR" dirty="0" err="1"/>
              <a:t>superior</a:t>
            </a:r>
            <a:r>
              <a:rPr lang="tr-TR" dirty="0"/>
              <a:t>), </a:t>
            </a:r>
          </a:p>
          <a:p>
            <a:r>
              <a:rPr lang="tr-TR" dirty="0"/>
              <a:t>orta lob (</a:t>
            </a:r>
            <a:r>
              <a:rPr lang="tr-TR" dirty="0" err="1"/>
              <a:t>lobus</a:t>
            </a:r>
            <a:r>
              <a:rPr lang="tr-TR" dirty="0"/>
              <a:t> </a:t>
            </a:r>
            <a:r>
              <a:rPr lang="tr-TR" dirty="0" err="1"/>
              <a:t>medius</a:t>
            </a:r>
            <a:r>
              <a:rPr lang="tr-TR" dirty="0"/>
              <a:t>) ve </a:t>
            </a:r>
          </a:p>
          <a:p>
            <a:r>
              <a:rPr lang="tr-TR" dirty="0"/>
              <a:t>alt lob (</a:t>
            </a:r>
            <a:r>
              <a:rPr lang="tr-TR" dirty="0" err="1"/>
              <a:t>lobus</a:t>
            </a:r>
            <a:r>
              <a:rPr lang="tr-TR" dirty="0"/>
              <a:t> </a:t>
            </a:r>
            <a:r>
              <a:rPr lang="tr-TR" dirty="0" err="1"/>
              <a:t>inferior</a:t>
            </a:r>
            <a:r>
              <a:rPr lang="tr-TR" dirty="0"/>
              <a:t>) olarak adlandırılır. </a:t>
            </a:r>
          </a:p>
        </p:txBody>
      </p:sp>
    </p:spTree>
    <p:extLst>
      <p:ext uri="{BB962C8B-B14F-4D97-AF65-F5344CB8AC3E}">
        <p14:creationId xmlns:p14="http://schemas.microsoft.com/office/powerpoint/2010/main" val="1132200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Sol akciğer iki lobdan oluşur. </a:t>
            </a:r>
            <a:br>
              <a:rPr lang="tr-TR" dirty="0"/>
            </a:br>
            <a:endParaRPr lang="tr-TR" dirty="0"/>
          </a:p>
        </p:txBody>
      </p:sp>
      <p:sp>
        <p:nvSpPr>
          <p:cNvPr id="3" name="İçerik Yer Tutucusu 2"/>
          <p:cNvSpPr>
            <a:spLocks noGrp="1"/>
          </p:cNvSpPr>
          <p:nvPr>
            <p:ph idx="1"/>
          </p:nvPr>
        </p:nvSpPr>
        <p:spPr/>
        <p:txBody>
          <a:bodyPr/>
          <a:lstStyle/>
          <a:p>
            <a:endParaRPr lang="tr-TR" dirty="0"/>
          </a:p>
          <a:p>
            <a:r>
              <a:rPr lang="tr-TR" dirty="0"/>
              <a:t>Üst loba (</a:t>
            </a:r>
            <a:r>
              <a:rPr lang="tr-TR" dirty="0" err="1"/>
              <a:t>lobus</a:t>
            </a:r>
            <a:r>
              <a:rPr lang="tr-TR" dirty="0"/>
              <a:t> </a:t>
            </a:r>
            <a:r>
              <a:rPr lang="tr-TR" dirty="0" err="1"/>
              <a:t>superior</a:t>
            </a:r>
            <a:r>
              <a:rPr lang="tr-TR" dirty="0"/>
              <a:t>), </a:t>
            </a:r>
          </a:p>
          <a:p>
            <a:endParaRPr lang="tr-TR" dirty="0"/>
          </a:p>
          <a:p>
            <a:r>
              <a:rPr lang="tr-TR" dirty="0"/>
              <a:t>alt loba (</a:t>
            </a:r>
            <a:r>
              <a:rPr lang="tr-TR" dirty="0" err="1"/>
              <a:t>lobus</a:t>
            </a:r>
            <a:r>
              <a:rPr lang="tr-TR" dirty="0"/>
              <a:t> </a:t>
            </a:r>
            <a:r>
              <a:rPr lang="tr-TR" dirty="0" err="1"/>
              <a:t>inferior</a:t>
            </a:r>
            <a:r>
              <a:rPr lang="tr-TR" dirty="0"/>
              <a:t>) denir.</a:t>
            </a:r>
          </a:p>
          <a:p>
            <a:r>
              <a:rPr lang="tr-TR" dirty="0"/>
              <a:t> Loblar arasında bulunan yarıklar, lobların </a:t>
            </a:r>
          </a:p>
          <a:p>
            <a:r>
              <a:rPr lang="tr-TR" dirty="0"/>
              <a:t>birbiri üzerinde kayarak yer değiştirmesini sağlar.</a:t>
            </a:r>
          </a:p>
        </p:txBody>
      </p:sp>
    </p:spTree>
    <p:extLst>
      <p:ext uri="{BB962C8B-B14F-4D97-AF65-F5344CB8AC3E}">
        <p14:creationId xmlns:p14="http://schemas.microsoft.com/office/powerpoint/2010/main" val="1760132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Akciğer dokusuna </a:t>
            </a:r>
            <a:r>
              <a:rPr lang="tr-TR" dirty="0" err="1"/>
              <a:t>medial</a:t>
            </a:r>
            <a:r>
              <a:rPr lang="tr-TR" dirty="0"/>
              <a:t> yüzün ortasına yakın yerden bronş, </a:t>
            </a:r>
            <a:r>
              <a:rPr lang="tr-TR" dirty="0" err="1"/>
              <a:t>arteria</a:t>
            </a:r>
            <a:r>
              <a:rPr lang="tr-TR" dirty="0"/>
              <a:t> </a:t>
            </a:r>
            <a:r>
              <a:rPr lang="tr-TR" dirty="0" err="1"/>
              <a:t>pulmonalis</a:t>
            </a:r>
            <a:r>
              <a:rPr lang="tr-TR" dirty="0"/>
              <a:t> ve sinirler girer. </a:t>
            </a:r>
          </a:p>
          <a:p>
            <a:endParaRPr lang="tr-TR" dirty="0"/>
          </a:p>
          <a:p>
            <a:r>
              <a:rPr lang="tr-TR" dirty="0"/>
              <a:t>Akciğer dokusundan ise vena </a:t>
            </a:r>
            <a:r>
              <a:rPr lang="tr-TR" dirty="0" err="1"/>
              <a:t>pulmonalis</a:t>
            </a:r>
            <a:r>
              <a:rPr lang="tr-TR" dirty="0"/>
              <a:t> ve lenf damarları çıkar. </a:t>
            </a:r>
          </a:p>
        </p:txBody>
      </p:sp>
    </p:spTree>
    <p:extLst>
      <p:ext uri="{BB962C8B-B14F-4D97-AF65-F5344CB8AC3E}">
        <p14:creationId xmlns:p14="http://schemas.microsoft.com/office/powerpoint/2010/main" val="18967932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4199" y="0"/>
            <a:ext cx="5627921" cy="980728"/>
          </a:xfrm>
        </p:spPr>
        <p:txBody>
          <a:bodyPr>
            <a:normAutofit/>
          </a:bodyPr>
          <a:lstStyle/>
          <a:p>
            <a:r>
              <a:rPr lang="tr-TR" dirty="0"/>
              <a:t>Alveoller</a:t>
            </a:r>
          </a:p>
        </p:txBody>
      </p:sp>
      <p:sp>
        <p:nvSpPr>
          <p:cNvPr id="3" name="İçerik Yer Tutucusu 2"/>
          <p:cNvSpPr>
            <a:spLocks noGrp="1"/>
          </p:cNvSpPr>
          <p:nvPr>
            <p:ph idx="1"/>
          </p:nvPr>
        </p:nvSpPr>
        <p:spPr>
          <a:xfrm>
            <a:off x="0" y="1052736"/>
            <a:ext cx="9144000" cy="5805264"/>
          </a:xfrm>
        </p:spPr>
        <p:txBody>
          <a:bodyPr>
            <a:normAutofit/>
          </a:bodyPr>
          <a:lstStyle/>
          <a:p>
            <a:r>
              <a:rPr lang="tr-TR" dirty="0"/>
              <a:t>Bronşlar dallanarak akciğer dokusu içine dağılır ve </a:t>
            </a:r>
            <a:r>
              <a:rPr lang="tr-TR" dirty="0" err="1"/>
              <a:t>bronşioller</a:t>
            </a:r>
            <a:r>
              <a:rPr lang="tr-TR" dirty="0"/>
              <a:t> aracığıyla havayı alveollere getirir. </a:t>
            </a:r>
          </a:p>
          <a:p>
            <a:r>
              <a:rPr lang="tr-TR" dirty="0"/>
              <a:t>Alveoller, gaz değişiminin yapıldığı hava kesecikleridir. Görünüşü üzüm salkımına benzer. </a:t>
            </a:r>
          </a:p>
          <a:p>
            <a:r>
              <a:rPr lang="tr-TR" dirty="0"/>
              <a:t>Kesecik şeklinde olan alveol duvarı içinde elastik lif bulunan tek katlı yassı </a:t>
            </a:r>
            <a:r>
              <a:rPr lang="tr-TR" dirty="0" err="1"/>
              <a:t>epitel</a:t>
            </a:r>
            <a:r>
              <a:rPr lang="tr-TR" dirty="0"/>
              <a:t> dokudan oluşmuştur. </a:t>
            </a:r>
          </a:p>
        </p:txBody>
      </p:sp>
    </p:spTree>
    <p:extLst>
      <p:ext uri="{BB962C8B-B14F-4D97-AF65-F5344CB8AC3E}">
        <p14:creationId xmlns:p14="http://schemas.microsoft.com/office/powerpoint/2010/main" val="2464093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7856"/>
            <a:ext cx="2530624" cy="1143000"/>
          </a:xfrm>
        </p:spPr>
        <p:txBody>
          <a:bodyPr/>
          <a:lstStyle/>
          <a:p>
            <a:r>
              <a:rPr lang="tr-TR" dirty="0"/>
              <a:t>Alveoller</a:t>
            </a:r>
          </a:p>
        </p:txBody>
      </p:sp>
      <p:sp>
        <p:nvSpPr>
          <p:cNvPr id="3" name="İçerik Yer Tutucusu 2"/>
          <p:cNvSpPr>
            <a:spLocks noGrp="1"/>
          </p:cNvSpPr>
          <p:nvPr>
            <p:ph idx="1"/>
          </p:nvPr>
        </p:nvSpPr>
        <p:spPr>
          <a:xfrm>
            <a:off x="0" y="1052736"/>
            <a:ext cx="9144000" cy="5805264"/>
          </a:xfrm>
        </p:spPr>
        <p:txBody>
          <a:bodyPr>
            <a:normAutofit lnSpcReduction="10000"/>
          </a:bodyPr>
          <a:lstStyle/>
          <a:p>
            <a:r>
              <a:rPr lang="tr-TR" dirty="0"/>
              <a:t>Alveollerin duvarındaki zengin </a:t>
            </a:r>
            <a:r>
              <a:rPr lang="tr-TR" dirty="0" err="1"/>
              <a:t>kapiller</a:t>
            </a:r>
            <a:r>
              <a:rPr lang="tr-TR" dirty="0"/>
              <a:t> ağ ile gaz alışverişi gerçekleşir. </a:t>
            </a:r>
          </a:p>
          <a:p>
            <a:endParaRPr lang="tr-TR" dirty="0"/>
          </a:p>
          <a:p>
            <a:r>
              <a:rPr lang="tr-TR" dirty="0" err="1"/>
              <a:t>Kapiller</a:t>
            </a:r>
            <a:r>
              <a:rPr lang="tr-TR" dirty="0"/>
              <a:t> damarların </a:t>
            </a:r>
            <a:r>
              <a:rPr lang="tr-TR" dirty="0" err="1"/>
              <a:t>endotel</a:t>
            </a:r>
            <a:r>
              <a:rPr lang="tr-TR" dirty="0"/>
              <a:t> hücreleri, alveol </a:t>
            </a:r>
            <a:r>
              <a:rPr lang="tr-TR" dirty="0" err="1"/>
              <a:t>endotel</a:t>
            </a:r>
            <a:r>
              <a:rPr lang="tr-TR" dirty="0"/>
              <a:t> hücrelerinden az bir </a:t>
            </a:r>
            <a:r>
              <a:rPr lang="tr-TR" dirty="0" err="1"/>
              <a:t>interstisiyel</a:t>
            </a:r>
            <a:r>
              <a:rPr lang="tr-TR" dirty="0"/>
              <a:t> sıvı ve bir bazal </a:t>
            </a:r>
            <a:r>
              <a:rPr lang="tr-TR" dirty="0" err="1"/>
              <a:t>membranla</a:t>
            </a:r>
            <a:r>
              <a:rPr lang="tr-TR" dirty="0"/>
              <a:t> ayrılmıştır. </a:t>
            </a:r>
          </a:p>
          <a:p>
            <a:endParaRPr lang="tr-TR" dirty="0"/>
          </a:p>
          <a:p>
            <a:r>
              <a:rPr lang="tr-TR" dirty="0" err="1"/>
              <a:t>Kapiller</a:t>
            </a:r>
            <a:r>
              <a:rPr lang="tr-TR" dirty="0"/>
              <a:t> damarlar ile temas eden alveol yüzeyi alanının büyük olması sebebiyle oksijen ve karbondioksit büyük miktarlarda ve hızlıca değişmektedir. </a:t>
            </a:r>
          </a:p>
          <a:p>
            <a:endParaRPr lang="tr-TR" dirty="0"/>
          </a:p>
        </p:txBody>
      </p:sp>
    </p:spTree>
    <p:extLst>
      <p:ext uri="{BB962C8B-B14F-4D97-AF65-F5344CB8AC3E}">
        <p14:creationId xmlns:p14="http://schemas.microsoft.com/office/powerpoint/2010/main" val="100853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53" y="764705"/>
            <a:ext cx="8122293"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29650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r>
              <a:rPr lang="tr-TR" dirty="0"/>
              <a:t>Bu hücrelerin işlevleri şunlardır: </a:t>
            </a:r>
          </a:p>
          <a:p>
            <a:r>
              <a:rPr lang="tr-TR" dirty="0"/>
              <a:t> Alveol hücrelerinden “Tip 1” hücreleri solunan havadaki partiküllerin temizlenmesini sağlar.</a:t>
            </a:r>
          </a:p>
          <a:p>
            <a:r>
              <a:rPr lang="tr-TR" dirty="0"/>
              <a:t> </a:t>
            </a:r>
          </a:p>
          <a:p>
            <a:r>
              <a:rPr lang="tr-TR" dirty="0"/>
              <a:t> “Tip 2” hücreleri de alveol </a:t>
            </a:r>
            <a:r>
              <a:rPr lang="tr-TR" dirty="0" err="1"/>
              <a:t>surfaktan</a:t>
            </a:r>
            <a:r>
              <a:rPr lang="tr-TR" dirty="0"/>
              <a:t> (alveolleri basınca karşı dayanıklı kılan </a:t>
            </a:r>
            <a:r>
              <a:rPr lang="tr-TR" dirty="0" err="1"/>
              <a:t>lipoprotein</a:t>
            </a:r>
            <a:r>
              <a:rPr lang="tr-TR" dirty="0"/>
              <a:t> yapısında madde) denilen madde salgılar. </a:t>
            </a:r>
          </a:p>
          <a:p>
            <a:endParaRPr lang="tr-TR" dirty="0"/>
          </a:p>
          <a:p>
            <a:r>
              <a:rPr lang="tr-TR" dirty="0" err="1"/>
              <a:t>Surfaktan</a:t>
            </a:r>
            <a:r>
              <a:rPr lang="tr-TR" dirty="0"/>
              <a:t> alveol yüzey gerilimini azaltıp soluk verme esnasında alveol ağzının kapanmasını engeller. </a:t>
            </a:r>
          </a:p>
          <a:p>
            <a:endParaRPr lang="tr-TR" dirty="0"/>
          </a:p>
          <a:p>
            <a:r>
              <a:rPr lang="tr-TR" dirty="0"/>
              <a:t> Alveol </a:t>
            </a:r>
            <a:r>
              <a:rPr lang="tr-TR" dirty="0" err="1"/>
              <a:t>makrofajları</a:t>
            </a:r>
            <a:r>
              <a:rPr lang="tr-TR" dirty="0"/>
              <a:t> da alveollere gelen toz parçalarını yakalayıp alveol duvarından ayırır. </a:t>
            </a:r>
          </a:p>
        </p:txBody>
      </p:sp>
    </p:spTree>
    <p:extLst>
      <p:ext uri="{BB962C8B-B14F-4D97-AF65-F5344CB8AC3E}">
        <p14:creationId xmlns:p14="http://schemas.microsoft.com/office/powerpoint/2010/main" val="1977148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0"/>
            <a:ext cx="9036496" cy="6669360"/>
          </a:xfrm>
        </p:spPr>
        <p:txBody>
          <a:bodyPr>
            <a:normAutofit/>
          </a:bodyPr>
          <a:lstStyle/>
          <a:p>
            <a:r>
              <a:rPr lang="tr-TR" dirty="0"/>
              <a:t>Alveollerin normal fonksiyonlarını görebilmeleri için sürekli açık tutulmaları ve içlerinin de bir miktar nemli olması gerekmektedir. </a:t>
            </a:r>
          </a:p>
          <a:p>
            <a:endParaRPr lang="tr-TR" dirty="0"/>
          </a:p>
          <a:p>
            <a:endParaRPr lang="tr-TR" dirty="0"/>
          </a:p>
          <a:p>
            <a:r>
              <a:rPr lang="tr-TR" dirty="0"/>
              <a:t>Alveollere bu özellikleri, yüzey gerilimleri azaltılarak kazandırılmaktadır. </a:t>
            </a:r>
          </a:p>
          <a:p>
            <a:endParaRPr lang="tr-TR" dirty="0"/>
          </a:p>
          <a:p>
            <a:endParaRPr lang="tr-TR" dirty="0"/>
          </a:p>
          <a:p>
            <a:r>
              <a:rPr lang="tr-TR" dirty="0" err="1"/>
              <a:t>Surfaktan</a:t>
            </a:r>
            <a:r>
              <a:rPr lang="tr-TR" dirty="0"/>
              <a:t>, alveol yüzey gerilimini azaltarak alveollerin </a:t>
            </a:r>
            <a:r>
              <a:rPr lang="tr-TR" dirty="0" err="1"/>
              <a:t>kollabe</a:t>
            </a:r>
            <a:r>
              <a:rPr lang="tr-TR" dirty="0"/>
              <a:t> (büzülmesini) olmasını engeller. </a:t>
            </a:r>
          </a:p>
        </p:txBody>
      </p:sp>
    </p:spTree>
    <p:extLst>
      <p:ext uri="{BB962C8B-B14F-4D97-AF65-F5344CB8AC3E}">
        <p14:creationId xmlns:p14="http://schemas.microsoft.com/office/powerpoint/2010/main" val="29610698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70" y="926633"/>
            <a:ext cx="8983729" cy="538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582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315416"/>
            <a:ext cx="5601041" cy="1143000"/>
          </a:xfrm>
        </p:spPr>
        <p:txBody>
          <a:bodyPr/>
          <a:lstStyle/>
          <a:p>
            <a:r>
              <a:rPr lang="tr-TR" dirty="0"/>
              <a:t>Akciğerlerin Görevleri </a:t>
            </a:r>
          </a:p>
        </p:txBody>
      </p:sp>
      <p:sp>
        <p:nvSpPr>
          <p:cNvPr id="3" name="İçerik Yer Tutucusu 2"/>
          <p:cNvSpPr>
            <a:spLocks noGrp="1"/>
          </p:cNvSpPr>
          <p:nvPr>
            <p:ph idx="1"/>
          </p:nvPr>
        </p:nvSpPr>
        <p:spPr>
          <a:xfrm>
            <a:off x="0" y="980728"/>
            <a:ext cx="8964488" cy="5760640"/>
          </a:xfrm>
        </p:spPr>
        <p:txBody>
          <a:bodyPr>
            <a:normAutofit fontScale="92500"/>
          </a:bodyPr>
          <a:lstStyle/>
          <a:p>
            <a:r>
              <a:rPr lang="tr-TR" dirty="0"/>
              <a:t>Akciğerlerin en önemli görevi, dışarıdaki havayı alıp hava içindeki oksijenin alveollerin etrafındaki kılcal kan damarlarına geçmesini sağlamaktır. </a:t>
            </a:r>
          </a:p>
          <a:p>
            <a:endParaRPr lang="tr-TR" dirty="0"/>
          </a:p>
          <a:p>
            <a:r>
              <a:rPr lang="tr-TR" dirty="0"/>
              <a:t> İkinci ana görevi de organlardan kirli kanla gelen karbondioksiti alveollere alıp, dışarı atılmasını sağlamaktır. </a:t>
            </a:r>
          </a:p>
          <a:p>
            <a:endParaRPr lang="tr-TR" dirty="0"/>
          </a:p>
          <a:p>
            <a:r>
              <a:rPr lang="tr-TR" dirty="0"/>
              <a:t> Kanda </a:t>
            </a:r>
            <a:r>
              <a:rPr lang="tr-TR" dirty="0" err="1"/>
              <a:t>inaktif</a:t>
            </a:r>
            <a:r>
              <a:rPr lang="tr-TR" dirty="0"/>
              <a:t> olarak bulunan “</a:t>
            </a:r>
            <a:r>
              <a:rPr lang="tr-TR" dirty="0" err="1"/>
              <a:t>Anjiotensin</a:t>
            </a:r>
            <a:r>
              <a:rPr lang="tr-TR" dirty="0"/>
              <a:t> I” hormonu akciğerlerden geçerken “</a:t>
            </a:r>
            <a:r>
              <a:rPr lang="tr-TR" dirty="0" err="1"/>
              <a:t>Anjiotensin</a:t>
            </a:r>
            <a:r>
              <a:rPr lang="tr-TR" dirty="0"/>
              <a:t> </a:t>
            </a:r>
            <a:r>
              <a:rPr lang="tr-TR" dirty="0" err="1"/>
              <a:t>II”ye</a:t>
            </a:r>
            <a:r>
              <a:rPr lang="tr-TR" dirty="0"/>
              <a:t> çevrilir. </a:t>
            </a:r>
          </a:p>
          <a:p>
            <a:r>
              <a:rPr lang="tr-TR" dirty="0"/>
              <a:t> </a:t>
            </a:r>
          </a:p>
        </p:txBody>
      </p:sp>
    </p:spTree>
    <p:extLst>
      <p:ext uri="{BB962C8B-B14F-4D97-AF65-F5344CB8AC3E}">
        <p14:creationId xmlns:p14="http://schemas.microsoft.com/office/powerpoint/2010/main" val="2976804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66" y="0"/>
            <a:ext cx="4978896" cy="1143000"/>
          </a:xfrm>
        </p:spPr>
        <p:txBody>
          <a:bodyPr>
            <a:normAutofit fontScale="90000"/>
          </a:bodyPr>
          <a:lstStyle/>
          <a:p>
            <a:r>
              <a:rPr lang="tr-TR" dirty="0"/>
              <a:t>Akciğerlerin Görevleri </a:t>
            </a:r>
          </a:p>
        </p:txBody>
      </p:sp>
      <p:sp>
        <p:nvSpPr>
          <p:cNvPr id="3" name="İçerik Yer Tutucusu 2"/>
          <p:cNvSpPr>
            <a:spLocks noGrp="1"/>
          </p:cNvSpPr>
          <p:nvPr>
            <p:ph idx="1"/>
          </p:nvPr>
        </p:nvSpPr>
        <p:spPr>
          <a:xfrm>
            <a:off x="0" y="836712"/>
            <a:ext cx="9144000" cy="5904656"/>
          </a:xfrm>
        </p:spPr>
        <p:txBody>
          <a:bodyPr>
            <a:normAutofit lnSpcReduction="10000"/>
          </a:bodyPr>
          <a:lstStyle/>
          <a:p>
            <a:r>
              <a:rPr lang="tr-TR" dirty="0" err="1"/>
              <a:t>Surfaktan</a:t>
            </a:r>
            <a:r>
              <a:rPr lang="tr-TR" dirty="0"/>
              <a:t> maddesi akciğer alveollerinde sentezlenir ve kullanılır. </a:t>
            </a:r>
          </a:p>
          <a:p>
            <a:endParaRPr lang="tr-TR" dirty="0"/>
          </a:p>
          <a:p>
            <a:r>
              <a:rPr lang="tr-TR" dirty="0"/>
              <a:t>Akciğerler aynı zaman da metabolizma organı gibi işlev görür örneğin alkolün bir kısmı, </a:t>
            </a:r>
            <a:r>
              <a:rPr lang="tr-TR" dirty="0" err="1"/>
              <a:t>anestezik</a:t>
            </a:r>
            <a:r>
              <a:rPr lang="tr-TR" dirty="0"/>
              <a:t> maddeler vb. solunumla atılır. </a:t>
            </a:r>
          </a:p>
          <a:p>
            <a:endParaRPr lang="tr-TR" dirty="0"/>
          </a:p>
          <a:p>
            <a:r>
              <a:rPr lang="tr-TR" dirty="0"/>
              <a:t>Bazı önemli maddeler akciğer dokusu tarafından parçalanıp yok edilir (</a:t>
            </a:r>
            <a:r>
              <a:rPr lang="tr-TR" dirty="0" err="1"/>
              <a:t>örn.bradikinin</a:t>
            </a:r>
            <a:r>
              <a:rPr lang="tr-TR" dirty="0"/>
              <a:t>, </a:t>
            </a:r>
            <a:r>
              <a:rPr lang="tr-TR" dirty="0" err="1"/>
              <a:t>serotonin</a:t>
            </a:r>
            <a:r>
              <a:rPr lang="tr-TR" dirty="0"/>
              <a:t> vb.). </a:t>
            </a:r>
          </a:p>
          <a:p>
            <a:r>
              <a:rPr lang="tr-TR" dirty="0"/>
              <a:t> </a:t>
            </a:r>
          </a:p>
          <a:p>
            <a:r>
              <a:rPr lang="tr-TR" dirty="0"/>
              <a:t>Vücut </a:t>
            </a:r>
            <a:r>
              <a:rPr lang="tr-TR" dirty="0" err="1"/>
              <a:t>pH’nın</a:t>
            </a:r>
            <a:r>
              <a:rPr lang="tr-TR" dirty="0"/>
              <a:t> dengede tutulmasını sağlar.</a:t>
            </a:r>
          </a:p>
          <a:p>
            <a:endParaRPr lang="tr-TR" dirty="0"/>
          </a:p>
        </p:txBody>
      </p:sp>
    </p:spTree>
    <p:extLst>
      <p:ext uri="{BB962C8B-B14F-4D97-AF65-F5344CB8AC3E}">
        <p14:creationId xmlns:p14="http://schemas.microsoft.com/office/powerpoint/2010/main" val="1148018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7856"/>
            <a:ext cx="8229600" cy="1143000"/>
          </a:xfrm>
        </p:spPr>
        <p:txBody>
          <a:bodyPr>
            <a:normAutofit fontScale="90000"/>
          </a:bodyPr>
          <a:lstStyle/>
          <a:p>
            <a:r>
              <a:rPr lang="tr-TR" dirty="0"/>
              <a:t>Akciğerlerin Asit-Baz Dengesine Etkileri </a:t>
            </a:r>
          </a:p>
        </p:txBody>
      </p:sp>
      <p:sp>
        <p:nvSpPr>
          <p:cNvPr id="3" name="İçerik Yer Tutucusu 2"/>
          <p:cNvSpPr>
            <a:spLocks noGrp="1"/>
          </p:cNvSpPr>
          <p:nvPr>
            <p:ph idx="1"/>
          </p:nvPr>
        </p:nvSpPr>
        <p:spPr>
          <a:xfrm>
            <a:off x="0" y="980728"/>
            <a:ext cx="9144000" cy="5877272"/>
          </a:xfrm>
        </p:spPr>
        <p:txBody>
          <a:bodyPr>
            <a:normAutofit fontScale="92500" lnSpcReduction="10000"/>
          </a:bodyPr>
          <a:lstStyle/>
          <a:p>
            <a:r>
              <a:rPr lang="tr-TR" dirty="0"/>
              <a:t>Akciğerler, vücudun </a:t>
            </a:r>
            <a:r>
              <a:rPr lang="tr-TR" dirty="0" err="1"/>
              <a:t>pH’ının</a:t>
            </a:r>
            <a:r>
              <a:rPr lang="tr-TR" dirty="0"/>
              <a:t> dengede kalmasını sağlayan önemli tampon sistemlerden biridir. </a:t>
            </a:r>
          </a:p>
          <a:p>
            <a:endParaRPr lang="tr-TR" dirty="0"/>
          </a:p>
          <a:p>
            <a:r>
              <a:rPr lang="tr-TR" dirty="0"/>
              <a:t>Akciğerler vücut sıvılarındaki karbondioksit miktarına göre solunum sayısını, derinliğini artırarak veya azaltarak vücudun asit baz dengesini korur. </a:t>
            </a:r>
          </a:p>
          <a:p>
            <a:endParaRPr lang="tr-TR" dirty="0"/>
          </a:p>
          <a:p>
            <a:r>
              <a:rPr lang="tr-TR" dirty="0"/>
              <a:t>Vücutta karbondioksit miktarındaki değişmeler asit baz dengesini bozar. </a:t>
            </a:r>
          </a:p>
          <a:p>
            <a:endParaRPr lang="tr-TR" dirty="0"/>
          </a:p>
          <a:p>
            <a:r>
              <a:rPr lang="tr-TR" dirty="0"/>
              <a:t>Vücut sıvılarında karbondioksitin artması </a:t>
            </a:r>
            <a:r>
              <a:rPr lang="tr-TR" dirty="0" err="1"/>
              <a:t>pH’yı</a:t>
            </a:r>
            <a:r>
              <a:rPr lang="tr-TR" dirty="0"/>
              <a:t> asit tarafa, azalması ise alkali tarafa sevk eder. </a:t>
            </a:r>
          </a:p>
        </p:txBody>
      </p:sp>
    </p:spTree>
    <p:extLst>
      <p:ext uri="{BB962C8B-B14F-4D97-AF65-F5344CB8AC3E}">
        <p14:creationId xmlns:p14="http://schemas.microsoft.com/office/powerpoint/2010/main" val="1771293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r>
              <a:rPr lang="tr-TR" dirty="0"/>
              <a:t>Organizmada karbondioksit miktarının artmasıyla hidrojen iyon konsantrasyonu yükselir. </a:t>
            </a:r>
          </a:p>
          <a:p>
            <a:endParaRPr lang="tr-TR" dirty="0"/>
          </a:p>
          <a:p>
            <a:r>
              <a:rPr lang="tr-TR" dirty="0"/>
              <a:t>Hidrojen iyonu konsantrasyonu değiştiğinde solunum merkezi uyarılır ve alveol </a:t>
            </a:r>
            <a:r>
              <a:rPr lang="tr-TR" dirty="0" err="1"/>
              <a:t>ventilasyonu</a:t>
            </a:r>
            <a:r>
              <a:rPr lang="tr-TR" dirty="0"/>
              <a:t> artar. </a:t>
            </a:r>
          </a:p>
          <a:p>
            <a:endParaRPr lang="tr-TR" dirty="0"/>
          </a:p>
          <a:p>
            <a:r>
              <a:rPr lang="tr-TR" dirty="0"/>
              <a:t>Böylece </a:t>
            </a:r>
            <a:r>
              <a:rPr lang="tr-TR" dirty="0" err="1"/>
              <a:t>hiperventilasyonla</a:t>
            </a:r>
            <a:r>
              <a:rPr lang="tr-TR" dirty="0"/>
              <a:t> (solunum artışı) vücut sıvılarından karbondioksitin uzaklaştırılması sağlanır ve hidrojen iyon konsantrasyonu azalır. </a:t>
            </a:r>
          </a:p>
          <a:p>
            <a:r>
              <a:rPr lang="tr-TR" dirty="0" err="1"/>
              <a:t>Extrasellüler</a:t>
            </a:r>
            <a:r>
              <a:rPr lang="tr-TR" dirty="0"/>
              <a:t> sıvılardaki karbondioksit konsantrasyonu düştüğünde ise solunum merkezi baskılanır ve alveol </a:t>
            </a:r>
            <a:r>
              <a:rPr lang="tr-TR" dirty="0" err="1"/>
              <a:t>ventilasyonu</a:t>
            </a:r>
            <a:r>
              <a:rPr lang="tr-TR" dirty="0"/>
              <a:t> azalır. </a:t>
            </a:r>
          </a:p>
        </p:txBody>
      </p:sp>
    </p:spTree>
    <p:extLst>
      <p:ext uri="{BB962C8B-B14F-4D97-AF65-F5344CB8AC3E}">
        <p14:creationId xmlns:p14="http://schemas.microsoft.com/office/powerpoint/2010/main" val="31003884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r>
              <a:rPr lang="tr-TR" dirty="0"/>
              <a:t>Böylece vücut sıvılarındaki karbondioksit düzeyi yükseltilir ve hidrojen iyonu konsantrasyonunun artması sağlanır. </a:t>
            </a:r>
          </a:p>
          <a:p>
            <a:endParaRPr lang="tr-TR" dirty="0"/>
          </a:p>
          <a:p>
            <a:endParaRPr lang="tr-TR" dirty="0"/>
          </a:p>
          <a:p>
            <a:r>
              <a:rPr lang="tr-TR" dirty="0"/>
              <a:t>Çeşitli nedenlerle yetersiz solunum yapıldığında kandaki karbondioksit ve hidrojen miktarı artması sonucu gelişen tabloya solunum </a:t>
            </a:r>
            <a:r>
              <a:rPr lang="tr-TR" dirty="0" err="1"/>
              <a:t>asidozu</a:t>
            </a:r>
            <a:r>
              <a:rPr lang="tr-TR" dirty="0"/>
              <a:t> denir. </a:t>
            </a:r>
          </a:p>
          <a:p>
            <a:endParaRPr lang="tr-TR" dirty="0"/>
          </a:p>
          <a:p>
            <a:endParaRPr lang="tr-TR" dirty="0"/>
          </a:p>
          <a:p>
            <a:r>
              <a:rPr lang="tr-TR" dirty="0"/>
              <a:t>Solunum artması sonucu kanda ki karbondioksit ve hidrojen miktarının azalmasıyla gelişen tabloya da solunum </a:t>
            </a:r>
            <a:r>
              <a:rPr lang="tr-TR" dirty="0" err="1"/>
              <a:t>alkolozu</a:t>
            </a:r>
            <a:r>
              <a:rPr lang="tr-TR" dirty="0"/>
              <a:t> denir. </a:t>
            </a:r>
          </a:p>
          <a:p>
            <a:endParaRPr lang="tr-TR" dirty="0"/>
          </a:p>
        </p:txBody>
      </p:sp>
    </p:spTree>
    <p:extLst>
      <p:ext uri="{BB962C8B-B14F-4D97-AF65-F5344CB8AC3E}">
        <p14:creationId xmlns:p14="http://schemas.microsoft.com/office/powerpoint/2010/main" val="2592071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2950" y="0"/>
            <a:ext cx="9013545" cy="1143000"/>
          </a:xfrm>
        </p:spPr>
        <p:txBody>
          <a:bodyPr>
            <a:normAutofit fontScale="90000"/>
          </a:bodyPr>
          <a:lstStyle/>
          <a:p>
            <a:r>
              <a:rPr lang="tr-TR" dirty="0"/>
              <a:t>SOLUNUM SİSTEMİ MEKANİZMASI VE FİZYOLOJİSİ </a:t>
            </a:r>
          </a:p>
        </p:txBody>
      </p:sp>
      <p:sp>
        <p:nvSpPr>
          <p:cNvPr id="3" name="İçerik Yer Tutucusu 2"/>
          <p:cNvSpPr>
            <a:spLocks noGrp="1"/>
          </p:cNvSpPr>
          <p:nvPr>
            <p:ph idx="1"/>
          </p:nvPr>
        </p:nvSpPr>
        <p:spPr>
          <a:xfrm>
            <a:off x="0" y="1196752"/>
            <a:ext cx="9144000" cy="5661248"/>
          </a:xfrm>
        </p:spPr>
        <p:txBody>
          <a:bodyPr>
            <a:normAutofit lnSpcReduction="10000"/>
          </a:bodyPr>
          <a:lstStyle/>
          <a:p>
            <a:r>
              <a:rPr lang="tr-TR" dirty="0"/>
              <a:t>Canlılığın sürdürülebilmesi için vücuda oksijen alınması gerekir. </a:t>
            </a:r>
          </a:p>
          <a:p>
            <a:endParaRPr lang="tr-TR" dirty="0"/>
          </a:p>
          <a:p>
            <a:endParaRPr lang="tr-TR" dirty="0"/>
          </a:p>
          <a:p>
            <a:r>
              <a:rPr lang="tr-TR" dirty="0"/>
              <a:t>Solunumla alınan oksijen, kullanılarak metabolizma sonucunda karbondioksit açığa çıkar. </a:t>
            </a:r>
          </a:p>
          <a:p>
            <a:endParaRPr lang="tr-TR" dirty="0"/>
          </a:p>
          <a:p>
            <a:endParaRPr lang="tr-TR" dirty="0"/>
          </a:p>
          <a:p>
            <a:r>
              <a:rPr lang="tr-TR" dirty="0"/>
              <a:t>Dolayısıyla solunum merkezini harekete geçiren en önemli etken, kanda karbondioksit miktarının değişmesidir. </a:t>
            </a:r>
          </a:p>
        </p:txBody>
      </p:sp>
    </p:spTree>
    <p:extLst>
      <p:ext uri="{BB962C8B-B14F-4D97-AF65-F5344CB8AC3E}">
        <p14:creationId xmlns:p14="http://schemas.microsoft.com/office/powerpoint/2010/main" val="4002286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4617" y="5796"/>
            <a:ext cx="8229600" cy="792088"/>
          </a:xfrm>
        </p:spPr>
        <p:txBody>
          <a:bodyPr/>
          <a:lstStyle/>
          <a:p>
            <a:r>
              <a:rPr lang="tr-TR" dirty="0"/>
              <a:t>Solunum Sistemi Mekanizması </a:t>
            </a:r>
          </a:p>
        </p:txBody>
      </p:sp>
      <p:sp>
        <p:nvSpPr>
          <p:cNvPr id="3" name="İçerik Yer Tutucusu 2"/>
          <p:cNvSpPr>
            <a:spLocks noGrp="1"/>
          </p:cNvSpPr>
          <p:nvPr>
            <p:ph idx="1"/>
          </p:nvPr>
        </p:nvSpPr>
        <p:spPr>
          <a:xfrm>
            <a:off x="107504" y="764704"/>
            <a:ext cx="9036496" cy="6093296"/>
          </a:xfrm>
        </p:spPr>
        <p:txBody>
          <a:bodyPr>
            <a:normAutofit lnSpcReduction="10000"/>
          </a:bodyPr>
          <a:lstStyle/>
          <a:p>
            <a:r>
              <a:rPr lang="tr-TR" dirty="0"/>
              <a:t>Dışarıdan havanın akciğerlere alınmasına </a:t>
            </a:r>
            <a:r>
              <a:rPr lang="tr-TR" dirty="0" err="1"/>
              <a:t>inspirasyon</a:t>
            </a:r>
            <a:r>
              <a:rPr lang="tr-TR" dirty="0"/>
              <a:t>, akciğerlerden kirli havanın atılmasına </a:t>
            </a:r>
            <a:r>
              <a:rPr lang="tr-TR" dirty="0" err="1"/>
              <a:t>ekspirasyon</a:t>
            </a:r>
            <a:r>
              <a:rPr lang="tr-TR" dirty="0"/>
              <a:t> denir. </a:t>
            </a:r>
          </a:p>
          <a:p>
            <a:endParaRPr lang="tr-TR" dirty="0"/>
          </a:p>
          <a:p>
            <a:r>
              <a:rPr lang="tr-TR" dirty="0"/>
              <a:t>Alınan oksijen hava yolları ile akciğerlere gelir. Burada alveol duvarından kana geçer. </a:t>
            </a:r>
          </a:p>
          <a:p>
            <a:endParaRPr lang="tr-TR" dirty="0"/>
          </a:p>
          <a:p>
            <a:r>
              <a:rPr lang="tr-TR" dirty="0"/>
              <a:t>Karbondioksitte kandan alveole geçer. Böylece gaz alışverişi olur. </a:t>
            </a:r>
          </a:p>
          <a:p>
            <a:endParaRPr lang="tr-TR" dirty="0"/>
          </a:p>
          <a:p>
            <a:r>
              <a:rPr lang="tr-TR" dirty="0"/>
              <a:t>Solunum mekaniği, akciğer ve göğüs duvarının mekanik özelliklerini yansıtır. </a:t>
            </a:r>
          </a:p>
        </p:txBody>
      </p:sp>
    </p:spTree>
    <p:extLst>
      <p:ext uri="{BB962C8B-B14F-4D97-AF65-F5344CB8AC3E}">
        <p14:creationId xmlns:p14="http://schemas.microsoft.com/office/powerpoint/2010/main" val="2691808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92500" lnSpcReduction="20000"/>
          </a:bodyPr>
          <a:lstStyle/>
          <a:p>
            <a:r>
              <a:rPr lang="tr-TR" dirty="0"/>
              <a:t>Akciğerler ve akciğerlerin içinde bulunduğu göğüs kafesi elastik yapıdadır. </a:t>
            </a:r>
          </a:p>
          <a:p>
            <a:endParaRPr lang="tr-TR" dirty="0"/>
          </a:p>
          <a:p>
            <a:r>
              <a:rPr lang="tr-TR" dirty="0"/>
              <a:t>Gerçekte akciğerleri göğüs kafesinin duvarlarına bağlayan bir yapı yoktur. </a:t>
            </a:r>
          </a:p>
          <a:p>
            <a:endParaRPr lang="tr-TR" dirty="0"/>
          </a:p>
          <a:p>
            <a:r>
              <a:rPr lang="tr-TR" dirty="0"/>
              <a:t>Akciğerleri göğüs kafesine doğru çeken ve onların göğüs duvarından ayrılmalarını engelleyen güç, iki plevra yaprağı arasında bulunan sıvı ve negatif basınçtır. </a:t>
            </a:r>
          </a:p>
          <a:p>
            <a:endParaRPr lang="tr-TR" dirty="0"/>
          </a:p>
          <a:p>
            <a:r>
              <a:rPr lang="tr-TR" dirty="0"/>
              <a:t>Plevra yaprakları arasındaki negatif basınç, soluk verme sırasında akciğerlerin göğüs kafesinden daha fazla ayrılmalarına izin vermez. </a:t>
            </a:r>
          </a:p>
          <a:p>
            <a:endParaRPr lang="tr-TR" dirty="0"/>
          </a:p>
          <a:p>
            <a:r>
              <a:rPr lang="tr-TR" dirty="0"/>
              <a:t>Akciğerleri tekrar göğüs duvarına doğru çeker. </a:t>
            </a:r>
          </a:p>
        </p:txBody>
      </p:sp>
    </p:spTree>
    <p:extLst>
      <p:ext uri="{BB962C8B-B14F-4D97-AF65-F5344CB8AC3E}">
        <p14:creationId xmlns:p14="http://schemas.microsoft.com/office/powerpoint/2010/main" val="1833811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r>
              <a:rPr lang="tr-TR" dirty="0"/>
              <a:t>Herhangi bir nedenle göğüs duvarı ve akciğerleri etkileyen olaylar</a:t>
            </a:r>
          </a:p>
          <a:p>
            <a:r>
              <a:rPr lang="tr-TR" dirty="0"/>
              <a:t> (travma, kaburga kırıkları, yaralanma, akciğer </a:t>
            </a:r>
          </a:p>
          <a:p>
            <a:r>
              <a:rPr lang="tr-TR" dirty="0"/>
              <a:t>hastalıkları vb.) göğüs boşluğuna,</a:t>
            </a:r>
          </a:p>
          <a:p>
            <a:endParaRPr lang="tr-TR" dirty="0"/>
          </a:p>
          <a:p>
            <a:r>
              <a:rPr lang="tr-TR" dirty="0"/>
              <a:t> plevra yapraklarının arasına hava girmesine (</a:t>
            </a:r>
            <a:r>
              <a:rPr lang="tr-TR" dirty="0" err="1"/>
              <a:t>pnömotoraks</a:t>
            </a:r>
            <a:r>
              <a:rPr lang="tr-TR" dirty="0"/>
              <a:t>) ve </a:t>
            </a:r>
          </a:p>
          <a:p>
            <a:endParaRPr lang="tr-TR" dirty="0"/>
          </a:p>
          <a:p>
            <a:r>
              <a:rPr lang="tr-TR" dirty="0"/>
              <a:t>negatif basıncın yok olması sonucu akciğerlerin </a:t>
            </a:r>
            <a:r>
              <a:rPr lang="tr-TR" dirty="0" err="1"/>
              <a:t>kollabe</a:t>
            </a:r>
            <a:r>
              <a:rPr lang="tr-TR" dirty="0"/>
              <a:t> olmasına (büzülmesine) neden olur. </a:t>
            </a:r>
          </a:p>
        </p:txBody>
      </p:sp>
    </p:spTree>
    <p:extLst>
      <p:ext uri="{BB962C8B-B14F-4D97-AF65-F5344CB8AC3E}">
        <p14:creationId xmlns:p14="http://schemas.microsoft.com/office/powerpoint/2010/main" val="28667951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r>
              <a:rPr lang="tr-TR" dirty="0"/>
              <a:t>Soluk alma (</a:t>
            </a:r>
            <a:r>
              <a:rPr lang="tr-TR" dirty="0" err="1"/>
              <a:t>inspirasyon</a:t>
            </a:r>
            <a:r>
              <a:rPr lang="tr-TR" dirty="0"/>
              <a:t>) sırasında plevra boşluğundaki negatif basınç daha da negatif değere düşürülmektedir. </a:t>
            </a:r>
          </a:p>
          <a:p>
            <a:endParaRPr lang="tr-TR" dirty="0"/>
          </a:p>
          <a:p>
            <a:r>
              <a:rPr lang="tr-TR" dirty="0"/>
              <a:t>Solunum kaslarının kasılması sonucunda genişletilen göğüs kafesi ile birlikte akciğerler de göğüs duvarına doğru çekilir. </a:t>
            </a:r>
          </a:p>
          <a:p>
            <a:endParaRPr lang="tr-TR" dirty="0"/>
          </a:p>
          <a:p>
            <a:r>
              <a:rPr lang="tr-TR" dirty="0" err="1"/>
              <a:t>İnspirasyon</a:t>
            </a:r>
            <a:r>
              <a:rPr lang="tr-TR" dirty="0"/>
              <a:t> aktif bir olaydır. Ancak solunum kaslarının kasılması ile yapılmaktadır. </a:t>
            </a:r>
            <a:r>
              <a:rPr lang="tr-TR" dirty="0" err="1"/>
              <a:t>inspirasyonun</a:t>
            </a:r>
            <a:r>
              <a:rPr lang="tr-TR" dirty="0"/>
              <a:t> önemli kası </a:t>
            </a:r>
            <a:r>
              <a:rPr lang="tr-TR" dirty="0" err="1"/>
              <a:t>diafragmadır</a:t>
            </a:r>
            <a:r>
              <a:rPr lang="tr-TR" dirty="0"/>
              <a:t>. </a:t>
            </a:r>
          </a:p>
        </p:txBody>
      </p:sp>
    </p:spTree>
    <p:extLst>
      <p:ext uri="{BB962C8B-B14F-4D97-AF65-F5344CB8AC3E}">
        <p14:creationId xmlns:p14="http://schemas.microsoft.com/office/powerpoint/2010/main" val="39147441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r>
              <a:rPr lang="tr-TR" dirty="0" err="1"/>
              <a:t>Diafragmanın</a:t>
            </a:r>
            <a:r>
              <a:rPr lang="tr-TR" dirty="0"/>
              <a:t> kasılması ile göğüs kafesi </a:t>
            </a:r>
            <a:r>
              <a:rPr lang="tr-TR" dirty="0" err="1"/>
              <a:t>geniĢler</a:t>
            </a:r>
            <a:r>
              <a:rPr lang="tr-TR" dirty="0"/>
              <a:t>. Bunu akciğerlerin </a:t>
            </a:r>
            <a:r>
              <a:rPr lang="tr-TR" dirty="0" err="1"/>
              <a:t>geniĢlemesi</a:t>
            </a:r>
            <a:r>
              <a:rPr lang="tr-TR" dirty="0"/>
              <a:t> ve akciğer içi basıncın </a:t>
            </a:r>
            <a:r>
              <a:rPr lang="tr-TR" dirty="0" err="1"/>
              <a:t>düĢmesi</a:t>
            </a:r>
            <a:r>
              <a:rPr lang="tr-TR" dirty="0"/>
              <a:t> takip etmektedir. Bu olayların sonucunda </a:t>
            </a:r>
            <a:r>
              <a:rPr lang="tr-TR" dirty="0" err="1"/>
              <a:t>dıĢarıdaki</a:t>
            </a:r>
            <a:r>
              <a:rPr lang="tr-TR" dirty="0"/>
              <a:t> hava akciğerlere doğru çekilir. Normal </a:t>
            </a:r>
            <a:r>
              <a:rPr lang="tr-TR" dirty="0" err="1"/>
              <a:t>inspirasyonu</a:t>
            </a:r>
            <a:r>
              <a:rPr lang="tr-TR" dirty="0"/>
              <a:t> takip eden </a:t>
            </a:r>
            <a:r>
              <a:rPr lang="tr-TR" dirty="0" err="1"/>
              <a:t>ekspirasyon</a:t>
            </a:r>
            <a:r>
              <a:rPr lang="tr-TR" dirty="0"/>
              <a:t> tamamen pasif bir olaydır. Fakat zorlamalı </a:t>
            </a:r>
            <a:r>
              <a:rPr lang="tr-TR" dirty="0" err="1"/>
              <a:t>ekspirasyon</a:t>
            </a:r>
            <a:r>
              <a:rPr lang="tr-TR" dirty="0"/>
              <a:t> bazı kasların örneğin, karın kaslarının kasılması ile yapılmaktadır. </a:t>
            </a:r>
          </a:p>
          <a:p>
            <a:endParaRPr lang="tr-TR" dirty="0"/>
          </a:p>
        </p:txBody>
      </p:sp>
    </p:spTree>
    <p:extLst>
      <p:ext uri="{BB962C8B-B14F-4D97-AF65-F5344CB8AC3E}">
        <p14:creationId xmlns:p14="http://schemas.microsoft.com/office/powerpoint/2010/main" val="18735780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5944" y="1268760"/>
            <a:ext cx="8752775" cy="4968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53920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r>
              <a:rPr lang="tr-TR" dirty="0"/>
              <a:t>Solunumun düzenlenmesi, beyin sapındaki </a:t>
            </a:r>
            <a:r>
              <a:rPr lang="tr-TR" dirty="0" err="1"/>
              <a:t>medulla</a:t>
            </a:r>
            <a:r>
              <a:rPr lang="tr-TR" dirty="0"/>
              <a:t> </a:t>
            </a:r>
            <a:r>
              <a:rPr lang="tr-TR" dirty="0" err="1"/>
              <a:t>oblangata</a:t>
            </a:r>
            <a:r>
              <a:rPr lang="tr-TR" dirty="0"/>
              <a:t> tarafından yapılır. </a:t>
            </a:r>
          </a:p>
          <a:p>
            <a:endParaRPr lang="tr-TR" dirty="0"/>
          </a:p>
          <a:p>
            <a:r>
              <a:rPr lang="tr-TR" dirty="0"/>
              <a:t>Kan kimyasındaki değişiklikler, </a:t>
            </a:r>
            <a:r>
              <a:rPr lang="tr-TR" dirty="0" err="1"/>
              <a:t>karotis</a:t>
            </a:r>
            <a:r>
              <a:rPr lang="tr-TR" dirty="0"/>
              <a:t> ve aort cisimciklerindeki değişikliğe duyarlı algılayıcılar (reseptörler; </a:t>
            </a:r>
            <a:r>
              <a:rPr lang="tr-TR" dirty="0" err="1"/>
              <a:t>glomus</a:t>
            </a:r>
            <a:r>
              <a:rPr lang="tr-TR" dirty="0"/>
              <a:t> </a:t>
            </a:r>
            <a:r>
              <a:rPr lang="tr-TR" dirty="0" err="1"/>
              <a:t>aortikum</a:t>
            </a:r>
            <a:r>
              <a:rPr lang="tr-TR" dirty="0"/>
              <a:t> ile </a:t>
            </a:r>
            <a:r>
              <a:rPr lang="tr-TR" dirty="0" err="1"/>
              <a:t>glomus</a:t>
            </a:r>
            <a:r>
              <a:rPr lang="tr-TR" dirty="0"/>
              <a:t> </a:t>
            </a:r>
            <a:r>
              <a:rPr lang="tr-TR" dirty="0" err="1"/>
              <a:t>karotikum</a:t>
            </a:r>
            <a:r>
              <a:rPr lang="tr-TR" dirty="0"/>
              <a:t>) tarafından algılanarak solunum merkezi uyarılır. </a:t>
            </a:r>
          </a:p>
          <a:p>
            <a:endParaRPr lang="tr-TR" dirty="0"/>
          </a:p>
          <a:p>
            <a:r>
              <a:rPr lang="tr-TR" dirty="0"/>
              <a:t>Solunum merkezi, bir taraftan korteks, diğer taraftan </a:t>
            </a:r>
            <a:r>
              <a:rPr lang="tr-TR" dirty="0" err="1"/>
              <a:t>nervus</a:t>
            </a:r>
            <a:r>
              <a:rPr lang="tr-TR" dirty="0"/>
              <a:t> </a:t>
            </a:r>
            <a:r>
              <a:rPr lang="tr-TR" dirty="0" err="1"/>
              <a:t>vagus</a:t>
            </a:r>
            <a:r>
              <a:rPr lang="tr-TR" dirty="0"/>
              <a:t> ve solunuma yardımcı olan kaslarla sürekli ilişkilidir. </a:t>
            </a:r>
          </a:p>
          <a:p>
            <a:endParaRPr lang="tr-TR" dirty="0"/>
          </a:p>
          <a:p>
            <a:r>
              <a:rPr lang="tr-TR" dirty="0"/>
              <a:t>Solunuma yardımcı olan kaslar </a:t>
            </a:r>
            <a:r>
              <a:rPr lang="tr-TR" dirty="0" err="1"/>
              <a:t>inspirasyon</a:t>
            </a:r>
            <a:r>
              <a:rPr lang="tr-TR" dirty="0"/>
              <a:t> ve </a:t>
            </a:r>
            <a:r>
              <a:rPr lang="tr-TR" dirty="0" err="1"/>
              <a:t>ekspirasyon</a:t>
            </a:r>
            <a:r>
              <a:rPr lang="tr-TR" dirty="0"/>
              <a:t> kaslarıdır.</a:t>
            </a:r>
          </a:p>
        </p:txBody>
      </p:sp>
    </p:spTree>
    <p:extLst>
      <p:ext uri="{BB962C8B-B14F-4D97-AF65-F5344CB8AC3E}">
        <p14:creationId xmlns:p14="http://schemas.microsoft.com/office/powerpoint/2010/main" val="17716815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Solunum Sisteminin Fizyolojisi </a:t>
            </a:r>
          </a:p>
        </p:txBody>
      </p:sp>
      <p:sp>
        <p:nvSpPr>
          <p:cNvPr id="3" name="İçerik Yer Tutucusu 2"/>
          <p:cNvSpPr>
            <a:spLocks noGrp="1"/>
          </p:cNvSpPr>
          <p:nvPr>
            <p:ph idx="1"/>
          </p:nvPr>
        </p:nvSpPr>
        <p:spPr/>
        <p:txBody>
          <a:bodyPr/>
          <a:lstStyle/>
          <a:p>
            <a:r>
              <a:rPr lang="tr-TR" dirty="0"/>
              <a:t>Solunumun üç fazı vardır.</a:t>
            </a:r>
          </a:p>
          <a:p>
            <a:r>
              <a:rPr lang="tr-TR" b="1" dirty="0"/>
              <a:t>1.Pulmoner </a:t>
            </a:r>
            <a:r>
              <a:rPr lang="tr-TR" b="1" dirty="0" err="1"/>
              <a:t>ventilasyon</a:t>
            </a:r>
            <a:r>
              <a:rPr lang="tr-TR" b="1" dirty="0"/>
              <a:t> </a:t>
            </a:r>
          </a:p>
          <a:p>
            <a:r>
              <a:rPr lang="tr-TR" dirty="0"/>
              <a:t>Akciğerdeki hava kesecikleri alveol ile atmosfer havası arasındaki gaz değişimi </a:t>
            </a:r>
            <a:r>
              <a:rPr lang="tr-TR" dirty="0" err="1"/>
              <a:t>pulmoner</a:t>
            </a:r>
            <a:r>
              <a:rPr lang="tr-TR" dirty="0"/>
              <a:t> </a:t>
            </a:r>
            <a:r>
              <a:rPr lang="tr-TR" dirty="0" err="1"/>
              <a:t>ventilasyon</a:t>
            </a:r>
            <a:r>
              <a:rPr lang="tr-TR" dirty="0"/>
              <a:t> (akciğer havalanması) olarak adlandırılır. </a:t>
            </a:r>
          </a:p>
          <a:p>
            <a:r>
              <a:rPr lang="tr-TR" dirty="0" err="1"/>
              <a:t>Pulmoner</a:t>
            </a:r>
            <a:r>
              <a:rPr lang="tr-TR" dirty="0"/>
              <a:t> </a:t>
            </a:r>
            <a:r>
              <a:rPr lang="tr-TR" dirty="0" err="1"/>
              <a:t>ventilasyon</a:t>
            </a:r>
            <a:r>
              <a:rPr lang="tr-TR" dirty="0"/>
              <a:t> </a:t>
            </a:r>
            <a:r>
              <a:rPr lang="tr-TR" dirty="0" err="1"/>
              <a:t>inspirasyon</a:t>
            </a:r>
            <a:r>
              <a:rPr lang="tr-TR" dirty="0"/>
              <a:t> ve </a:t>
            </a:r>
            <a:r>
              <a:rPr lang="tr-TR" dirty="0" err="1"/>
              <a:t>ekspirasyon</a:t>
            </a:r>
            <a:r>
              <a:rPr lang="tr-TR" dirty="0"/>
              <a:t> ile sağlanır.</a:t>
            </a:r>
          </a:p>
        </p:txBody>
      </p:sp>
    </p:spTree>
    <p:extLst>
      <p:ext uri="{BB962C8B-B14F-4D97-AF65-F5344CB8AC3E}">
        <p14:creationId xmlns:p14="http://schemas.microsoft.com/office/powerpoint/2010/main" val="505147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3250704" cy="1143000"/>
          </a:xfrm>
        </p:spPr>
        <p:txBody>
          <a:bodyPr/>
          <a:lstStyle/>
          <a:p>
            <a:r>
              <a:rPr lang="tr-TR" dirty="0"/>
              <a:t>Difüzyon</a:t>
            </a:r>
          </a:p>
        </p:txBody>
      </p:sp>
      <p:sp>
        <p:nvSpPr>
          <p:cNvPr id="3" name="İçerik Yer Tutucusu 2"/>
          <p:cNvSpPr>
            <a:spLocks noGrp="1"/>
          </p:cNvSpPr>
          <p:nvPr>
            <p:ph idx="1"/>
          </p:nvPr>
        </p:nvSpPr>
        <p:spPr>
          <a:xfrm>
            <a:off x="0" y="908720"/>
            <a:ext cx="9144000" cy="5949280"/>
          </a:xfrm>
        </p:spPr>
        <p:txBody>
          <a:bodyPr/>
          <a:lstStyle/>
          <a:p>
            <a:endParaRPr lang="tr-TR" dirty="0"/>
          </a:p>
          <a:p>
            <a:r>
              <a:rPr lang="tr-TR" dirty="0"/>
              <a:t>Solunum </a:t>
            </a:r>
            <a:r>
              <a:rPr lang="tr-TR" dirty="0" err="1"/>
              <a:t>membranı</a:t>
            </a:r>
            <a:r>
              <a:rPr lang="tr-TR" dirty="0"/>
              <a:t> yoluyla akciğer alveollerindeki oksijenin akciğer </a:t>
            </a:r>
            <a:r>
              <a:rPr lang="tr-TR" dirty="0" err="1"/>
              <a:t>kapilleri</a:t>
            </a:r>
            <a:r>
              <a:rPr lang="tr-TR" dirty="0"/>
              <a:t> içindeki kana, kandaki karbondioksitin yine aynı yolla alveollere geçişi solunum difüzyon fazını oluşturur. </a:t>
            </a:r>
          </a:p>
          <a:p>
            <a:endParaRPr lang="tr-TR" dirty="0"/>
          </a:p>
          <a:p>
            <a:r>
              <a:rPr lang="tr-TR" dirty="0"/>
              <a:t>Atmosfer havası ile kan arasındaki gaz değişiminin olduğu bu faz dış solunum olarak da adlandırılır.</a:t>
            </a:r>
          </a:p>
        </p:txBody>
      </p:sp>
    </p:spTree>
    <p:extLst>
      <p:ext uri="{BB962C8B-B14F-4D97-AF65-F5344CB8AC3E}">
        <p14:creationId xmlns:p14="http://schemas.microsoft.com/office/powerpoint/2010/main" val="20147453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988" y="0"/>
            <a:ext cx="2818656" cy="1143000"/>
          </a:xfrm>
        </p:spPr>
        <p:txBody>
          <a:bodyPr/>
          <a:lstStyle/>
          <a:p>
            <a:r>
              <a:rPr lang="tr-TR" dirty="0"/>
              <a:t>Taşıma fazı</a:t>
            </a:r>
          </a:p>
        </p:txBody>
      </p:sp>
      <p:sp>
        <p:nvSpPr>
          <p:cNvPr id="3" name="İçerik Yer Tutucusu 2"/>
          <p:cNvSpPr>
            <a:spLocks noGrp="1"/>
          </p:cNvSpPr>
          <p:nvPr>
            <p:ph idx="1"/>
          </p:nvPr>
        </p:nvSpPr>
        <p:spPr>
          <a:xfrm>
            <a:off x="0" y="908720"/>
            <a:ext cx="9144000" cy="5949280"/>
          </a:xfrm>
        </p:spPr>
        <p:txBody>
          <a:bodyPr/>
          <a:lstStyle/>
          <a:p>
            <a:endParaRPr lang="tr-TR" dirty="0"/>
          </a:p>
          <a:p>
            <a:r>
              <a:rPr lang="tr-TR" dirty="0"/>
              <a:t> Akciğer </a:t>
            </a:r>
            <a:r>
              <a:rPr lang="tr-TR" dirty="0" err="1"/>
              <a:t>kapillerindeki</a:t>
            </a:r>
            <a:r>
              <a:rPr lang="tr-TR" dirty="0"/>
              <a:t> kana geçen oksijenin dolaşım sistemi yolu ile hücrelere, hücrelerde metabolizma sonucu oluşan karbondioksitin kana ve akciğer </a:t>
            </a:r>
            <a:r>
              <a:rPr lang="tr-TR" dirty="0" err="1"/>
              <a:t>kapillerine</a:t>
            </a:r>
            <a:r>
              <a:rPr lang="tr-TR" dirty="0"/>
              <a:t> iletilmesine solunumun taşıma fazı denir. </a:t>
            </a:r>
          </a:p>
          <a:p>
            <a:endParaRPr lang="tr-TR" dirty="0"/>
          </a:p>
          <a:p>
            <a:r>
              <a:rPr lang="tr-TR" dirty="0"/>
              <a:t>Bu fazda oluşan kan ile hücreler arasında gerçekleşen gaz değişimi iç solunum olarak adlandırılır.</a:t>
            </a:r>
          </a:p>
        </p:txBody>
      </p:sp>
    </p:spTree>
    <p:extLst>
      <p:ext uri="{BB962C8B-B14F-4D97-AF65-F5344CB8AC3E}">
        <p14:creationId xmlns:p14="http://schemas.microsoft.com/office/powerpoint/2010/main" val="41372972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24303"/>
            <a:ext cx="6120680" cy="6706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98629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endParaRPr lang="tr-TR" dirty="0"/>
          </a:p>
          <a:p>
            <a:r>
              <a:rPr lang="tr-TR" dirty="0"/>
              <a:t>Solunum sistemi, kan ile atmosfer havası arasındaki gaz değişimini gerçekleştirecek şekilde özelleşmiş sistemdir. </a:t>
            </a:r>
          </a:p>
          <a:p>
            <a:endParaRPr lang="tr-TR" dirty="0"/>
          </a:p>
          <a:p>
            <a:r>
              <a:rPr lang="tr-TR" dirty="0"/>
              <a:t>Dış ortamdan alınan hava burun, </a:t>
            </a:r>
            <a:r>
              <a:rPr lang="tr-TR" dirty="0" err="1"/>
              <a:t>farinks</a:t>
            </a:r>
            <a:r>
              <a:rPr lang="tr-TR" dirty="0"/>
              <a:t>, </a:t>
            </a:r>
            <a:r>
              <a:rPr lang="tr-TR" dirty="0" err="1"/>
              <a:t>larinks</a:t>
            </a:r>
            <a:r>
              <a:rPr lang="tr-TR" dirty="0"/>
              <a:t>, </a:t>
            </a:r>
            <a:r>
              <a:rPr lang="tr-TR" dirty="0" err="1"/>
              <a:t>trakea</a:t>
            </a:r>
            <a:r>
              <a:rPr lang="tr-TR" dirty="0"/>
              <a:t>, bronşlar ve </a:t>
            </a:r>
            <a:r>
              <a:rPr lang="tr-TR" dirty="0" err="1"/>
              <a:t>bronşiollerle</a:t>
            </a:r>
            <a:r>
              <a:rPr lang="tr-TR" dirty="0"/>
              <a:t> alveollere taşınır hava yollarının hepsinde gaz değişimi yapılmaz. </a:t>
            </a:r>
          </a:p>
          <a:p>
            <a:endParaRPr lang="tr-TR" dirty="0"/>
          </a:p>
          <a:p>
            <a:r>
              <a:rPr lang="tr-TR" dirty="0"/>
              <a:t>Bronşlar ve </a:t>
            </a:r>
            <a:r>
              <a:rPr lang="tr-TR" dirty="0" err="1"/>
              <a:t>bronşioller</a:t>
            </a:r>
            <a:r>
              <a:rPr lang="tr-TR" dirty="0"/>
              <a:t> (terminal </a:t>
            </a:r>
            <a:r>
              <a:rPr lang="tr-TR" dirty="0" err="1"/>
              <a:t>bronşiol</a:t>
            </a:r>
            <a:r>
              <a:rPr lang="tr-TR" dirty="0"/>
              <a:t>) iletici hava yollarıdır.</a:t>
            </a:r>
          </a:p>
        </p:txBody>
      </p:sp>
    </p:spTree>
    <p:extLst>
      <p:ext uri="{BB962C8B-B14F-4D97-AF65-F5344CB8AC3E}">
        <p14:creationId xmlns:p14="http://schemas.microsoft.com/office/powerpoint/2010/main" val="23817922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92500" lnSpcReduction="20000"/>
          </a:bodyPr>
          <a:lstStyle/>
          <a:p>
            <a:r>
              <a:rPr lang="tr-TR" dirty="0" err="1"/>
              <a:t>Respiratuar</a:t>
            </a:r>
            <a:r>
              <a:rPr lang="tr-TR" dirty="0"/>
              <a:t> </a:t>
            </a:r>
            <a:r>
              <a:rPr lang="tr-TR" dirty="0" err="1"/>
              <a:t>bronşiol</a:t>
            </a:r>
            <a:r>
              <a:rPr lang="tr-TR" dirty="0"/>
              <a:t> ve alveoller (</a:t>
            </a:r>
            <a:r>
              <a:rPr lang="tr-TR" dirty="0" err="1"/>
              <a:t>respiratuvar</a:t>
            </a:r>
            <a:r>
              <a:rPr lang="tr-TR" dirty="0"/>
              <a:t> </a:t>
            </a:r>
            <a:r>
              <a:rPr lang="tr-TR" dirty="0" err="1"/>
              <a:t>bronşiol</a:t>
            </a:r>
            <a:r>
              <a:rPr lang="tr-TR" dirty="0"/>
              <a:t>, </a:t>
            </a:r>
            <a:r>
              <a:rPr lang="tr-TR" dirty="0" err="1"/>
              <a:t>ductus</a:t>
            </a:r>
            <a:r>
              <a:rPr lang="tr-TR" dirty="0"/>
              <a:t> </a:t>
            </a:r>
            <a:r>
              <a:rPr lang="tr-TR" dirty="0" err="1"/>
              <a:t>alveolaris</a:t>
            </a:r>
            <a:r>
              <a:rPr lang="tr-TR" dirty="0"/>
              <a:t> ve alveol keseleri.) gaz değişiminin yapıldığı alanlardır. </a:t>
            </a:r>
          </a:p>
          <a:p>
            <a:endParaRPr lang="tr-TR" dirty="0"/>
          </a:p>
          <a:p>
            <a:r>
              <a:rPr lang="tr-TR" dirty="0"/>
              <a:t>Gaz değişiminin yapılmadığı alanlara anatomik ölü boşluk denir. </a:t>
            </a:r>
          </a:p>
          <a:p>
            <a:endParaRPr lang="tr-TR" dirty="0"/>
          </a:p>
          <a:p>
            <a:endParaRPr lang="tr-TR" dirty="0"/>
          </a:p>
          <a:p>
            <a:r>
              <a:rPr lang="tr-TR" dirty="0"/>
              <a:t>Solunum aracılığıyla alınan 500 ml havanın 150 ml’si gaz değişimi yapılamayan bu alanlarda bulunur.</a:t>
            </a:r>
          </a:p>
          <a:p>
            <a:endParaRPr lang="tr-TR" dirty="0"/>
          </a:p>
          <a:p>
            <a:r>
              <a:rPr lang="tr-TR" dirty="0"/>
              <a:t>Bazı akciğer hastalıklarında, gaz değişimi yapılan bölge veya alveol kayıpları, anatomik ölü boşluğa fizyolojik ölü boşluğun eklenmesine neden olarak gaz değişimi yapılan 350 ml hava hacminin daha da azalmasına neden olabilir.</a:t>
            </a:r>
          </a:p>
          <a:p>
            <a:endParaRPr lang="tr-TR" dirty="0"/>
          </a:p>
        </p:txBody>
      </p:sp>
    </p:spTree>
    <p:extLst>
      <p:ext uri="{BB962C8B-B14F-4D97-AF65-F5344CB8AC3E}">
        <p14:creationId xmlns:p14="http://schemas.microsoft.com/office/powerpoint/2010/main" val="30059817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11760" y="69394"/>
            <a:ext cx="4968552" cy="6712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94237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266"/>
            <a:ext cx="5148064" cy="897454"/>
          </a:xfrm>
        </p:spPr>
        <p:txBody>
          <a:bodyPr/>
          <a:lstStyle/>
          <a:p>
            <a:r>
              <a:rPr lang="tr-TR" dirty="0"/>
              <a:t>Gazların Difüzyonu</a:t>
            </a:r>
          </a:p>
        </p:txBody>
      </p:sp>
      <p:sp>
        <p:nvSpPr>
          <p:cNvPr id="3" name="İçerik Yer Tutucusu 2"/>
          <p:cNvSpPr>
            <a:spLocks noGrp="1"/>
          </p:cNvSpPr>
          <p:nvPr>
            <p:ph idx="1"/>
          </p:nvPr>
        </p:nvSpPr>
        <p:spPr>
          <a:xfrm>
            <a:off x="0" y="836712"/>
            <a:ext cx="9144000" cy="6021288"/>
          </a:xfrm>
        </p:spPr>
        <p:txBody>
          <a:bodyPr/>
          <a:lstStyle/>
          <a:p>
            <a:r>
              <a:rPr lang="tr-TR" dirty="0"/>
              <a:t>Akciğerlerde gaz </a:t>
            </a:r>
            <a:r>
              <a:rPr lang="tr-TR" dirty="0" err="1"/>
              <a:t>değiĢiminin</a:t>
            </a:r>
            <a:r>
              <a:rPr lang="tr-TR" dirty="0"/>
              <a:t> yapıldığı bölgelerde hava ile kanı birbirinden ayıran ince bir </a:t>
            </a:r>
            <a:r>
              <a:rPr lang="tr-TR" dirty="0" err="1"/>
              <a:t>membran</a:t>
            </a:r>
            <a:r>
              <a:rPr lang="tr-TR" dirty="0"/>
              <a:t> vardır. Bu </a:t>
            </a:r>
            <a:r>
              <a:rPr lang="tr-TR" dirty="0" err="1"/>
              <a:t>membran</a:t>
            </a:r>
            <a:r>
              <a:rPr lang="tr-TR" dirty="0"/>
              <a:t> alveollerin ince </a:t>
            </a:r>
            <a:r>
              <a:rPr lang="tr-TR" dirty="0" err="1"/>
              <a:t>epiteli</a:t>
            </a:r>
            <a:r>
              <a:rPr lang="tr-TR" dirty="0"/>
              <a:t>, </a:t>
            </a:r>
            <a:r>
              <a:rPr lang="tr-TR" dirty="0" err="1"/>
              <a:t>kapiller</a:t>
            </a:r>
            <a:r>
              <a:rPr lang="tr-TR" dirty="0"/>
              <a:t> damarların ince </a:t>
            </a:r>
            <a:r>
              <a:rPr lang="tr-TR" dirty="0" err="1"/>
              <a:t>endotel</a:t>
            </a:r>
            <a:r>
              <a:rPr lang="tr-TR" dirty="0"/>
              <a:t> tabakası ve dar </a:t>
            </a:r>
            <a:r>
              <a:rPr lang="tr-TR" dirty="0" err="1"/>
              <a:t>intersitisyel</a:t>
            </a:r>
            <a:r>
              <a:rPr lang="tr-TR" dirty="0"/>
              <a:t> aralıklardan </a:t>
            </a:r>
            <a:r>
              <a:rPr lang="tr-TR" dirty="0" err="1"/>
              <a:t>oluĢmaktadır</a:t>
            </a:r>
            <a:r>
              <a:rPr lang="tr-TR" dirty="0"/>
              <a:t>. Solunum </a:t>
            </a:r>
            <a:r>
              <a:rPr lang="tr-TR" dirty="0" err="1"/>
              <a:t>membranı</a:t>
            </a:r>
            <a:r>
              <a:rPr lang="tr-TR" dirty="0"/>
              <a:t>, üç tabakadan </a:t>
            </a:r>
            <a:r>
              <a:rPr lang="tr-TR" dirty="0" err="1"/>
              <a:t>oluĢmuĢtur</a:t>
            </a:r>
            <a:r>
              <a:rPr lang="tr-TR" dirty="0"/>
              <a:t> ancak gazların hızlı difüzyonuna izin verecek kadar incedir. </a:t>
            </a:r>
          </a:p>
        </p:txBody>
      </p:sp>
    </p:spTree>
    <p:extLst>
      <p:ext uri="{BB962C8B-B14F-4D97-AF65-F5344CB8AC3E}">
        <p14:creationId xmlns:p14="http://schemas.microsoft.com/office/powerpoint/2010/main" val="20780674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Karbondioksit bu </a:t>
            </a:r>
            <a:r>
              <a:rPr lang="tr-TR" dirty="0" err="1"/>
              <a:t>membrandan</a:t>
            </a:r>
            <a:r>
              <a:rPr lang="tr-TR" dirty="0"/>
              <a:t> oksijene kıyasla 20 misli daha hızlı difüzyona uğrar. Bazı akciğer hastalıklarında bu </a:t>
            </a:r>
            <a:r>
              <a:rPr lang="tr-TR" dirty="0" err="1"/>
              <a:t>membranın</a:t>
            </a:r>
            <a:r>
              <a:rPr lang="tr-TR" dirty="0"/>
              <a:t> </a:t>
            </a:r>
            <a:r>
              <a:rPr lang="tr-TR" dirty="0" err="1"/>
              <a:t>kalınlaĢması</a:t>
            </a:r>
            <a:r>
              <a:rPr lang="tr-TR" dirty="0"/>
              <a:t> veya kaybıyla gazların difüzyonu </a:t>
            </a:r>
            <a:r>
              <a:rPr lang="tr-TR" dirty="0" err="1"/>
              <a:t>zorlaĢır</a:t>
            </a:r>
            <a:r>
              <a:rPr lang="tr-TR" dirty="0"/>
              <a:t> veya azalır.</a:t>
            </a:r>
          </a:p>
          <a:p>
            <a:endParaRPr lang="tr-TR" dirty="0"/>
          </a:p>
        </p:txBody>
      </p:sp>
    </p:spTree>
    <p:extLst>
      <p:ext uri="{BB962C8B-B14F-4D97-AF65-F5344CB8AC3E}">
        <p14:creationId xmlns:p14="http://schemas.microsoft.com/office/powerpoint/2010/main" val="9611023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r>
              <a:rPr lang="tr-TR" dirty="0"/>
              <a:t>Gerek akciğerlerde gerekse hücre düzeyinde gaz alışverişi difüzyon ile olmaktadır. </a:t>
            </a:r>
          </a:p>
          <a:p>
            <a:endParaRPr lang="tr-TR" dirty="0"/>
          </a:p>
          <a:p>
            <a:endParaRPr lang="tr-TR" dirty="0"/>
          </a:p>
          <a:p>
            <a:r>
              <a:rPr lang="tr-TR" dirty="0"/>
              <a:t>Bu nedenle gazların difüzyonunda pasif difüzyon prensipleri geçerlidir ve gazlar konsantrasyon farklarının doğrultusunda difüzyona uğrar.</a:t>
            </a:r>
          </a:p>
          <a:p>
            <a:endParaRPr lang="tr-TR" dirty="0"/>
          </a:p>
          <a:p>
            <a:endParaRPr lang="tr-TR" dirty="0"/>
          </a:p>
          <a:p>
            <a:r>
              <a:rPr lang="tr-TR" dirty="0"/>
              <a:t> Bir sıvıda çözünmüş olan gazın konsantrasyonu gazın kısmi basıncı ile ifade edilmektedir. </a:t>
            </a:r>
          </a:p>
        </p:txBody>
      </p:sp>
    </p:spTree>
    <p:extLst>
      <p:ext uri="{BB962C8B-B14F-4D97-AF65-F5344CB8AC3E}">
        <p14:creationId xmlns:p14="http://schemas.microsoft.com/office/powerpoint/2010/main" val="18552214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r>
              <a:rPr lang="tr-TR" dirty="0"/>
              <a:t>Gazın kısmi basıncı büyüdükçe, konsantrasyonu da artmaktadır. </a:t>
            </a:r>
          </a:p>
          <a:p>
            <a:endParaRPr lang="tr-TR" dirty="0"/>
          </a:p>
          <a:p>
            <a:r>
              <a:rPr lang="tr-TR" dirty="0"/>
              <a:t>Akciğerlere gelen </a:t>
            </a:r>
            <a:r>
              <a:rPr lang="tr-TR" dirty="0" err="1"/>
              <a:t>venöz</a:t>
            </a:r>
            <a:r>
              <a:rPr lang="tr-TR" dirty="0"/>
              <a:t> kanda, alveol içindeki atmosfer havasına kıyasla karbondioksit kısmi basıncı (pC0²) daha yüksek, oksijen kısmi basıncı (p0²) ise daha düşüktür. </a:t>
            </a:r>
          </a:p>
          <a:p>
            <a:endParaRPr lang="tr-TR" dirty="0"/>
          </a:p>
          <a:p>
            <a:r>
              <a:rPr lang="tr-TR" dirty="0"/>
              <a:t>Böylece akciğerlerde karbondioksit alveol içine verilirken oksijen kana geçmektedir. </a:t>
            </a:r>
          </a:p>
          <a:p>
            <a:endParaRPr lang="tr-TR" dirty="0"/>
          </a:p>
          <a:p>
            <a:r>
              <a:rPr lang="tr-TR" dirty="0"/>
              <a:t>Hücre düzeyindeki gaz alışverişi de buna benzer şekilde gerçekleşmektedir.</a:t>
            </a:r>
          </a:p>
          <a:p>
            <a:endParaRPr lang="tr-TR" dirty="0"/>
          </a:p>
        </p:txBody>
      </p:sp>
    </p:spTree>
    <p:extLst>
      <p:ext uri="{BB962C8B-B14F-4D97-AF65-F5344CB8AC3E}">
        <p14:creationId xmlns:p14="http://schemas.microsoft.com/office/powerpoint/2010/main" val="15836931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431" y="0"/>
            <a:ext cx="8686800" cy="1143000"/>
          </a:xfrm>
        </p:spPr>
        <p:txBody>
          <a:bodyPr>
            <a:normAutofit fontScale="90000"/>
          </a:bodyPr>
          <a:lstStyle/>
          <a:p>
            <a:r>
              <a:rPr lang="fi-FI" dirty="0"/>
              <a:t>Oksijen ve Karbondioksitin Kanda Ta</a:t>
            </a:r>
            <a:r>
              <a:rPr lang="tr-TR" dirty="0"/>
              <a:t>ş</a:t>
            </a:r>
            <a:r>
              <a:rPr lang="fi-FI" dirty="0"/>
              <a:t>ınması </a:t>
            </a:r>
            <a:endParaRPr lang="tr-TR" dirty="0"/>
          </a:p>
        </p:txBody>
      </p:sp>
      <p:sp>
        <p:nvSpPr>
          <p:cNvPr id="3" name="İçerik Yer Tutucusu 2"/>
          <p:cNvSpPr>
            <a:spLocks noGrp="1"/>
          </p:cNvSpPr>
          <p:nvPr>
            <p:ph idx="1"/>
          </p:nvPr>
        </p:nvSpPr>
        <p:spPr>
          <a:xfrm>
            <a:off x="0" y="1268760"/>
            <a:ext cx="4860032" cy="5589240"/>
          </a:xfrm>
        </p:spPr>
        <p:txBody>
          <a:bodyPr/>
          <a:lstStyle/>
          <a:p>
            <a:r>
              <a:rPr lang="tr-TR" dirty="0"/>
              <a:t>Kanda oksijen hemoglobine bağlı olarak taşınır. Karbondioksit ise plazmada bikarbonat iyonu şeklinde, hemoglobine bağlanarak fiziksel olarak çözülmüş şekilde ve plazma proteinleri ile </a:t>
            </a:r>
            <a:r>
              <a:rPr lang="tr-TR" dirty="0" err="1"/>
              <a:t>karbamino</a:t>
            </a:r>
            <a:r>
              <a:rPr lang="tr-TR" dirty="0"/>
              <a:t> bileşikleri oluşturarak taşınır.</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340768"/>
            <a:ext cx="4515823" cy="551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4032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5776" y="240381"/>
            <a:ext cx="4481284" cy="661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74602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6588224" cy="1143000"/>
          </a:xfrm>
        </p:spPr>
        <p:txBody>
          <a:bodyPr/>
          <a:lstStyle/>
          <a:p>
            <a:r>
              <a:rPr lang="tr-TR" dirty="0"/>
              <a:t>Kanda oksijen taşınması</a:t>
            </a:r>
          </a:p>
        </p:txBody>
      </p:sp>
      <p:sp>
        <p:nvSpPr>
          <p:cNvPr id="3" name="İçerik Yer Tutucusu 2"/>
          <p:cNvSpPr>
            <a:spLocks noGrp="1"/>
          </p:cNvSpPr>
          <p:nvPr>
            <p:ph idx="1"/>
          </p:nvPr>
        </p:nvSpPr>
        <p:spPr>
          <a:xfrm>
            <a:off x="0" y="1124744"/>
            <a:ext cx="9144000" cy="5733256"/>
          </a:xfrm>
        </p:spPr>
        <p:txBody>
          <a:bodyPr/>
          <a:lstStyle/>
          <a:p>
            <a:r>
              <a:rPr lang="tr-TR" dirty="0"/>
              <a:t>Akciğerden kana geçen oksijenin % 97’si hemoglobine bağlı olarak taşınır. % 3 ise plazmada ve hücrede çözünmüş durumda taşınır. </a:t>
            </a:r>
          </a:p>
          <a:p>
            <a:endParaRPr lang="tr-TR" dirty="0"/>
          </a:p>
          <a:p>
            <a:r>
              <a:rPr lang="tr-TR" dirty="0"/>
              <a:t>Oksijenin hemoglobinle bağlanması geri dönüşümlü bir bağlanmadır. </a:t>
            </a:r>
          </a:p>
          <a:p>
            <a:endParaRPr lang="tr-TR" dirty="0"/>
          </a:p>
          <a:p>
            <a:r>
              <a:rPr lang="tr-TR" dirty="0"/>
              <a:t>Akciğer de yüksek bir seçicilik ile birbirlerine bağlanırken dokuda ise birbirlerinden </a:t>
            </a:r>
            <a:r>
              <a:rPr lang="tr-TR" dirty="0" err="1"/>
              <a:t>ayrıĢır</a:t>
            </a:r>
            <a:r>
              <a:rPr lang="tr-TR" dirty="0"/>
              <a:t>.</a:t>
            </a:r>
          </a:p>
        </p:txBody>
      </p:sp>
    </p:spTree>
    <p:extLst>
      <p:ext uri="{BB962C8B-B14F-4D97-AF65-F5344CB8AC3E}">
        <p14:creationId xmlns:p14="http://schemas.microsoft.com/office/powerpoint/2010/main" val="14889999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7380312" cy="908720"/>
          </a:xfrm>
        </p:spPr>
        <p:txBody>
          <a:bodyPr/>
          <a:lstStyle/>
          <a:p>
            <a:r>
              <a:rPr lang="tr-TR" dirty="0"/>
              <a:t>Kanda karbondioksit taşınması </a:t>
            </a:r>
          </a:p>
        </p:txBody>
      </p:sp>
      <p:sp>
        <p:nvSpPr>
          <p:cNvPr id="3" name="İçerik Yer Tutucusu 2"/>
          <p:cNvSpPr>
            <a:spLocks noGrp="1"/>
          </p:cNvSpPr>
          <p:nvPr>
            <p:ph idx="1"/>
          </p:nvPr>
        </p:nvSpPr>
        <p:spPr>
          <a:xfrm>
            <a:off x="107504" y="908720"/>
            <a:ext cx="9036496" cy="5949280"/>
          </a:xfrm>
        </p:spPr>
        <p:txBody>
          <a:bodyPr>
            <a:normAutofit fontScale="85000" lnSpcReduction="10000"/>
          </a:bodyPr>
          <a:lstStyle/>
          <a:p>
            <a:pPr marL="0" indent="0">
              <a:buNone/>
            </a:pPr>
            <a:r>
              <a:rPr lang="tr-TR" dirty="0"/>
              <a:t>CO², dokulardaki </a:t>
            </a:r>
            <a:r>
              <a:rPr lang="tr-TR" dirty="0" err="1"/>
              <a:t>metabolik</a:t>
            </a:r>
            <a:r>
              <a:rPr lang="tr-TR" dirty="0"/>
              <a:t> süreçte ve besinlerdeki karbonun </a:t>
            </a:r>
            <a:r>
              <a:rPr lang="tr-TR" dirty="0" err="1"/>
              <a:t>oksidasyonu</a:t>
            </a:r>
            <a:r>
              <a:rPr lang="tr-TR" dirty="0"/>
              <a:t> sonucunda oluşur. Son derece asidiktir. </a:t>
            </a:r>
          </a:p>
          <a:p>
            <a:pPr marL="0" indent="0">
              <a:buNone/>
            </a:pPr>
            <a:endParaRPr lang="tr-TR" dirty="0"/>
          </a:p>
          <a:p>
            <a:pPr marL="0" indent="0">
              <a:buNone/>
            </a:pPr>
            <a:r>
              <a:rPr lang="tr-TR" dirty="0"/>
              <a:t> Karbondioksitin bir kısmı doğrudan hemoglobin molekülüne bağlanarak taşınır. </a:t>
            </a:r>
          </a:p>
          <a:p>
            <a:pPr marL="0" indent="0">
              <a:buNone/>
            </a:pPr>
            <a:r>
              <a:rPr lang="tr-TR" dirty="0"/>
              <a:t> </a:t>
            </a:r>
          </a:p>
          <a:p>
            <a:pPr marL="0" indent="0">
              <a:buNone/>
            </a:pPr>
            <a:r>
              <a:rPr lang="tr-TR" dirty="0"/>
              <a:t>Plazmada fiziksel olarak çözünmüş halde taşınır.  </a:t>
            </a:r>
          </a:p>
          <a:p>
            <a:pPr marL="0" indent="0">
              <a:buNone/>
            </a:pPr>
            <a:endParaRPr lang="tr-TR" dirty="0"/>
          </a:p>
          <a:p>
            <a:pPr marL="0" indent="0">
              <a:buNone/>
            </a:pPr>
            <a:r>
              <a:rPr lang="tr-TR" dirty="0"/>
              <a:t>Plazma proteinleri ile </a:t>
            </a:r>
            <a:r>
              <a:rPr lang="tr-TR" dirty="0" err="1"/>
              <a:t>karbamino</a:t>
            </a:r>
            <a:r>
              <a:rPr lang="tr-TR" dirty="0"/>
              <a:t> bileşikleri oluşturarak taşınır. </a:t>
            </a:r>
          </a:p>
          <a:p>
            <a:pPr marL="0" indent="0">
              <a:buNone/>
            </a:pPr>
            <a:r>
              <a:rPr lang="tr-TR" dirty="0"/>
              <a:t> </a:t>
            </a:r>
          </a:p>
          <a:p>
            <a:pPr marL="0" indent="0">
              <a:buNone/>
            </a:pPr>
            <a:r>
              <a:rPr lang="tr-TR" dirty="0"/>
              <a:t>Karbondioksit plazmada bikarbonat iyonu şeklinde taşınır. </a:t>
            </a:r>
          </a:p>
        </p:txBody>
      </p:sp>
    </p:spTree>
    <p:extLst>
      <p:ext uri="{BB962C8B-B14F-4D97-AF65-F5344CB8AC3E}">
        <p14:creationId xmlns:p14="http://schemas.microsoft.com/office/powerpoint/2010/main" val="6073991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8434" y="11266"/>
            <a:ext cx="7542762" cy="1143000"/>
          </a:xfrm>
        </p:spPr>
        <p:txBody>
          <a:bodyPr/>
          <a:lstStyle/>
          <a:p>
            <a:r>
              <a:rPr lang="tr-TR" dirty="0"/>
              <a:t>Akciğer Volüm ve Kapasiteleri </a:t>
            </a:r>
          </a:p>
        </p:txBody>
      </p:sp>
      <p:sp>
        <p:nvSpPr>
          <p:cNvPr id="3" name="İçerik Yer Tutucusu 2"/>
          <p:cNvSpPr>
            <a:spLocks noGrp="1"/>
          </p:cNvSpPr>
          <p:nvPr>
            <p:ph idx="1"/>
          </p:nvPr>
        </p:nvSpPr>
        <p:spPr>
          <a:xfrm>
            <a:off x="0" y="908720"/>
            <a:ext cx="9144000" cy="5949280"/>
          </a:xfrm>
        </p:spPr>
        <p:txBody>
          <a:bodyPr/>
          <a:lstStyle/>
          <a:p>
            <a:r>
              <a:rPr lang="tr-TR" b="1" dirty="0"/>
              <a:t>Solunum volümü (</a:t>
            </a:r>
            <a:r>
              <a:rPr lang="tr-TR" b="1" dirty="0" err="1"/>
              <a:t>Tidal</a:t>
            </a:r>
            <a:r>
              <a:rPr lang="tr-TR" b="1" dirty="0"/>
              <a:t> volüm): </a:t>
            </a:r>
            <a:r>
              <a:rPr lang="tr-TR" dirty="0"/>
              <a:t>Her bir </a:t>
            </a:r>
            <a:r>
              <a:rPr lang="tr-TR" dirty="0" err="1"/>
              <a:t>ekspirasyon</a:t>
            </a:r>
            <a:r>
              <a:rPr lang="tr-TR" dirty="0"/>
              <a:t> veya </a:t>
            </a:r>
            <a:r>
              <a:rPr lang="tr-TR" dirty="0" err="1"/>
              <a:t>inspirasyonda</a:t>
            </a:r>
            <a:r>
              <a:rPr lang="tr-TR" dirty="0"/>
              <a:t> akciğerlere alınan veya verilen hava hacmidir. Normal değeri 500 ml olarak kabul edilir.</a:t>
            </a:r>
          </a:p>
          <a:p>
            <a:endParaRPr lang="tr-TR" b="1" dirty="0"/>
          </a:p>
          <a:p>
            <a:r>
              <a:rPr lang="tr-TR" b="1" dirty="0" err="1"/>
              <a:t>İnspirasyon</a:t>
            </a:r>
            <a:r>
              <a:rPr lang="tr-TR" b="1" dirty="0"/>
              <a:t> yedek volümü (İYV): </a:t>
            </a:r>
            <a:r>
              <a:rPr lang="tr-TR" dirty="0"/>
              <a:t>Zorlamalı bir </a:t>
            </a:r>
            <a:r>
              <a:rPr lang="tr-TR" dirty="0" err="1"/>
              <a:t>inspirasyon</a:t>
            </a:r>
            <a:r>
              <a:rPr lang="tr-TR" dirty="0"/>
              <a:t> ile akciğerlere alınan hava hacmi, normal değeri erkeklerde 3.3 litre kadınlarda 1.9 litredir. Ortalama değeri 3000 ml’dir</a:t>
            </a:r>
          </a:p>
        </p:txBody>
      </p:sp>
    </p:spTree>
    <p:extLst>
      <p:ext uri="{BB962C8B-B14F-4D97-AF65-F5344CB8AC3E}">
        <p14:creationId xmlns:p14="http://schemas.microsoft.com/office/powerpoint/2010/main" val="1749676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r>
              <a:rPr lang="tr-TR" b="1" dirty="0" err="1"/>
              <a:t>Ekspirasyon</a:t>
            </a:r>
            <a:r>
              <a:rPr lang="tr-TR" b="1" dirty="0"/>
              <a:t> yedek volümü (EYV): </a:t>
            </a:r>
          </a:p>
          <a:p>
            <a:r>
              <a:rPr lang="tr-TR" dirty="0"/>
              <a:t>Zorlamalı bir </a:t>
            </a:r>
            <a:r>
              <a:rPr lang="tr-TR" dirty="0" err="1"/>
              <a:t>ekspirasyon</a:t>
            </a:r>
            <a:r>
              <a:rPr lang="tr-TR" dirty="0"/>
              <a:t> ile akciğerlerden çıkarılan hava hacmi, normal değeri erkeklerde 1 litre kadınlarda 700 ml’dir.</a:t>
            </a:r>
          </a:p>
          <a:p>
            <a:r>
              <a:rPr lang="tr-TR" dirty="0"/>
              <a:t> Ortalama değeri 1.100 ml’dir. </a:t>
            </a:r>
          </a:p>
          <a:p>
            <a:endParaRPr lang="tr-TR" dirty="0"/>
          </a:p>
          <a:p>
            <a:endParaRPr lang="tr-TR" b="1" dirty="0"/>
          </a:p>
          <a:p>
            <a:r>
              <a:rPr lang="tr-TR" b="1" dirty="0" err="1"/>
              <a:t>Rezidüel</a:t>
            </a:r>
            <a:r>
              <a:rPr lang="tr-TR" b="1" dirty="0"/>
              <a:t> </a:t>
            </a:r>
            <a:r>
              <a:rPr lang="tr-TR" b="1" dirty="0" err="1"/>
              <a:t>volum</a:t>
            </a:r>
            <a:r>
              <a:rPr lang="tr-TR" b="1" dirty="0"/>
              <a:t> (RV, artık hacım): </a:t>
            </a:r>
            <a:r>
              <a:rPr lang="tr-TR" dirty="0"/>
              <a:t>E</a:t>
            </a:r>
          </a:p>
          <a:p>
            <a:r>
              <a:rPr lang="tr-TR" dirty="0"/>
              <a:t>n zorlamalı </a:t>
            </a:r>
            <a:r>
              <a:rPr lang="tr-TR" dirty="0" err="1"/>
              <a:t>ekspirasyonla</a:t>
            </a:r>
            <a:r>
              <a:rPr lang="tr-TR" dirty="0"/>
              <a:t> dahi akciğerlerden çıkarılamayan hava hacmidir. </a:t>
            </a:r>
          </a:p>
          <a:p>
            <a:r>
              <a:rPr lang="tr-TR" dirty="0"/>
              <a:t>Normal değeri erkeklerde 1.2 litre, kadınlarda 1.1 litredir. </a:t>
            </a:r>
          </a:p>
          <a:p>
            <a:r>
              <a:rPr lang="tr-TR" dirty="0"/>
              <a:t>Ortalama değeri 1200 ml’dir. </a:t>
            </a:r>
          </a:p>
        </p:txBody>
      </p:sp>
    </p:spTree>
    <p:extLst>
      <p:ext uri="{BB962C8B-B14F-4D97-AF65-F5344CB8AC3E}">
        <p14:creationId xmlns:p14="http://schemas.microsoft.com/office/powerpoint/2010/main" val="725780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251" y="27856"/>
            <a:ext cx="6647981" cy="1143000"/>
          </a:xfrm>
        </p:spPr>
        <p:txBody>
          <a:bodyPr/>
          <a:lstStyle/>
          <a:p>
            <a:r>
              <a:rPr lang="tr-TR" dirty="0"/>
              <a:t>Akciğer kapasiteleri </a:t>
            </a:r>
          </a:p>
        </p:txBody>
      </p:sp>
      <p:sp>
        <p:nvSpPr>
          <p:cNvPr id="3" name="İçerik Yer Tutucusu 2"/>
          <p:cNvSpPr>
            <a:spLocks noGrp="1"/>
          </p:cNvSpPr>
          <p:nvPr>
            <p:ph idx="1"/>
          </p:nvPr>
        </p:nvSpPr>
        <p:spPr>
          <a:xfrm>
            <a:off x="0" y="980728"/>
            <a:ext cx="9144000" cy="5877272"/>
          </a:xfrm>
        </p:spPr>
        <p:txBody>
          <a:bodyPr>
            <a:normAutofit fontScale="92500"/>
          </a:bodyPr>
          <a:lstStyle/>
          <a:p>
            <a:r>
              <a:rPr lang="tr-TR" dirty="0"/>
              <a:t>Kapasite, akciğer hacimlerinin ikisinin veya birkaçının birleştirilmesi olayıdır. </a:t>
            </a:r>
          </a:p>
          <a:p>
            <a:r>
              <a:rPr lang="tr-TR" dirty="0" err="1"/>
              <a:t>Vital</a:t>
            </a:r>
            <a:r>
              <a:rPr lang="tr-TR" dirty="0"/>
              <a:t> kapasite: Solunum kaslarının kuvveti, akciğerlerin ve göğüs kafesinin genişleyebilme yeteneği ile değişim gösterir. Ortalama değeri 4600ml değerindedir. Çeşitli akciğer hastalıklarının seyrini takip etmede, kliniklerde </a:t>
            </a:r>
            <a:r>
              <a:rPr lang="tr-TR" dirty="0" err="1"/>
              <a:t>vital</a:t>
            </a:r>
            <a:r>
              <a:rPr lang="tr-TR" dirty="0"/>
              <a:t> kapasite ölçümlerinden yararlanılmaktadır. </a:t>
            </a:r>
          </a:p>
          <a:p>
            <a:r>
              <a:rPr lang="tr-TR" dirty="0" err="1"/>
              <a:t>Spirometre</a:t>
            </a:r>
            <a:r>
              <a:rPr lang="tr-TR" dirty="0"/>
              <a:t> adı verilen aletlerle akciğer volüm ve kapasitelerinin ölçümü yapılmaktadır. VK = SV + İYV + EYV </a:t>
            </a:r>
            <a:r>
              <a:rPr lang="tr-TR" dirty="0" err="1"/>
              <a:t>Ģeklinde</a:t>
            </a:r>
            <a:r>
              <a:rPr lang="tr-TR" dirty="0"/>
              <a:t> hesap edilmektedir (</a:t>
            </a:r>
            <a:r>
              <a:rPr lang="tr-TR" dirty="0" err="1"/>
              <a:t>Vital</a:t>
            </a:r>
            <a:r>
              <a:rPr lang="tr-TR" dirty="0"/>
              <a:t> Kapasite = Solunum </a:t>
            </a:r>
            <a:r>
              <a:rPr lang="tr-TR" dirty="0" err="1"/>
              <a:t>volümü+inspirasyon</a:t>
            </a:r>
            <a:r>
              <a:rPr lang="tr-TR" dirty="0"/>
              <a:t> yedek </a:t>
            </a:r>
            <a:r>
              <a:rPr lang="tr-TR" dirty="0" err="1"/>
              <a:t>volümü+Ekspirasyon</a:t>
            </a:r>
            <a:r>
              <a:rPr lang="tr-TR" dirty="0"/>
              <a:t> yedek volümü). </a:t>
            </a:r>
          </a:p>
        </p:txBody>
      </p:sp>
    </p:spTree>
    <p:extLst>
      <p:ext uri="{BB962C8B-B14F-4D97-AF65-F5344CB8AC3E}">
        <p14:creationId xmlns:p14="http://schemas.microsoft.com/office/powerpoint/2010/main" val="6493819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r>
              <a:rPr lang="tr-TR" b="1" dirty="0" err="1"/>
              <a:t>İnspirasyon</a:t>
            </a:r>
            <a:r>
              <a:rPr lang="tr-TR" b="1" dirty="0"/>
              <a:t> kapasitesi: </a:t>
            </a:r>
            <a:r>
              <a:rPr lang="tr-TR" dirty="0"/>
              <a:t>Soluk volümü ile </a:t>
            </a:r>
            <a:r>
              <a:rPr lang="tr-TR" dirty="0" err="1"/>
              <a:t>inspirasyon</a:t>
            </a:r>
            <a:r>
              <a:rPr lang="tr-TR" dirty="0"/>
              <a:t> yedek volümünün toplamına eşittir. </a:t>
            </a:r>
          </a:p>
          <a:p>
            <a:r>
              <a:rPr lang="tr-TR" dirty="0"/>
              <a:t>Ortalama 3500 ml değerindedir. </a:t>
            </a:r>
          </a:p>
          <a:p>
            <a:r>
              <a:rPr lang="tr-TR" b="1" dirty="0"/>
              <a:t>Fonksiyonel </a:t>
            </a:r>
            <a:r>
              <a:rPr lang="tr-TR" b="1" dirty="0" err="1"/>
              <a:t>rezidüel</a:t>
            </a:r>
            <a:r>
              <a:rPr lang="tr-TR" b="1" dirty="0"/>
              <a:t> kapasite: </a:t>
            </a:r>
            <a:r>
              <a:rPr lang="tr-TR" dirty="0" err="1"/>
              <a:t>Ekspirasyon</a:t>
            </a:r>
            <a:r>
              <a:rPr lang="tr-TR" dirty="0"/>
              <a:t> yedek volümü ile </a:t>
            </a:r>
            <a:r>
              <a:rPr lang="tr-TR" dirty="0" err="1"/>
              <a:t>rezidüel</a:t>
            </a:r>
            <a:r>
              <a:rPr lang="tr-TR" dirty="0"/>
              <a:t> hava volümünün toplamına eşittir. </a:t>
            </a:r>
          </a:p>
          <a:p>
            <a:r>
              <a:rPr lang="tr-TR" dirty="0"/>
              <a:t>Ortalama 2300 ml değerindedir. </a:t>
            </a:r>
          </a:p>
          <a:p>
            <a:endParaRPr lang="tr-TR" b="1" dirty="0"/>
          </a:p>
          <a:p>
            <a:r>
              <a:rPr lang="tr-TR" b="1" dirty="0"/>
              <a:t>Total akciğer kapasitesi: </a:t>
            </a:r>
            <a:r>
              <a:rPr lang="tr-TR" dirty="0"/>
              <a:t>Akciğerlerin, mümkün olduğunca derin soluk alındığında en fazla genişleyebileceği hacimdir, ortalama 5800 ml’dir.</a:t>
            </a:r>
          </a:p>
          <a:p>
            <a:endParaRPr lang="tr-TR" dirty="0"/>
          </a:p>
        </p:txBody>
      </p:sp>
    </p:spTree>
    <p:extLst>
      <p:ext uri="{BB962C8B-B14F-4D97-AF65-F5344CB8AC3E}">
        <p14:creationId xmlns:p14="http://schemas.microsoft.com/office/powerpoint/2010/main" val="35037414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6012160" cy="1143000"/>
          </a:xfrm>
        </p:spPr>
        <p:txBody>
          <a:bodyPr/>
          <a:lstStyle/>
          <a:p>
            <a:r>
              <a:rPr lang="tr-TR" dirty="0"/>
              <a:t>Solunumla İlgili Terimler </a:t>
            </a:r>
          </a:p>
        </p:txBody>
      </p:sp>
      <p:sp>
        <p:nvSpPr>
          <p:cNvPr id="3" name="İçerik Yer Tutucusu 2"/>
          <p:cNvSpPr>
            <a:spLocks noGrp="1"/>
          </p:cNvSpPr>
          <p:nvPr>
            <p:ph idx="1"/>
          </p:nvPr>
        </p:nvSpPr>
        <p:spPr>
          <a:xfrm>
            <a:off x="0" y="1052736"/>
            <a:ext cx="9144000" cy="5805264"/>
          </a:xfrm>
        </p:spPr>
        <p:txBody>
          <a:bodyPr/>
          <a:lstStyle/>
          <a:p>
            <a:r>
              <a:rPr lang="tr-TR" dirty="0"/>
              <a:t>Solunum sisteminin fonksiyonlarının normal olmadığı bazı durumları açıklayan terimlerden önemli olan bir kaçı aşağıda verilmiştir.</a:t>
            </a:r>
          </a:p>
          <a:p>
            <a:endParaRPr lang="tr-TR" dirty="0"/>
          </a:p>
          <a:p>
            <a:r>
              <a:rPr lang="tr-TR" dirty="0"/>
              <a:t> Yetişkinlerde normal solunum sayısı dakikada 16-20’dir. </a:t>
            </a:r>
          </a:p>
        </p:txBody>
      </p:sp>
    </p:spTree>
    <p:extLst>
      <p:ext uri="{BB962C8B-B14F-4D97-AF65-F5344CB8AC3E}">
        <p14:creationId xmlns:p14="http://schemas.microsoft.com/office/powerpoint/2010/main" val="37384444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036496" cy="6858000"/>
          </a:xfrm>
        </p:spPr>
        <p:txBody>
          <a:bodyPr>
            <a:normAutofit fontScale="92500" lnSpcReduction="10000"/>
          </a:bodyPr>
          <a:lstStyle/>
          <a:p>
            <a:r>
              <a:rPr lang="tr-TR" dirty="0" err="1"/>
              <a:t>Eupne</a:t>
            </a:r>
            <a:r>
              <a:rPr lang="tr-TR" dirty="0"/>
              <a:t>: Normal solunum</a:t>
            </a:r>
          </a:p>
          <a:p>
            <a:endParaRPr lang="tr-TR" dirty="0"/>
          </a:p>
          <a:p>
            <a:r>
              <a:rPr lang="tr-TR" dirty="0"/>
              <a:t> </a:t>
            </a:r>
            <a:r>
              <a:rPr lang="tr-TR" dirty="0" err="1"/>
              <a:t>Apne</a:t>
            </a:r>
            <a:r>
              <a:rPr lang="tr-TR" dirty="0"/>
              <a:t>: Solunumun durması </a:t>
            </a:r>
          </a:p>
          <a:p>
            <a:endParaRPr lang="tr-TR" dirty="0"/>
          </a:p>
          <a:p>
            <a:r>
              <a:rPr lang="tr-TR" dirty="0" err="1"/>
              <a:t>Takipne</a:t>
            </a:r>
            <a:r>
              <a:rPr lang="tr-TR" dirty="0"/>
              <a:t> (</a:t>
            </a:r>
            <a:r>
              <a:rPr lang="tr-TR" dirty="0" err="1"/>
              <a:t>Taşipne</a:t>
            </a:r>
            <a:r>
              <a:rPr lang="tr-TR" dirty="0"/>
              <a:t>) : Solunum sayısının artması (dakikada 20’nin üzerinde) </a:t>
            </a:r>
          </a:p>
          <a:p>
            <a:endParaRPr lang="tr-TR" dirty="0"/>
          </a:p>
          <a:p>
            <a:r>
              <a:rPr lang="tr-TR" dirty="0" err="1"/>
              <a:t>Bradipne</a:t>
            </a:r>
            <a:r>
              <a:rPr lang="tr-TR" dirty="0"/>
              <a:t>: Solunum sayısının dakikada 12’ den az olması </a:t>
            </a:r>
          </a:p>
          <a:p>
            <a:endParaRPr lang="tr-TR" dirty="0"/>
          </a:p>
          <a:p>
            <a:r>
              <a:rPr lang="tr-TR" dirty="0" err="1"/>
              <a:t>Hiperpne</a:t>
            </a:r>
            <a:r>
              <a:rPr lang="tr-TR" dirty="0"/>
              <a:t>: Solunum sayısının (dakikada 20’nin üzerinde) ve derinliğinin artması</a:t>
            </a:r>
          </a:p>
          <a:p>
            <a:endParaRPr lang="tr-TR" dirty="0"/>
          </a:p>
          <a:p>
            <a:r>
              <a:rPr lang="tr-TR" dirty="0"/>
              <a:t> </a:t>
            </a:r>
            <a:r>
              <a:rPr lang="tr-TR" dirty="0" err="1"/>
              <a:t>Hiperkapni</a:t>
            </a:r>
            <a:r>
              <a:rPr lang="tr-TR" dirty="0"/>
              <a:t>: Kanda karbondioksit seviyesinin artması</a:t>
            </a:r>
          </a:p>
        </p:txBody>
      </p:sp>
    </p:spTree>
    <p:extLst>
      <p:ext uri="{BB962C8B-B14F-4D97-AF65-F5344CB8AC3E}">
        <p14:creationId xmlns:p14="http://schemas.microsoft.com/office/powerpoint/2010/main" val="13904911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r>
              <a:rPr lang="tr-TR" dirty="0" err="1"/>
              <a:t>Hipokapni</a:t>
            </a:r>
            <a:r>
              <a:rPr lang="tr-TR" dirty="0"/>
              <a:t>: Kanda karbondioksit seviyesinin azalması </a:t>
            </a:r>
          </a:p>
          <a:p>
            <a:endParaRPr lang="tr-TR" dirty="0"/>
          </a:p>
          <a:p>
            <a:r>
              <a:rPr lang="tr-TR" dirty="0" err="1"/>
              <a:t>Dispne</a:t>
            </a:r>
            <a:r>
              <a:rPr lang="tr-TR" dirty="0"/>
              <a:t>: Solunum güçlüğü </a:t>
            </a:r>
          </a:p>
          <a:p>
            <a:endParaRPr lang="tr-TR" dirty="0"/>
          </a:p>
          <a:p>
            <a:r>
              <a:rPr lang="tr-TR" dirty="0" err="1"/>
              <a:t>Anoksi</a:t>
            </a:r>
            <a:r>
              <a:rPr lang="tr-TR" dirty="0"/>
              <a:t>: Dokularda O2 yokluğu</a:t>
            </a:r>
          </a:p>
          <a:p>
            <a:endParaRPr lang="tr-TR" dirty="0"/>
          </a:p>
          <a:p>
            <a:r>
              <a:rPr lang="tr-TR" dirty="0"/>
              <a:t> </a:t>
            </a:r>
            <a:r>
              <a:rPr lang="tr-TR" dirty="0" err="1"/>
              <a:t>Hipoksi</a:t>
            </a:r>
            <a:r>
              <a:rPr lang="tr-TR" dirty="0"/>
              <a:t>: Dokularda O2 azalması </a:t>
            </a:r>
          </a:p>
          <a:p>
            <a:endParaRPr lang="tr-TR" dirty="0"/>
          </a:p>
          <a:p>
            <a:endParaRPr lang="tr-TR" dirty="0"/>
          </a:p>
          <a:p>
            <a:r>
              <a:rPr lang="tr-TR" dirty="0" err="1"/>
              <a:t>Siyanozis</a:t>
            </a:r>
            <a:r>
              <a:rPr lang="tr-TR" dirty="0"/>
              <a:t>: Oksijen yetersizliğine bağlı olarak deri ve mukozaların mavi-mor renk alması</a:t>
            </a:r>
          </a:p>
        </p:txBody>
      </p:sp>
    </p:spTree>
    <p:extLst>
      <p:ext uri="{BB962C8B-B14F-4D97-AF65-F5344CB8AC3E}">
        <p14:creationId xmlns:p14="http://schemas.microsoft.com/office/powerpoint/2010/main" val="11633134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0"/>
            <a:ext cx="9036496" cy="6858000"/>
          </a:xfrm>
        </p:spPr>
        <p:txBody>
          <a:bodyPr/>
          <a:lstStyle/>
          <a:p>
            <a:r>
              <a:rPr lang="tr-TR" dirty="0" err="1"/>
              <a:t>Polipne</a:t>
            </a:r>
            <a:r>
              <a:rPr lang="tr-TR" dirty="0"/>
              <a:t>: Çabuk ve yüzeysel kesik kesik solunum </a:t>
            </a:r>
          </a:p>
          <a:p>
            <a:endParaRPr lang="tr-TR" dirty="0"/>
          </a:p>
          <a:p>
            <a:endParaRPr lang="tr-TR" dirty="0"/>
          </a:p>
          <a:p>
            <a:r>
              <a:rPr lang="tr-TR" dirty="0" err="1"/>
              <a:t>Ventilasyon</a:t>
            </a:r>
            <a:r>
              <a:rPr lang="tr-TR" dirty="0"/>
              <a:t>: Havalanma </a:t>
            </a:r>
          </a:p>
          <a:p>
            <a:endParaRPr lang="tr-TR" dirty="0"/>
          </a:p>
          <a:p>
            <a:endParaRPr lang="tr-TR" dirty="0"/>
          </a:p>
          <a:p>
            <a:r>
              <a:rPr lang="tr-TR" dirty="0" err="1"/>
              <a:t>Hipoventilasyon</a:t>
            </a:r>
            <a:r>
              <a:rPr lang="tr-TR" dirty="0"/>
              <a:t>: </a:t>
            </a:r>
            <a:r>
              <a:rPr lang="tr-TR" dirty="0" err="1"/>
              <a:t>Pulmoner</a:t>
            </a:r>
            <a:r>
              <a:rPr lang="tr-TR" dirty="0"/>
              <a:t> </a:t>
            </a:r>
            <a:r>
              <a:rPr lang="tr-TR" dirty="0" err="1"/>
              <a:t>ventilasyonun</a:t>
            </a:r>
            <a:r>
              <a:rPr lang="tr-TR" dirty="0"/>
              <a:t> azalması </a:t>
            </a:r>
          </a:p>
          <a:p>
            <a:endParaRPr lang="tr-TR" dirty="0"/>
          </a:p>
          <a:p>
            <a:endParaRPr lang="tr-TR" dirty="0"/>
          </a:p>
          <a:p>
            <a:endParaRPr lang="tr-TR" dirty="0"/>
          </a:p>
          <a:p>
            <a:r>
              <a:rPr lang="tr-TR" dirty="0" err="1"/>
              <a:t>Hiperventilasyon</a:t>
            </a:r>
            <a:r>
              <a:rPr lang="tr-TR" dirty="0"/>
              <a:t>: </a:t>
            </a:r>
            <a:r>
              <a:rPr lang="tr-TR" dirty="0" err="1"/>
              <a:t>Pulmoner</a:t>
            </a:r>
            <a:r>
              <a:rPr lang="tr-TR" dirty="0"/>
              <a:t> </a:t>
            </a:r>
            <a:r>
              <a:rPr lang="tr-TR" dirty="0" err="1"/>
              <a:t>ventilasyonun</a:t>
            </a:r>
            <a:r>
              <a:rPr lang="tr-TR" dirty="0"/>
              <a:t> artması</a:t>
            </a:r>
          </a:p>
        </p:txBody>
      </p:sp>
    </p:spTree>
    <p:extLst>
      <p:ext uri="{BB962C8B-B14F-4D97-AF65-F5344CB8AC3E}">
        <p14:creationId xmlns:p14="http://schemas.microsoft.com/office/powerpoint/2010/main" val="279751630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3162</Words>
  <Application>Microsoft Office PowerPoint</Application>
  <PresentationFormat>Ekran Gösterisi (4:3)</PresentationFormat>
  <Paragraphs>397</Paragraphs>
  <Slides>74</Slides>
  <Notes>1</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74</vt:i4>
      </vt:variant>
    </vt:vector>
  </HeadingPairs>
  <TitlesOfParts>
    <vt:vector size="77" baseType="lpstr">
      <vt:lpstr>Arial</vt:lpstr>
      <vt:lpstr>Calibri</vt:lpstr>
      <vt:lpstr>Ofis Teması</vt:lpstr>
      <vt:lpstr>SOLUNUM SİSTEMİ</vt:lpstr>
      <vt:lpstr>PowerPoint Sunusu</vt:lpstr>
      <vt:lpstr>Solunum fonksiyonu iç ve dış solunum olarak iki bölümde incelenir. </vt:lpstr>
      <vt:lpstr>Solunum sistemi (systema respiratorium), solunum yolları ve akciğerler olmak üzere iki bölüme ayrılarak incelenir. </vt:lpstr>
      <vt:lpstr>Solunum yolları </vt:lpstr>
      <vt:lpstr>Akciğerler (pulmones) ise</vt:lpstr>
      <vt:lpstr>Solunum yolları, göğüs boşluğunda yer alıp almamasına göre üst ve alt solunum yolları olarak ikiye ayrılır. </vt:lpstr>
      <vt:lpstr>Burun (Nasus) </vt:lpstr>
      <vt:lpstr>PowerPoint Sunusu</vt:lpstr>
      <vt:lpstr>PowerPoint Sunusu</vt:lpstr>
      <vt:lpstr>PowerPoint Sunusu</vt:lpstr>
      <vt:lpstr>PowerPoint Sunusu</vt:lpstr>
      <vt:lpstr>PowerPoint Sunusu</vt:lpstr>
      <vt:lpstr>PowerPoint Sunusu</vt:lpstr>
      <vt:lpstr>Burnun Görevleri </vt:lpstr>
      <vt:lpstr>Yutak (Pharynx, Farenks) </vt:lpstr>
      <vt:lpstr>Farinksin Görevleri </vt:lpstr>
      <vt:lpstr>Gırtlak (Larynx) </vt:lpstr>
      <vt:lpstr>Larynxin Görevleri </vt:lpstr>
      <vt:lpstr>Alt Solunum Yolları</vt:lpstr>
      <vt:lpstr>Soluk Borusu (Trachea, Trakea)</vt:lpstr>
      <vt:lpstr>Tracheanın Görevleri </vt:lpstr>
      <vt:lpstr>Bronchi (Bronşlar) </vt:lpstr>
      <vt:lpstr>PowerPoint Sunusu</vt:lpstr>
      <vt:lpstr>Bronchiolus (Bronşiol)</vt:lpstr>
      <vt:lpstr>Bronchiolus (Bronşiol)</vt:lpstr>
      <vt:lpstr>Ana bronşlardan itibaren hava geçişi şu sırayla olur.</vt:lpstr>
      <vt:lpstr>Akciğerlerin Yapısı </vt:lpstr>
      <vt:lpstr>PowerPoint Sunusu</vt:lpstr>
      <vt:lpstr>PowerPoint Sunusu</vt:lpstr>
      <vt:lpstr>Sol akciğer iki lobdan oluşur.  </vt:lpstr>
      <vt:lpstr>PowerPoint Sunusu</vt:lpstr>
      <vt:lpstr>Alveoller</vt:lpstr>
      <vt:lpstr>Alveoller</vt:lpstr>
      <vt:lpstr>PowerPoint Sunusu</vt:lpstr>
      <vt:lpstr>PowerPoint Sunusu</vt:lpstr>
      <vt:lpstr>PowerPoint Sunusu</vt:lpstr>
      <vt:lpstr>PowerPoint Sunusu</vt:lpstr>
      <vt:lpstr>Akciğerlerin Görevleri </vt:lpstr>
      <vt:lpstr>Akciğerlerin Görevleri </vt:lpstr>
      <vt:lpstr>Akciğerlerin Asit-Baz Dengesine Etkileri </vt:lpstr>
      <vt:lpstr>PowerPoint Sunusu</vt:lpstr>
      <vt:lpstr>PowerPoint Sunusu</vt:lpstr>
      <vt:lpstr>SOLUNUM SİSTEMİ MEKANİZMASI VE FİZYOLOJİSİ </vt:lpstr>
      <vt:lpstr>Solunum Sistemi Mekanizması </vt:lpstr>
      <vt:lpstr>PowerPoint Sunusu</vt:lpstr>
      <vt:lpstr>PowerPoint Sunusu</vt:lpstr>
      <vt:lpstr>PowerPoint Sunusu</vt:lpstr>
      <vt:lpstr>PowerPoint Sunusu</vt:lpstr>
      <vt:lpstr>PowerPoint Sunusu</vt:lpstr>
      <vt:lpstr>PowerPoint Sunusu</vt:lpstr>
      <vt:lpstr>Solunum Sisteminin Fizyolojisi </vt:lpstr>
      <vt:lpstr>Difüzyon</vt:lpstr>
      <vt:lpstr>Taşıma fazı</vt:lpstr>
      <vt:lpstr>PowerPoint Sunusu</vt:lpstr>
      <vt:lpstr>PowerPoint Sunusu</vt:lpstr>
      <vt:lpstr>PowerPoint Sunusu</vt:lpstr>
      <vt:lpstr>PowerPoint Sunusu</vt:lpstr>
      <vt:lpstr>Gazların Difüzyonu</vt:lpstr>
      <vt:lpstr>PowerPoint Sunusu</vt:lpstr>
      <vt:lpstr>PowerPoint Sunusu</vt:lpstr>
      <vt:lpstr>PowerPoint Sunusu</vt:lpstr>
      <vt:lpstr>Oksijen ve Karbondioksitin Kanda Taşınması </vt:lpstr>
      <vt:lpstr>PowerPoint Sunusu</vt:lpstr>
      <vt:lpstr>Kanda oksijen taşınması</vt:lpstr>
      <vt:lpstr>Kanda karbondioksit taşınması </vt:lpstr>
      <vt:lpstr>Akciğer Volüm ve Kapasiteleri </vt:lpstr>
      <vt:lpstr>PowerPoint Sunusu</vt:lpstr>
      <vt:lpstr>Akciğer kapasiteleri </vt:lpstr>
      <vt:lpstr>PowerPoint Sunusu</vt:lpstr>
      <vt:lpstr>Solunumla İlgili Terimler </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SOLUNUM SİSTEMİ</dc:title>
  <dc:creator>edeökkeş</dc:creator>
  <cp:lastModifiedBy>A ESKİ</cp:lastModifiedBy>
  <cp:revision>33</cp:revision>
  <dcterms:created xsi:type="dcterms:W3CDTF">2015-03-24T11:41:59Z</dcterms:created>
  <dcterms:modified xsi:type="dcterms:W3CDTF">2020-04-19T10:21:22Z</dcterms:modified>
</cp:coreProperties>
</file>