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266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51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960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801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104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485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34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90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31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020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117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774CA-58D6-42D8-9446-7DFD792F9475}" type="datetimeFigureOut">
              <a:rPr lang="tr-TR" smtClean="0"/>
              <a:t>21.03.2020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62008-CAE9-414F-9E67-23F617FD3A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83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rgbClr val="7030A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76200" y="1600200"/>
            <a:ext cx="8610600" cy="4525963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atin typeface="Times New Roman" pitchFamily="18" charset="0"/>
                <a:cs typeface="Times New Roman" pitchFamily="18" charset="0"/>
              </a:rPr>
              <a:t>RESEPTÖRLERLE İÇ VE DIŞ UYARTININ ALINMASI</a:t>
            </a:r>
            <a:endParaRPr lang="tr-TR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Reseptörler kendilerine ulaşan uyartıyı elektrik enerjisine (elektriksel sinyale) dönüştürecek şekilde özelleşmiş hücrelerdir.</a:t>
            </a:r>
          </a:p>
          <a:p>
            <a:pPr marL="0" indent="0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Bu işlevleri ile reseptörler organizmadaki bilgi iletimindeki ilk halkayı oluştururlar.</a:t>
            </a:r>
          </a:p>
          <a:p>
            <a:pPr marL="0" indent="0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Reseptörler özelleşmiş duyu sinir hücrelerinden veya duyu sinirlerinde iş potansiyeli oluşturacak şekilde özelleşmiş bir hücreden oluşurlar.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Genel olarak bir reseptör kendine öz bir uyartı ile karşılaşınca reseptör potansiyeli olarak adlandırılan lokal bir potansiyel oluşur.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b="1" dirty="0" smtClean="0"/>
              <a:t>Reseptör potansiyelinin oluşmasında reseptör zarının uyartı ile etkileşen bölgesinde iyonlara karşı meydana gelen geçirgenlik değişimi önemli rol oynar.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83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Reseptör hücre özelleşmiş bir sinir hücresi ise ortaya çıkan reseptör potansiyeli hücrenin aksonunda bir iş potansiyeli meydana getirir ve bu potansiyel akson boyunca taşınarak </a:t>
            </a:r>
            <a:r>
              <a:rPr lang="tr-TR" dirty="0" err="1" smtClean="0"/>
              <a:t>sinapsa</a:t>
            </a:r>
            <a:r>
              <a:rPr lang="tr-TR" dirty="0" smtClean="0"/>
              <a:t> gelir.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Reseptör hücre özelleşmiş bir hücre ise meydana gelen reseptör potansiyeli reseptörle ilişkili sinirde bir iş potansiyeli oluşumunu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321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Değişik reseptörlerin duyu sinirinde oluşturduğu iş potansiyelleri kalite olarak hep birbirinin aynısıdır.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Bu durumda uyartının kalitatif olarak ayrımı uyartıyı alan duyu organına veya </a:t>
            </a:r>
            <a:r>
              <a:rPr lang="tr-TR" dirty="0" err="1" smtClean="0"/>
              <a:t>impulsların</a:t>
            </a:r>
            <a:r>
              <a:rPr lang="tr-TR" dirty="0" smtClean="0"/>
              <a:t> beyinde ulaştıkları değerlendirme merkezine bağlı olarak yapılır.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Reseptör potansiyeli reseptör zarındaki belirli bir bölgede ortaya çıktığından tıpkı </a:t>
            </a:r>
            <a:r>
              <a:rPr lang="tr-TR" dirty="0" err="1" smtClean="0"/>
              <a:t>sinaps</a:t>
            </a:r>
            <a:r>
              <a:rPr lang="tr-TR" dirty="0" smtClean="0"/>
              <a:t> sonrası potansiyel gibi lokal bir potansiyeldir.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604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-13855" y="0"/>
            <a:ext cx="7481455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Lokal potansiyelle iş potansiyeli arasındaki farklar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1.Lokal potansiyellerde potansiyelin genliği, frekansı ve değeri tam </a:t>
            </a:r>
            <a:r>
              <a:rPr lang="tr-TR" dirty="0" err="1" smtClean="0"/>
              <a:t>linear</a:t>
            </a:r>
            <a:r>
              <a:rPr lang="tr-TR" dirty="0" smtClean="0"/>
              <a:t> olmasa da uyartı gücüne bağlı olarak logaritmik artar. Hep yada hiç kuralına uymazlar. İş potansiyeli uyar.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b="1" dirty="0" smtClean="0"/>
              <a:t>2.Lokal potansiyellerin oluşumunda mutlak </a:t>
            </a:r>
            <a:r>
              <a:rPr lang="tr-TR" b="1" dirty="0" err="1" smtClean="0"/>
              <a:t>refraktör</a:t>
            </a:r>
            <a:r>
              <a:rPr lang="tr-TR" b="1" dirty="0" smtClean="0"/>
              <a:t> periyot yoktur. İş potansiyellerinde vardır.</a:t>
            </a:r>
          </a:p>
          <a:p>
            <a:pPr marL="0" indent="0" algn="just">
              <a:buNone/>
            </a:pPr>
            <a:r>
              <a:rPr lang="tr-TR" dirty="0" smtClean="0"/>
              <a:t>3.Lokal potansiyeller </a:t>
            </a:r>
            <a:r>
              <a:rPr lang="tr-TR" dirty="0" err="1" smtClean="0"/>
              <a:t>depolarizasyon</a:t>
            </a:r>
            <a:r>
              <a:rPr lang="tr-TR" dirty="0" smtClean="0"/>
              <a:t> ve </a:t>
            </a:r>
            <a:r>
              <a:rPr lang="tr-TR" dirty="0" err="1" smtClean="0"/>
              <a:t>hiperpolarizasyon</a:t>
            </a:r>
            <a:r>
              <a:rPr lang="tr-TR" dirty="0" smtClean="0"/>
              <a:t> sonucu oluşabilir, iş potansiyeli </a:t>
            </a:r>
            <a:r>
              <a:rPr lang="tr-TR" dirty="0" err="1" smtClean="0"/>
              <a:t>depolarizasyonla</a:t>
            </a:r>
            <a:r>
              <a:rPr lang="tr-TR" dirty="0" smtClean="0"/>
              <a:t> oluşur.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193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4.Lokal potansiyellerde </a:t>
            </a:r>
            <a:r>
              <a:rPr lang="tr-TR" dirty="0" err="1" smtClean="0"/>
              <a:t>summasyon</a:t>
            </a:r>
            <a:r>
              <a:rPr lang="tr-TR" dirty="0" smtClean="0"/>
              <a:t> vardır. Uygun zaman aralıklarında meydana gelen iş potansiyellerinde </a:t>
            </a:r>
            <a:r>
              <a:rPr lang="tr-TR" dirty="0" err="1" smtClean="0"/>
              <a:t>summasyon</a:t>
            </a:r>
            <a:r>
              <a:rPr lang="tr-TR" dirty="0" smtClean="0"/>
              <a:t> yoktur.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b="1" dirty="0" smtClean="0"/>
              <a:t>5.Lokal potansiyeller için kesin bir eşik değeri yoktur. İş potansiyeli için kesin eşik değeri vardır.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6.Lokal potansiyeller uyartı devam ettiği sürece kesintisiz olarak meydana gelebilir. İş potansiyeli ise uyarılma süresince kesintisiz meydana gelmez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79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7.Lokal potansiyeller değerinde bir kayıp olmadan iletilemezler, iş potansiyelleri ise iletilir.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8.Belirli şartlar altında bir hücredeki iş potansiyeli süresi sabit olduğu halde lokal potansiyelin süresi sabit değildir, başlangıçtaki şartlara göre değişir.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634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5532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9.İş potansiyeli oluşum mekanizması voltaj bağımlı kanallara bağımlıdır. Buna karşılık lokal potansiyellerin oluşum mekanizması </a:t>
            </a:r>
            <a:r>
              <a:rPr lang="tr-TR" dirty="0" err="1" smtClean="0"/>
              <a:t>liganta</a:t>
            </a:r>
            <a:r>
              <a:rPr lang="tr-TR" dirty="0" smtClean="0"/>
              <a:t> bağımlı yada diğer kimyasal veya fiziksel değişikliklere bağlıdır.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10.Lokal potansiyeller bir çevresel uyartı veya </a:t>
            </a:r>
            <a:r>
              <a:rPr lang="tr-TR" dirty="0" err="1" smtClean="0"/>
              <a:t>nörotransmitter</a:t>
            </a:r>
            <a:r>
              <a:rPr lang="tr-TR" dirty="0" smtClean="0"/>
              <a:t> etkisiyle ortaya çıkarlar. İş potansiyelleri bir lokal potansiyel etkisiyle ortaya çıkar veya bazı nöronlarda kendiliğinden oluşur.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49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Reseptörler sadece kendilerine ulaşan değişik uyartıları elektrik enerjisine dönüştürmede iş görmezler ayrıca alınan uyartının </a:t>
            </a:r>
            <a:r>
              <a:rPr lang="tr-TR" dirty="0" err="1" smtClean="0"/>
              <a:t>amplifikasyon</a:t>
            </a:r>
            <a:r>
              <a:rPr lang="tr-TR" dirty="0" smtClean="0"/>
              <a:t> ve </a:t>
            </a:r>
            <a:r>
              <a:rPr lang="tr-TR" dirty="0" err="1" smtClean="0"/>
              <a:t>filtrasyonunda</a:t>
            </a:r>
            <a:r>
              <a:rPr lang="tr-TR" dirty="0" smtClean="0"/>
              <a:t> da iş görürler.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Reseptör potansiyelinin </a:t>
            </a:r>
            <a:r>
              <a:rPr lang="tr-TR" dirty="0" err="1" smtClean="0"/>
              <a:t>amplitüdü</a:t>
            </a:r>
            <a:r>
              <a:rPr lang="tr-TR" dirty="0" smtClean="0"/>
              <a:t> ve süresi </a:t>
            </a:r>
            <a:r>
              <a:rPr lang="tr-TR" dirty="0" err="1" smtClean="0"/>
              <a:t>afferent</a:t>
            </a:r>
            <a:r>
              <a:rPr lang="tr-TR" dirty="0" smtClean="0"/>
              <a:t> sinirde sadece iş potansiyellerinin frekansını tayin eder.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Reseptör potansiyeli iş potansiyelinin değerini tayin etmede işe yaramaz.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810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28600"/>
            <a:ext cx="8686800" cy="64770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Reseptörler duyarlı oldukları enerji formuna göre 8 sınıfa ayrılır</a:t>
            </a:r>
          </a:p>
          <a:p>
            <a:pPr marL="0" indent="0">
              <a:buNone/>
            </a:pPr>
            <a:r>
              <a:rPr lang="tr-TR" dirty="0" smtClean="0"/>
              <a:t>1.Termoreseptörler   2.mekanoreseptörler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3.Kemoreseptörler    4.fotoreseptörler</a:t>
            </a:r>
            <a:r>
              <a:rPr lang="tr-TR" b="1" dirty="0"/>
              <a:t> </a:t>
            </a:r>
            <a:r>
              <a:rPr lang="tr-TR" b="1" dirty="0" smtClean="0"/>
              <a:t>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5.Osmoreseptörler   6.pressoreseptörler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7.Nosioreseptörler   8.elektroreseptörler</a:t>
            </a:r>
          </a:p>
        </p:txBody>
      </p:sp>
    </p:spTree>
    <p:extLst>
      <p:ext uri="{BB962C8B-B14F-4D97-AF65-F5344CB8AC3E}">
        <p14:creationId xmlns:p14="http://schemas.microsoft.com/office/powerpoint/2010/main" val="8905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65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6400800" cy="1143000"/>
          </a:xfrm>
        </p:spPr>
        <p:txBody>
          <a:bodyPr/>
          <a:lstStyle/>
          <a:p>
            <a:r>
              <a:rPr lang="tr-TR" dirty="0" smtClean="0"/>
              <a:t>Reseptörlerde adaptasyon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Reseptöre gelen uyartı şiddetinin sabit kalmasına rağmen uzun süreli uyarılma sonucu zamanla reseptör potansiyelinin ve dolayısıyla </a:t>
            </a:r>
            <a:r>
              <a:rPr lang="tr-TR" dirty="0" err="1" smtClean="0"/>
              <a:t>afferent</a:t>
            </a:r>
            <a:r>
              <a:rPr lang="tr-TR" dirty="0" smtClean="0"/>
              <a:t> sinirdeki </a:t>
            </a:r>
            <a:r>
              <a:rPr lang="tr-TR" dirty="0" err="1" smtClean="0"/>
              <a:t>impuls</a:t>
            </a:r>
            <a:r>
              <a:rPr lang="tr-TR" dirty="0" smtClean="0"/>
              <a:t> frekansının düştüğü görülür.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Reseptöre aynı değerde uyartı geldiği halde uzun süreli uyarılma sonrası potansiyelinde ortaya çıkan düşmeye reseptörün uyartıya adaptasyonu denir.</a:t>
            </a:r>
          </a:p>
          <a:p>
            <a:pPr marL="0" indent="0">
              <a:buNone/>
            </a:pPr>
            <a:r>
              <a:rPr lang="tr-TR" dirty="0" smtClean="0"/>
              <a:t>Reseptörlerle ilişkili duyu sinirindeki </a:t>
            </a:r>
            <a:r>
              <a:rPr lang="tr-TR" dirty="0" err="1" smtClean="0"/>
              <a:t>impuls</a:t>
            </a:r>
            <a:r>
              <a:rPr lang="tr-TR" dirty="0" smtClean="0"/>
              <a:t> frekansında zamanla meydana gelen azalmaya da duyusal adaptasyon denir.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93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8001000" cy="99060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Reseptörde adaptasyonun nedenleri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1.Reseptör zarındaki iyon hareketlerindeki azalma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2.Hücreye giren yada çıkan iyon değerlerinin belirli bir sınıra ulaşması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3.Alınan bilginin merkezi sinir sisteminde değişmesi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4.Bazı reseptörlerde bulunan yardımcı yapıların reseptör potansiyelinin özelliğini değiştirmesi</a:t>
            </a:r>
          </a:p>
          <a:p>
            <a:pPr marL="0" indent="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894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Reseptörler adaptasyon hızı ve derecesi bakımından 2’ye ayrılırlar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1.Fazik reseptörler</a:t>
            </a:r>
          </a:p>
          <a:p>
            <a:pPr marL="0" indent="0">
              <a:buNone/>
            </a:pPr>
            <a:r>
              <a:rPr lang="tr-TR" dirty="0" smtClean="0"/>
              <a:t>Çok hızlı adapte olurlar. Uyarılma hali uzadıkça potansiyel sıfıra yaklaşır. Bu reseptörler organizmada sadece uyarılma halinin başlangıç ve bitişini bildirirler.</a:t>
            </a:r>
          </a:p>
          <a:p>
            <a:pPr marL="0" indent="0">
              <a:buNone/>
            </a:pPr>
            <a:r>
              <a:rPr lang="tr-TR" dirty="0" smtClean="0"/>
              <a:t>Kıl </a:t>
            </a:r>
            <a:r>
              <a:rPr lang="tr-TR" dirty="0" err="1" smtClean="0"/>
              <a:t>folikülü</a:t>
            </a:r>
            <a:r>
              <a:rPr lang="tr-TR" dirty="0" smtClean="0"/>
              <a:t> dibindeki </a:t>
            </a:r>
            <a:r>
              <a:rPr lang="tr-TR" dirty="0" err="1" smtClean="0"/>
              <a:t>mekanoreseptörler</a:t>
            </a: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2.Tonik reseptörler</a:t>
            </a:r>
          </a:p>
          <a:p>
            <a:pPr marL="0" indent="0">
              <a:buNone/>
            </a:pPr>
            <a:r>
              <a:rPr lang="tr-TR" dirty="0" smtClean="0"/>
              <a:t>Yavaş adapte olurlar. Uyarılma uzasa bile reseptör potansiyeli sıfıra inmez. </a:t>
            </a:r>
          </a:p>
          <a:p>
            <a:pPr marL="0" indent="0">
              <a:buNone/>
            </a:pPr>
            <a:r>
              <a:rPr lang="tr-TR" dirty="0" smtClean="0"/>
              <a:t>Kas gerilim reseptörleri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94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KEMORESEPTÖRLER</a:t>
            </a:r>
            <a:br>
              <a:rPr lang="tr-TR" dirty="0" smtClean="0"/>
            </a:br>
            <a:r>
              <a:rPr lang="tr-TR" dirty="0" smtClean="0"/>
              <a:t>KOKU ve TAT ALMA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 err="1" smtClean="0"/>
              <a:t>Kemoreseptörler</a:t>
            </a:r>
            <a:r>
              <a:rPr lang="tr-TR" dirty="0" smtClean="0"/>
              <a:t> çevrelerindeki sıvı ve gaz halindeki maddelere duyarlı olan ve kimyasal çevrelerinde meydana gelen değişmeyi elektrik enerjisine dönüştürecek şekilde özelleşmiş olan hücrelerdir.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Omurgasızların </a:t>
            </a:r>
            <a:r>
              <a:rPr lang="tr-TR" dirty="0" err="1" smtClean="0"/>
              <a:t>kemoreseptörlerinin</a:t>
            </a:r>
            <a:r>
              <a:rPr lang="tr-TR" dirty="0" smtClean="0"/>
              <a:t> </a:t>
            </a:r>
            <a:r>
              <a:rPr lang="tr-TR" b="1" dirty="0" smtClean="0"/>
              <a:t>tamamı</a:t>
            </a:r>
            <a:r>
              <a:rPr lang="tr-TR" dirty="0" smtClean="0"/>
              <a:t>, omurgalıların çoğunun </a:t>
            </a:r>
            <a:r>
              <a:rPr lang="tr-TR" dirty="0" err="1" smtClean="0"/>
              <a:t>kemoreseptörü</a:t>
            </a:r>
            <a:r>
              <a:rPr lang="tr-TR" dirty="0" smtClean="0"/>
              <a:t> </a:t>
            </a:r>
            <a:r>
              <a:rPr lang="tr-TR" b="1" dirty="0" err="1" smtClean="0"/>
              <a:t>primer</a:t>
            </a:r>
            <a:r>
              <a:rPr lang="tr-TR" b="1" dirty="0" smtClean="0"/>
              <a:t> duyu hücresinden </a:t>
            </a:r>
            <a:r>
              <a:rPr lang="tr-TR" dirty="0" smtClean="0"/>
              <a:t>meydana gelmiştir.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b="1" dirty="0" smtClean="0"/>
              <a:t>Memelilerin tat tomurcuklarını oluşturan </a:t>
            </a:r>
            <a:r>
              <a:rPr lang="tr-TR" b="1" dirty="0" err="1" smtClean="0"/>
              <a:t>kemoreseptörler</a:t>
            </a:r>
            <a:r>
              <a:rPr lang="tr-TR" b="1" dirty="0" smtClean="0"/>
              <a:t> ise </a:t>
            </a:r>
            <a:r>
              <a:rPr lang="tr-TR" b="1" dirty="0" err="1" smtClean="0"/>
              <a:t>sekonder</a:t>
            </a:r>
            <a:r>
              <a:rPr lang="tr-TR" b="1" dirty="0" smtClean="0"/>
              <a:t> duyu hücresinden oluşur.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74015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Koku alma koku ile ilgili </a:t>
            </a:r>
            <a:r>
              <a:rPr lang="tr-TR" dirty="0" err="1" smtClean="0"/>
              <a:t>kemoreseptörlerde</a:t>
            </a:r>
            <a:r>
              <a:rPr lang="tr-TR" dirty="0" smtClean="0"/>
              <a:t> reseptör potansiyelinin oluşması ile başlar.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Reseptör potansiyelinin oluşmasında reseptör hücrenin zarındaki zar reseptörleri rol oynar.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Zar reseptörleri ile koku kaynağı maddenin etkileşimi enzim-</a:t>
            </a:r>
            <a:r>
              <a:rPr lang="tr-TR" dirty="0" err="1" smtClean="0"/>
              <a:t>substrat</a:t>
            </a:r>
            <a:r>
              <a:rPr lang="tr-TR" dirty="0" smtClean="0"/>
              <a:t> veya anahtar-kilit ilişkisi içerisinde gerçekleşir.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131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36" y="1752600"/>
            <a:ext cx="8510364" cy="408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12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İnsan burnunda 20 milyon koku alma reseptörü vardır.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Bipolar</a:t>
            </a:r>
            <a:r>
              <a:rPr lang="tr-TR" dirty="0" smtClean="0"/>
              <a:t> ve </a:t>
            </a:r>
            <a:r>
              <a:rPr lang="tr-TR" dirty="0" err="1" smtClean="0"/>
              <a:t>primer</a:t>
            </a:r>
            <a:r>
              <a:rPr lang="tr-TR" dirty="0" smtClean="0"/>
              <a:t> duyu hücrelerinden oluşan bu reseptörlerin her birinin üst kısmında 20 kadar sil vardır.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Gaz halindeki bir molekül </a:t>
            </a:r>
            <a:r>
              <a:rPr lang="tr-TR" dirty="0" err="1" smtClean="0"/>
              <a:t>kemoreseptör</a:t>
            </a:r>
            <a:r>
              <a:rPr lang="tr-TR" dirty="0" smtClean="0"/>
              <a:t> hücrenin zarındaki zar reseptörüne bağlanınca, zardaki </a:t>
            </a:r>
            <a:r>
              <a:rPr lang="tr-TR" dirty="0" err="1" smtClean="0"/>
              <a:t>adenilat</a:t>
            </a:r>
            <a:r>
              <a:rPr lang="tr-TR" dirty="0" smtClean="0"/>
              <a:t> </a:t>
            </a:r>
            <a:r>
              <a:rPr lang="tr-TR" dirty="0" err="1" smtClean="0"/>
              <a:t>siklaz</a:t>
            </a:r>
            <a:r>
              <a:rPr lang="tr-TR" dirty="0" smtClean="0"/>
              <a:t> bir G-proteini vasıtasıyla aktifleşerek </a:t>
            </a:r>
            <a:r>
              <a:rPr lang="tr-TR" dirty="0" err="1" smtClean="0"/>
              <a:t>ATP’den</a:t>
            </a:r>
            <a:r>
              <a:rPr lang="tr-TR" dirty="0" smtClean="0"/>
              <a:t> </a:t>
            </a:r>
            <a:r>
              <a:rPr lang="tr-TR" dirty="0" err="1" smtClean="0"/>
              <a:t>cAMP</a:t>
            </a:r>
            <a:r>
              <a:rPr lang="tr-TR" dirty="0" smtClean="0"/>
              <a:t> sentezi gerçekleşir.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380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67222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19600"/>
            <a:ext cx="8458200" cy="212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2026"/>
            <a:ext cx="7162800" cy="679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62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TAT ALMA ve TAT DUYUSU</a:t>
            </a:r>
          </a:p>
          <a:p>
            <a:pPr marL="0" indent="0" algn="just">
              <a:buNone/>
            </a:pPr>
            <a:r>
              <a:rPr lang="tr-TR" dirty="0" smtClean="0"/>
              <a:t>Tat alma ve tat duyusunun ortaya çıkışı ile ilgili </a:t>
            </a:r>
            <a:r>
              <a:rPr lang="tr-TR" dirty="0" err="1" smtClean="0"/>
              <a:t>kemoreseptörlerde</a:t>
            </a:r>
            <a:r>
              <a:rPr lang="tr-TR" dirty="0" smtClean="0"/>
              <a:t> reseptör potansiyelinin oluşması ile başlar.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Tat almayla ilgili </a:t>
            </a:r>
            <a:r>
              <a:rPr lang="tr-TR" dirty="0" err="1" smtClean="0"/>
              <a:t>kemoreseptörler</a:t>
            </a:r>
            <a:r>
              <a:rPr lang="tr-TR" dirty="0" smtClean="0"/>
              <a:t> çözünmüş olan maddelere tepki verirler.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Tat </a:t>
            </a:r>
            <a:r>
              <a:rPr lang="tr-TR" dirty="0" err="1" smtClean="0"/>
              <a:t>kemoreseptörlerinin</a:t>
            </a:r>
            <a:r>
              <a:rPr lang="tr-TR" dirty="0" smtClean="0"/>
              <a:t> ilişkili oldukları duyu sinirinde ortaya çıkardıkları </a:t>
            </a:r>
            <a:r>
              <a:rPr lang="tr-TR" dirty="0" err="1" smtClean="0"/>
              <a:t>impulsların</a:t>
            </a:r>
            <a:r>
              <a:rPr lang="tr-TR" dirty="0" smtClean="0"/>
              <a:t> beyindeki tat merkezine taşınması sonucu tat duyusu ortaya çıkar.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357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" y="0"/>
            <a:ext cx="9067800" cy="68580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İnsanlar 4 temel tadı </a:t>
            </a:r>
            <a:r>
              <a:rPr lang="tr-TR" dirty="0" err="1" smtClean="0"/>
              <a:t>ayırdedebilirler</a:t>
            </a:r>
            <a:r>
              <a:rPr lang="tr-TR" dirty="0" smtClean="0"/>
              <a:t>. Bunlar acı, ekşi, tuzlu ve tatlıdır.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İnsanların farklı hatta aynı tatları ayırt etmelerinde tat veren maddelerin tat eşik değerleri değişmektedir.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663430"/>
              </p:ext>
            </p:extLst>
          </p:nvPr>
        </p:nvGraphicFramePr>
        <p:xfrm>
          <a:off x="1219199" y="2971800"/>
          <a:ext cx="5410200" cy="3429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3400"/>
                <a:gridCol w="1803400"/>
                <a:gridCol w="1803400"/>
              </a:tblGrid>
              <a:tr h="15038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Madde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Tat eşik değeri (mikromol/l)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Glikoz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80000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Tatlı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Sakarin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23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tatlı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NaCl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2000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Tuzlu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Sitrikinin 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1,6</a:t>
                      </a:r>
                      <a:endParaRPr lang="tr-T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Acı</a:t>
                      </a:r>
                      <a:endParaRPr lang="tr-T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29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Koku almada rol oynayan </a:t>
            </a:r>
            <a:r>
              <a:rPr lang="tr-TR" dirty="0" err="1" smtClean="0"/>
              <a:t>primer</a:t>
            </a:r>
            <a:r>
              <a:rPr lang="tr-TR" dirty="0" smtClean="0"/>
              <a:t> duyu hücrelerinin aksine, tat reseptörleri </a:t>
            </a:r>
            <a:r>
              <a:rPr lang="tr-TR" dirty="0" err="1" smtClean="0"/>
              <a:t>sekonder</a:t>
            </a:r>
            <a:r>
              <a:rPr lang="tr-TR" dirty="0" smtClean="0"/>
              <a:t> duyu hücrelerinden oluşur ve </a:t>
            </a:r>
            <a:r>
              <a:rPr lang="tr-TR" b="1" dirty="0" smtClean="0"/>
              <a:t>bunlarda akson yoktur</a:t>
            </a:r>
            <a:r>
              <a:rPr lang="tr-TR" dirty="0" smtClean="0"/>
              <a:t>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b="1" dirty="0" smtClean="0"/>
              <a:t>Tat reseptörleri uyartıları beyne ileten duyu sinir </a:t>
            </a:r>
            <a:r>
              <a:rPr lang="tr-TR" b="1" dirty="0" err="1" smtClean="0"/>
              <a:t>fibrilleriyle</a:t>
            </a:r>
            <a:r>
              <a:rPr lang="tr-TR" b="1" dirty="0" smtClean="0"/>
              <a:t> </a:t>
            </a:r>
            <a:r>
              <a:rPr lang="tr-TR" b="1" dirty="0" err="1" smtClean="0"/>
              <a:t>sinaps</a:t>
            </a:r>
            <a:r>
              <a:rPr lang="tr-TR" b="1" dirty="0" smtClean="0"/>
              <a:t> yaparlar.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Tat reseptörleri dilde, dudakta veya yanakların iç tarafında </a:t>
            </a:r>
            <a:r>
              <a:rPr lang="tr-TR" dirty="0" err="1" smtClean="0"/>
              <a:t>farinksin</a:t>
            </a:r>
            <a:r>
              <a:rPr lang="tr-TR" dirty="0" smtClean="0"/>
              <a:t> gerisinde bulunur.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941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Dildeki reseptörler tat tomurcukları olarak adlandırılan özel keseciklerde yer alırlar. </a:t>
            </a:r>
            <a:endParaRPr lang="tr-TR" dirty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Bir tat tomurcuğunda 50-100 tat reseptör hücresi vardır.</a:t>
            </a:r>
            <a:endParaRPr lang="tr-TR" dirty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Bir tat tomurcuğunda 4 tat çeşidini alabilen reseptör hücreler bulunur.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Fakat bir tat reseptörü ile sadece bir çeşit tat alınır.</a:t>
            </a:r>
          </a:p>
        </p:txBody>
      </p:sp>
    </p:spTree>
    <p:extLst>
      <p:ext uri="{BB962C8B-B14F-4D97-AF65-F5344CB8AC3E}">
        <p14:creationId xmlns:p14="http://schemas.microsoft.com/office/powerpoint/2010/main" val="284333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Tat tomurcuklarının üstü açıktır.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Ağız sıvısında çözünmüş maddeler tat tomurcuğunun üst kısmındaki açıklıktan girerek, </a:t>
            </a:r>
          </a:p>
          <a:p>
            <a:pPr marL="0" indent="0">
              <a:buNone/>
            </a:pPr>
            <a:r>
              <a:rPr lang="tr-TR" dirty="0" smtClean="0"/>
              <a:t>tat reseptör hücresinin üst kısmındaki sil şeklinde çıkıntıların olduğu bölgede reseptör potansiyelinin oluşmasını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97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Temel tat çeşitlerinden ekşilik kimyasal çözeltinin asitliğine bağlıdır. Hidrojen iyonlarının reseptör hücrenin </a:t>
            </a:r>
            <a:r>
              <a:rPr lang="tr-TR" dirty="0" err="1" smtClean="0"/>
              <a:t>apikal</a:t>
            </a:r>
            <a:r>
              <a:rPr lang="tr-TR" dirty="0" smtClean="0"/>
              <a:t> kısmındaki K kanallarını kapaması reseptörü </a:t>
            </a:r>
            <a:r>
              <a:rPr lang="tr-TR" dirty="0" err="1" smtClean="0"/>
              <a:t>depolarize</a:t>
            </a:r>
            <a:r>
              <a:rPr lang="tr-TR" dirty="0" smtClean="0"/>
              <a:t> eder.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Tuzluluk </a:t>
            </a:r>
            <a:r>
              <a:rPr lang="tr-TR" dirty="0" err="1" smtClean="0"/>
              <a:t>Na</a:t>
            </a:r>
            <a:r>
              <a:rPr lang="tr-TR" dirty="0" smtClean="0"/>
              <a:t> iyonlarının doğrudan doğruya </a:t>
            </a:r>
            <a:r>
              <a:rPr lang="tr-TR" dirty="0" err="1" smtClean="0"/>
              <a:t>kemoreseptöre</a:t>
            </a:r>
            <a:r>
              <a:rPr lang="tr-TR" dirty="0" smtClean="0"/>
              <a:t> girmeleri ve onu </a:t>
            </a:r>
            <a:r>
              <a:rPr lang="tr-TR" dirty="0" err="1" smtClean="0"/>
              <a:t>depolarize</a:t>
            </a:r>
            <a:r>
              <a:rPr lang="tr-TR" dirty="0" smtClean="0"/>
              <a:t> etmesiyle hissedilir.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8911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" y="228600"/>
            <a:ext cx="9067800" cy="66294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Tuzluluk ve ekşiliğin alınmasında </a:t>
            </a:r>
            <a:r>
              <a:rPr lang="tr-TR" dirty="0" err="1"/>
              <a:t>kemoreseptördeki</a:t>
            </a:r>
            <a:r>
              <a:rPr lang="tr-TR" dirty="0"/>
              <a:t> özel zar reseptörleri yerine doğrudan doğruya iyon kanalları kullanılır</a:t>
            </a:r>
            <a:r>
              <a:rPr lang="tr-TR" dirty="0" smtClean="0"/>
              <a:t>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Tatlı ve acı hislerinin ortaya çıkmasında </a:t>
            </a:r>
            <a:r>
              <a:rPr lang="tr-TR" dirty="0" err="1" smtClean="0"/>
              <a:t>kemoreseptörün</a:t>
            </a:r>
            <a:r>
              <a:rPr lang="tr-TR" dirty="0" smtClean="0"/>
              <a:t> zarındaki G-proteini ile ilişkili özel zar reseptörleri önemli rol oynar.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259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6" y="0"/>
            <a:ext cx="8976432" cy="6745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2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Kemoreseptörler</a:t>
            </a:r>
            <a:r>
              <a:rPr lang="tr-TR" dirty="0" smtClean="0"/>
              <a:t> sadece koku ve tat ayırmada iş görmezler.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Bunlar vücuttaki çeşitli iç sıvıların kompozisyonlarında ortaya çıkan değişikliklerin veya vücut sıvısındaki bir maddenin konsantrasyonundaki değişikliklerin algılanmasında da iş görürler.</a:t>
            </a:r>
          </a:p>
          <a:p>
            <a:pPr marL="0" indent="0">
              <a:buNone/>
            </a:pPr>
            <a:r>
              <a:rPr lang="tr-TR" dirty="0" err="1" smtClean="0"/>
              <a:t>pH</a:t>
            </a:r>
            <a:r>
              <a:rPr lang="tr-TR" dirty="0" smtClean="0"/>
              <a:t> değişimi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Arı sokması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04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0678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86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MEKANORESEPTÖRLER</a:t>
            </a:r>
          </a:p>
          <a:p>
            <a:pPr marL="0" indent="0" algn="just">
              <a:buNone/>
            </a:pPr>
            <a:r>
              <a:rPr lang="tr-TR" dirty="0" smtClean="0"/>
              <a:t>Ses titreşimlerine, basınca, yerçekimi yönünde meydana gelen değişikliklere, dokunmaya, vücut kısımlarının hareketine ve kas kasılmasına bağlı olarak ortaya çıkan gerilime tepki verecek ve bu değişiklikleri elektrik enerjisine dönüştürecek şekilde özelleşmiştir.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Mekanoreseptörlerin</a:t>
            </a:r>
            <a:r>
              <a:rPr lang="tr-TR" dirty="0" smtClean="0"/>
              <a:t> çoğu hücre gövdeleri omuriliğin </a:t>
            </a:r>
            <a:r>
              <a:rPr lang="tr-TR" dirty="0" err="1" smtClean="0"/>
              <a:t>dorsal</a:t>
            </a:r>
            <a:r>
              <a:rPr lang="tr-TR" dirty="0" smtClean="0"/>
              <a:t> kök gangliyonunda bulunan </a:t>
            </a:r>
            <a:r>
              <a:rPr lang="tr-TR" dirty="0" err="1" smtClean="0"/>
              <a:t>primer</a:t>
            </a:r>
            <a:r>
              <a:rPr lang="tr-TR" dirty="0" smtClean="0"/>
              <a:t> duyu hücreleri oluşturur.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281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Yerçekimi ve titreşim güçlere tepki gösteren </a:t>
            </a:r>
            <a:r>
              <a:rPr lang="tr-TR" dirty="0" err="1" smtClean="0"/>
              <a:t>mekanoreseptörler</a:t>
            </a:r>
            <a:r>
              <a:rPr lang="tr-TR" dirty="0" smtClean="0"/>
              <a:t> </a:t>
            </a:r>
            <a:r>
              <a:rPr lang="tr-TR" dirty="0" err="1" smtClean="0"/>
              <a:t>sekonder</a:t>
            </a:r>
            <a:r>
              <a:rPr lang="tr-TR" dirty="0" smtClean="0"/>
              <a:t> duyu hücrelerinden oluşur.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Primer</a:t>
            </a:r>
            <a:r>
              <a:rPr lang="tr-TR" dirty="0" smtClean="0"/>
              <a:t> duyu hücrelerinden oluşan </a:t>
            </a:r>
            <a:r>
              <a:rPr lang="tr-TR" dirty="0" err="1" smtClean="0"/>
              <a:t>mekanoreseptörler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r>
              <a:rPr lang="tr-TR" dirty="0" smtClean="0"/>
              <a:t> hücreleri arasında veya hemen altında yer alırlar.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Mekanoreseptörler</a:t>
            </a:r>
            <a:r>
              <a:rPr lang="tr-TR" dirty="0" smtClean="0"/>
              <a:t> şekil olarak disk, ampul, kapsül, iğ, spiral veya kürecik şeklinde olabilirler.</a:t>
            </a:r>
          </a:p>
        </p:txBody>
      </p:sp>
    </p:spTree>
    <p:extLst>
      <p:ext uri="{BB962C8B-B14F-4D97-AF65-F5344CB8AC3E}">
        <p14:creationId xmlns:p14="http://schemas.microsoft.com/office/powerpoint/2010/main" val="274309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Kapsül şeklinde olanlara bağ dokuda ve iç organları destekleyen </a:t>
            </a:r>
            <a:r>
              <a:rPr lang="tr-TR" dirty="0" err="1" smtClean="0"/>
              <a:t>mezenterlerde</a:t>
            </a:r>
            <a:r>
              <a:rPr lang="tr-TR" dirty="0" smtClean="0"/>
              <a:t> yer alan PACİNİAN KÜRECİKLERİ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Derinin dış tabakasında yer alan MEİSSNER KÜRECİKLERİ ve KRAUSE AMPÜLLERİ örnek olarak verilebilir.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Genişlemiş serbest sinir uçlarından oluşan </a:t>
            </a:r>
            <a:r>
              <a:rPr lang="tr-TR" dirty="0" err="1" smtClean="0"/>
              <a:t>mekanoreseptörlere</a:t>
            </a:r>
            <a:r>
              <a:rPr lang="tr-TR" dirty="0" smtClean="0"/>
              <a:t> örnek olarak MERKEL DİSKLERİ ve RUFFİNİ UÇLARI  örnektir.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421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Dokunma ile ilgili </a:t>
            </a:r>
            <a:r>
              <a:rPr lang="tr-TR" dirty="0" err="1" smtClean="0"/>
              <a:t>mekanoreseptörlerin</a:t>
            </a:r>
            <a:r>
              <a:rPr lang="tr-TR" dirty="0" smtClean="0"/>
              <a:t> çoğunda uyartıların </a:t>
            </a:r>
            <a:r>
              <a:rPr lang="tr-TR" dirty="0" err="1" smtClean="0"/>
              <a:t>amplifikasyonunda</a:t>
            </a:r>
            <a:r>
              <a:rPr lang="tr-TR" dirty="0" smtClean="0"/>
              <a:t> rol oynayan kıllar bulunur.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İnsan derisinde büyük çoğunluğu parmaklarda ve yüzde dil ve dudaklarda olmak üzere yaklaşık olarak 700 bin basınç ve dokunma reseptörü bulunur.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Meissner</a:t>
            </a:r>
            <a:r>
              <a:rPr lang="tr-TR" dirty="0" smtClean="0"/>
              <a:t> ve </a:t>
            </a:r>
            <a:r>
              <a:rPr lang="tr-TR" dirty="0" err="1" smtClean="0"/>
              <a:t>pacinian</a:t>
            </a:r>
            <a:r>
              <a:rPr lang="tr-TR" dirty="0" smtClean="0"/>
              <a:t> kürecikleri </a:t>
            </a:r>
            <a:r>
              <a:rPr lang="tr-TR" b="1" dirty="0" smtClean="0"/>
              <a:t>hızlı adapte olan </a:t>
            </a:r>
            <a:r>
              <a:rPr lang="tr-TR" dirty="0" smtClean="0"/>
              <a:t>dokunma reseptörleridir.</a:t>
            </a:r>
          </a:p>
          <a:p>
            <a:pPr marL="0" indent="0" algn="just">
              <a:buNone/>
            </a:pPr>
            <a:r>
              <a:rPr lang="tr-TR" dirty="0" smtClean="0"/>
              <a:t>Merkel diskleri ve </a:t>
            </a:r>
            <a:r>
              <a:rPr lang="tr-TR" dirty="0" err="1" smtClean="0"/>
              <a:t>Ruffini</a:t>
            </a:r>
            <a:r>
              <a:rPr lang="tr-TR" dirty="0" smtClean="0"/>
              <a:t> uçları ise </a:t>
            </a:r>
            <a:r>
              <a:rPr lang="tr-TR" b="1" dirty="0" smtClean="0"/>
              <a:t>yavaş adapte olan </a:t>
            </a:r>
            <a:r>
              <a:rPr lang="tr-TR" dirty="0" smtClean="0"/>
              <a:t>dokunma ile ilgili </a:t>
            </a:r>
            <a:r>
              <a:rPr lang="tr-TR" dirty="0" err="1" smtClean="0"/>
              <a:t>mekanoreseptörlerdir</a:t>
            </a:r>
            <a:r>
              <a:rPr lang="tr-TR" dirty="0" smtClean="0"/>
              <a:t>.</a:t>
            </a:r>
            <a:r>
              <a:rPr lang="tr-TR" b="1" dirty="0" smtClean="0"/>
              <a:t> 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63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702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45" y="1219200"/>
            <a:ext cx="917614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858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1234</Words>
  <Application>Microsoft Office PowerPoint</Application>
  <PresentationFormat>Ekran Gösterisi (4:3)</PresentationFormat>
  <Paragraphs>155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Lokal potansiyelle iş potansiyeli arasındaki farklar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Reseptörlerde adaptasyon</vt:lpstr>
      <vt:lpstr>Reseptörde adaptasyonun nedenleri</vt:lpstr>
      <vt:lpstr>Reseptörler adaptasyon hızı ve derecesi bakımından 2’ye ayrılırlar</vt:lpstr>
      <vt:lpstr>KEMORESEPTÖRLER KOKU ve TAT ALMA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hp5</dc:creator>
  <cp:lastModifiedBy>hp5</cp:lastModifiedBy>
  <cp:revision>1</cp:revision>
  <dcterms:created xsi:type="dcterms:W3CDTF">2020-03-21T14:47:24Z</dcterms:created>
  <dcterms:modified xsi:type="dcterms:W3CDTF">2020-03-21T14:48:35Z</dcterms:modified>
</cp:coreProperties>
</file>