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80F9A-B41B-48F5-AE96-C0EB3D6BF64D}" type="datetimeFigureOut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9.10.2020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C54F5-0B9F-4CE5-912B-418FAE3C6DAF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941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0211-A76B-418E-888D-8AEE50907088}" type="datetimeFigureOut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9.10.2020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56943-B809-429B-A927-1D0BDB369FE6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430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E31EC-2B94-44E6-BA1A-FA1DF00474D6}" type="datetimeFigureOut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9.10.2020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6F1B1-5353-404B-87D7-BA14FA64D405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157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49845-9B63-4E8C-AEAA-6DC8ED1BF664}" type="datetimeFigureOut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9.10.2020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7AD06-FC29-4F9D-A823-484BD706BC71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727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D8BA7-451A-4CDA-BE39-5D6458D1F88A}" type="datetimeFigureOut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9.10.2020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548D0-7052-471D-AA03-1AFB16C5A86D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634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85040-8CF3-46D6-8090-F70B57DE1747}" type="datetimeFigureOut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9.10.2020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64273-C04E-4CC0-ACC2-F2B5F1AE97F4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890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5A161-8E28-4D49-92B2-722A1630F2B6}" type="datetimeFigureOut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9.10.2020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3CEE7-B609-414A-A323-9A44E46862B4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526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22B0E-EC13-4E00-B89E-E91A186B0203}" type="datetimeFigureOut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9.10.2020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644A6-B6B6-434E-87C9-AE44023299A5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887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4FDF8-E295-4A37-9AF0-1F83BDF03A7A}" type="datetimeFigureOut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9.10.2020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F6E43-B1FB-4A2E-87FF-71F9C0F3D56C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598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03A84-E3D7-49D5-8A54-E96C804303E4}" type="datetimeFigureOut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9.10.2020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9EFFD-3EDA-457D-A5B3-734853C59B53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639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FB9A3-054A-42BD-A5DE-2CAE4C496053}" type="datetimeFigureOut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9.10.2020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D4C3E-C8A5-4F92-A61A-47E51D36E3B9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90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54707F-F6B0-4531-8726-B482503F2771}" type="datetimeFigureOut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9.10.2020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D770124-73AF-4E78-95E6-042773B49898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86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Başlık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5940425"/>
          </a:xfrm>
        </p:spPr>
        <p:txBody>
          <a:bodyPr/>
          <a:lstStyle/>
          <a:p>
            <a:pPr eaLnBrk="1" hangingPunct="1"/>
            <a:r>
              <a:rPr lang="tr-TR" altLang="tr-TR" sz="6600" smtClean="0">
                <a:latin typeface="Lucida Fax" pitchFamily="18" charset="0"/>
              </a:rPr>
              <a:t>KOMÜNİTE EKOLOJİSİ</a:t>
            </a:r>
          </a:p>
        </p:txBody>
      </p:sp>
    </p:spTree>
    <p:extLst>
      <p:ext uri="{BB962C8B-B14F-4D97-AF65-F5344CB8AC3E}">
        <p14:creationId xmlns:p14="http://schemas.microsoft.com/office/powerpoint/2010/main" val="8099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2150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4800" spc="90" dirty="0" smtClean="0"/>
              <a:t>Ekosistemler, onları oluşturan organizmalar birbirleriyle </a:t>
            </a:r>
            <a:r>
              <a:rPr lang="tr-TR" sz="4800" b="1" spc="90" dirty="0" smtClean="0"/>
              <a:t>ilişkili</a:t>
            </a:r>
            <a:r>
              <a:rPr lang="tr-TR" sz="4800" spc="90" dirty="0" smtClean="0"/>
              <a:t> olduğundan varlıklarını sürdürürler ; birbiriyle </a:t>
            </a:r>
            <a:r>
              <a:rPr lang="tr-TR" sz="4800" b="1" spc="90" dirty="0" smtClean="0"/>
              <a:t>ilişkili</a:t>
            </a:r>
            <a:r>
              <a:rPr lang="tr-TR" sz="4800" spc="90" dirty="0" smtClean="0"/>
              <a:t> organizmaların oluşturduğu gruba </a:t>
            </a:r>
            <a:r>
              <a:rPr lang="tr-TR" sz="4800" b="1" u="sng" spc="90" dirty="0" err="1" smtClean="0"/>
              <a:t>komünite</a:t>
            </a:r>
            <a:r>
              <a:rPr lang="tr-TR" sz="4800" spc="90" dirty="0" smtClean="0"/>
              <a:t> denir.</a:t>
            </a:r>
          </a:p>
        </p:txBody>
      </p:sp>
    </p:spTree>
    <p:extLst>
      <p:ext uri="{BB962C8B-B14F-4D97-AF65-F5344CB8AC3E}">
        <p14:creationId xmlns:p14="http://schemas.microsoft.com/office/powerpoint/2010/main" val="192721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tr-TR" sz="3200" smtClean="0"/>
              <a:t>Bu </a:t>
            </a:r>
            <a:r>
              <a:rPr lang="tr-TR" altLang="tr-TR" sz="3200" b="1" smtClean="0"/>
              <a:t>ilişkilerde</a:t>
            </a:r>
            <a:r>
              <a:rPr lang="tr-TR" altLang="tr-TR" sz="3200" smtClean="0"/>
              <a:t> vurgulanması gereken üç eğilim vardır: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143000"/>
            <a:ext cx="8229600" cy="542925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b="1" dirty="0" smtClean="0"/>
              <a:t>1</a:t>
            </a:r>
            <a:r>
              <a:rPr lang="tr-TR" sz="2800" dirty="0" smtClean="0"/>
              <a:t>.Olumsuz etkileşimler öncü </a:t>
            </a:r>
            <a:r>
              <a:rPr lang="tr-TR" sz="2800" dirty="0" err="1" smtClean="0"/>
              <a:t>komünitelerde</a:t>
            </a:r>
            <a:r>
              <a:rPr lang="tr-TR" sz="2800" dirty="0" smtClean="0"/>
              <a:t> yaygın olarak görülür.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sz="2800" dirty="0" smtClean="0"/>
              <a:t>   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sz="2800" dirty="0" smtClean="0"/>
              <a:t>     </a:t>
            </a:r>
            <a:r>
              <a:rPr lang="tr-TR" sz="2800" b="1" dirty="0" smtClean="0"/>
              <a:t>2</a:t>
            </a:r>
            <a:r>
              <a:rPr lang="tr-TR" sz="2800" dirty="0" smtClean="0"/>
              <a:t>.Yeni veya yakın zamanda ortaya çıkan birlikteliklerde, negatif etkileşimler daha sık ve daha şiddetli görülür.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sz="2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b="1" dirty="0" smtClean="0"/>
              <a:t>3</a:t>
            </a:r>
            <a:r>
              <a:rPr lang="tr-TR" sz="2800" dirty="0" smtClean="0"/>
              <a:t>.Ekosistemlerin evrimi ve gelişimi sırasında(</a:t>
            </a:r>
            <a:r>
              <a:rPr lang="tr-TR" sz="2800" dirty="0" err="1" smtClean="0"/>
              <a:t>süksesyon</a:t>
            </a:r>
            <a:r>
              <a:rPr lang="tr-TR" sz="2800" dirty="0" smtClean="0"/>
              <a:t> sürecinde), negatif(olumsuz) etkileşimler gittikçe azalma, pozitif etkileşimler de gittikçe artma eğilimi gösterir.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tr-TR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/>
              <a:t>	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58618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smtClean="0"/>
              <a:t>KOMÜNİTE DÜZEYİNDE BİYOÇEŞİTLİLİK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85875"/>
            <a:ext cx="8229600" cy="54292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mtClean="0"/>
              <a:t>Komünitedeki türlerin çok küçük bir oranı </a:t>
            </a:r>
            <a:r>
              <a:rPr lang="tr-TR" altLang="tr-TR" b="1" smtClean="0"/>
              <a:t>baskın </a:t>
            </a:r>
            <a:r>
              <a:rPr lang="tr-TR" altLang="tr-TR" smtClean="0"/>
              <a:t>veya </a:t>
            </a:r>
            <a:r>
              <a:rPr lang="tr-TR" altLang="tr-TR" b="1" smtClean="0"/>
              <a:t>dominant </a:t>
            </a:r>
            <a:r>
              <a:rPr lang="tr-TR" altLang="tr-TR" smtClean="0"/>
              <a:t>konumdadır (baskın türler; çok sayıda bireye, büyük biyokütleye, yüksek verimlilik hızına, ya da önemlilik değeri yüksek diğer özelliklere sahiptir). </a:t>
            </a:r>
          </a:p>
          <a:p>
            <a:pPr eaLnBrk="1" hangingPunct="1">
              <a:lnSpc>
                <a:spcPct val="90000"/>
              </a:lnSpc>
            </a:pPr>
            <a:endParaRPr lang="tr-TR" altLang="tr-TR" smtClean="0"/>
          </a:p>
          <a:p>
            <a:pPr eaLnBrk="1" hangingPunct="1">
              <a:lnSpc>
                <a:spcPct val="90000"/>
              </a:lnSpc>
            </a:pPr>
            <a:r>
              <a:rPr lang="tr-TR" altLang="tr-TR" smtClean="0"/>
              <a:t>Bazı türler (</a:t>
            </a:r>
            <a:r>
              <a:rPr lang="tr-TR" altLang="tr-TR" b="1" smtClean="0"/>
              <a:t>kilit taşı türler</a:t>
            </a:r>
            <a:r>
              <a:rPr lang="tr-TR" altLang="tr-TR" smtClean="0"/>
              <a:t>) ise belirgin biçimde baskın olmamasına karşın komünite dinamiğinde çok önemli rolleri olması nedeniyle tüm komünite üzerinde geniş bir etkiye sahiptir.</a:t>
            </a:r>
          </a:p>
        </p:txBody>
      </p:sp>
    </p:spTree>
    <p:extLst>
      <p:ext uri="{BB962C8B-B14F-4D97-AF65-F5344CB8AC3E}">
        <p14:creationId xmlns:p14="http://schemas.microsoft.com/office/powerpoint/2010/main" val="25518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2 İçerik Yer Tutucusu"/>
          <p:cNvSpPr>
            <a:spLocks noGrp="1"/>
          </p:cNvSpPr>
          <p:nvPr>
            <p:ph idx="1"/>
          </p:nvPr>
        </p:nvSpPr>
        <p:spPr>
          <a:xfrm>
            <a:off x="5214938" y="0"/>
            <a:ext cx="3929062" cy="3929063"/>
          </a:xfrm>
        </p:spPr>
        <p:txBody>
          <a:bodyPr/>
          <a:lstStyle/>
          <a:p>
            <a:r>
              <a:rPr lang="tr-TR" altLang="tr-TR" sz="1600" smtClean="0"/>
              <a:t>Midyelerle beslenen </a:t>
            </a:r>
            <a:r>
              <a:rPr lang="tr-TR" altLang="tr-TR" sz="1600" b="1" i="1" smtClean="0"/>
              <a:t>Pisaster ochraceous </a:t>
            </a:r>
          </a:p>
          <a:p>
            <a:r>
              <a:rPr lang="tr-TR" altLang="tr-TR" sz="1600" smtClean="0"/>
              <a:t>Kıyılık kaya zonunda kilit taşı türdür. Pisaster bu alandan uzaklaştırıldığı zaman bir midye türü olan </a:t>
            </a:r>
            <a:r>
              <a:rPr lang="tr-TR" altLang="tr-TR" sz="1600" b="1" i="1" smtClean="0"/>
              <a:t>Mytilus californianus </a:t>
            </a:r>
            <a:r>
              <a:rPr lang="tr-TR" altLang="tr-TR" sz="1600" smtClean="0"/>
              <a:t>alanın tümünü denetimine geçirmiş diğer omurgasız ve alg türlerini alandan uzaklaştırdığı gözlenmiştir.                       </a:t>
            </a:r>
            <a:r>
              <a:rPr lang="tr-TR" altLang="tr-TR" sz="1600" b="1" i="1" smtClean="0"/>
              <a:t>M. californianus </a:t>
            </a:r>
            <a:r>
              <a:rPr lang="tr-TR" altLang="tr-TR" sz="1600" smtClean="0"/>
              <a:t>kayalık zonun açık alanlarında üstün bir rekabetçi ve dominant bir türdür.</a:t>
            </a:r>
            <a:r>
              <a:rPr lang="tr-TR" altLang="tr-TR" sz="1600" b="1" i="1" smtClean="0"/>
              <a:t> Pisaster ochraceous’un M. californianus’u </a:t>
            </a:r>
            <a:r>
              <a:rPr lang="tr-TR" altLang="tr-TR" sz="1600" smtClean="0"/>
              <a:t>avlaması bu rekabeti dengeler. Ve </a:t>
            </a:r>
            <a:r>
              <a:rPr lang="tr-TR" altLang="tr-TR" sz="1600" b="1" i="1" smtClean="0"/>
              <a:t>Mytilus’un </a:t>
            </a:r>
            <a:r>
              <a:rPr lang="tr-TR" altLang="tr-TR" sz="1600" smtClean="0"/>
              <a:t>boşalttığı alanları diğer türlerin kullanmasına izin verir.</a:t>
            </a:r>
            <a:r>
              <a:rPr lang="tr-TR" altLang="tr-TR" sz="1600" b="1" i="1" smtClean="0"/>
              <a:t> </a:t>
            </a:r>
          </a:p>
          <a:p>
            <a:endParaRPr lang="tr-TR" altLang="tr-TR" sz="1600" b="1" i="1" smtClean="0"/>
          </a:p>
          <a:p>
            <a:r>
              <a:rPr lang="tr-TR" altLang="tr-TR" sz="1600" b="1" i="1" smtClean="0"/>
              <a:t>Mytilus californianus</a:t>
            </a: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14313"/>
            <a:ext cx="5072063" cy="651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2" descr="http://www2.mcdaniel.edu/Biology/wildamerica/rockyforweb/wcaliforniamuss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4071938"/>
            <a:ext cx="1982787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42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2 İçerik Yer Tutucusu"/>
          <p:cNvSpPr>
            <a:spLocks noGrp="1"/>
          </p:cNvSpPr>
          <p:nvPr>
            <p:ph idx="1"/>
          </p:nvPr>
        </p:nvSpPr>
        <p:spPr>
          <a:xfrm>
            <a:off x="4786313" y="142875"/>
            <a:ext cx="3900487" cy="6500813"/>
          </a:xfrm>
        </p:spPr>
        <p:txBody>
          <a:bodyPr/>
          <a:lstStyle/>
          <a:p>
            <a:r>
              <a:rPr lang="tr-TR" altLang="tr-TR" smtClean="0"/>
              <a:t>Su samurları deniz kestaneleri üzerinden deniz kestanesi ise deniz yosunu üzerinden beslenir. Su samurunun avlanmasıyla durum deniz kestanesi lehine dönmüştür.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4729163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190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tr-TR" altLang="tr-TR" i="1" smtClean="0"/>
              <a:t>   </a:t>
            </a:r>
            <a:r>
              <a:rPr lang="tr-TR" altLang="tr-TR" b="1" i="1" smtClean="0"/>
              <a:t>Tür çeşitliliğini </a:t>
            </a:r>
            <a:r>
              <a:rPr lang="tr-TR" altLang="tr-TR" b="1" smtClean="0"/>
              <a:t>açıklamak için iki bileşen kullanılır: </a:t>
            </a:r>
          </a:p>
          <a:p>
            <a:pPr marL="609600" indent="-609600" eaLnBrk="1" hangingPunct="1">
              <a:buFontTx/>
              <a:buAutoNum type="arabicParenBoth"/>
            </a:pPr>
            <a:r>
              <a:rPr lang="tr-TR" altLang="tr-TR" i="1" smtClean="0"/>
              <a:t>Zenginlik </a:t>
            </a:r>
            <a:r>
              <a:rPr lang="tr-TR" altLang="tr-TR" smtClean="0"/>
              <a:t>veya </a:t>
            </a:r>
            <a:r>
              <a:rPr lang="tr-TR" altLang="tr-TR" i="1" smtClean="0"/>
              <a:t>çeşit bileşeni, </a:t>
            </a:r>
            <a:r>
              <a:rPr lang="tr-TR" altLang="tr-TR" smtClean="0"/>
              <a:t>birim alandaki tür çeşidi sayısına dayanır. </a:t>
            </a:r>
          </a:p>
          <a:p>
            <a:pPr marL="609600" indent="-609600" eaLnBrk="1" hangingPunct="1">
              <a:buFontTx/>
              <a:buAutoNum type="arabicParenBoth"/>
            </a:pPr>
            <a:r>
              <a:rPr lang="tr-TR" altLang="tr-TR" i="1" smtClean="0"/>
              <a:t>Nispi bolluk </a:t>
            </a:r>
            <a:r>
              <a:rPr lang="tr-TR" altLang="tr-TR" smtClean="0"/>
              <a:t>veya </a:t>
            </a:r>
            <a:r>
              <a:rPr lang="tr-TR" altLang="tr-TR" i="1" smtClean="0"/>
              <a:t>oranlama bileşeni </a:t>
            </a:r>
            <a:r>
              <a:rPr lang="tr-TR" altLang="tr-TR" smtClean="0"/>
              <a:t>ise, birim alanda var olan türlerdeki bireylerin nispi bolluk derecesine ve baskın olup olmama durumuna (veya türlerin önemlilik değerini gösteren başka ölçütlere) dayanır. </a:t>
            </a:r>
          </a:p>
        </p:txBody>
      </p:sp>
    </p:spTree>
    <p:extLst>
      <p:ext uri="{BB962C8B-B14F-4D97-AF65-F5344CB8AC3E}">
        <p14:creationId xmlns:p14="http://schemas.microsoft.com/office/powerpoint/2010/main" val="293329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75"/>
          </a:xfrm>
        </p:spPr>
        <p:txBody>
          <a:bodyPr/>
          <a:lstStyle/>
          <a:p>
            <a:pPr algn="l"/>
            <a:r>
              <a:rPr lang="tr-TR" altLang="tr-TR" smtClean="0"/>
              <a:t>       Komünite 1         Komünite 2 </a:t>
            </a:r>
          </a:p>
        </p:txBody>
      </p:sp>
      <p:sp>
        <p:nvSpPr>
          <p:cNvPr id="9219" name="2 İçerik Yer Tutucusu"/>
          <p:cNvSpPr>
            <a:spLocks noGrp="1"/>
          </p:cNvSpPr>
          <p:nvPr>
            <p:ph idx="1"/>
          </p:nvPr>
        </p:nvSpPr>
        <p:spPr>
          <a:xfrm>
            <a:off x="0" y="3929063"/>
            <a:ext cx="9144000" cy="2928937"/>
          </a:xfrm>
        </p:spPr>
        <p:txBody>
          <a:bodyPr/>
          <a:lstStyle/>
          <a:p>
            <a:r>
              <a:rPr lang="tr-TR" altLang="tr-TR" smtClean="0"/>
              <a:t>Komünite 2 daha büyük bir heterojenliğe sahiptir. Ve türlerin 4’üde eşit dağılmıştır. Fakat Komünite 1’de dominant tür ilk bakıldığında fark edilmektedir. </a:t>
            </a:r>
          </a:p>
          <a:p>
            <a:r>
              <a:rPr lang="tr-TR" altLang="tr-TR" smtClean="0"/>
              <a:t>Her iki komünitede tür çeşitliliği bakımından eşittir.</a:t>
            </a: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688"/>
            <a:ext cx="4572000" cy="285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1000125"/>
            <a:ext cx="4224337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55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tr-TR" altLang="tr-TR" sz="2400" b="1" smtClean="0"/>
              <a:t>       Bir komünitede görülen şu üç çeşitlilik tipi de önemlidir:</a:t>
            </a:r>
            <a:r>
              <a:rPr lang="tr-TR" altLang="tr-TR" sz="2400" smtClean="0"/>
              <a:t> </a:t>
            </a:r>
          </a:p>
          <a:p>
            <a:pPr marL="609600" indent="-609600" eaLnBrk="1" hangingPunct="1">
              <a:buFontTx/>
              <a:buAutoNum type="arabicParenBoth"/>
            </a:pPr>
            <a:r>
              <a:rPr lang="tr-TR" altLang="tr-TR" sz="2400" b="1" smtClean="0"/>
              <a:t>Düzenlenme çeşitliliği; </a:t>
            </a:r>
            <a:r>
              <a:rPr lang="tr-TR" altLang="tr-TR" sz="2400" smtClean="0"/>
              <a:t>bir komünitedeki zonlanma, tabakalanma, periyodik tekrarlanma, parçalı dağılım, besin ağları tipi ve diğer düzenlenme biçimleri sonucunda ortaya çıkar. </a:t>
            </a:r>
          </a:p>
          <a:p>
            <a:pPr marL="609600" indent="-609600" eaLnBrk="1" hangingPunct="1">
              <a:buFontTx/>
              <a:buNone/>
            </a:pPr>
            <a:r>
              <a:rPr lang="tr-TR" altLang="tr-TR" sz="2400" smtClean="0"/>
              <a:t>(2) </a:t>
            </a:r>
            <a:r>
              <a:rPr lang="tr-TR" altLang="tr-TR" sz="2400" b="1" smtClean="0"/>
              <a:t>Genetik çeşitlilik; </a:t>
            </a:r>
            <a:r>
              <a:rPr lang="tr-TR" altLang="tr-TR" sz="2400" smtClean="0"/>
              <a:t>ilgili türlere genetik zenginlik sağlayan ve komünitedeki doğal türlerin evrimsel süreçte değişen koşullara uyum sağlayabilmeleri için gerekli olan genetik özelliklerdir. </a:t>
            </a:r>
          </a:p>
          <a:p>
            <a:pPr marL="609600" indent="-609600" eaLnBrk="1" hangingPunct="1">
              <a:buFontTx/>
              <a:buNone/>
            </a:pPr>
            <a:r>
              <a:rPr lang="tr-TR" altLang="tr-TR" sz="2400" smtClean="0"/>
              <a:t>(3) </a:t>
            </a:r>
            <a:r>
              <a:rPr lang="tr-TR" altLang="tr-TR" sz="2400" b="1" smtClean="0"/>
              <a:t>Habitat çeşitliliği; </a:t>
            </a:r>
            <a:r>
              <a:rPr lang="tr-TR" altLang="tr-TR" sz="2400" smtClean="0"/>
              <a:t>habitat veya peyzaj yamaları çeşitliliğidir. Bu çeşitlilik; metapopulasyon dinamiği için bir ortam oluşturur. </a:t>
            </a:r>
          </a:p>
        </p:txBody>
      </p:sp>
    </p:spTree>
    <p:extLst>
      <p:ext uri="{BB962C8B-B14F-4D97-AF65-F5344CB8AC3E}">
        <p14:creationId xmlns:p14="http://schemas.microsoft.com/office/powerpoint/2010/main" val="88832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Başlık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796925"/>
          </a:xfrm>
        </p:spPr>
        <p:txBody>
          <a:bodyPr/>
          <a:lstStyle/>
          <a:p>
            <a:pPr eaLnBrk="1" hangingPunct="1"/>
            <a:r>
              <a:rPr lang="tr-TR" altLang="tr-TR" smtClean="0"/>
              <a:t>NİŞ</a:t>
            </a:r>
          </a:p>
        </p:txBody>
      </p:sp>
      <p:sp>
        <p:nvSpPr>
          <p:cNvPr id="11267" name="2 İçerik Yer Tutucusu"/>
          <p:cNvSpPr>
            <a:spLocks noGrp="1"/>
          </p:cNvSpPr>
          <p:nvPr>
            <p:ph idx="1"/>
          </p:nvPr>
        </p:nvSpPr>
        <p:spPr>
          <a:xfrm>
            <a:off x="142875" y="714375"/>
            <a:ext cx="8858250" cy="5929313"/>
          </a:xfrm>
        </p:spPr>
        <p:txBody>
          <a:bodyPr/>
          <a:lstStyle/>
          <a:p>
            <a:pPr eaLnBrk="1" hangingPunct="1"/>
            <a:r>
              <a:rPr lang="tr-TR" altLang="tr-TR" smtClean="0"/>
              <a:t>Bir canlının </a:t>
            </a:r>
            <a:r>
              <a:rPr lang="tr-TR" altLang="tr-TR" b="1" smtClean="0"/>
              <a:t>habitatı, </a:t>
            </a:r>
            <a:r>
              <a:rPr lang="tr-TR" altLang="tr-TR" smtClean="0"/>
              <a:t>onun yaşadığı ya da arayınca bulunduğu/bulunabileceği yerdir. </a:t>
            </a:r>
          </a:p>
          <a:p>
            <a:pPr eaLnBrk="1" hangingPunct="1"/>
            <a:endParaRPr lang="tr-TR" altLang="tr-TR" smtClean="0"/>
          </a:p>
          <a:p>
            <a:pPr eaLnBrk="1" hangingPunct="1"/>
            <a:r>
              <a:rPr lang="tr-TR" altLang="tr-TR" smtClean="0"/>
              <a:t>Bir canlının </a:t>
            </a:r>
            <a:r>
              <a:rPr lang="tr-TR" altLang="tr-TR" b="1" smtClean="0"/>
              <a:t>ekolojik nişi </a:t>
            </a:r>
            <a:r>
              <a:rPr lang="tr-TR" altLang="tr-TR" smtClean="0"/>
              <a:t>ise, sadece bulunduğu fiziksel ortamı değil, komünitedeki işlevsel rolünü (örn. trofik düzeyini) ve çevresel değişkenler (sıcaklık, nem, pH, toprak veya yaşam için gerekli diğer koşullar) karşısındaki konumunu da kapsar. </a:t>
            </a:r>
          </a:p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693215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İçerik Yer Tutucusu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022975"/>
          </a:xfrm>
        </p:spPr>
        <p:txBody>
          <a:bodyPr/>
          <a:lstStyle/>
          <a:p>
            <a:pPr eaLnBrk="1" hangingPunct="1"/>
            <a:r>
              <a:rPr lang="tr-TR" altLang="tr-TR" b="1" smtClean="0"/>
              <a:t>Temel  (teorik) niş;</a:t>
            </a:r>
            <a:r>
              <a:rPr lang="tr-TR" altLang="tr-TR" smtClean="0"/>
              <a:t> bir türün -rekabet ve/veya başka biyotik faktörlerin olumsuz etkileri tarafından sınırlanmadan- sahip olabildiği en geniş "yaşanabilen hiper-hacim”dir.</a:t>
            </a:r>
          </a:p>
          <a:p>
            <a:pPr eaLnBrk="1" hangingPunct="1"/>
            <a:endParaRPr lang="tr-TR" altLang="tr-TR" smtClean="0"/>
          </a:p>
          <a:p>
            <a:pPr eaLnBrk="1" hangingPunct="1">
              <a:buFontTx/>
              <a:buNone/>
            </a:pPr>
            <a:r>
              <a:rPr lang="tr-TR" altLang="tr-TR" smtClean="0"/>
              <a:t> </a:t>
            </a:r>
          </a:p>
          <a:p>
            <a:pPr eaLnBrk="1" hangingPunct="1"/>
            <a:r>
              <a:rPr lang="tr-TR" altLang="tr-TR" b="1" smtClean="0"/>
              <a:t>Gerçekleşmiş niş</a:t>
            </a:r>
            <a:r>
              <a:rPr lang="tr-TR" altLang="tr-TR" smtClean="0"/>
              <a:t> ise, belirli biyotik etkenlerin zorlamasıyla türün kullanabildiği, dolayısıyla temel niş'ten daha küçük olan bir hiper-hacimdir</a:t>
            </a:r>
          </a:p>
        </p:txBody>
      </p:sp>
    </p:spTree>
    <p:extLst>
      <p:ext uri="{BB962C8B-B14F-4D97-AF65-F5344CB8AC3E}">
        <p14:creationId xmlns:p14="http://schemas.microsoft.com/office/powerpoint/2010/main" val="22784416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Başlık"/>
          <p:cNvSpPr>
            <a:spLocks noGrp="1"/>
          </p:cNvSpPr>
          <p:nvPr>
            <p:ph type="title"/>
          </p:nvPr>
        </p:nvSpPr>
        <p:spPr>
          <a:xfrm>
            <a:off x="428625" y="357188"/>
            <a:ext cx="8229600" cy="857250"/>
          </a:xfrm>
        </p:spPr>
        <p:txBody>
          <a:bodyPr/>
          <a:lstStyle/>
          <a:p>
            <a:pPr eaLnBrk="1" hangingPunct="1"/>
            <a:r>
              <a:rPr lang="tr-TR" altLang="tr-TR" sz="3600" smtClean="0"/>
              <a:t>Bir canlı türünü tam olarak öğrenebilmek için</a:t>
            </a:r>
            <a:br>
              <a:rPr lang="tr-TR" altLang="tr-TR" sz="3600" smtClean="0"/>
            </a:br>
            <a:endParaRPr lang="tr-TR" altLang="tr-TR" sz="3600" smtClean="0"/>
          </a:p>
        </p:txBody>
      </p:sp>
      <p:sp>
        <p:nvSpPr>
          <p:cNvPr id="13315" name="2 İçerik Yer Tutucusu"/>
          <p:cNvSpPr>
            <a:spLocks noGrp="1"/>
          </p:cNvSpPr>
          <p:nvPr>
            <p:ph idx="1"/>
          </p:nvPr>
        </p:nvSpPr>
        <p:spPr>
          <a:xfrm>
            <a:off x="142875" y="785813"/>
            <a:ext cx="8786813" cy="552291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tr-TR" altLang="tr-TR" b="1" smtClean="0"/>
          </a:p>
          <a:p>
            <a:pPr eaLnBrk="1" hangingPunct="1">
              <a:buFontTx/>
              <a:buNone/>
            </a:pPr>
            <a:r>
              <a:rPr lang="tr-TR" altLang="tr-TR" b="1" smtClean="0"/>
              <a:t> </a:t>
            </a:r>
            <a:r>
              <a:rPr lang="tr-TR" altLang="tr-TR" sz="3600" smtClean="0"/>
              <a:t>-komünitedeki etkinlikleri</a:t>
            </a:r>
          </a:p>
          <a:p>
            <a:pPr eaLnBrk="1" hangingPunct="1"/>
            <a:r>
              <a:rPr lang="tr-TR" altLang="tr-TR" sz="3600" smtClean="0"/>
              <a:t> -beslenme ilişkileri </a:t>
            </a:r>
          </a:p>
          <a:p>
            <a:pPr eaLnBrk="1" hangingPunct="1"/>
            <a:r>
              <a:rPr lang="tr-TR" altLang="tr-TR" sz="3600" smtClean="0"/>
              <a:t>-enerji kaynakları ve enerji paylaşımı</a:t>
            </a:r>
          </a:p>
          <a:p>
            <a:pPr eaLnBrk="1" hangingPunct="1"/>
            <a:r>
              <a:rPr lang="tr-TR" altLang="tr-TR" sz="3600" smtClean="0"/>
              <a:t>-biyotik artış hızı </a:t>
            </a:r>
          </a:p>
          <a:p>
            <a:pPr eaLnBrk="1" hangingPunct="1"/>
            <a:r>
              <a:rPr lang="tr-TR" altLang="tr-TR" sz="3600" smtClean="0"/>
              <a:t>-diğer canlıları nasıl etkilediği</a:t>
            </a:r>
          </a:p>
          <a:p>
            <a:pPr eaLnBrk="1" hangingPunct="1"/>
            <a:r>
              <a:rPr lang="tr-TR" altLang="tr-TR" sz="3600" smtClean="0"/>
              <a:t>-ekosistemdeki önemli işlevleri nasıl ve ne yönde değiştirdiğini </a:t>
            </a:r>
          </a:p>
          <a:p>
            <a:pPr eaLnBrk="1" hangingPunct="1"/>
            <a:r>
              <a:rPr lang="tr-TR" altLang="tr-TR" sz="3600" smtClean="0"/>
              <a:t>bilmek gerekir. </a:t>
            </a:r>
          </a:p>
        </p:txBody>
      </p:sp>
    </p:spTree>
    <p:extLst>
      <p:ext uri="{BB962C8B-B14F-4D97-AF65-F5344CB8AC3E}">
        <p14:creationId xmlns:p14="http://schemas.microsoft.com/office/powerpoint/2010/main" val="2553619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549275"/>
            <a:ext cx="8229600" cy="5759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800" b="1" smtClean="0"/>
              <a:t>Komünite yapısı, tabandan yukarıya doğru besleyici elementler tarafından; tepeden aşağıya doğru predatörler tarafından kontrol edilebilir</a:t>
            </a:r>
          </a:p>
          <a:p>
            <a:pPr eaLnBrk="1" hangingPunct="1">
              <a:lnSpc>
                <a:spcPct val="90000"/>
              </a:lnSpc>
            </a:pPr>
            <a:endParaRPr lang="tr-TR" altLang="tr-TR" sz="2800" smtClean="0"/>
          </a:p>
          <a:p>
            <a:pPr eaLnBrk="1" hangingPunct="1">
              <a:lnSpc>
                <a:spcPct val="90000"/>
              </a:lnSpc>
            </a:pPr>
            <a:r>
              <a:rPr lang="tr-TR" altLang="tr-TR" sz="2800" b="1" smtClean="0"/>
              <a:t>Tabandan yukarıya doğru modeli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800" smtClean="0"/>
              <a:t>Azot-Bitki-Herbivor-Karnivor</a:t>
            </a:r>
          </a:p>
          <a:p>
            <a:pPr eaLnBrk="1" hangingPunct="1">
              <a:lnSpc>
                <a:spcPct val="90000"/>
              </a:lnSpc>
            </a:pPr>
            <a:endParaRPr lang="tr-TR" altLang="tr-TR" sz="2800" smtClean="0"/>
          </a:p>
          <a:p>
            <a:pPr eaLnBrk="1" hangingPunct="1">
              <a:lnSpc>
                <a:spcPct val="90000"/>
              </a:lnSpc>
            </a:pPr>
            <a:r>
              <a:rPr lang="tr-TR" altLang="tr-TR" sz="2800" b="1" smtClean="0"/>
              <a:t>Tepeden aşağıya doğru modeli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800" smtClean="0"/>
              <a:t>   Karnivor-Herbivor-Bitki-Azot</a:t>
            </a:r>
          </a:p>
        </p:txBody>
      </p:sp>
    </p:spTree>
    <p:extLst>
      <p:ext uri="{BB962C8B-B14F-4D97-AF65-F5344CB8AC3E}">
        <p14:creationId xmlns:p14="http://schemas.microsoft.com/office/powerpoint/2010/main" val="18582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Tür zenginliği, genellikle ekvatordan kutuplara azalır</a:t>
            </a:r>
          </a:p>
        </p:txBody>
      </p:sp>
      <p:sp>
        <p:nvSpPr>
          <p:cNvPr id="1536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200- 73- 7 karınca türü</a:t>
            </a:r>
          </a:p>
        </p:txBody>
      </p:sp>
    </p:spTree>
    <p:extLst>
      <p:ext uri="{BB962C8B-B14F-4D97-AF65-F5344CB8AC3E}">
        <p14:creationId xmlns:p14="http://schemas.microsoft.com/office/powerpoint/2010/main" val="175419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Tür zenginliği komünitenin coğrafik büyüklüğü ile ilişkilidir.</a:t>
            </a:r>
          </a:p>
        </p:txBody>
      </p:sp>
      <p:sp>
        <p:nvSpPr>
          <p:cNvPr id="1638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Adalardaki tür zenginliği ada büyüklüğü ve anakaraya yakınlıkla ilişkilidir.</a:t>
            </a:r>
          </a:p>
        </p:txBody>
      </p:sp>
    </p:spTree>
    <p:extLst>
      <p:ext uri="{BB962C8B-B14F-4D97-AF65-F5344CB8AC3E}">
        <p14:creationId xmlns:p14="http://schemas.microsoft.com/office/powerpoint/2010/main" val="292878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2800" dirty="0" smtClean="0"/>
              <a:t>Bir </a:t>
            </a:r>
            <a:r>
              <a:rPr lang="tr-TR" sz="2800" dirty="0" err="1" smtClean="0"/>
              <a:t>komünite</a:t>
            </a:r>
            <a:r>
              <a:rPr lang="tr-TR" sz="2800" dirty="0" smtClean="0"/>
              <a:t> içindeki tür çeşitliliği, </a:t>
            </a:r>
            <a:r>
              <a:rPr lang="tr-TR" sz="2800" dirty="0" err="1" smtClean="0"/>
              <a:t>komünitenin</a:t>
            </a:r>
            <a:r>
              <a:rPr lang="tr-TR" sz="2800" dirty="0" smtClean="0"/>
              <a:t> bulunduğu enlem derecesine ve iklim özelliklerine bağlı olarak değişir.</a:t>
            </a:r>
          </a:p>
        </p:txBody>
      </p:sp>
      <p:pic>
        <p:nvPicPr>
          <p:cNvPr id="17411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-2381" y="1883569"/>
            <a:ext cx="4613275" cy="3960813"/>
          </a:xfrm>
        </p:spPr>
      </p:pic>
      <p:sp>
        <p:nvSpPr>
          <p:cNvPr id="17412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altLang="tr-TR" sz="2400" smtClean="0"/>
              <a:t>   </a:t>
            </a:r>
          </a:p>
          <a:p>
            <a:pPr eaLnBrk="1" hangingPunct="1">
              <a:buFontTx/>
              <a:buNone/>
            </a:pPr>
            <a:r>
              <a:rPr lang="tr-TR" altLang="tr-TR" sz="2400" smtClean="0"/>
              <a:t>    Komünitelerin bulundukları enlem derecesine bağlı olarak tür sayılarında olan kademeli değişim. (A) Göçmeyen (yerli) kuş türleri. (B) Karınca türleri (Fischer 1960'dan yeniden çizim).</a:t>
            </a:r>
          </a:p>
        </p:txBody>
      </p:sp>
    </p:spTree>
    <p:extLst>
      <p:ext uri="{BB962C8B-B14F-4D97-AF65-F5344CB8AC3E}">
        <p14:creationId xmlns:p14="http://schemas.microsoft.com/office/powerpoint/2010/main" val="117118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Microsoft Office PowerPoint</Application>
  <PresentationFormat>Ekran Gösterisi (4:3)</PresentationFormat>
  <Paragraphs>61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7" baseType="lpstr">
      <vt:lpstr>1_Ofis Teması</vt:lpstr>
      <vt:lpstr>KOMÜNİTE EKOLOJİSİ</vt:lpstr>
      <vt:lpstr>PowerPoint Sunusu</vt:lpstr>
      <vt:lpstr>Bu ilişkilerde vurgulanması gereken üç eğilim vardır:</vt:lpstr>
      <vt:lpstr>KOMÜNİTE DÜZEYİNDE BİYOÇEŞİTLİLİK</vt:lpstr>
      <vt:lpstr>PowerPoint Sunusu</vt:lpstr>
      <vt:lpstr>PowerPoint Sunusu</vt:lpstr>
      <vt:lpstr>PowerPoint Sunusu</vt:lpstr>
      <vt:lpstr>       Komünite 1         Komünite 2 </vt:lpstr>
      <vt:lpstr>PowerPoint Sunusu</vt:lpstr>
      <vt:lpstr>NİŞ</vt:lpstr>
      <vt:lpstr>PowerPoint Sunusu</vt:lpstr>
      <vt:lpstr>Bir canlı türünü tam olarak öğrenebilmek için </vt:lpstr>
      <vt:lpstr>PowerPoint Sunusu</vt:lpstr>
      <vt:lpstr>Tür zenginliği, genellikle ekvatordan kutuplara azalır</vt:lpstr>
      <vt:lpstr>Tür zenginliği komünitenin coğrafik büyüklüğü ile ilişkilidir.</vt:lpstr>
      <vt:lpstr>Bir komünite içindeki tür çeşitliliği, komünitenin bulunduğu enlem derecesine ve iklim özelliklerine bağlı olarak değişir.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KOMÜNİTE EKOLOJİSİ</dc:title>
  <dc:creator>hp5</dc:creator>
  <cp:lastModifiedBy>hp5</cp:lastModifiedBy>
  <cp:revision>1</cp:revision>
  <dcterms:created xsi:type="dcterms:W3CDTF">2020-10-09T13:01:01Z</dcterms:created>
  <dcterms:modified xsi:type="dcterms:W3CDTF">2020-10-09T13:01:21Z</dcterms:modified>
</cp:coreProperties>
</file>