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0" r:id="rId5"/>
    <p:sldId id="259" r:id="rId6"/>
    <p:sldId id="263" r:id="rId7"/>
    <p:sldId id="261" r:id="rId8"/>
    <p:sldId id="287" r:id="rId9"/>
    <p:sldId id="289" r:id="rId10"/>
    <p:sldId id="262" r:id="rId11"/>
    <p:sldId id="288" r:id="rId12"/>
    <p:sldId id="264" r:id="rId13"/>
    <p:sldId id="265" r:id="rId14"/>
    <p:sldId id="266" r:id="rId15"/>
    <p:sldId id="267" r:id="rId16"/>
    <p:sldId id="268" r:id="rId17"/>
    <p:sldId id="290" r:id="rId18"/>
    <p:sldId id="291" r:id="rId19"/>
    <p:sldId id="270" r:id="rId20"/>
    <p:sldId id="271" r:id="rId21"/>
    <p:sldId id="272" r:id="rId22"/>
    <p:sldId id="286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72" autoAdjust="0"/>
    <p:restoredTop sz="94660"/>
  </p:normalViewPr>
  <p:slideViewPr>
    <p:cSldViewPr>
      <p:cViewPr>
        <p:scale>
          <a:sx n="76" d="100"/>
          <a:sy n="76" d="100"/>
        </p:scale>
        <p:origin x="-97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8713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2795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51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470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2159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03880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693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1593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654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8404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229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2AD343-42BE-4C0D-8C43-9BE1CB1E29F7}" type="slidenum">
              <a:rPr lang="tr-TR" alt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736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9" descr="sunu kapa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3238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3200" b="1" dirty="0" smtClean="0"/>
              <a:t>HEMŞİRELİK BÖLÜMÜ/ DOKTORA</a:t>
            </a:r>
          </a:p>
        </p:txBody>
      </p:sp>
      <p:sp>
        <p:nvSpPr>
          <p:cNvPr id="13316" name="Rectangle 8"/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tr-TR" altLang="tr-TR" b="1" dirty="0" smtClean="0">
                <a:solidFill>
                  <a:srgbClr val="000000"/>
                </a:solidFill>
              </a:rPr>
              <a:t>SAĞLIK BİLİMLERİ ENSTİTÜSÜ</a:t>
            </a:r>
          </a:p>
        </p:txBody>
      </p:sp>
      <p:sp>
        <p:nvSpPr>
          <p:cNvPr id="13317" name="Rectangle 8"/>
          <p:cNvSpPr txBox="1">
            <a:spLocks noChangeArrowheads="1"/>
          </p:cNvSpPr>
          <p:nvPr/>
        </p:nvSpPr>
        <p:spPr bwMode="auto">
          <a:xfrm>
            <a:off x="3030538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tr-TR" altLang="tr-TR" sz="2400" b="1" i="1" dirty="0" smtClean="0">
                <a:solidFill>
                  <a:srgbClr val="000000"/>
                </a:solidFill>
              </a:rPr>
              <a:t>HEM 705-Hemşireliğin Kuramsal Temelleri II </a:t>
            </a:r>
          </a:p>
        </p:txBody>
      </p:sp>
      <p:sp>
        <p:nvSpPr>
          <p:cNvPr id="13318" name="Rectangle 8"/>
          <p:cNvSpPr txBox="1">
            <a:spLocks noChangeArrowheads="1"/>
          </p:cNvSpPr>
          <p:nvPr/>
        </p:nvSpPr>
        <p:spPr bwMode="auto">
          <a:xfrm>
            <a:off x="3062288" y="5445125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tr-TR" altLang="tr-TR" sz="2000" b="1" i="1" dirty="0" smtClean="0">
                <a:solidFill>
                  <a:srgbClr val="7F7F7F"/>
                </a:solidFill>
              </a:rPr>
              <a:t>Prof. Dr. Özen KULAKAÇ</a:t>
            </a:r>
          </a:p>
        </p:txBody>
      </p:sp>
    </p:spTree>
    <p:extLst>
      <p:ext uri="{BB962C8B-B14F-4D97-AF65-F5344CB8AC3E}">
        <p14:creationId xmlns:p14="http://schemas.microsoft.com/office/powerpoint/2010/main" xmlns="" val="2210803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>
            <a:noAutofit/>
          </a:bodyPr>
          <a:lstStyle/>
          <a:p>
            <a:r>
              <a:rPr lang="tr-TR" altLang="tr-TR" sz="3600" dirty="0" err="1" smtClean="0"/>
              <a:t>Ramona</a:t>
            </a:r>
            <a:r>
              <a:rPr lang="tr-TR" altLang="tr-TR" sz="3600" dirty="0" smtClean="0"/>
              <a:t> T. </a:t>
            </a:r>
            <a:r>
              <a:rPr lang="tr-TR" altLang="tr-TR" sz="3600" dirty="0" err="1" smtClean="0"/>
              <a:t>Mercer’in</a:t>
            </a:r>
            <a:r>
              <a:rPr lang="tr-TR" altLang="tr-TR" sz="3600" dirty="0" smtClean="0"/>
              <a:t> Anne Olma Teorisi</a:t>
            </a:r>
            <a:endParaRPr lang="tr-TR" altLang="tr-TR" sz="36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smtClean="0"/>
              <a:t>Hafta-6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i="1" dirty="0" smtClean="0">
                <a:solidFill>
                  <a:srgbClr val="000000"/>
                </a:solidFill>
              </a:rPr>
              <a:t>HEM 705-Hemşireliğin Kuramsal Temelleri II </a:t>
            </a:r>
          </a:p>
        </p:txBody>
      </p:sp>
    </p:spTree>
    <p:extLst>
      <p:ext uri="{BB962C8B-B14F-4D97-AF65-F5344CB8AC3E}">
        <p14:creationId xmlns:p14="http://schemas.microsoft.com/office/powerpoint/2010/main" xmlns="" val="651594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İÇİNDEKİLER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/>
              <a:t>Teorisyenin Özgeçmişi </a:t>
            </a:r>
          </a:p>
          <a:p>
            <a:r>
              <a:rPr lang="tr-TR" sz="2000" dirty="0" smtClean="0"/>
              <a:t>Teorinin Gelişmesinde Etkili Olan Faktörler</a:t>
            </a:r>
          </a:p>
          <a:p>
            <a:r>
              <a:rPr lang="tr-TR" sz="2000" dirty="0"/>
              <a:t>Teorinin </a:t>
            </a:r>
            <a:r>
              <a:rPr lang="tr-TR" sz="2000" dirty="0" err="1" smtClean="0"/>
              <a:t>Metaparadigma</a:t>
            </a:r>
            <a:r>
              <a:rPr lang="tr-TR" sz="2000" dirty="0" smtClean="0"/>
              <a:t> Tanımları</a:t>
            </a:r>
            <a:endParaRPr lang="tr-TR" sz="2000" dirty="0"/>
          </a:p>
          <a:p>
            <a:r>
              <a:rPr lang="tr-TR" sz="2000" dirty="0" smtClean="0"/>
              <a:t>Teorinin Varsayımları </a:t>
            </a:r>
          </a:p>
          <a:p>
            <a:r>
              <a:rPr lang="tr-TR" sz="2000" dirty="0" smtClean="0"/>
              <a:t>Teorinin Temel Kavramları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4150690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Hedefler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Öğrenciler:</a:t>
            </a:r>
          </a:p>
          <a:p>
            <a:r>
              <a:rPr lang="tr-TR" sz="2800" dirty="0" smtClean="0"/>
              <a:t> Teorisyenin özgeçmişi hakkında bilgi </a:t>
            </a:r>
            <a:r>
              <a:rPr lang="tr-TR" sz="2800" dirty="0"/>
              <a:t>sahibi </a:t>
            </a:r>
            <a:r>
              <a:rPr lang="tr-TR" sz="2800" dirty="0" smtClean="0"/>
              <a:t>olacak</a:t>
            </a:r>
            <a:endParaRPr lang="tr-TR" sz="2800" dirty="0"/>
          </a:p>
          <a:p>
            <a:r>
              <a:rPr lang="tr-TR" altLang="tr-TR" sz="2800" dirty="0"/>
              <a:t>Anne Olma </a:t>
            </a:r>
            <a:r>
              <a:rPr lang="tr-TR" altLang="tr-TR" sz="2800" dirty="0" smtClean="0"/>
              <a:t>Teorisi</a:t>
            </a:r>
            <a:r>
              <a:rPr lang="tr-TR" sz="2800" dirty="0" smtClean="0"/>
              <a:t>’nin varsayımlarını açıklayabilecek</a:t>
            </a:r>
          </a:p>
          <a:p>
            <a:r>
              <a:rPr lang="tr-TR" altLang="tr-TR" sz="2800" dirty="0"/>
              <a:t>Anne Olma </a:t>
            </a:r>
            <a:r>
              <a:rPr lang="tr-TR" altLang="tr-TR" sz="2800" dirty="0" smtClean="0"/>
              <a:t>Teorisi</a:t>
            </a:r>
            <a:r>
              <a:rPr lang="tr-TR" sz="2800" dirty="0" smtClean="0"/>
              <a:t>’nin evrelerini bilecek</a:t>
            </a:r>
          </a:p>
          <a:p>
            <a:r>
              <a:rPr lang="tr-TR" altLang="tr-TR" sz="2800" dirty="0"/>
              <a:t>Anne Olma </a:t>
            </a:r>
            <a:r>
              <a:rPr lang="tr-TR" altLang="tr-TR" sz="2800" dirty="0" smtClean="0"/>
              <a:t>Teorisi </a:t>
            </a:r>
            <a:r>
              <a:rPr lang="tr-TR" sz="2800" dirty="0" smtClean="0"/>
              <a:t>içinde yer alan temel kavramları açıklayabilecek</a:t>
            </a:r>
          </a:p>
        </p:txBody>
      </p:sp>
    </p:spTree>
    <p:extLst>
      <p:ext uri="{BB962C8B-B14F-4D97-AF65-F5344CB8AC3E}">
        <p14:creationId xmlns:p14="http://schemas.microsoft.com/office/powerpoint/2010/main" xmlns="" val="92930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Ramona</a:t>
            </a:r>
            <a:r>
              <a:rPr lang="tr-TR" altLang="tr-TR" dirty="0"/>
              <a:t> T. </a:t>
            </a:r>
            <a:r>
              <a:rPr lang="tr-TR" altLang="tr-TR" dirty="0" err="1"/>
              <a:t>Mercer’in</a:t>
            </a:r>
            <a:r>
              <a:rPr lang="tr-TR" altLang="tr-TR" dirty="0"/>
              <a:t> </a:t>
            </a:r>
            <a:r>
              <a:rPr lang="tr-TR" dirty="0"/>
              <a:t>Özgeçmişi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1950’de </a:t>
            </a:r>
            <a:r>
              <a:rPr lang="tr-TR" sz="2400" dirty="0"/>
              <a:t>Alabama </a:t>
            </a:r>
            <a:r>
              <a:rPr lang="tr-TR" sz="2400" dirty="0" err="1"/>
              <a:t>Montgomery’de</a:t>
            </a:r>
            <a:r>
              <a:rPr lang="tr-TR" sz="2400" dirty="0"/>
              <a:t> St. </a:t>
            </a:r>
            <a:r>
              <a:rPr lang="tr-TR" sz="2400" dirty="0" smtClean="0"/>
              <a:t>Margaret  </a:t>
            </a:r>
            <a:r>
              <a:rPr lang="tr-TR" sz="2400" dirty="0"/>
              <a:t>Hemşirelik okulundan </a:t>
            </a:r>
            <a:r>
              <a:rPr lang="tr-TR" sz="2400" dirty="0" smtClean="0"/>
              <a:t>mezun olmuştur. </a:t>
            </a:r>
          </a:p>
          <a:p>
            <a:r>
              <a:rPr lang="tr-TR" sz="2400" dirty="0"/>
              <a:t>H</a:t>
            </a:r>
            <a:r>
              <a:rPr lang="tr-TR" sz="2400" dirty="0" smtClean="0"/>
              <a:t>emşire</a:t>
            </a:r>
            <a:r>
              <a:rPr lang="tr-TR" sz="2400" dirty="0"/>
              <a:t>, başhemşire ve pediatri, </a:t>
            </a:r>
            <a:r>
              <a:rPr lang="tr-TR" sz="2400" dirty="0" err="1"/>
              <a:t>obstetri</a:t>
            </a:r>
            <a:r>
              <a:rPr lang="tr-TR" sz="2400" dirty="0"/>
              <a:t> ve bulaşıcı hastalıklar bölümünde eğitim </a:t>
            </a:r>
            <a:r>
              <a:rPr lang="tr-TR" sz="2400" dirty="0" smtClean="0"/>
              <a:t>hemşiresi olarak çalıştıktan </a:t>
            </a:r>
            <a:r>
              <a:rPr lang="tr-TR" sz="2400" dirty="0"/>
              <a:t>sonra, 1960’da okula geri dönmüştür.</a:t>
            </a:r>
            <a:endParaRPr lang="tr-TR" sz="2400" dirty="0" smtClean="0"/>
          </a:p>
          <a:p>
            <a:r>
              <a:rPr lang="tr-TR" sz="2400" dirty="0"/>
              <a:t>1962’de </a:t>
            </a:r>
            <a:r>
              <a:rPr lang="tr-TR" sz="2400" dirty="0" err="1"/>
              <a:t>Albuquerque</a:t>
            </a:r>
            <a:r>
              <a:rPr lang="tr-TR" sz="2400" dirty="0"/>
              <a:t> New </a:t>
            </a:r>
            <a:r>
              <a:rPr lang="tr-TR" sz="2400" dirty="0" err="1"/>
              <a:t>Mexico</a:t>
            </a:r>
            <a:r>
              <a:rPr lang="tr-TR" sz="2400" dirty="0"/>
              <a:t> </a:t>
            </a:r>
            <a:r>
              <a:rPr lang="tr-TR" sz="2400" dirty="0" smtClean="0"/>
              <a:t>Üniversitesinde hemşirelikte </a:t>
            </a:r>
            <a:r>
              <a:rPr lang="tr-TR" sz="2400" dirty="0"/>
              <a:t>lisans eğitimini tamamlamıştır</a:t>
            </a:r>
            <a:r>
              <a:rPr lang="tr-TR" sz="2400" dirty="0" smtClean="0"/>
              <a:t>.</a:t>
            </a:r>
          </a:p>
          <a:p>
            <a:r>
              <a:rPr lang="tr-TR" sz="2400" dirty="0"/>
              <a:t>1964’te Emory </a:t>
            </a:r>
            <a:r>
              <a:rPr lang="tr-TR" sz="2400" dirty="0" smtClean="0"/>
              <a:t>Üniversitesinde </a:t>
            </a:r>
            <a:r>
              <a:rPr lang="tr-TR" sz="2400" dirty="0"/>
              <a:t>anne-çocuk sağlığı </a:t>
            </a:r>
            <a:r>
              <a:rPr lang="tr-TR" sz="2400" dirty="0" smtClean="0"/>
              <a:t>hemşireliğinde </a:t>
            </a:r>
            <a:r>
              <a:rPr lang="tr-TR" sz="2400" dirty="0" err="1" smtClean="0"/>
              <a:t>master</a:t>
            </a:r>
            <a:r>
              <a:rPr lang="tr-TR" sz="2400" dirty="0" smtClean="0"/>
              <a:t> yapmıştır.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5179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Ramona</a:t>
            </a:r>
            <a:r>
              <a:rPr lang="tr-TR" altLang="tr-TR" dirty="0"/>
              <a:t> T. </a:t>
            </a:r>
            <a:r>
              <a:rPr lang="tr-TR" altLang="tr-TR" dirty="0" err="1"/>
              <a:t>Mercer’in</a:t>
            </a:r>
            <a:r>
              <a:rPr lang="tr-TR" altLang="tr-TR" dirty="0"/>
              <a:t> </a:t>
            </a:r>
            <a:r>
              <a:rPr lang="tr-TR" dirty="0" smtClean="0"/>
              <a:t>Özgeçmişi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tr-TR" sz="2800" dirty="0"/>
              <a:t>1973’te Pittsburgh Üniversitesinde doktorasını tamamlamıştır</a:t>
            </a:r>
            <a:endParaRPr lang="en-US" sz="2800" dirty="0"/>
          </a:p>
          <a:p>
            <a:r>
              <a:rPr lang="tr-TR" sz="2800" dirty="0" smtClean="0"/>
              <a:t>California </a:t>
            </a:r>
            <a:r>
              <a:rPr lang="tr-TR" sz="2800" dirty="0"/>
              <a:t>Üniversitesinde Aile Sağlık Bakımı Hemşireliği Bölümünde yardımcı doçent olarak çalışmaya başlamıştır.</a:t>
            </a:r>
            <a:endParaRPr lang="en-US" sz="2800" dirty="0"/>
          </a:p>
          <a:p>
            <a:r>
              <a:rPr lang="tr-TR" sz="2800" dirty="0"/>
              <a:t>1977’de doçentliğini almış ve 1983’te profesör olmuştur.</a:t>
            </a:r>
            <a:endParaRPr lang="en-US" sz="2800" dirty="0"/>
          </a:p>
          <a:p>
            <a:r>
              <a:rPr lang="tr-TR" sz="2800" dirty="0"/>
              <a:t>1987’de emekliliğini kadar, görevini yürütmüştür</a:t>
            </a:r>
            <a:r>
              <a:rPr lang="tr-TR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80430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Teorinin Felsefi Dayanakları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Reva </a:t>
            </a:r>
            <a:r>
              <a:rPr lang="tr-TR" sz="2400" dirty="0" err="1" smtClean="0"/>
              <a:t>Rubin’in</a:t>
            </a:r>
            <a:r>
              <a:rPr lang="tr-TR" sz="2400" dirty="0" smtClean="0"/>
              <a:t> annelik üzerine olan çalışmaları</a:t>
            </a:r>
          </a:p>
          <a:p>
            <a:r>
              <a:rPr lang="tr-TR" sz="2400" dirty="0" smtClean="0"/>
              <a:t>Margaret </a:t>
            </a:r>
            <a:r>
              <a:rPr lang="tr-TR" sz="2400" dirty="0" err="1" smtClean="0"/>
              <a:t>Mead’in</a:t>
            </a:r>
            <a:r>
              <a:rPr lang="tr-TR" sz="2400" dirty="0" smtClean="0"/>
              <a:t> Rol Oluşturma Teorisi</a:t>
            </a:r>
          </a:p>
          <a:p>
            <a:r>
              <a:rPr lang="tr-TR" sz="2400" dirty="0" err="1" smtClean="0"/>
              <a:t>Thornton</a:t>
            </a:r>
            <a:r>
              <a:rPr lang="tr-TR" sz="2400" dirty="0" smtClean="0"/>
              <a:t> ve </a:t>
            </a:r>
            <a:r>
              <a:rPr lang="tr-TR" sz="2400" dirty="0" err="1" smtClean="0"/>
              <a:t>Nardi’nin</a:t>
            </a:r>
            <a:r>
              <a:rPr lang="tr-TR" sz="2400" dirty="0" smtClean="0"/>
              <a:t>  Rol Kazanım Süreci</a:t>
            </a:r>
            <a:endParaRPr lang="en-US" sz="2400" dirty="0"/>
          </a:p>
          <a:p>
            <a:r>
              <a:rPr lang="tr-TR" sz="2400" dirty="0" err="1" smtClean="0"/>
              <a:t>Turner’in</a:t>
            </a:r>
            <a:r>
              <a:rPr lang="tr-TR" sz="2400" dirty="0" smtClean="0"/>
              <a:t> Öz Benlik Teorisi</a:t>
            </a:r>
          </a:p>
          <a:p>
            <a:r>
              <a:rPr lang="tr-TR" sz="2400" dirty="0" err="1" smtClean="0"/>
              <a:t>Werner’in</a:t>
            </a:r>
            <a:r>
              <a:rPr lang="tr-TR" sz="2400" dirty="0" smtClean="0"/>
              <a:t> Gelişimsel Süreç Teorisi</a:t>
            </a:r>
          </a:p>
          <a:p>
            <a:r>
              <a:rPr lang="en-US" sz="2400" dirty="0"/>
              <a:t>Burr, Leigh, Day </a:t>
            </a:r>
            <a:r>
              <a:rPr lang="tr-TR" sz="2400" dirty="0"/>
              <a:t>ve</a:t>
            </a:r>
            <a:r>
              <a:rPr lang="en-US" sz="2400" dirty="0"/>
              <a:t> Constantine</a:t>
            </a:r>
            <a:r>
              <a:rPr lang="tr-TR" sz="2400" dirty="0"/>
              <a:t>’in Sembolik Etkileşim Teorisi </a:t>
            </a:r>
            <a:endParaRPr lang="tr-TR" sz="2400" dirty="0" smtClean="0"/>
          </a:p>
          <a:p>
            <a:r>
              <a:rPr lang="tr-TR" sz="2400" dirty="0" err="1" smtClean="0"/>
              <a:t>Bertalanffy’nin</a:t>
            </a:r>
            <a:r>
              <a:rPr lang="tr-TR" sz="2400" dirty="0" smtClean="0"/>
              <a:t> Genel Sistem Teorisi </a:t>
            </a:r>
          </a:p>
          <a:p>
            <a:r>
              <a:rPr lang="tr-TR" sz="2400" dirty="0" err="1" smtClean="0"/>
              <a:t>Bronfenbrenner</a:t>
            </a:r>
            <a:r>
              <a:rPr lang="tr-TR" sz="2400" dirty="0" smtClean="0"/>
              <a:t> </a:t>
            </a:r>
            <a:r>
              <a:rPr lang="tr-TR" sz="2400" dirty="0"/>
              <a:t>ekolojik sistem </a:t>
            </a:r>
            <a:r>
              <a:rPr lang="tr-TR" sz="2400" dirty="0" smtClean="0"/>
              <a:t>kuramı</a:t>
            </a:r>
          </a:p>
          <a:p>
            <a:r>
              <a:rPr lang="tr-TR" sz="2400" dirty="0"/>
              <a:t>Geçiş teorileri</a:t>
            </a:r>
            <a:endParaRPr lang="en-US" sz="2400" dirty="0"/>
          </a:p>
          <a:p>
            <a:endParaRPr lang="tr-TR" b="1" dirty="0" smtClean="0"/>
          </a:p>
          <a:p>
            <a:r>
              <a:rPr lang="tr-TR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2067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Metaparadigma</a:t>
            </a:r>
            <a:r>
              <a:rPr lang="tr-TR" dirty="0"/>
              <a:t> tanımları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İnsan: </a:t>
            </a:r>
            <a:r>
              <a:rPr lang="tr-TR" dirty="0" err="1" smtClean="0"/>
              <a:t>Mercer</a:t>
            </a:r>
            <a:r>
              <a:rPr lang="tr-TR" dirty="0" smtClean="0"/>
              <a:t> özel </a:t>
            </a:r>
            <a:r>
              <a:rPr lang="tr-TR" dirty="0"/>
              <a:t>olarak insanı tanımlamamıştır ancak kendilik ve </a:t>
            </a:r>
            <a:r>
              <a:rPr lang="tr-TR" dirty="0" err="1"/>
              <a:t>öz’den</a:t>
            </a:r>
            <a:r>
              <a:rPr lang="tr-TR" dirty="0"/>
              <a:t> söz etmektedir. </a:t>
            </a:r>
            <a:r>
              <a:rPr lang="tr-TR" dirty="0" err="1"/>
              <a:t>Mercer’e</a:t>
            </a:r>
            <a:r>
              <a:rPr lang="tr-TR" dirty="0"/>
              <a:t> </a:t>
            </a:r>
            <a:r>
              <a:rPr lang="tr-TR" dirty="0" smtClean="0"/>
              <a:t>göre, annelik rolü düşünüldüğünde, kendilik kavramı, </a:t>
            </a:r>
            <a:r>
              <a:rPr lang="tr-TR" dirty="0"/>
              <a:t>rol kavramından </a:t>
            </a:r>
            <a:r>
              <a:rPr lang="tr-TR" dirty="0" smtClean="0"/>
              <a:t>ayrıdır.</a:t>
            </a:r>
          </a:p>
          <a:p>
            <a:r>
              <a:rPr lang="tr-TR" dirty="0" smtClean="0"/>
              <a:t> </a:t>
            </a:r>
            <a:r>
              <a:rPr lang="tr-TR" dirty="0"/>
              <a:t>Anneliğin bireyselleşmesi yoluyla, </a:t>
            </a:r>
            <a:r>
              <a:rPr lang="tr-TR" dirty="0" smtClean="0"/>
              <a:t>kadının kendini ve </a:t>
            </a:r>
            <a:r>
              <a:rPr lang="tr-TR" dirty="0" err="1" smtClean="0"/>
              <a:t>yenidoğanı</a:t>
            </a:r>
            <a:r>
              <a:rPr lang="tr-TR" dirty="0" smtClean="0"/>
              <a:t> birlikte değerlendirmesi sonucunda </a:t>
            </a:r>
            <a:r>
              <a:rPr lang="tr-TR" dirty="0"/>
              <a:t>kendi kişiliğini yeniden </a:t>
            </a:r>
            <a:r>
              <a:rPr lang="tr-TR" dirty="0" smtClean="0"/>
              <a:t>tanımlamaktadır.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4610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Metaparadigma</a:t>
            </a:r>
            <a:r>
              <a:rPr lang="tr-TR" dirty="0" smtClean="0"/>
              <a:t> tanımları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/>
              <a:t>Hemşirelik</a:t>
            </a:r>
            <a:endParaRPr lang="en-US" dirty="0"/>
          </a:p>
          <a:p>
            <a:r>
              <a:rPr lang="tr-TR" dirty="0" err="1" smtClean="0"/>
              <a:t>Mercer’e</a:t>
            </a:r>
            <a:r>
              <a:rPr lang="tr-TR" dirty="0" smtClean="0"/>
              <a:t> göre “Hemşireler anne olan kadın </a:t>
            </a:r>
            <a:r>
              <a:rPr lang="tr-TR" dirty="0"/>
              <a:t>ile sürekli ve en yoğun </a:t>
            </a:r>
            <a:r>
              <a:rPr lang="tr-TR" dirty="0" smtClean="0"/>
              <a:t>etkileşimde </a:t>
            </a:r>
            <a:r>
              <a:rPr lang="tr-TR" dirty="0"/>
              <a:t>bulunan sağlık </a:t>
            </a:r>
            <a:r>
              <a:rPr lang="tr-TR" dirty="0" smtClean="0"/>
              <a:t>personelidir”. </a:t>
            </a:r>
          </a:p>
          <a:p>
            <a:r>
              <a:rPr lang="tr-TR" dirty="0" smtClean="0"/>
              <a:t>Hemşireler </a:t>
            </a:r>
            <a:r>
              <a:rPr lang="tr-TR" dirty="0"/>
              <a:t>çocukların ve ailelerin sağlığını yükseltmekten </a:t>
            </a:r>
            <a:r>
              <a:rPr lang="tr-TR" dirty="0" smtClean="0"/>
              <a:t>sorumludurlar.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199263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Metaparadigma</a:t>
            </a:r>
            <a:r>
              <a:rPr lang="tr-TR" dirty="0"/>
              <a:t> tanımları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dirty="0" err="1" smtClean="0"/>
              <a:t>Mercer’e</a:t>
            </a:r>
            <a:r>
              <a:rPr lang="tr-TR" sz="2800" dirty="0" smtClean="0"/>
              <a:t> göre </a:t>
            </a:r>
            <a:r>
              <a:rPr lang="tr-TR" sz="2800" u="sng" dirty="0" smtClean="0"/>
              <a:t>hemşirelik</a:t>
            </a:r>
            <a:r>
              <a:rPr lang="tr-TR" sz="2800" dirty="0" smtClean="0"/>
              <a:t> </a:t>
            </a:r>
            <a:r>
              <a:rPr lang="tr-TR" sz="2800" dirty="0"/>
              <a:t>üç </a:t>
            </a:r>
            <a:r>
              <a:rPr lang="tr-TR" sz="2800" dirty="0" err="1"/>
              <a:t>major</a:t>
            </a:r>
            <a:r>
              <a:rPr lang="tr-TR" sz="2800" dirty="0"/>
              <a:t> </a:t>
            </a:r>
            <a:r>
              <a:rPr lang="tr-TR" sz="2800" dirty="0" smtClean="0"/>
              <a:t>odağıyla </a:t>
            </a:r>
            <a:r>
              <a:rPr lang="tr-TR" sz="2800" dirty="0"/>
              <a:t>dinamik bir meslektir:</a:t>
            </a:r>
            <a:endParaRPr lang="en-US" sz="2800" dirty="0"/>
          </a:p>
          <a:p>
            <a:pPr lvl="0"/>
            <a:r>
              <a:rPr lang="tr-TR" sz="2800" dirty="0" smtClean="0"/>
              <a:t>Hastalığın önlenmesi ve sağlığın yükseltilmesi,</a:t>
            </a:r>
            <a:endParaRPr lang="en-US" sz="2800" dirty="0" smtClean="0"/>
          </a:p>
          <a:p>
            <a:pPr lvl="0"/>
            <a:r>
              <a:rPr lang="tr-TR" sz="2800" dirty="0" smtClean="0"/>
              <a:t>Optimal sağlık düzeyine ulaşmak ve fonksiyonlarını yerine getirmek için, profesyonel yardıma gereksinimi olanlara bakım sağlanması,</a:t>
            </a:r>
            <a:endParaRPr lang="en-US" sz="2800" dirty="0" smtClean="0"/>
          </a:p>
          <a:p>
            <a:pPr lvl="0"/>
            <a:r>
              <a:rPr lang="tr-TR" sz="2800" dirty="0" smtClean="0"/>
              <a:t>Mükemmel hemşirelik bakımının sağlanması için bilgi temelini genişletmek üzere araştırma yapması.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1152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Metaparadigma</a:t>
            </a:r>
            <a:r>
              <a:rPr lang="tr-TR" dirty="0" smtClean="0"/>
              <a:t> tanımları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Sağlık:Mercer</a:t>
            </a:r>
            <a:r>
              <a:rPr lang="tr-TR" dirty="0"/>
              <a:t> </a:t>
            </a:r>
            <a:r>
              <a:rPr lang="tr-TR" dirty="0" smtClean="0"/>
              <a:t>sağlıkla ilişkili durumları, </a:t>
            </a:r>
            <a:r>
              <a:rPr lang="tr-TR" dirty="0"/>
              <a:t>“önceki ve şimdiki </a:t>
            </a:r>
            <a:r>
              <a:rPr lang="tr-TR" dirty="0" smtClean="0"/>
              <a:t>sağlıklarını algılayışları</a:t>
            </a:r>
            <a:r>
              <a:rPr lang="tr-TR" dirty="0"/>
              <a:t>, </a:t>
            </a:r>
            <a:r>
              <a:rPr lang="tr-TR" dirty="0" smtClean="0"/>
              <a:t>sağlığa ilişkin </a:t>
            </a:r>
            <a:r>
              <a:rPr lang="tr-TR" dirty="0"/>
              <a:t>görüşleri, hastalığa </a:t>
            </a:r>
            <a:r>
              <a:rPr lang="tr-TR" dirty="0" smtClean="0"/>
              <a:t>direnç-duyarlılık durumları, </a:t>
            </a:r>
            <a:r>
              <a:rPr lang="tr-TR" dirty="0"/>
              <a:t>sağlıklı ilgili </a:t>
            </a:r>
            <a:r>
              <a:rPr lang="tr-TR" dirty="0" smtClean="0"/>
              <a:t>endişeleri, </a:t>
            </a:r>
            <a:r>
              <a:rPr lang="tr-TR" dirty="0"/>
              <a:t>hastalığa </a:t>
            </a:r>
            <a:r>
              <a:rPr lang="tr-TR" dirty="0" smtClean="0"/>
              <a:t>uyum </a:t>
            </a:r>
            <a:r>
              <a:rPr lang="tr-TR" dirty="0"/>
              <a:t>ve hasta rolünü reddetme” </a:t>
            </a:r>
            <a:r>
              <a:rPr lang="tr-TR" dirty="0" smtClean="0"/>
              <a:t>kavramlarıyla tanımlamaktadır </a:t>
            </a:r>
          </a:p>
        </p:txBody>
      </p:sp>
    </p:spTree>
    <p:extLst>
      <p:ext uri="{BB962C8B-B14F-4D97-AF65-F5344CB8AC3E}">
        <p14:creationId xmlns:p14="http://schemas.microsoft.com/office/powerpoint/2010/main" xmlns="" val="949672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Metaparadigma</a:t>
            </a:r>
            <a:r>
              <a:rPr lang="tr-TR" dirty="0"/>
              <a:t> tanımları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/>
              <a:t>Yenidoğanın</a:t>
            </a:r>
            <a:r>
              <a:rPr lang="tr-TR" sz="2800" dirty="0"/>
              <a:t> sağlığı; ebeveynlerin bebeğin sağlık durumunu değerlendirmesi ve mevcut hastalık düzeyi ile tanımlanır.</a:t>
            </a:r>
          </a:p>
          <a:p>
            <a:r>
              <a:rPr lang="tr-TR" sz="2800" dirty="0" smtClean="0"/>
              <a:t>Sağlık </a:t>
            </a:r>
            <a:r>
              <a:rPr lang="tr-TR" sz="2800" dirty="0"/>
              <a:t>ayrıca, çocuk için istenilen bir sonuç olarak da görülmektedir</a:t>
            </a:r>
          </a:p>
        </p:txBody>
      </p:sp>
    </p:spTree>
    <p:extLst>
      <p:ext uri="{BB962C8B-B14F-4D97-AF65-F5344CB8AC3E}">
        <p14:creationId xmlns:p14="http://schemas.microsoft.com/office/powerpoint/2010/main" xmlns="" val="2890410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Teorinin </a:t>
            </a:r>
            <a:r>
              <a:rPr lang="tr-TR" dirty="0" err="1"/>
              <a:t>Metaparadigmaları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sz="2800" dirty="0" smtClean="0"/>
          </a:p>
          <a:p>
            <a:r>
              <a:rPr lang="tr-TR" sz="2800" dirty="0" smtClean="0"/>
              <a:t>Çevre : </a:t>
            </a:r>
            <a:r>
              <a:rPr lang="tr-TR" sz="2800" dirty="0" err="1" smtClean="0"/>
              <a:t>Mercer</a:t>
            </a:r>
            <a:r>
              <a:rPr lang="tr-TR" sz="2800" dirty="0" smtClean="0"/>
              <a:t> çevreyi, </a:t>
            </a:r>
            <a:r>
              <a:rPr lang="tr-TR" sz="2800" dirty="0" err="1"/>
              <a:t>Bronfenbrenner’ın</a:t>
            </a:r>
            <a:r>
              <a:rPr lang="tr-TR" sz="2800" dirty="0"/>
              <a:t> ekolojik çevre </a:t>
            </a:r>
            <a:r>
              <a:rPr lang="tr-TR" sz="2800" dirty="0" smtClean="0"/>
              <a:t>kuramından </a:t>
            </a:r>
            <a:r>
              <a:rPr lang="tr-TR" sz="2800" dirty="0"/>
              <a:t>kavramsallaştırmıştır</a:t>
            </a:r>
            <a:r>
              <a:rPr lang="tr-TR" sz="2800" dirty="0" smtClean="0"/>
              <a:t>.</a:t>
            </a:r>
          </a:p>
          <a:p>
            <a:r>
              <a:rPr lang="tr-TR" sz="2800" dirty="0" smtClean="0"/>
              <a:t> </a:t>
            </a:r>
            <a:r>
              <a:rPr lang="tr-TR" sz="2800" dirty="0" err="1"/>
              <a:t>Mercer’e</a:t>
            </a:r>
            <a:r>
              <a:rPr lang="tr-TR" sz="2800" dirty="0"/>
              <a:t> göre, bir rol/kişinin gelişimi çevreden ayrı düşünülemez,</a:t>
            </a:r>
          </a:p>
          <a:p>
            <a:r>
              <a:rPr lang="tr-TR" sz="2800" dirty="0"/>
              <a:t>Çevredeki stres ve sosyal destek, hem anne </a:t>
            </a:r>
            <a:r>
              <a:rPr lang="tr-TR" sz="2800" dirty="0" smtClean="0"/>
              <a:t>ve babanın rolü başarmasını, </a:t>
            </a:r>
            <a:r>
              <a:rPr lang="tr-TR" sz="2800" dirty="0"/>
              <a:t>hem de gelişmekte olan çocuğu etkilemektedir </a:t>
            </a:r>
            <a:endParaRPr lang="tr-TR" sz="3000" i="1" dirty="0" smtClean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479740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Teorinin </a:t>
            </a:r>
            <a:r>
              <a:rPr lang="tr-TR" dirty="0"/>
              <a:t>temel </a:t>
            </a:r>
            <a:r>
              <a:rPr lang="tr-TR" dirty="0" smtClean="0"/>
              <a:t>varsayımları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Göreceli olarak stabil </a:t>
            </a:r>
            <a:r>
              <a:rPr lang="tr-TR" sz="2800" dirty="0"/>
              <a:t>olan </a:t>
            </a:r>
            <a:r>
              <a:rPr lang="tr-TR" sz="2800" dirty="0" smtClean="0"/>
              <a:t>kendilik kavramı bir annenin olayları nasıl algılayacağı ve tanımlayacağını belirler. Annenin </a:t>
            </a:r>
            <a:r>
              <a:rPr lang="tr-TR" sz="2800" dirty="0"/>
              <a:t>bebeğini  algılayışı ve </a:t>
            </a:r>
            <a:r>
              <a:rPr lang="tr-TR" sz="2800" dirty="0" smtClean="0"/>
              <a:t>diğerlerinin onun anneliğine tepkileri onun gerçek dünyasıdır..</a:t>
            </a:r>
            <a:endParaRPr lang="tr-TR" sz="2800" dirty="0"/>
          </a:p>
          <a:p>
            <a:r>
              <a:rPr lang="tr-TR" sz="2800" dirty="0"/>
              <a:t>Annenin sosyalizasyonuna ek olarak, </a:t>
            </a:r>
            <a:r>
              <a:rPr lang="tr-TR" sz="2800" dirty="0" smtClean="0"/>
              <a:t>gelişimsel </a:t>
            </a:r>
            <a:r>
              <a:rPr lang="tr-TR" sz="2800" dirty="0"/>
              <a:t>düzeyi ve </a:t>
            </a:r>
            <a:r>
              <a:rPr lang="tr-TR" sz="2800" dirty="0" smtClean="0"/>
              <a:t>içselleştirdiği kişilik özellikleri davranışsal yanıtlarını belirler. </a:t>
            </a:r>
            <a:endParaRPr lang="tr-TR" sz="2800" dirty="0"/>
          </a:p>
          <a:p>
            <a:r>
              <a:rPr lang="tr-TR" sz="2800" dirty="0"/>
              <a:t>Annelerin </a:t>
            </a:r>
            <a:r>
              <a:rPr lang="tr-TR" sz="2800" dirty="0" smtClean="0"/>
              <a:t>rolü; partneri, bebeğin büyüme  </a:t>
            </a:r>
            <a:r>
              <a:rPr lang="tr-TR" sz="2800" dirty="0"/>
              <a:t>ve gelişme </a:t>
            </a:r>
            <a:r>
              <a:rPr lang="tr-TR" sz="2800" dirty="0" smtClean="0"/>
              <a:t>yoluyla annelik rolündeki uzmanlığın bir yansımasıdır.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xmlns="" val="1362090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Teorinin</a:t>
            </a:r>
            <a:r>
              <a:rPr lang="tr-TR" dirty="0" smtClean="0"/>
              <a:t> </a:t>
            </a:r>
            <a:r>
              <a:rPr lang="tr-TR" dirty="0"/>
              <a:t>temel varsayımları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/>
              <a:t>Yenidoğan</a:t>
            </a:r>
            <a:r>
              <a:rPr lang="tr-TR" sz="2800" dirty="0"/>
              <a:t>, </a:t>
            </a:r>
            <a:r>
              <a:rPr lang="tr-TR" sz="2800" dirty="0" err="1"/>
              <a:t>maternal</a:t>
            </a:r>
            <a:r>
              <a:rPr lang="tr-TR" sz="2800" dirty="0"/>
              <a:t> rolü etkileyen ve rolden etkilenen, </a:t>
            </a:r>
            <a:r>
              <a:rPr lang="tr-TR" sz="2800" dirty="0" err="1"/>
              <a:t>maternal</a:t>
            </a:r>
            <a:r>
              <a:rPr lang="tr-TR" sz="2800" dirty="0"/>
              <a:t> rol </a:t>
            </a:r>
            <a:r>
              <a:rPr lang="tr-TR" sz="2800" dirty="0" smtClean="0"/>
              <a:t>edinme sürecinin </a:t>
            </a:r>
            <a:r>
              <a:rPr lang="tr-TR" sz="2800" dirty="0"/>
              <a:t>aktif bir ortağı olarak </a:t>
            </a:r>
            <a:r>
              <a:rPr lang="tr-TR" sz="2800" dirty="0" smtClean="0"/>
              <a:t>ortaya çıkar. </a:t>
            </a:r>
          </a:p>
          <a:p>
            <a:r>
              <a:rPr lang="tr-TR" sz="2800" dirty="0" smtClean="0"/>
              <a:t>Baba </a:t>
            </a:r>
            <a:r>
              <a:rPr lang="tr-TR" sz="2800" dirty="0"/>
              <a:t>ya da </a:t>
            </a:r>
            <a:r>
              <a:rPr lang="tr-TR" sz="2800" dirty="0" smtClean="0"/>
              <a:t>partner, anneyi destekleyen herhangi bir başkası tarafından yerine konulamayacak şekilde, </a:t>
            </a:r>
            <a:r>
              <a:rPr lang="tr-TR" sz="2800" dirty="0"/>
              <a:t>rol kazanmaya katkıda </a:t>
            </a:r>
            <a:r>
              <a:rPr lang="tr-TR" sz="2800" dirty="0" smtClean="0"/>
              <a:t>bulunur.</a:t>
            </a:r>
            <a:endParaRPr lang="tr-TR" sz="2800" dirty="0"/>
          </a:p>
          <a:p>
            <a:r>
              <a:rPr lang="tr-TR" sz="2800" dirty="0" err="1"/>
              <a:t>Maternal</a:t>
            </a:r>
            <a:r>
              <a:rPr lang="tr-TR" sz="2800" dirty="0"/>
              <a:t> </a:t>
            </a:r>
            <a:r>
              <a:rPr lang="tr-TR" sz="2800" dirty="0" smtClean="0"/>
              <a:t>kimlik gelişimi, </a:t>
            </a:r>
            <a:r>
              <a:rPr lang="tr-TR" sz="2800" dirty="0" err="1"/>
              <a:t>maternal</a:t>
            </a:r>
            <a:r>
              <a:rPr lang="tr-TR" sz="2800" dirty="0"/>
              <a:t> bağlanma ile </a:t>
            </a:r>
            <a:r>
              <a:rPr lang="tr-TR" sz="2800" dirty="0" smtClean="0"/>
              <a:t>eşzamanlı gelişir </a:t>
            </a:r>
            <a:r>
              <a:rPr lang="tr-TR" sz="2800" dirty="0"/>
              <a:t>ve </a:t>
            </a:r>
            <a:r>
              <a:rPr lang="tr-TR" sz="2800" dirty="0" smtClean="0"/>
              <a:t>birbirine </a:t>
            </a:r>
            <a:r>
              <a:rPr lang="tr-TR" sz="2800" dirty="0"/>
              <a:t>bağlıdır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053675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Geçişle ilgili varsayımları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r>
              <a:rPr lang="tr-TR" sz="2800" dirty="0" smtClean="0"/>
              <a:t>Annelik rolüne geçiş </a:t>
            </a:r>
            <a:r>
              <a:rPr lang="tr-TR" sz="2800" dirty="0" err="1" smtClean="0"/>
              <a:t>major</a:t>
            </a:r>
            <a:r>
              <a:rPr lang="tr-TR" sz="2800" dirty="0" smtClean="0"/>
              <a:t> </a:t>
            </a:r>
            <a:r>
              <a:rPr lang="tr-TR" sz="2800" dirty="0"/>
              <a:t>gelişimsel olaylardan birisidir</a:t>
            </a:r>
            <a:r>
              <a:rPr lang="tr-TR" sz="2800" dirty="0" smtClean="0"/>
              <a:t>.</a:t>
            </a:r>
          </a:p>
          <a:p>
            <a:r>
              <a:rPr lang="tr-TR" sz="2800" dirty="0" smtClean="0"/>
              <a:t>Anne olmak bilinenden bilinmeyene, yeni bir gerçekliğe geçiştir.</a:t>
            </a:r>
          </a:p>
          <a:p>
            <a:r>
              <a:rPr lang="tr-TR" sz="2800" dirty="0" smtClean="0"/>
              <a:t>Bu geçiş amaçların, becerilerin, başarılması gereken sorumlulukların yeniden yapılandırılmasını gerektirir.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9264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Geçiş stratejileri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dirty="0"/>
              <a:t>Yeni bir gerçekliğe kişisel bütünlüğü korurken uyum sağlamak pek çok strateji kullanılmasını </a:t>
            </a:r>
            <a:r>
              <a:rPr lang="tr-TR" sz="2800" dirty="0" smtClean="0"/>
              <a:t>gerektirir. Bu stratejiler:</a:t>
            </a:r>
          </a:p>
          <a:p>
            <a:r>
              <a:rPr lang="tr-TR" sz="2800" dirty="0" smtClean="0"/>
              <a:t>Gerekli değişikliğin sürekliliğinin fark edilmesi</a:t>
            </a:r>
          </a:p>
          <a:p>
            <a:r>
              <a:rPr lang="tr-TR" sz="2800" dirty="0" smtClean="0"/>
              <a:t>Yeni benlik tanımını yapılandırmak üzere bilgi toplanması</a:t>
            </a:r>
          </a:p>
          <a:p>
            <a:r>
              <a:rPr lang="tr-TR" sz="2800" dirty="0" smtClean="0"/>
              <a:t>Yeni rolde benliğin uzmanlığının test edilmesidir.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0296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pPr algn="l"/>
            <a:r>
              <a:rPr lang="tr-TR" sz="4000" dirty="0" err="1" smtClean="0"/>
              <a:t>Maternal</a:t>
            </a:r>
            <a:r>
              <a:rPr lang="tr-TR" sz="4000" dirty="0" smtClean="0"/>
              <a:t> </a:t>
            </a:r>
            <a:r>
              <a:rPr lang="tr-TR" sz="4000" dirty="0"/>
              <a:t>rol kazanmanın dört evresi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r-TR" dirty="0" smtClean="0"/>
              <a:t>Beklenen annelik rolü evresi- Gebelik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/>
              <a:t>F</a:t>
            </a:r>
            <a:r>
              <a:rPr lang="tr-TR" dirty="0" err="1" smtClean="0"/>
              <a:t>ormal</a:t>
            </a:r>
            <a:r>
              <a:rPr lang="tr-TR" dirty="0" smtClean="0"/>
              <a:t> evre </a:t>
            </a:r>
            <a:r>
              <a:rPr lang="tr-TR" dirty="0"/>
              <a:t>(rol alma</a:t>
            </a:r>
            <a:r>
              <a:rPr lang="tr-TR" dirty="0" smtClean="0"/>
              <a:t>)- Yeni annelik/taklit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İnformal</a:t>
            </a:r>
            <a:r>
              <a:rPr lang="tr-TR" dirty="0" smtClean="0"/>
              <a:t> evre (rol yapma)- Kendi yargılarını kullanabilme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Kişisel evre(</a:t>
            </a:r>
            <a:r>
              <a:rPr lang="tr-TR" dirty="0" err="1" smtClean="0"/>
              <a:t>Maternal</a:t>
            </a:r>
            <a:r>
              <a:rPr lang="tr-TR" dirty="0" smtClean="0"/>
              <a:t> kimlik)- rolde ahenk, uyum, güven, doyum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86102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Anne </a:t>
            </a:r>
            <a:r>
              <a:rPr lang="tr-TR" sz="3600" dirty="0" err="1" smtClean="0"/>
              <a:t>Olma’nın</a:t>
            </a:r>
            <a:r>
              <a:rPr lang="tr-TR" sz="3600" dirty="0" smtClean="0"/>
              <a:t> aşamaları</a:t>
            </a:r>
            <a:br>
              <a:rPr lang="tr-TR" sz="3600" dirty="0" smtClean="0"/>
            </a:br>
            <a:r>
              <a:rPr lang="tr-TR" sz="3600" dirty="0" smtClean="0"/>
              <a:t>(revize model)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tr-TR" sz="2800" dirty="0"/>
              <a:t>Bağlanma ve hazırlık (gebeliğe)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tr-TR" sz="2800" dirty="0"/>
              <a:t>Tanışma, uygulama ve fiziksel onarım (</a:t>
            </a:r>
            <a:r>
              <a:rPr lang="tr-TR" sz="2800" dirty="0" err="1"/>
              <a:t>postpartum</a:t>
            </a:r>
            <a:r>
              <a:rPr lang="tr-TR" sz="2800" dirty="0"/>
              <a:t> ilk 2 hafta) 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/>
              <a:t>Normalizasyona</a:t>
            </a:r>
            <a:r>
              <a:rPr lang="tr-TR" sz="2800" dirty="0"/>
              <a:t> yaklaşma (doğumdan sonra 2 hafta-4 ay)</a:t>
            </a:r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/>
              <a:t>Maternal</a:t>
            </a:r>
            <a:r>
              <a:rPr lang="tr-TR" sz="2800" dirty="0"/>
              <a:t> kimliğin entegrasyonu (yaklaşık 4 ay)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564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Teorinin Temel Kavramları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sz="2000" dirty="0" smtClean="0"/>
              <a:t>Annelik </a:t>
            </a:r>
            <a:r>
              <a:rPr lang="tr-TR" sz="2000" dirty="0" err="1" smtClean="0"/>
              <a:t>roünü</a:t>
            </a:r>
            <a:r>
              <a:rPr lang="tr-TR" sz="2000" dirty="0" smtClean="0"/>
              <a:t> kazanma</a:t>
            </a:r>
          </a:p>
          <a:p>
            <a:r>
              <a:rPr lang="tr-TR" sz="2000" dirty="0" err="1" smtClean="0"/>
              <a:t>Maternal</a:t>
            </a:r>
            <a:r>
              <a:rPr lang="tr-TR" sz="2000" dirty="0" smtClean="0"/>
              <a:t> kimlik </a:t>
            </a:r>
          </a:p>
          <a:p>
            <a:r>
              <a:rPr lang="tr-TR" sz="2000" dirty="0" smtClean="0"/>
              <a:t>Benlik saygısı</a:t>
            </a:r>
          </a:p>
          <a:p>
            <a:r>
              <a:rPr lang="tr-TR" sz="2000" dirty="0" smtClean="0"/>
              <a:t>Benlik kavramı </a:t>
            </a:r>
          </a:p>
          <a:p>
            <a:r>
              <a:rPr lang="tr-TR" sz="2000" dirty="0" smtClean="0"/>
              <a:t>Esneklik</a:t>
            </a:r>
          </a:p>
          <a:p>
            <a:r>
              <a:rPr lang="tr-TR" sz="2000" dirty="0" smtClean="0"/>
              <a:t>Çocuk büyütmeye ilişkin tutumlar</a:t>
            </a:r>
          </a:p>
          <a:p>
            <a:r>
              <a:rPr lang="tr-TR" sz="2000" dirty="0" smtClean="0"/>
              <a:t>Sağlık durumu</a:t>
            </a:r>
          </a:p>
          <a:p>
            <a:r>
              <a:rPr lang="tr-TR" sz="2000" dirty="0" err="1"/>
              <a:t>Anksiyete</a:t>
            </a:r>
            <a:r>
              <a:rPr lang="tr-TR" sz="2000" dirty="0"/>
              <a:t>.</a:t>
            </a:r>
          </a:p>
          <a:p>
            <a:r>
              <a:rPr lang="tr-TR" sz="2000" dirty="0"/>
              <a:t>Depresyon</a:t>
            </a:r>
          </a:p>
          <a:p>
            <a:r>
              <a:rPr lang="tr-TR" sz="2000" dirty="0"/>
              <a:t>Rolde zorlanma - rol çatışması</a:t>
            </a:r>
          </a:p>
          <a:p>
            <a:r>
              <a:rPr lang="tr-TR" sz="2000" dirty="0"/>
              <a:t> </a:t>
            </a:r>
            <a:r>
              <a:rPr lang="tr-TR" sz="2000" dirty="0" err="1"/>
              <a:t>Maternal</a:t>
            </a:r>
            <a:r>
              <a:rPr lang="tr-TR" sz="2000" dirty="0"/>
              <a:t> kimlik</a:t>
            </a:r>
          </a:p>
          <a:p>
            <a:r>
              <a:rPr lang="tr-TR" sz="2000" dirty="0"/>
              <a:t>Memnuniyet-hoşnutluk</a:t>
            </a:r>
          </a:p>
          <a:p>
            <a:r>
              <a:rPr lang="tr-TR" sz="2000" dirty="0"/>
              <a:t>Bağlanma </a:t>
            </a:r>
          </a:p>
          <a:p>
            <a:endParaRPr lang="tr-TR" sz="200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2400" dirty="0" err="1"/>
              <a:t>Yenidoğanın</a:t>
            </a:r>
            <a:r>
              <a:rPr lang="tr-TR" sz="2400" dirty="0"/>
              <a:t> mizacı</a:t>
            </a:r>
          </a:p>
          <a:p>
            <a:r>
              <a:rPr lang="tr-TR" sz="2400" dirty="0" err="1"/>
              <a:t>Yenidoğanın</a:t>
            </a:r>
            <a:r>
              <a:rPr lang="tr-TR" sz="2400" dirty="0"/>
              <a:t> sağlık </a:t>
            </a:r>
            <a:r>
              <a:rPr lang="tr-TR" sz="2400" dirty="0" smtClean="0"/>
              <a:t>durumu</a:t>
            </a:r>
          </a:p>
          <a:p>
            <a:r>
              <a:rPr lang="tr-TR" sz="2400" dirty="0" err="1"/>
              <a:t>Yenidoğanın</a:t>
            </a:r>
            <a:r>
              <a:rPr lang="tr-TR" sz="2400" dirty="0"/>
              <a:t> özellikleri</a:t>
            </a:r>
          </a:p>
          <a:p>
            <a:r>
              <a:rPr lang="tr-TR" sz="2400" dirty="0" err="1"/>
              <a:t>Yenidoğanın</a:t>
            </a:r>
            <a:r>
              <a:rPr lang="tr-TR" sz="2400" dirty="0"/>
              <a:t> ipuçları</a:t>
            </a:r>
          </a:p>
          <a:p>
            <a:r>
              <a:rPr lang="tr-TR" sz="2400" dirty="0"/>
              <a:t>Baba ya da partner</a:t>
            </a:r>
          </a:p>
          <a:p>
            <a:r>
              <a:rPr lang="tr-TR" sz="2400" dirty="0"/>
              <a:t>Aile</a:t>
            </a:r>
          </a:p>
          <a:p>
            <a:r>
              <a:rPr lang="tr-TR" sz="2400" dirty="0"/>
              <a:t>Ailenin işlevselliği</a:t>
            </a:r>
          </a:p>
          <a:p>
            <a:r>
              <a:rPr lang="tr-TR" sz="2400" dirty="0"/>
              <a:t>Stres </a:t>
            </a:r>
          </a:p>
          <a:p>
            <a:r>
              <a:rPr lang="tr-TR" sz="2400" dirty="0"/>
              <a:t>Sosyal destek</a:t>
            </a:r>
          </a:p>
          <a:p>
            <a:r>
              <a:rPr lang="tr-TR" sz="2400" dirty="0"/>
              <a:t>Anne-baba ilişkisi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440953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1800" dirty="0" err="1"/>
              <a:t>Alligood</a:t>
            </a:r>
            <a:r>
              <a:rPr lang="tr-TR" sz="1800" dirty="0"/>
              <a:t>, M.R. &amp; </a:t>
            </a:r>
            <a:r>
              <a:rPr lang="tr-TR" sz="1800" dirty="0" err="1"/>
              <a:t>Tomey</a:t>
            </a:r>
            <a:r>
              <a:rPr lang="tr-TR" sz="1800" dirty="0"/>
              <a:t>, A.M., (2006). </a:t>
            </a:r>
            <a:r>
              <a:rPr lang="tr-TR" sz="1800" dirty="0" err="1"/>
              <a:t>Nursing</a:t>
            </a:r>
            <a:r>
              <a:rPr lang="tr-TR" sz="1800" dirty="0"/>
              <a:t> </a:t>
            </a:r>
            <a:r>
              <a:rPr lang="tr-TR" sz="1800" dirty="0" err="1"/>
              <a:t>Theory</a:t>
            </a:r>
            <a:r>
              <a:rPr lang="tr-TR" sz="1800" dirty="0"/>
              <a:t> </a:t>
            </a:r>
            <a:r>
              <a:rPr lang="tr-TR" sz="1800" dirty="0" err="1"/>
              <a:t>Utilization</a:t>
            </a:r>
            <a:r>
              <a:rPr lang="tr-TR" sz="1800" dirty="0"/>
              <a:t> &amp; Application, Third Edition, </a:t>
            </a:r>
            <a:r>
              <a:rPr lang="tr-TR" sz="1800" dirty="0" err="1"/>
              <a:t>Mosby</a:t>
            </a:r>
            <a:r>
              <a:rPr lang="tr-TR" sz="1800" dirty="0"/>
              <a:t> </a:t>
            </a:r>
            <a:r>
              <a:rPr lang="tr-TR" sz="1800" dirty="0" err="1"/>
              <a:t>Elseiver</a:t>
            </a:r>
            <a:r>
              <a:rPr lang="tr-TR" sz="1800" dirty="0"/>
              <a:t>, USA, 393-410.</a:t>
            </a:r>
            <a:endParaRPr lang="en-US" sz="1800" dirty="0"/>
          </a:p>
          <a:p>
            <a:pPr lvl="0"/>
            <a:r>
              <a:rPr lang="tr-TR" sz="1800" dirty="0" err="1"/>
              <a:t>Tomey</a:t>
            </a:r>
            <a:r>
              <a:rPr lang="tr-TR" sz="1800" dirty="0"/>
              <a:t>, A.M. &amp; </a:t>
            </a:r>
            <a:r>
              <a:rPr lang="tr-TR" sz="1800" dirty="0" err="1"/>
              <a:t>Alligood</a:t>
            </a:r>
            <a:r>
              <a:rPr lang="tr-TR" sz="1800" dirty="0"/>
              <a:t>, MR., (2006). </a:t>
            </a:r>
            <a:r>
              <a:rPr lang="tr-TR" sz="1800" dirty="0" err="1"/>
              <a:t>Nursing</a:t>
            </a:r>
            <a:r>
              <a:rPr lang="tr-TR" sz="1800" dirty="0"/>
              <a:t> </a:t>
            </a:r>
            <a:r>
              <a:rPr lang="tr-TR" sz="1800" dirty="0" err="1"/>
              <a:t>Theorists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</a:t>
            </a:r>
            <a:r>
              <a:rPr lang="tr-TR" sz="1800" dirty="0" err="1"/>
              <a:t>Their</a:t>
            </a:r>
            <a:r>
              <a:rPr lang="tr-TR" sz="1800" dirty="0"/>
              <a:t> </a:t>
            </a:r>
            <a:r>
              <a:rPr lang="tr-TR" sz="1800" dirty="0" err="1"/>
              <a:t>Work</a:t>
            </a:r>
            <a:r>
              <a:rPr lang="tr-TR" sz="1800" dirty="0"/>
              <a:t>, 5th </a:t>
            </a:r>
            <a:r>
              <a:rPr lang="tr-TR" sz="1800" dirty="0" err="1"/>
              <a:t>edn</a:t>
            </a:r>
            <a:r>
              <a:rPr lang="tr-TR" sz="1800" dirty="0"/>
              <a:t>., </a:t>
            </a:r>
            <a:r>
              <a:rPr lang="tr-TR" sz="1800" dirty="0" err="1"/>
              <a:t>Mosby</a:t>
            </a:r>
            <a:r>
              <a:rPr lang="tr-TR" sz="1800" dirty="0"/>
              <a:t>, .St. Louis, 605-618.</a:t>
            </a:r>
            <a:endParaRPr lang="en-US" sz="1800" dirty="0"/>
          </a:p>
          <a:p>
            <a:pPr lvl="0"/>
            <a:r>
              <a:rPr lang="tr-TR" sz="1800" dirty="0" err="1"/>
              <a:t>Mercer</a:t>
            </a:r>
            <a:r>
              <a:rPr lang="tr-TR" sz="1800" dirty="0"/>
              <a:t>, R.T. &amp;</a:t>
            </a:r>
            <a:r>
              <a:rPr lang="tr-TR" sz="1800" dirty="0" err="1"/>
              <a:t>Walker</a:t>
            </a:r>
            <a:r>
              <a:rPr lang="tr-TR" sz="1800" dirty="0"/>
              <a:t>, L.O. (2006). A </a:t>
            </a:r>
            <a:r>
              <a:rPr lang="tr-TR" sz="1800" dirty="0" err="1"/>
              <a:t>Review</a:t>
            </a:r>
            <a:r>
              <a:rPr lang="tr-TR" sz="1800" dirty="0"/>
              <a:t> of </a:t>
            </a:r>
            <a:r>
              <a:rPr lang="tr-TR" sz="1800" dirty="0" err="1"/>
              <a:t>Nursing</a:t>
            </a:r>
            <a:r>
              <a:rPr lang="tr-TR" sz="1800" dirty="0"/>
              <a:t> </a:t>
            </a:r>
            <a:r>
              <a:rPr lang="tr-TR" sz="1800" dirty="0" err="1"/>
              <a:t>Interventions</a:t>
            </a:r>
            <a:r>
              <a:rPr lang="tr-TR" sz="1800" dirty="0"/>
              <a:t> </a:t>
            </a:r>
            <a:r>
              <a:rPr lang="tr-TR" sz="1800" dirty="0" err="1"/>
              <a:t>to</a:t>
            </a:r>
            <a:r>
              <a:rPr lang="tr-TR" sz="1800" dirty="0"/>
              <a:t> </a:t>
            </a:r>
            <a:r>
              <a:rPr lang="tr-TR" sz="1800" dirty="0" err="1"/>
              <a:t>Foster</a:t>
            </a:r>
            <a:r>
              <a:rPr lang="tr-TR" sz="1800" dirty="0"/>
              <a:t> </a:t>
            </a:r>
            <a:r>
              <a:rPr lang="tr-TR" sz="1800" dirty="0" err="1"/>
              <a:t>Becoming</a:t>
            </a:r>
            <a:r>
              <a:rPr lang="tr-TR" sz="1800" dirty="0"/>
              <a:t> a </a:t>
            </a:r>
            <a:r>
              <a:rPr lang="tr-TR" sz="1800" dirty="0" err="1"/>
              <a:t>Mother</a:t>
            </a:r>
            <a:r>
              <a:rPr lang="tr-TR" sz="1800" dirty="0"/>
              <a:t>. </a:t>
            </a:r>
            <a:r>
              <a:rPr lang="tr-TR" sz="1800" dirty="0" err="1"/>
              <a:t>Association</a:t>
            </a:r>
            <a:r>
              <a:rPr lang="tr-TR" sz="1800" dirty="0"/>
              <a:t> of </a:t>
            </a:r>
            <a:r>
              <a:rPr lang="tr-TR" sz="1800" dirty="0" err="1"/>
              <a:t>Women’s</a:t>
            </a:r>
            <a:r>
              <a:rPr lang="tr-TR" sz="1800" dirty="0"/>
              <a:t> </a:t>
            </a:r>
            <a:r>
              <a:rPr lang="tr-TR" sz="1800" dirty="0" err="1"/>
              <a:t>Health</a:t>
            </a:r>
            <a:r>
              <a:rPr lang="tr-TR" sz="1800" dirty="0"/>
              <a:t>, </a:t>
            </a:r>
            <a:r>
              <a:rPr lang="tr-TR" sz="1800" dirty="0" err="1"/>
              <a:t>Obstetric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</a:t>
            </a:r>
            <a:r>
              <a:rPr lang="tr-TR" sz="1800" dirty="0" err="1"/>
              <a:t>Neonatal</a:t>
            </a:r>
            <a:r>
              <a:rPr lang="tr-TR" sz="1800" dirty="0"/>
              <a:t> </a:t>
            </a:r>
            <a:r>
              <a:rPr lang="tr-TR" sz="1800" dirty="0" err="1"/>
              <a:t>Nurses</a:t>
            </a:r>
            <a:r>
              <a:rPr lang="tr-TR" sz="1800" dirty="0"/>
              <a:t>, 35 (5), 568-582. </a:t>
            </a:r>
            <a:endParaRPr lang="en-US" sz="1800" dirty="0"/>
          </a:p>
          <a:p>
            <a:pPr lvl="0"/>
            <a:r>
              <a:rPr lang="tr-TR" sz="1800" dirty="0" err="1"/>
              <a:t>Mercer</a:t>
            </a:r>
            <a:r>
              <a:rPr lang="tr-TR" sz="1800" dirty="0"/>
              <a:t>, R.T. (2006). </a:t>
            </a:r>
            <a:r>
              <a:rPr lang="tr-TR" sz="1800" dirty="0" err="1"/>
              <a:t>Nursing</a:t>
            </a:r>
            <a:r>
              <a:rPr lang="tr-TR" sz="1800" dirty="0"/>
              <a:t> </a:t>
            </a:r>
            <a:r>
              <a:rPr lang="tr-TR" sz="1800" dirty="0" err="1"/>
              <a:t>Support</a:t>
            </a:r>
            <a:r>
              <a:rPr lang="tr-TR" sz="1800" dirty="0"/>
              <a:t> of </a:t>
            </a:r>
            <a:r>
              <a:rPr lang="tr-TR" sz="1800" dirty="0" err="1"/>
              <a:t>the</a:t>
            </a:r>
            <a:r>
              <a:rPr lang="tr-TR" sz="1800" dirty="0"/>
              <a:t> </a:t>
            </a:r>
            <a:r>
              <a:rPr lang="tr-TR" sz="1800" dirty="0" err="1"/>
              <a:t>Process</a:t>
            </a:r>
            <a:r>
              <a:rPr lang="tr-TR" sz="1800" dirty="0"/>
              <a:t> of </a:t>
            </a:r>
            <a:r>
              <a:rPr lang="tr-TR" sz="1800" dirty="0" err="1"/>
              <a:t>Becoming</a:t>
            </a:r>
            <a:r>
              <a:rPr lang="tr-TR" sz="1800" dirty="0"/>
              <a:t> a </a:t>
            </a:r>
            <a:r>
              <a:rPr lang="tr-TR" sz="1800" dirty="0" err="1"/>
              <a:t>Mother</a:t>
            </a:r>
            <a:r>
              <a:rPr lang="tr-TR" sz="1800" dirty="0"/>
              <a:t>, </a:t>
            </a:r>
            <a:r>
              <a:rPr lang="tr-TR" sz="1800" dirty="0" err="1"/>
              <a:t>Association</a:t>
            </a:r>
            <a:r>
              <a:rPr lang="tr-TR" sz="1800" dirty="0"/>
              <a:t> of </a:t>
            </a:r>
            <a:r>
              <a:rPr lang="tr-TR" sz="1800" dirty="0" err="1"/>
              <a:t>Women’s</a:t>
            </a:r>
            <a:r>
              <a:rPr lang="tr-TR" sz="1800" dirty="0"/>
              <a:t> </a:t>
            </a:r>
            <a:r>
              <a:rPr lang="tr-TR" sz="1800" dirty="0" err="1"/>
              <a:t>Health</a:t>
            </a:r>
            <a:r>
              <a:rPr lang="tr-TR" sz="1800" dirty="0"/>
              <a:t>, </a:t>
            </a:r>
            <a:r>
              <a:rPr lang="tr-TR" sz="1800" dirty="0" err="1"/>
              <a:t>Obstetric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</a:t>
            </a:r>
            <a:r>
              <a:rPr lang="tr-TR" sz="1800" dirty="0" err="1"/>
              <a:t>Neonatal</a:t>
            </a:r>
            <a:r>
              <a:rPr lang="tr-TR" sz="1800" dirty="0"/>
              <a:t> </a:t>
            </a:r>
            <a:r>
              <a:rPr lang="tr-TR" sz="1800" dirty="0" err="1"/>
              <a:t>Nurses</a:t>
            </a:r>
            <a:r>
              <a:rPr lang="tr-TR" sz="1800" dirty="0"/>
              <a:t>, 35 (5),  649-651.</a:t>
            </a:r>
            <a:endParaRPr lang="en-US" sz="1800" dirty="0"/>
          </a:p>
          <a:p>
            <a:endParaRPr lang="tr-TR" sz="1800" dirty="0" smtClean="0"/>
          </a:p>
          <a:p>
            <a:endParaRPr lang="tr-TR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64180573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.hafta sunu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899</Words>
  <Application>Microsoft Office PowerPoint</Application>
  <PresentationFormat>Ekran Gösterisi (4:3)</PresentationFormat>
  <Paragraphs>121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21</vt:i4>
      </vt:variant>
    </vt:vector>
  </HeadingPairs>
  <TitlesOfParts>
    <vt:vector size="23" baseType="lpstr">
      <vt:lpstr>Ofis Teması</vt:lpstr>
      <vt:lpstr>2.hafta sunu</vt:lpstr>
      <vt:lpstr>Slayt 1</vt:lpstr>
      <vt:lpstr>Ramona T. Mercer’in Anne Olma Teorisi</vt:lpstr>
      <vt:lpstr>İÇİNDEKİLER </vt:lpstr>
      <vt:lpstr>Hedefler </vt:lpstr>
      <vt:lpstr>Ramona T. Mercer’in Özgeçmişi</vt:lpstr>
      <vt:lpstr>Ramona T. Mercer’in Özgeçmişi</vt:lpstr>
      <vt:lpstr>Teorinin Felsefi Dayanakları</vt:lpstr>
      <vt:lpstr>Metaparadigma tanımları</vt:lpstr>
      <vt:lpstr>Metaparadigma tanımları</vt:lpstr>
      <vt:lpstr>Metaparadigma tanımları</vt:lpstr>
      <vt:lpstr>Metaparadigma tanımları</vt:lpstr>
      <vt:lpstr>Metaparadigma tanımları</vt:lpstr>
      <vt:lpstr>Teorinin Metaparadigmaları</vt:lpstr>
      <vt:lpstr>Teorinin temel varsayımları</vt:lpstr>
      <vt:lpstr>Teorinin temel varsayımları</vt:lpstr>
      <vt:lpstr>Geçişle ilgili varsayımları</vt:lpstr>
      <vt:lpstr>Geçiş stratejileri</vt:lpstr>
      <vt:lpstr>Maternal rol kazanmanın dört evresi</vt:lpstr>
      <vt:lpstr>Anne Olma’nın aşamaları (revize model)</vt:lpstr>
      <vt:lpstr>Teorinin Temel Kavramları</vt:lpstr>
      <vt:lpstr>Kaynaklar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Nedime</dc:creator>
  <cp:lastModifiedBy>user</cp:lastModifiedBy>
  <cp:revision>34</cp:revision>
  <dcterms:created xsi:type="dcterms:W3CDTF">2020-01-16T13:01:57Z</dcterms:created>
  <dcterms:modified xsi:type="dcterms:W3CDTF">2020-03-23T07:04:28Z</dcterms:modified>
</cp:coreProperties>
</file>