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5" r:id="rId10"/>
    <p:sldId id="266" r:id="rId11"/>
    <p:sldId id="270" r:id="rId12"/>
    <p:sldId id="268" r:id="rId13"/>
    <p:sldId id="267" r:id="rId14"/>
    <p:sldId id="269" r:id="rId15"/>
    <p:sldId id="273" r:id="rId16"/>
    <p:sldId id="274" r:id="rId17"/>
    <p:sldId id="271" r:id="rId18"/>
    <p:sldId id="272" r:id="rId19"/>
    <p:sldId id="275" r:id="rId2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6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5FE946-EE65-4562-9A40-67D0E8918D49}" type="datetimeFigureOut">
              <a:rPr lang="tr-TR" smtClean="0"/>
              <a:t>20.3.2020</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848859-026B-4C36-9E65-AA3A919E27EA}" type="slidenum">
              <a:rPr lang="tr-TR" smtClean="0"/>
              <a:t>‹#›</a:t>
            </a:fld>
            <a:endParaRPr lang="tr-TR"/>
          </a:p>
        </p:txBody>
      </p:sp>
    </p:spTree>
    <p:extLst>
      <p:ext uri="{BB962C8B-B14F-4D97-AF65-F5344CB8AC3E}">
        <p14:creationId xmlns:p14="http://schemas.microsoft.com/office/powerpoint/2010/main" val="1596281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289601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970905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40"/>
            <a:ext cx="7886700" cy="2852737"/>
          </a:xfrm>
        </p:spPr>
        <p:txBody>
          <a:bodyPr anchor="b"/>
          <a:lstStyle>
            <a:lvl1pPr>
              <a:defRPr sz="45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289972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2"/>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2"/>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602852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7"/>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9"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73793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solidFill>
                  <a:srgbClr val="000000"/>
                </a:solidFill>
              </a:rPr>
              <a:pPr/>
              <a:t>‹#›</a:t>
            </a:fld>
            <a:endParaRPr lang="tr-TR" altLang="tr-TR">
              <a:solidFill>
                <a:srgbClr val="000000"/>
              </a:solidFill>
            </a:endParaRP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325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887757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9" y="457200"/>
            <a:ext cx="2949575" cy="1600200"/>
          </a:xfrm>
        </p:spPr>
        <p:txBody>
          <a:bodyPr anchor="b"/>
          <a:lstStyle>
            <a:lvl1pPr>
              <a:defRPr sz="24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779185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9" y="457200"/>
            <a:ext cx="2949575" cy="1600200"/>
          </a:xfrm>
        </p:spPr>
        <p:txBody>
          <a:bodyPr anchor="b"/>
          <a:lstStyle>
            <a:lvl1pPr>
              <a:defRPr sz="24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666755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757985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40"/>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4094628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pPr>
            <a:endParaRPr lang="tr-TR" altLang="tr-TR">
              <a:solidFill>
                <a:srgbClr val="000000"/>
              </a:solidFill>
            </a:endParaRP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pPr>
            <a:endParaRPr lang="tr-TR" altLang="tr-TR">
              <a:solidFill>
                <a:srgbClr val="000000"/>
              </a:solidFill>
            </a:endParaRP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pPr>
            <a:fld id="{4C2AD343-42BE-4C0D-8C43-9BE1CB1E29F7}" type="slidenum">
              <a:rPr lang="tr-TR" altLang="tr-TR">
                <a:solidFill>
                  <a:srgbClr val="000000"/>
                </a:solidFill>
              </a:rPr>
              <a:pPr fontAlgn="base">
                <a:spcBef>
                  <a:spcPct val="0"/>
                </a:spcBef>
                <a:spcAft>
                  <a:spcPct val="0"/>
                </a:spcAft>
              </a:pPr>
              <a:t>‹#›</a:t>
            </a:fld>
            <a:endParaRPr lang="tr-TR" altLang="tr-TR">
              <a:solidFill>
                <a:srgbClr val="000000"/>
              </a:solidFill>
            </a:endParaRPr>
          </a:p>
        </p:txBody>
      </p:sp>
    </p:spTree>
    <p:extLst>
      <p:ext uri="{BB962C8B-B14F-4D97-AF65-F5344CB8AC3E}">
        <p14:creationId xmlns:p14="http://schemas.microsoft.com/office/powerpoint/2010/main" val="5774818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3300" kern="12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5pPr>
      <a:lvl6pPr marL="342900"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6pPr>
      <a:lvl7pPr marL="685800"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7pPr>
      <a:lvl8pPr marL="1028700"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8pPr>
      <a:lvl9pPr marL="1371600"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9pPr>
    </p:titleStyle>
    <p:bodyStyle>
      <a:lvl1pPr marL="257175" indent="-257175" algn="l" rtl="0" eaLnBrk="1" fontAlgn="base" hangingPunct="1">
        <a:spcBef>
          <a:spcPct val="20000"/>
        </a:spcBef>
        <a:spcAft>
          <a:spcPct val="0"/>
        </a:spcAft>
        <a:buChar char="•"/>
        <a:defRPr sz="2400" kern="12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kern="1200">
          <a:solidFill>
            <a:schemeClr val="tx1"/>
          </a:solidFill>
          <a:latin typeface="+mn-lt"/>
          <a:ea typeface="+mn-ea"/>
          <a:cs typeface="+mn-cs"/>
        </a:defRPr>
      </a:lvl2pPr>
      <a:lvl3pPr marL="857250" indent="-171450" algn="l" rtl="0" eaLnBrk="1" fontAlgn="base" hangingPunct="1">
        <a:spcBef>
          <a:spcPct val="20000"/>
        </a:spcBef>
        <a:spcAft>
          <a:spcPct val="0"/>
        </a:spcAft>
        <a:buChar char="•"/>
        <a:defRPr sz="1800" kern="1200">
          <a:solidFill>
            <a:schemeClr val="tx1"/>
          </a:solidFill>
          <a:latin typeface="+mn-lt"/>
          <a:ea typeface="+mn-ea"/>
          <a:cs typeface="+mn-cs"/>
        </a:defRPr>
      </a:lvl3pPr>
      <a:lvl4pPr marL="1200150" indent="-171450" algn="l" rtl="0" eaLnBrk="1" fontAlgn="base" hangingPunct="1">
        <a:spcBef>
          <a:spcPct val="20000"/>
        </a:spcBef>
        <a:spcAft>
          <a:spcPct val="0"/>
        </a:spcAft>
        <a:buChar char="–"/>
        <a:defRPr sz="1500" kern="1200">
          <a:solidFill>
            <a:schemeClr val="tx1"/>
          </a:solidFill>
          <a:latin typeface="+mn-lt"/>
          <a:ea typeface="+mn-ea"/>
          <a:cs typeface="+mn-cs"/>
        </a:defRPr>
      </a:lvl4pPr>
      <a:lvl5pPr marL="1543050" indent="-171450" algn="l" rtl="0" eaLnBrk="1" fontAlgn="base" hangingPunct="1">
        <a:spcBef>
          <a:spcPct val="20000"/>
        </a:spcBef>
        <a:spcAft>
          <a:spcPct val="0"/>
        </a:spcAft>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acikders.ankara.edu.tr/pluginfile.php/1417/mod_resource/content/2/4.konu.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9" descr="sunu kapak">
            <a:extLst>
              <a:ext uri="{FF2B5EF4-FFF2-40B4-BE49-F238E27FC236}">
                <a16:creationId xmlns:a16="http://schemas.microsoft.com/office/drawing/2014/main" xmlns="" id="{002B1AA7-F9B6-4EB5-A148-9AC8D3B1D7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875"/>
            <a:ext cx="9393238"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8">
            <a:extLst>
              <a:ext uri="{FF2B5EF4-FFF2-40B4-BE49-F238E27FC236}">
                <a16:creationId xmlns:a16="http://schemas.microsoft.com/office/drawing/2014/main" xmlns="" id="{10A4F439-1F58-4DC7-9F74-D126EBEDFEF9}"/>
              </a:ext>
            </a:extLst>
          </p:cNvPr>
          <p:cNvSpPr>
            <a:spLocks noGrp="1" noChangeArrowheads="1"/>
          </p:cNvSpPr>
          <p:nvPr>
            <p:ph type="subTitle" idx="1"/>
          </p:nvPr>
        </p:nvSpPr>
        <p:spPr>
          <a:xfrm>
            <a:off x="2771775" y="2573338"/>
            <a:ext cx="6096000" cy="533400"/>
          </a:xfrm>
        </p:spPr>
        <p:txBody>
          <a:bodyPr/>
          <a:lstStyle/>
          <a:p>
            <a:pPr eaLnBrk="1" hangingPunct="1">
              <a:lnSpc>
                <a:spcPct val="90000"/>
              </a:lnSpc>
            </a:pPr>
            <a:r>
              <a:rPr lang="tr-TR" altLang="tr-TR" sz="3200" b="1" dirty="0"/>
              <a:t>HEMŞİRELİK BÖLÜMÜ/DOKTORA </a:t>
            </a:r>
          </a:p>
        </p:txBody>
      </p:sp>
      <p:sp>
        <p:nvSpPr>
          <p:cNvPr id="16388" name="Rectangle 8">
            <a:extLst>
              <a:ext uri="{FF2B5EF4-FFF2-40B4-BE49-F238E27FC236}">
                <a16:creationId xmlns:a16="http://schemas.microsoft.com/office/drawing/2014/main" xmlns="" id="{A9EF5241-94A0-4C26-BFA8-2687DE824B7C}"/>
              </a:ext>
            </a:extLst>
          </p:cNvPr>
          <p:cNvSpPr txBox="1">
            <a:spLocks noChangeArrowheads="1"/>
          </p:cNvSpPr>
          <p:nvPr/>
        </p:nvSpPr>
        <p:spPr bwMode="auto">
          <a:xfrm>
            <a:off x="2483768" y="620688"/>
            <a:ext cx="6429375"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0" algn="ctr" fontAlgn="base">
              <a:lnSpc>
                <a:spcPct val="90000"/>
              </a:lnSpc>
              <a:spcAft>
                <a:spcPct val="0"/>
              </a:spcAft>
              <a:buNone/>
              <a:defRPr/>
            </a:pPr>
            <a:r>
              <a:rPr lang="tr-TR" altLang="tr-TR" b="1" dirty="0">
                <a:solidFill>
                  <a:srgbClr val="000000"/>
                </a:solidFill>
              </a:rPr>
              <a:t>ONDOKUZ MAYIS ÜNİVERSİTESİ </a:t>
            </a:r>
            <a:r>
              <a:rPr lang="tr-TR" altLang="tr-TR" b="1" dirty="0" smtClean="0">
                <a:solidFill>
                  <a:srgbClr val="000000"/>
                </a:solidFill>
              </a:rPr>
              <a:t>SAĞLIK </a:t>
            </a:r>
            <a:r>
              <a:rPr lang="tr-TR" altLang="tr-TR" b="1" dirty="0">
                <a:solidFill>
                  <a:srgbClr val="000000"/>
                </a:solidFill>
              </a:rPr>
              <a:t>BİLİMLERİ ENSTİTÜSÜ</a:t>
            </a:r>
            <a:br>
              <a:rPr lang="tr-TR" altLang="tr-TR" b="1" dirty="0">
                <a:solidFill>
                  <a:srgbClr val="000000"/>
                </a:solidFill>
              </a:rPr>
            </a:br>
            <a:endParaRPr lang="tr-TR" altLang="tr-TR" b="1" dirty="0">
              <a:solidFill>
                <a:srgbClr val="000000"/>
              </a:solidFill>
            </a:endParaRPr>
          </a:p>
        </p:txBody>
      </p:sp>
      <p:sp>
        <p:nvSpPr>
          <p:cNvPr id="16389" name="Rectangle 8">
            <a:extLst>
              <a:ext uri="{FF2B5EF4-FFF2-40B4-BE49-F238E27FC236}">
                <a16:creationId xmlns:a16="http://schemas.microsoft.com/office/drawing/2014/main" xmlns="" id="{1AA19F76-6C73-4DA9-8ABC-C8210D930EE2}"/>
              </a:ext>
            </a:extLst>
          </p:cNvPr>
          <p:cNvSpPr txBox="1">
            <a:spLocks noChangeArrowheads="1"/>
          </p:cNvSpPr>
          <p:nvPr/>
        </p:nvSpPr>
        <p:spPr bwMode="auto">
          <a:xfrm>
            <a:off x="3048000" y="4344988"/>
            <a:ext cx="609600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0" algn="ctr" fontAlgn="base">
              <a:lnSpc>
                <a:spcPct val="90000"/>
              </a:lnSpc>
              <a:spcAft>
                <a:spcPct val="0"/>
              </a:spcAft>
              <a:buNone/>
            </a:pPr>
            <a:r>
              <a:rPr lang="sv-SE" altLang="tr-TR" sz="2400" b="1" i="1" dirty="0">
                <a:solidFill>
                  <a:srgbClr val="000000"/>
                </a:solidFill>
              </a:rPr>
              <a:t>HEM </a:t>
            </a:r>
            <a:r>
              <a:rPr lang="sv-SE" altLang="tr-TR" sz="2400" b="1" i="1" dirty="0" smtClean="0">
                <a:solidFill>
                  <a:srgbClr val="000000"/>
                </a:solidFill>
              </a:rPr>
              <a:t>709</a:t>
            </a:r>
            <a:r>
              <a:rPr lang="tr-TR" altLang="tr-TR" sz="2400" b="1" i="1" dirty="0" smtClean="0">
                <a:solidFill>
                  <a:srgbClr val="000000"/>
                </a:solidFill>
              </a:rPr>
              <a:t>-</a:t>
            </a:r>
            <a:r>
              <a:rPr lang="sv-SE" altLang="tr-TR" sz="2400" b="1" i="1" dirty="0" smtClean="0">
                <a:solidFill>
                  <a:srgbClr val="000000"/>
                </a:solidFill>
              </a:rPr>
              <a:t>Sağl</a:t>
            </a:r>
            <a:r>
              <a:rPr lang="tr-TR" altLang="tr-TR" sz="2400" b="1" i="1" dirty="0" smtClean="0">
                <a:solidFill>
                  <a:srgbClr val="000000"/>
                </a:solidFill>
              </a:rPr>
              <a:t>ı</a:t>
            </a:r>
            <a:r>
              <a:rPr lang="sv-SE" altLang="tr-TR" sz="2400" b="1" i="1" dirty="0" smtClean="0">
                <a:solidFill>
                  <a:srgbClr val="000000"/>
                </a:solidFill>
              </a:rPr>
              <a:t>k Bak</a:t>
            </a:r>
            <a:r>
              <a:rPr lang="tr-TR" altLang="tr-TR" sz="2400" b="1" i="1" dirty="0" smtClean="0">
                <a:solidFill>
                  <a:srgbClr val="000000"/>
                </a:solidFill>
              </a:rPr>
              <a:t>ı</a:t>
            </a:r>
            <a:r>
              <a:rPr lang="sv-SE" altLang="tr-TR" sz="2400" b="1" i="1" dirty="0" smtClean="0">
                <a:solidFill>
                  <a:srgbClr val="000000"/>
                </a:solidFill>
              </a:rPr>
              <a:t>m Etiği</a:t>
            </a:r>
            <a:endParaRPr lang="sv-SE" altLang="tr-TR" sz="2400" b="1" i="1" dirty="0">
              <a:solidFill>
                <a:srgbClr val="000000"/>
              </a:solidFill>
            </a:endParaRPr>
          </a:p>
        </p:txBody>
      </p:sp>
      <p:sp>
        <p:nvSpPr>
          <p:cNvPr id="16390" name="Rectangle 8">
            <a:extLst>
              <a:ext uri="{FF2B5EF4-FFF2-40B4-BE49-F238E27FC236}">
                <a16:creationId xmlns:a16="http://schemas.microsoft.com/office/drawing/2014/main" xmlns="" id="{604765A6-6541-43D5-9B3B-05AFEACECB04}"/>
              </a:ext>
            </a:extLst>
          </p:cNvPr>
          <p:cNvSpPr txBox="1">
            <a:spLocks noChangeArrowheads="1"/>
          </p:cNvSpPr>
          <p:nvPr/>
        </p:nvSpPr>
        <p:spPr bwMode="auto">
          <a:xfrm>
            <a:off x="3062288" y="54483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90000"/>
              </a:lnSpc>
              <a:spcBef>
                <a:spcPct val="20000"/>
              </a:spcBef>
              <a:spcAft>
                <a:spcPct val="0"/>
              </a:spcAft>
              <a:buClrTx/>
              <a:buSzTx/>
              <a:buFontTx/>
              <a:buNone/>
              <a:tabLst/>
              <a:defRPr/>
            </a:pPr>
            <a:r>
              <a:rPr kumimoji="0" lang="tr-TR" altLang="tr-TR" sz="2000" b="1" i="1" u="none" strike="noStrike" kern="1200" cap="none" spc="0" normalizeH="0" baseline="0" noProof="0" dirty="0">
                <a:ln>
                  <a:noFill/>
                </a:ln>
                <a:solidFill>
                  <a:srgbClr val="7F7F7F"/>
                </a:solidFill>
                <a:effectLst/>
                <a:uLnTx/>
                <a:uFillTx/>
                <a:latin typeface="Arial" panose="020B0604020202020204" pitchFamily="34" charset="0"/>
                <a:ea typeface="+mn-ea"/>
                <a:cs typeface="Arial" panose="020B0604020202020204" pitchFamily="34" charset="0"/>
              </a:rPr>
              <a:t>Prof. Dr. Özen KULAKAÇ </a:t>
            </a:r>
          </a:p>
        </p:txBody>
      </p:sp>
    </p:spTree>
    <p:extLst>
      <p:ext uri="{BB962C8B-B14F-4D97-AF65-F5344CB8AC3E}">
        <p14:creationId xmlns:p14="http://schemas.microsoft.com/office/powerpoint/2010/main" val="773233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xmlns="" id="{9F15600B-1292-4A12-9623-D2F62B1494C2}"/>
              </a:ext>
            </a:extLst>
          </p:cNvPr>
          <p:cNvSpPr>
            <a:spLocks noGrp="1" noChangeArrowheads="1"/>
          </p:cNvSpPr>
          <p:nvPr>
            <p:ph type="ctrTitle"/>
          </p:nvPr>
        </p:nvSpPr>
        <p:spPr>
          <a:xfrm>
            <a:off x="539750" y="692150"/>
            <a:ext cx="7772400" cy="1470025"/>
          </a:xfrm>
        </p:spPr>
        <p:txBody>
          <a:bodyPr anchor="ctr"/>
          <a:lstStyle/>
          <a:p>
            <a:r>
              <a:rPr lang="tr-TR" altLang="tr-TR" sz="4000" b="1" dirty="0" smtClean="0">
                <a:solidFill>
                  <a:srgbClr val="002060"/>
                </a:solidFill>
              </a:rPr>
              <a:t>Deontolojik Etik- </a:t>
            </a:r>
            <a:br>
              <a:rPr lang="tr-TR" altLang="tr-TR" sz="4000" b="1" dirty="0" smtClean="0">
                <a:solidFill>
                  <a:srgbClr val="002060"/>
                </a:solidFill>
              </a:rPr>
            </a:br>
            <a:r>
              <a:rPr lang="tr-TR" altLang="tr-TR" sz="4000" b="1" dirty="0" err="1" smtClean="0">
                <a:solidFill>
                  <a:srgbClr val="002060"/>
                </a:solidFill>
              </a:rPr>
              <a:t>Immanuel</a:t>
            </a:r>
            <a:r>
              <a:rPr lang="tr-TR" altLang="tr-TR" sz="4000" b="1" dirty="0" smtClean="0">
                <a:solidFill>
                  <a:srgbClr val="002060"/>
                </a:solidFill>
              </a:rPr>
              <a:t> Kant</a:t>
            </a:r>
            <a:endParaRPr lang="tr-TR" altLang="tr-TR" sz="4000" b="1" dirty="0">
              <a:solidFill>
                <a:schemeClr val="tx1"/>
              </a:solidFill>
            </a:endParaRPr>
          </a:p>
        </p:txBody>
      </p:sp>
      <p:sp>
        <p:nvSpPr>
          <p:cNvPr id="17411" name="Rectangle 3">
            <a:extLst>
              <a:ext uri="{FF2B5EF4-FFF2-40B4-BE49-F238E27FC236}">
                <a16:creationId xmlns:a16="http://schemas.microsoft.com/office/drawing/2014/main" xmlns="" id="{53A7D0E4-7278-4261-B153-F307A81DB935}"/>
              </a:ext>
            </a:extLst>
          </p:cNvPr>
          <p:cNvSpPr>
            <a:spLocks noGrp="1" noChangeArrowheads="1"/>
          </p:cNvSpPr>
          <p:nvPr>
            <p:ph type="subTitle" idx="1"/>
          </p:nvPr>
        </p:nvSpPr>
        <p:spPr>
          <a:xfrm>
            <a:off x="3733800" y="4083050"/>
            <a:ext cx="1676400" cy="762000"/>
          </a:xfrm>
        </p:spPr>
        <p:txBody>
          <a:bodyPr/>
          <a:lstStyle/>
          <a:p>
            <a:pPr eaLnBrk="1" hangingPunct="1"/>
            <a:r>
              <a:rPr lang="tr-TR" altLang="tr-TR" sz="2800" i="1" dirty="0" smtClean="0"/>
              <a:t>Hafta-3</a:t>
            </a:r>
            <a:endParaRPr lang="tr-TR" altLang="tr-TR" sz="2800" i="1" dirty="0"/>
          </a:p>
        </p:txBody>
      </p:sp>
      <p:pic>
        <p:nvPicPr>
          <p:cNvPr id="17412" name="Picture 4" descr="sunu">
            <a:extLst>
              <a:ext uri="{FF2B5EF4-FFF2-40B4-BE49-F238E27FC236}">
                <a16:creationId xmlns:a16="http://schemas.microsoft.com/office/drawing/2014/main" xmlns="" id="{9FDAD3E3-E069-4B2E-820C-DC0CEF0388F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Rectangle 3">
            <a:extLst>
              <a:ext uri="{FF2B5EF4-FFF2-40B4-BE49-F238E27FC236}">
                <a16:creationId xmlns:a16="http://schemas.microsoft.com/office/drawing/2014/main" xmlns="" id="{BE7A230A-B909-4121-9040-DEC5B6AC3189}"/>
              </a:ext>
            </a:extLst>
          </p:cNvPr>
          <p:cNvSpPr txBox="1">
            <a:spLocks noChangeArrowheads="1"/>
          </p:cNvSpPr>
          <p:nvPr/>
        </p:nvSpPr>
        <p:spPr bwMode="auto">
          <a:xfrm>
            <a:off x="1638300" y="2674961"/>
            <a:ext cx="5867400" cy="1330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0" algn="ctr" fontAlgn="base">
              <a:lnSpc>
                <a:spcPct val="90000"/>
              </a:lnSpc>
              <a:spcAft>
                <a:spcPct val="0"/>
              </a:spcAft>
              <a:buNone/>
            </a:pPr>
            <a:r>
              <a:rPr lang="tr-TR" altLang="tr-TR" b="1" i="1" dirty="0">
                <a:solidFill>
                  <a:srgbClr val="000000"/>
                </a:solidFill>
              </a:rPr>
              <a:t>HEM 709-Sağlık Bakım Etiği</a:t>
            </a:r>
          </a:p>
        </p:txBody>
      </p:sp>
    </p:spTree>
    <p:extLst>
      <p:ext uri="{BB962C8B-B14F-4D97-AF65-F5344CB8AC3E}">
        <p14:creationId xmlns:p14="http://schemas.microsoft.com/office/powerpoint/2010/main" val="156904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Unvan 1">
            <a:extLst>
              <a:ext uri="{FF2B5EF4-FFF2-40B4-BE49-F238E27FC236}">
                <a16:creationId xmlns:a16="http://schemas.microsoft.com/office/drawing/2014/main" xmlns="" id="{7E634B1F-1457-49F9-A679-C9A1E3495D59}"/>
              </a:ext>
            </a:extLst>
          </p:cNvPr>
          <p:cNvSpPr>
            <a:spLocks noGrp="1" noChangeArrowheads="1"/>
          </p:cNvSpPr>
          <p:nvPr>
            <p:ph type="title"/>
          </p:nvPr>
        </p:nvSpPr>
        <p:spPr/>
        <p:txBody>
          <a:bodyPr/>
          <a:lstStyle/>
          <a:p>
            <a:pPr eaLnBrk="1" hangingPunct="1"/>
            <a:r>
              <a:rPr lang="tr-TR" altLang="tr-TR" b="1" dirty="0"/>
              <a:t>Hedefler</a:t>
            </a:r>
          </a:p>
        </p:txBody>
      </p:sp>
      <p:sp>
        <p:nvSpPr>
          <p:cNvPr id="18435" name="İçerik Yer Tutucusu 2">
            <a:extLst>
              <a:ext uri="{FF2B5EF4-FFF2-40B4-BE49-F238E27FC236}">
                <a16:creationId xmlns:a16="http://schemas.microsoft.com/office/drawing/2014/main" xmlns="" id="{BE5BDEC8-E0FF-452E-B588-7658263CECDA}"/>
              </a:ext>
            </a:extLst>
          </p:cNvPr>
          <p:cNvSpPr>
            <a:spLocks noGrp="1" noChangeArrowheads="1"/>
          </p:cNvSpPr>
          <p:nvPr>
            <p:ph idx="1"/>
          </p:nvPr>
        </p:nvSpPr>
        <p:spPr>
          <a:xfrm>
            <a:off x="899592" y="1844824"/>
            <a:ext cx="7643192" cy="4281339"/>
          </a:xfrm>
        </p:spPr>
        <p:txBody>
          <a:bodyPr/>
          <a:lstStyle/>
          <a:p>
            <a:pPr marL="285750" indent="-285750" algn="just" eaLnBrk="1" hangingPunct="1">
              <a:spcBef>
                <a:spcPts val="600"/>
              </a:spcBef>
            </a:pPr>
            <a:r>
              <a:rPr lang="tr-TR" altLang="tr-TR" sz="2400" dirty="0" smtClean="0">
                <a:solidFill>
                  <a:srgbClr val="000000"/>
                </a:solidFill>
              </a:rPr>
              <a:t>Deontolojik etiği </a:t>
            </a:r>
            <a:r>
              <a:rPr lang="tr-TR" altLang="tr-TR" sz="2400" dirty="0" smtClean="0">
                <a:solidFill>
                  <a:srgbClr val="000000"/>
                </a:solidFill>
              </a:rPr>
              <a:t>açıklayabilme </a:t>
            </a:r>
          </a:p>
          <a:p>
            <a:pPr marL="285750" indent="-285750" algn="just" eaLnBrk="1" hangingPunct="1">
              <a:spcBef>
                <a:spcPts val="600"/>
              </a:spcBef>
            </a:pPr>
            <a:r>
              <a:rPr lang="tr-TR" altLang="tr-TR" sz="2400" dirty="0" smtClean="0">
                <a:solidFill>
                  <a:srgbClr val="000000"/>
                </a:solidFill>
              </a:rPr>
              <a:t>Hemşirelik ve </a:t>
            </a:r>
            <a:r>
              <a:rPr lang="tr-TR" altLang="tr-TR" sz="2400" dirty="0" smtClean="0">
                <a:solidFill>
                  <a:srgbClr val="000000"/>
                </a:solidFill>
              </a:rPr>
              <a:t>deontolojik etiği </a:t>
            </a:r>
            <a:r>
              <a:rPr lang="tr-TR" altLang="tr-TR" sz="2400" dirty="0" smtClean="0">
                <a:solidFill>
                  <a:srgbClr val="000000"/>
                </a:solidFill>
              </a:rPr>
              <a:t>arasındaki ilişkiyi </a:t>
            </a:r>
            <a:r>
              <a:rPr lang="tr-TR" altLang="tr-TR" sz="2400" dirty="0">
                <a:solidFill>
                  <a:srgbClr val="000000"/>
                </a:solidFill>
              </a:rPr>
              <a:t>açıklayabilme </a:t>
            </a:r>
            <a:endParaRPr lang="tr-TR" altLang="tr-TR" sz="2400" dirty="0" smtClean="0">
              <a:solidFill>
                <a:srgbClr val="000000"/>
              </a:solidFill>
            </a:endParaRPr>
          </a:p>
          <a:p>
            <a:pPr marL="285750" indent="-285750" eaLnBrk="1" hangingPunct="1">
              <a:spcBef>
                <a:spcPts val="600"/>
              </a:spcBef>
            </a:pPr>
            <a:endParaRPr lang="tr-TR" altLang="tr-TR" sz="2400" i="1" dirty="0">
              <a:solidFill>
                <a:srgbClr val="000000"/>
              </a:solidFill>
              <a:latin typeface="+mj-lt"/>
            </a:endParaRPr>
          </a:p>
        </p:txBody>
      </p:sp>
    </p:spTree>
    <p:extLst>
      <p:ext uri="{BB962C8B-B14F-4D97-AF65-F5344CB8AC3E}">
        <p14:creationId xmlns:p14="http://schemas.microsoft.com/office/powerpoint/2010/main" val="2440576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0973" y="2797791"/>
            <a:ext cx="8229600" cy="3055419"/>
          </a:xfrm>
        </p:spPr>
        <p:txBody>
          <a:bodyPr/>
          <a:lstStyle/>
          <a:p>
            <a:pPr algn="just"/>
            <a:r>
              <a:rPr lang="tr-TR" dirty="0"/>
              <a:t>Etiğin deontolojik teorileri, bir hareketin doğruluğunun ya da </a:t>
            </a:r>
            <a:r>
              <a:rPr lang="tr-TR" dirty="0" err="1"/>
              <a:t>yanlışlılığının</a:t>
            </a:r>
            <a:r>
              <a:rPr lang="tr-TR" dirty="0"/>
              <a:t>, onun neden olduğu sonuçlardan ziyade yapılan hareketin doğasına dayandığı şeklindeki rasyonalist görüşe dayanmaktadır. </a:t>
            </a:r>
            <a:endParaRPr lang="tr-TR" dirty="0" smtClean="0"/>
          </a:p>
          <a:p>
            <a:pPr algn="just"/>
            <a:r>
              <a:rPr lang="tr-TR" dirty="0" smtClean="0"/>
              <a:t>Bazen </a:t>
            </a:r>
            <a:r>
              <a:rPr lang="tr-TR" dirty="0"/>
              <a:t>deontoloji </a:t>
            </a:r>
            <a:r>
              <a:rPr lang="tr-TR" b="1" dirty="0"/>
              <a:t>formalizm</a:t>
            </a:r>
            <a:r>
              <a:rPr lang="tr-TR" dirty="0"/>
              <a:t> ya da </a:t>
            </a:r>
            <a:r>
              <a:rPr lang="tr-TR" b="1" dirty="0" err="1"/>
              <a:t>kantializm</a:t>
            </a:r>
            <a:r>
              <a:rPr lang="tr-TR" dirty="0"/>
              <a:t> olarak da kullanılabilmektedir. </a:t>
            </a:r>
            <a:endParaRPr lang="tr-TR" dirty="0"/>
          </a:p>
        </p:txBody>
      </p:sp>
      <p:sp>
        <p:nvSpPr>
          <p:cNvPr id="4" name="Metin kutusu 3"/>
          <p:cNvSpPr txBox="1"/>
          <p:nvPr/>
        </p:nvSpPr>
        <p:spPr>
          <a:xfrm>
            <a:off x="3365749" y="469903"/>
            <a:ext cx="5437057" cy="1815882"/>
          </a:xfrm>
          <a:prstGeom prst="rect">
            <a:avLst/>
          </a:prstGeom>
          <a:noFill/>
        </p:spPr>
        <p:txBody>
          <a:bodyPr wrap="square" rtlCol="0">
            <a:spAutoFit/>
          </a:bodyPr>
          <a:lstStyle/>
          <a:p>
            <a:pPr algn="r"/>
            <a:r>
              <a:rPr lang="tr-TR" sz="2800" b="1" i="1" dirty="0" smtClean="0">
                <a:latin typeface="Arabic Typesetting" panose="03020402040406030203" pitchFamily="66" charset="-78"/>
                <a:cs typeface="Arabic Typesetting" panose="03020402040406030203" pitchFamily="66" charset="-78"/>
              </a:rPr>
              <a:t>«..düşündükçe </a:t>
            </a:r>
            <a:r>
              <a:rPr lang="tr-TR" sz="2800" b="1" i="1" dirty="0">
                <a:latin typeface="Arabic Typesetting" panose="03020402040406030203" pitchFamily="66" charset="-78"/>
                <a:cs typeface="Arabic Typesetting" panose="03020402040406030203" pitchFamily="66" charset="-78"/>
              </a:rPr>
              <a:t>iki şey, ruhumu gittikçe artan bir hayranlık ve saygıyla dolduruyor; üzerimdeki yıldızlı gökyüzü ve içimdeki ahlak </a:t>
            </a:r>
            <a:r>
              <a:rPr lang="tr-TR" sz="2800" b="1" i="1" dirty="0" smtClean="0">
                <a:latin typeface="Arabic Typesetting" panose="03020402040406030203" pitchFamily="66" charset="-78"/>
                <a:cs typeface="Arabic Typesetting" panose="03020402040406030203" pitchFamily="66" charset="-78"/>
              </a:rPr>
              <a:t>yasası..»</a:t>
            </a:r>
          </a:p>
          <a:p>
            <a:pPr algn="r"/>
            <a:r>
              <a:rPr lang="tr-TR" altLang="tr-TR" sz="2800" b="1" i="1" dirty="0" err="1">
                <a:latin typeface="Arabic Typesetting" panose="03020402040406030203" pitchFamily="66" charset="-78"/>
                <a:cs typeface="Arabic Typesetting" panose="03020402040406030203" pitchFamily="66" charset="-78"/>
              </a:rPr>
              <a:t>Immanuel</a:t>
            </a:r>
            <a:r>
              <a:rPr lang="tr-TR" altLang="tr-TR" sz="2800" b="1" i="1" dirty="0">
                <a:latin typeface="Arabic Typesetting" panose="03020402040406030203" pitchFamily="66" charset="-78"/>
                <a:cs typeface="Arabic Typesetting" panose="03020402040406030203" pitchFamily="66" charset="-78"/>
              </a:rPr>
              <a:t> </a:t>
            </a:r>
            <a:r>
              <a:rPr lang="tr-TR" sz="2800" b="1" i="1" dirty="0" smtClean="0">
                <a:latin typeface="Arabic Typesetting" panose="03020402040406030203" pitchFamily="66" charset="-78"/>
                <a:cs typeface="Arabic Typesetting" panose="03020402040406030203" pitchFamily="66" charset="-78"/>
              </a:rPr>
              <a:t>Kant </a:t>
            </a:r>
            <a:endParaRPr lang="tr-TR" sz="2800" b="1" i="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2003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1571" y="1422781"/>
            <a:ext cx="7642745" cy="4525963"/>
          </a:xfrm>
        </p:spPr>
        <p:txBody>
          <a:bodyPr/>
          <a:lstStyle/>
          <a:p>
            <a:pPr algn="just"/>
            <a:r>
              <a:rPr lang="tr-TR" dirty="0"/>
              <a:t>Deontoloji, aslında Yunanca “</a:t>
            </a:r>
            <a:r>
              <a:rPr lang="tr-TR" dirty="0" err="1"/>
              <a:t>deon</a:t>
            </a:r>
            <a:r>
              <a:rPr lang="tr-TR" dirty="0"/>
              <a:t>” kelimesinin anlamı olan “görev” üzerine odaklanan etik yaklaşımdır. </a:t>
            </a:r>
            <a:endParaRPr lang="tr-TR" dirty="0" smtClean="0"/>
          </a:p>
          <a:p>
            <a:pPr algn="just"/>
            <a:r>
              <a:rPr lang="tr-TR" dirty="0" smtClean="0"/>
              <a:t>Deontoloji </a:t>
            </a:r>
            <a:r>
              <a:rPr lang="tr-TR" dirty="0"/>
              <a:t>genellikle eylemleri, eylemin niyetinden değil, sonuçlarından değerlendiren </a:t>
            </a:r>
            <a:r>
              <a:rPr lang="tr-TR" dirty="0" err="1"/>
              <a:t>sonuççulukla</a:t>
            </a:r>
            <a:r>
              <a:rPr lang="tr-TR" dirty="0"/>
              <a:t> zıttır. </a:t>
            </a:r>
            <a:endParaRPr lang="tr-TR" dirty="0" smtClean="0"/>
          </a:p>
          <a:p>
            <a:pPr algn="just"/>
            <a:r>
              <a:rPr lang="tr-TR" dirty="0" err="1" smtClean="0"/>
              <a:t>Immanuel</a:t>
            </a:r>
            <a:r>
              <a:rPr lang="tr-TR" dirty="0" smtClean="0"/>
              <a:t> </a:t>
            </a:r>
            <a:r>
              <a:rPr lang="tr-TR" dirty="0"/>
              <a:t>Kant deontolojinin ana savunucusuydu. </a:t>
            </a:r>
            <a:endParaRPr lang="tr-TR" dirty="0"/>
          </a:p>
        </p:txBody>
      </p:sp>
    </p:spTree>
    <p:extLst>
      <p:ext uri="{BB962C8B-B14F-4D97-AF65-F5344CB8AC3E}">
        <p14:creationId xmlns:p14="http://schemas.microsoft.com/office/powerpoint/2010/main" val="1005702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6508" y="1245360"/>
            <a:ext cx="7690513" cy="4525963"/>
          </a:xfrm>
        </p:spPr>
        <p:txBody>
          <a:bodyPr/>
          <a:lstStyle/>
          <a:p>
            <a:pPr algn="just"/>
            <a:r>
              <a:rPr lang="tr-TR" dirty="0"/>
              <a:t>Deontolojik yaklaşım, herhangi bir eylemin değerini, o eylemin sonuçlarından daha çok,</a:t>
            </a:r>
            <a:r>
              <a:rPr lang="tr-TR" i="1" dirty="0"/>
              <a:t> eylemin arkasındaki iyi olan isteğe bağlamaktadır.</a:t>
            </a:r>
            <a:r>
              <a:rPr lang="tr-TR" dirty="0"/>
              <a:t> </a:t>
            </a:r>
            <a:endParaRPr lang="tr-TR" dirty="0" smtClean="0"/>
          </a:p>
          <a:p>
            <a:pPr algn="just"/>
            <a:r>
              <a:rPr lang="tr-TR" dirty="0" smtClean="0"/>
              <a:t>Bireyleri </a:t>
            </a:r>
            <a:r>
              <a:rPr lang="tr-TR" dirty="0"/>
              <a:t>bu isteğe götüren ise sahip oldukları ödev ve zorunluluklardır. </a:t>
            </a:r>
            <a:endParaRPr lang="tr-TR" dirty="0" smtClean="0"/>
          </a:p>
          <a:p>
            <a:pPr algn="just"/>
            <a:r>
              <a:rPr lang="tr-TR" dirty="0" err="1" smtClean="0"/>
              <a:t>Deontolojistlere</a:t>
            </a:r>
            <a:r>
              <a:rPr lang="tr-TR" dirty="0" smtClean="0"/>
              <a:t> </a:t>
            </a:r>
            <a:r>
              <a:rPr lang="tr-TR" dirty="0"/>
              <a:t>göre, her birey zorunluluklara sahiptir ve bu zorunluluklar sonuçlarına bakılmaksızın yerine getirilmelidir. </a:t>
            </a:r>
          </a:p>
          <a:p>
            <a:endParaRPr lang="tr-TR" dirty="0"/>
          </a:p>
        </p:txBody>
      </p:sp>
    </p:spTree>
    <p:extLst>
      <p:ext uri="{BB962C8B-B14F-4D97-AF65-F5344CB8AC3E}">
        <p14:creationId xmlns:p14="http://schemas.microsoft.com/office/powerpoint/2010/main" val="3466580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6508" y="1272656"/>
            <a:ext cx="7799696" cy="4525963"/>
          </a:xfrm>
        </p:spPr>
        <p:txBody>
          <a:bodyPr/>
          <a:lstStyle/>
          <a:p>
            <a:pPr algn="just"/>
            <a:r>
              <a:rPr lang="tr-TR" dirty="0"/>
              <a:t>Deontoloji, doğasında öyle olan, "mutlak doğru" ya da "mutlak yanlış" kabul edilen davranışlardır. </a:t>
            </a:r>
            <a:endParaRPr lang="tr-TR" dirty="0" smtClean="0"/>
          </a:p>
          <a:p>
            <a:pPr algn="just"/>
            <a:endParaRPr lang="tr-TR" dirty="0" smtClean="0"/>
          </a:p>
          <a:p>
            <a:pPr algn="just"/>
            <a:r>
              <a:rPr lang="tr-TR" dirty="0" smtClean="0"/>
              <a:t>Ahlak</a:t>
            </a:r>
            <a:r>
              <a:rPr lang="tr-TR" dirty="0"/>
              <a:t>, prensip ya da kurallar anlamına gelmektedir. </a:t>
            </a:r>
            <a:endParaRPr lang="tr-TR" dirty="0"/>
          </a:p>
        </p:txBody>
      </p:sp>
    </p:spTree>
    <p:extLst>
      <p:ext uri="{BB962C8B-B14F-4D97-AF65-F5344CB8AC3E}">
        <p14:creationId xmlns:p14="http://schemas.microsoft.com/office/powerpoint/2010/main" val="198076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66632" y="917815"/>
            <a:ext cx="7485797" cy="5332860"/>
          </a:xfrm>
        </p:spPr>
        <p:txBody>
          <a:bodyPr/>
          <a:lstStyle/>
          <a:p>
            <a:pPr algn="just"/>
            <a:r>
              <a:rPr lang="tr-TR" dirty="0"/>
              <a:t>Deontoloji kavramı, Greklerde “ödev (</a:t>
            </a:r>
            <a:r>
              <a:rPr lang="tr-TR" dirty="0" err="1"/>
              <a:t>duty</a:t>
            </a:r>
            <a:r>
              <a:rPr lang="tr-TR" dirty="0"/>
              <a:t>)” kavramından gelmektedir (Sayım, 2011). </a:t>
            </a:r>
            <a:endParaRPr lang="tr-TR" dirty="0" smtClean="0"/>
          </a:p>
          <a:p>
            <a:pPr algn="just"/>
            <a:endParaRPr lang="tr-TR" dirty="0" smtClean="0"/>
          </a:p>
          <a:p>
            <a:pPr algn="just"/>
            <a:r>
              <a:rPr lang="tr-TR" dirty="0" smtClean="0"/>
              <a:t>"</a:t>
            </a:r>
            <a:r>
              <a:rPr lang="tr-TR" dirty="0"/>
              <a:t>Deontoloji", terim olarak, 19. yüzyılın ilk yarısında </a:t>
            </a:r>
            <a:r>
              <a:rPr lang="tr-TR" dirty="0" err="1"/>
              <a:t>Jeremy</a:t>
            </a:r>
            <a:r>
              <a:rPr lang="tr-TR" dirty="0"/>
              <a:t> Bentham tarafından önerilmiş ve "yükümlülükler bilgisi" karşılığı olarak kullanılmıştır. </a:t>
            </a:r>
            <a:endParaRPr lang="tr-TR" dirty="0" smtClean="0"/>
          </a:p>
          <a:p>
            <a:pPr algn="just"/>
            <a:endParaRPr lang="tr-TR" dirty="0" smtClean="0"/>
          </a:p>
          <a:p>
            <a:pPr algn="just"/>
            <a:r>
              <a:rPr lang="tr-TR" dirty="0" smtClean="0"/>
              <a:t>Bu </a:t>
            </a:r>
            <a:r>
              <a:rPr lang="tr-TR" dirty="0"/>
              <a:t>anlamda deontoloji </a:t>
            </a:r>
            <a:r>
              <a:rPr lang="tr-TR" b="1" dirty="0"/>
              <a:t>“ne yapmalı” ya da “ne yapmamalı” </a:t>
            </a:r>
            <a:r>
              <a:rPr lang="tr-TR" dirty="0"/>
              <a:t>sorularına toplumun belirlediği ve ayrıca yaptırımlarla donattığı kuralların bilgisidir. </a:t>
            </a:r>
            <a:endParaRPr lang="tr-TR" dirty="0" smtClean="0"/>
          </a:p>
          <a:p>
            <a:pPr algn="just"/>
            <a:endParaRPr lang="tr-TR" dirty="0"/>
          </a:p>
          <a:p>
            <a:pPr algn="just"/>
            <a:r>
              <a:rPr lang="tr-TR" dirty="0" smtClean="0"/>
              <a:t>Deontolojinin </a:t>
            </a:r>
            <a:r>
              <a:rPr lang="tr-TR" dirty="0"/>
              <a:t>dile getirdiği yükümlülükler tartışmasız ve zorlayıcı bir nitelik taşımaktadır. </a:t>
            </a:r>
            <a:endParaRPr lang="tr-TR" dirty="0" smtClean="0"/>
          </a:p>
        </p:txBody>
      </p:sp>
    </p:spTree>
    <p:extLst>
      <p:ext uri="{BB962C8B-B14F-4D97-AF65-F5344CB8AC3E}">
        <p14:creationId xmlns:p14="http://schemas.microsoft.com/office/powerpoint/2010/main" val="1670911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8394" y="764275"/>
            <a:ext cx="7472150" cy="5445455"/>
          </a:xfrm>
        </p:spPr>
        <p:txBody>
          <a:bodyPr/>
          <a:lstStyle/>
          <a:p>
            <a:pPr algn="just"/>
            <a:r>
              <a:rPr lang="tr-TR" sz="2000" dirty="0"/>
              <a:t>Her meslek için bir deontolojinin varlığından söz edilebilir. </a:t>
            </a:r>
            <a:endParaRPr lang="tr-TR" sz="2000" dirty="0" smtClean="0"/>
          </a:p>
          <a:p>
            <a:pPr algn="just"/>
            <a:endParaRPr lang="tr-TR" sz="2000" dirty="0" smtClean="0"/>
          </a:p>
          <a:p>
            <a:pPr algn="just"/>
            <a:r>
              <a:rPr lang="tr-TR" sz="2000" dirty="0" smtClean="0"/>
              <a:t>Etik </a:t>
            </a:r>
            <a:r>
              <a:rPr lang="tr-TR" sz="2000" dirty="0"/>
              <a:t>ile deontoloji arasındaki en belirgin fark, onların yöntemlerinden ve ayrıca, ortak konularına değişik bir yaklaşımla eğilmelerinden kaynaklanmaktadır. </a:t>
            </a:r>
            <a:endParaRPr lang="tr-TR" sz="2000" dirty="0" smtClean="0"/>
          </a:p>
          <a:p>
            <a:pPr algn="just"/>
            <a:endParaRPr lang="tr-TR" sz="2000" dirty="0" smtClean="0"/>
          </a:p>
          <a:p>
            <a:pPr algn="just"/>
            <a:r>
              <a:rPr lang="tr-TR" sz="2000" dirty="0" smtClean="0"/>
              <a:t>Etik</a:t>
            </a:r>
            <a:r>
              <a:rPr lang="tr-TR" sz="2000" dirty="0"/>
              <a:t>, henüz çözümü belirlenmemiş, yerleşik normların dışında kalan sorunlarla ilgilendiği ve bu açık uçlu sorunlarda ilkelerin belirlenmesine yönelik çalışmalar yaptığı için, her zaman tartışmaya açık bir alandır. </a:t>
            </a:r>
            <a:endParaRPr lang="tr-TR" sz="2000" dirty="0" smtClean="0"/>
          </a:p>
          <a:p>
            <a:pPr algn="just"/>
            <a:endParaRPr lang="tr-TR" sz="2000" dirty="0" smtClean="0"/>
          </a:p>
          <a:p>
            <a:pPr algn="just"/>
            <a:r>
              <a:rPr lang="tr-TR" sz="2000" dirty="0" smtClean="0"/>
              <a:t>Etiğin </a:t>
            </a:r>
            <a:r>
              <a:rPr lang="tr-TR" sz="2000" dirty="0"/>
              <a:t>üzerinde çalıştığı sorunlar çözüme kavuştuğunda, yani onlarla ilgili normlar belirginleştiğinde söz konusu bilgiler artık deontolojinin konusu haline gelmiş sayılırlar. </a:t>
            </a:r>
            <a:endParaRPr lang="tr-TR" sz="2000" dirty="0" smtClean="0"/>
          </a:p>
          <a:p>
            <a:pPr lvl="1" algn="just"/>
            <a:r>
              <a:rPr lang="tr-TR" b="1" dirty="0" smtClean="0"/>
              <a:t>Bu </a:t>
            </a:r>
            <a:r>
              <a:rPr lang="tr-TR" b="1" dirty="0"/>
              <a:t>görünümü ile etik, deontolojiyi besleyen bir havuz özelliği taşımaktadır (Sayım, 2011).</a:t>
            </a:r>
          </a:p>
          <a:p>
            <a:endParaRPr lang="tr-TR" dirty="0"/>
          </a:p>
        </p:txBody>
      </p:sp>
    </p:spTree>
    <p:extLst>
      <p:ext uri="{BB962C8B-B14F-4D97-AF65-F5344CB8AC3E}">
        <p14:creationId xmlns:p14="http://schemas.microsoft.com/office/powerpoint/2010/main" val="2417190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1791" y="138161"/>
            <a:ext cx="8229600" cy="1143000"/>
          </a:xfrm>
        </p:spPr>
        <p:txBody>
          <a:bodyPr/>
          <a:lstStyle/>
          <a:p>
            <a:pPr algn="l"/>
            <a:r>
              <a:rPr lang="tr-TR" b="1" dirty="0" smtClean="0"/>
              <a:t>KANT </a:t>
            </a:r>
            <a:endParaRPr lang="tr-TR" dirty="0"/>
          </a:p>
        </p:txBody>
      </p:sp>
      <p:sp>
        <p:nvSpPr>
          <p:cNvPr id="3" name="İçerik Yer Tutucusu 2"/>
          <p:cNvSpPr>
            <a:spLocks noGrp="1"/>
          </p:cNvSpPr>
          <p:nvPr>
            <p:ph idx="1"/>
          </p:nvPr>
        </p:nvSpPr>
        <p:spPr>
          <a:xfrm>
            <a:off x="443552" y="1760561"/>
            <a:ext cx="7799696" cy="4531056"/>
          </a:xfrm>
        </p:spPr>
        <p:txBody>
          <a:bodyPr/>
          <a:lstStyle/>
          <a:p>
            <a:pPr algn="just"/>
            <a:r>
              <a:rPr lang="tr-TR" dirty="0" err="1"/>
              <a:t>Immanuel</a:t>
            </a:r>
            <a:r>
              <a:rPr lang="tr-TR" dirty="0"/>
              <a:t> Kant 22 Nisan 1724 tarihinde </a:t>
            </a:r>
            <a:r>
              <a:rPr lang="tr-TR" dirty="0" err="1"/>
              <a:t>Königsberg’te</a:t>
            </a:r>
            <a:r>
              <a:rPr lang="tr-TR" dirty="0"/>
              <a:t> dindar ve yoksul bir ailenin dokuz çocuğundan dördüncüsü olarak doğmuştur. </a:t>
            </a:r>
            <a:endParaRPr lang="tr-TR" dirty="0" smtClean="0"/>
          </a:p>
          <a:p>
            <a:pPr algn="just"/>
            <a:r>
              <a:rPr lang="tr-TR" dirty="0" err="1"/>
              <a:t>Pietist</a:t>
            </a:r>
            <a:r>
              <a:rPr lang="tr-TR" dirty="0"/>
              <a:t> eğitim veren </a:t>
            </a:r>
            <a:r>
              <a:rPr lang="tr-TR" dirty="0" err="1"/>
              <a:t>Collegium</a:t>
            </a:r>
            <a:r>
              <a:rPr lang="tr-TR" dirty="0"/>
              <a:t> </a:t>
            </a:r>
            <a:r>
              <a:rPr lang="tr-TR" dirty="0" err="1"/>
              <a:t>Fridericianum</a:t>
            </a:r>
            <a:r>
              <a:rPr lang="tr-TR" dirty="0"/>
              <a:t> (</a:t>
            </a:r>
            <a:r>
              <a:rPr lang="tr-TR" dirty="0" err="1"/>
              <a:t>Frederik</a:t>
            </a:r>
            <a:r>
              <a:rPr lang="tr-TR" dirty="0"/>
              <a:t> Koleji)’da vaiz Franz Albert </a:t>
            </a:r>
            <a:r>
              <a:rPr lang="tr-TR" dirty="0" err="1"/>
              <a:t>Schultz’un</a:t>
            </a:r>
            <a:r>
              <a:rPr lang="tr-TR" dirty="0"/>
              <a:t> </a:t>
            </a:r>
            <a:r>
              <a:rPr lang="tr-TR" dirty="0" smtClean="0"/>
              <a:t>yanında, </a:t>
            </a:r>
          </a:p>
          <a:p>
            <a:pPr algn="just"/>
            <a:r>
              <a:rPr lang="tr-TR" dirty="0" smtClean="0"/>
              <a:t>1740’da </a:t>
            </a:r>
            <a:r>
              <a:rPr lang="tr-TR" dirty="0" err="1"/>
              <a:t>Königsberg</a:t>
            </a:r>
            <a:r>
              <a:rPr lang="tr-TR" dirty="0"/>
              <a:t> Üniversitesi Teoloji Fakültesi’nde yüksek öğrenimine başlamıştır. </a:t>
            </a:r>
            <a:endParaRPr lang="tr-TR" dirty="0" smtClean="0"/>
          </a:p>
          <a:p>
            <a:pPr algn="just"/>
            <a:r>
              <a:rPr lang="tr-TR" dirty="0" smtClean="0"/>
              <a:t>Martin </a:t>
            </a:r>
            <a:r>
              <a:rPr lang="tr-TR" dirty="0" err="1"/>
              <a:t>Knutzen’in</a:t>
            </a:r>
            <a:r>
              <a:rPr lang="tr-TR" dirty="0"/>
              <a:t> öğrencisi olmuştur. </a:t>
            </a:r>
            <a:endParaRPr lang="tr-TR" dirty="0" smtClean="0"/>
          </a:p>
          <a:p>
            <a:pPr algn="just"/>
            <a:endParaRPr lang="tr-TR" sz="1800" dirty="0"/>
          </a:p>
        </p:txBody>
      </p:sp>
    </p:spTree>
    <p:extLst>
      <p:ext uri="{BB962C8B-B14F-4D97-AF65-F5344CB8AC3E}">
        <p14:creationId xmlns:p14="http://schemas.microsoft.com/office/powerpoint/2010/main" val="3940866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4620" y="982639"/>
            <a:ext cx="7826991" cy="5145205"/>
          </a:xfrm>
        </p:spPr>
        <p:txBody>
          <a:bodyPr/>
          <a:lstStyle/>
          <a:p>
            <a:pPr algn="just"/>
            <a:r>
              <a:rPr lang="tr-TR" sz="2200" dirty="0"/>
              <a:t>1745’te bitirme tezi olarak tamamlamış olduğu </a:t>
            </a:r>
            <a:r>
              <a:rPr lang="tr-TR" sz="2200" b="1" i="1" dirty="0"/>
              <a:t>Fiziksel Kuvvetlerin Doğru Ölçülmesi: Canlı Kuvvetlerin Gerçek Kabulü Üstüne Düşünceler ve Bu Tartışmada Bay </a:t>
            </a:r>
            <a:r>
              <a:rPr lang="tr-TR" sz="2200" b="1" i="1" dirty="0" err="1"/>
              <a:t>Leibniz</a:t>
            </a:r>
            <a:r>
              <a:rPr lang="tr-TR" sz="2200" b="1" i="1" dirty="0"/>
              <a:t> ve Öteki Mekanikçilerin Kullanmış Oldukları Kanıtların İncelenmesi</a:t>
            </a:r>
            <a:r>
              <a:rPr lang="tr-TR" sz="2200" dirty="0"/>
              <a:t> başlıklı ilk yapıtı yayımlanmıştır. </a:t>
            </a:r>
            <a:endParaRPr lang="tr-TR" sz="2200" dirty="0" smtClean="0"/>
          </a:p>
          <a:p>
            <a:pPr algn="just"/>
            <a:endParaRPr lang="tr-TR" sz="2200" dirty="0"/>
          </a:p>
          <a:p>
            <a:pPr algn="just"/>
            <a:r>
              <a:rPr lang="tr-TR" sz="2200" dirty="0"/>
              <a:t>Kant 1754 yılında </a:t>
            </a:r>
            <a:r>
              <a:rPr lang="tr-TR" sz="2200" dirty="0" err="1"/>
              <a:t>Königsberg</a:t>
            </a:r>
            <a:r>
              <a:rPr lang="tr-TR" sz="2200" dirty="0"/>
              <a:t> Üniversitesi’nde akademik yaşama başlayana kadar ev öğretmenliği yapmıştır. </a:t>
            </a:r>
            <a:endParaRPr lang="tr-TR" sz="2200" dirty="0" smtClean="0"/>
          </a:p>
          <a:p>
            <a:pPr algn="just"/>
            <a:endParaRPr lang="tr-TR" sz="2200" dirty="0"/>
          </a:p>
          <a:p>
            <a:pPr algn="just"/>
            <a:r>
              <a:rPr lang="tr-TR" sz="2200" dirty="0"/>
              <a:t>1755’te </a:t>
            </a:r>
            <a:r>
              <a:rPr lang="tr-TR" sz="2200" b="1" i="1" dirty="0" err="1"/>
              <a:t>Deigne</a:t>
            </a:r>
            <a:r>
              <a:rPr lang="tr-TR" sz="2200" b="1" i="1" dirty="0"/>
              <a:t> (Ateş Üstüne) </a:t>
            </a:r>
            <a:r>
              <a:rPr lang="tr-TR" sz="2200" dirty="0"/>
              <a:t>adlı doktora tezini savunup felsefe doktoru olmuştur. </a:t>
            </a:r>
            <a:endParaRPr lang="tr-TR" sz="2200" dirty="0" smtClean="0"/>
          </a:p>
          <a:p>
            <a:pPr algn="just"/>
            <a:endParaRPr lang="tr-TR" sz="2200" dirty="0"/>
          </a:p>
          <a:p>
            <a:pPr algn="just"/>
            <a:r>
              <a:rPr lang="tr-TR" sz="2200" dirty="0"/>
              <a:t>İlk büyük yapıtı olan </a:t>
            </a:r>
            <a:r>
              <a:rPr lang="tr-TR" sz="2200" b="1" i="1" dirty="0"/>
              <a:t>Evrensel Doğa Tarihi ve Gökyüzü Kuramı </a:t>
            </a:r>
            <a:r>
              <a:rPr lang="tr-TR" sz="2200" dirty="0"/>
              <a:t>yayımlanmıştır. </a:t>
            </a:r>
          </a:p>
          <a:p>
            <a:endParaRPr lang="tr-TR" dirty="0"/>
          </a:p>
        </p:txBody>
      </p:sp>
    </p:spTree>
    <p:extLst>
      <p:ext uri="{BB962C8B-B14F-4D97-AF65-F5344CB8AC3E}">
        <p14:creationId xmlns:p14="http://schemas.microsoft.com/office/powerpoint/2010/main" val="294672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16256" y="1040644"/>
            <a:ext cx="8229600" cy="4525963"/>
          </a:xfrm>
        </p:spPr>
        <p:txBody>
          <a:bodyPr/>
          <a:lstStyle/>
          <a:p>
            <a:pPr algn="just"/>
            <a:r>
              <a:rPr lang="tr-TR" dirty="0"/>
              <a:t>Kant 1760’lı yıllardan itibaren tamamen felsefeye yönelirken, yerleşik din anlayışından iyice kopma yoluna girer</a:t>
            </a:r>
            <a:r>
              <a:rPr lang="tr-TR" dirty="0" smtClean="0"/>
              <a:t>.</a:t>
            </a:r>
          </a:p>
          <a:p>
            <a:pPr algn="just"/>
            <a:r>
              <a:rPr lang="tr-TR" dirty="0" smtClean="0"/>
              <a:t>Etkilendiği </a:t>
            </a:r>
            <a:r>
              <a:rPr lang="tr-TR" b="1" dirty="0" err="1"/>
              <a:t>Christian</a:t>
            </a:r>
            <a:r>
              <a:rPr lang="tr-TR" b="1" dirty="0"/>
              <a:t> </a:t>
            </a:r>
            <a:r>
              <a:rPr lang="tr-TR" b="1" dirty="0" err="1"/>
              <a:t>Wolff’un</a:t>
            </a:r>
            <a:r>
              <a:rPr lang="tr-TR" b="1" dirty="0"/>
              <a:t> </a:t>
            </a:r>
            <a:r>
              <a:rPr lang="tr-TR" dirty="0"/>
              <a:t>rasyonalizminden giderek uzaklaşan Kant yine bu sıralarda kendisini dogmatik uykusundan uyandırdığını söylediği İngiliz düşünürü </a:t>
            </a:r>
            <a:r>
              <a:rPr lang="tr-TR" b="1" dirty="0"/>
              <a:t>David </a:t>
            </a:r>
            <a:r>
              <a:rPr lang="tr-TR" b="1" dirty="0" err="1"/>
              <a:t>Hume’dan</a:t>
            </a:r>
            <a:r>
              <a:rPr lang="tr-TR" b="1" dirty="0"/>
              <a:t> </a:t>
            </a:r>
            <a:r>
              <a:rPr lang="tr-TR" dirty="0"/>
              <a:t>yoğun bir biçimde etkilenir. </a:t>
            </a:r>
            <a:endParaRPr lang="tr-TR" dirty="0" smtClean="0"/>
          </a:p>
          <a:p>
            <a:pPr algn="just"/>
            <a:r>
              <a:rPr lang="tr-TR" dirty="0" smtClean="0"/>
              <a:t>Kant </a:t>
            </a:r>
            <a:r>
              <a:rPr lang="tr-TR" dirty="0"/>
              <a:t>felsefesi genellikle eleştiri öncesi ve eleştiri dönemi olarak ele alınmaktadır. </a:t>
            </a:r>
          </a:p>
        </p:txBody>
      </p:sp>
    </p:spTree>
    <p:extLst>
      <p:ext uri="{BB962C8B-B14F-4D97-AF65-F5344CB8AC3E}">
        <p14:creationId xmlns:p14="http://schemas.microsoft.com/office/powerpoint/2010/main" val="1744203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43552" y="1214651"/>
            <a:ext cx="8229600" cy="4694830"/>
          </a:xfrm>
        </p:spPr>
        <p:txBody>
          <a:bodyPr/>
          <a:lstStyle/>
          <a:p>
            <a:pPr algn="just"/>
            <a:r>
              <a:rPr lang="tr-TR" sz="2200" dirty="0"/>
              <a:t>1781 yılında eleştirel felsefenin ilk büyük yapıtı olan </a:t>
            </a:r>
            <a:r>
              <a:rPr lang="tr-TR" sz="2200" b="1" dirty="0"/>
              <a:t>Salt Aklın Eleştirisi </a:t>
            </a:r>
            <a:endParaRPr lang="tr-TR" sz="2200" b="1" dirty="0" smtClean="0"/>
          </a:p>
          <a:p>
            <a:pPr algn="just"/>
            <a:r>
              <a:rPr lang="tr-TR" sz="2200" dirty="0" smtClean="0"/>
              <a:t>1783’te </a:t>
            </a:r>
            <a:r>
              <a:rPr lang="tr-TR" sz="2200" b="1" dirty="0"/>
              <a:t>Kendisini Bir Bilim Olarak Sunma Hakkına Sahip Olacak Gelecekteki Her Metafiziğe Hazırlık (</a:t>
            </a:r>
            <a:r>
              <a:rPr lang="tr-TR" sz="2200" b="1" dirty="0" err="1"/>
              <a:t>Prolegomena</a:t>
            </a:r>
            <a:r>
              <a:rPr lang="tr-TR" sz="2200" b="1" dirty="0"/>
              <a:t>) </a:t>
            </a:r>
            <a:r>
              <a:rPr lang="tr-TR" sz="2200" dirty="0"/>
              <a:t>ve </a:t>
            </a:r>
            <a:r>
              <a:rPr lang="tr-TR" sz="2200" b="1" dirty="0"/>
              <a:t>Dünya Yurttaşlığı Amacına Yönelik Genel Bir Tarih Düşüncesi </a:t>
            </a:r>
            <a:endParaRPr lang="tr-TR" sz="2200" b="1" dirty="0" smtClean="0"/>
          </a:p>
          <a:p>
            <a:pPr algn="just"/>
            <a:r>
              <a:rPr lang="tr-TR" sz="2200" dirty="0" smtClean="0"/>
              <a:t>1785’te </a:t>
            </a:r>
            <a:r>
              <a:rPr lang="tr-TR" sz="2200" dirty="0" err="1"/>
              <a:t>Königsberg</a:t>
            </a:r>
            <a:r>
              <a:rPr lang="tr-TR" sz="2200" dirty="0"/>
              <a:t> Üniversitesi rektörlüğüne atanmıştır. </a:t>
            </a:r>
            <a:endParaRPr lang="tr-TR" sz="2200" dirty="0" smtClean="0"/>
          </a:p>
          <a:p>
            <a:pPr algn="just"/>
            <a:r>
              <a:rPr lang="tr-TR" sz="2200" dirty="0" smtClean="0"/>
              <a:t>Aynı </a:t>
            </a:r>
            <a:r>
              <a:rPr lang="tr-TR" sz="2200" dirty="0"/>
              <a:t>yıl Ahlak Metafiziğinin Temellendirilmesi yayımlanmıştır. </a:t>
            </a:r>
            <a:endParaRPr lang="tr-TR" sz="2200" dirty="0" smtClean="0"/>
          </a:p>
          <a:p>
            <a:pPr algn="just"/>
            <a:r>
              <a:rPr lang="tr-TR" sz="2200" dirty="0" smtClean="0"/>
              <a:t>1788’te </a:t>
            </a:r>
            <a:r>
              <a:rPr lang="tr-TR" sz="2200" b="1" dirty="0"/>
              <a:t>Pratik Aklın Eleştirisi, </a:t>
            </a:r>
            <a:endParaRPr lang="tr-TR" sz="2200" b="1" dirty="0" smtClean="0"/>
          </a:p>
          <a:p>
            <a:pPr algn="just"/>
            <a:r>
              <a:rPr lang="tr-TR" sz="2200" dirty="0" smtClean="0"/>
              <a:t>1790’da </a:t>
            </a:r>
            <a:r>
              <a:rPr lang="tr-TR" sz="2200" dirty="0"/>
              <a:t>da </a:t>
            </a:r>
            <a:r>
              <a:rPr lang="tr-TR" sz="2200" b="1" dirty="0" err="1"/>
              <a:t>Yargıgücünün</a:t>
            </a:r>
            <a:r>
              <a:rPr lang="tr-TR" sz="2200" b="1" dirty="0"/>
              <a:t> Eleştirisi </a:t>
            </a:r>
            <a:endParaRPr lang="tr-TR" sz="2200" b="1" dirty="0" smtClean="0"/>
          </a:p>
          <a:p>
            <a:pPr algn="just"/>
            <a:r>
              <a:rPr lang="tr-TR" sz="2200" dirty="0" smtClean="0"/>
              <a:t>1793 </a:t>
            </a:r>
            <a:r>
              <a:rPr lang="tr-TR" sz="2200" dirty="0"/>
              <a:t>yılında </a:t>
            </a:r>
            <a:r>
              <a:rPr lang="tr-TR" sz="2200" b="1" dirty="0" smtClean="0"/>
              <a:t>Yalnız </a:t>
            </a:r>
            <a:r>
              <a:rPr lang="tr-TR" sz="2200" b="1" dirty="0"/>
              <a:t>Aklın Sınırlar İçinde </a:t>
            </a:r>
            <a:r>
              <a:rPr lang="tr-TR" sz="2200" b="1" dirty="0" smtClean="0"/>
              <a:t>Din</a:t>
            </a:r>
          </a:p>
          <a:p>
            <a:pPr algn="just"/>
            <a:r>
              <a:rPr lang="tr-TR" sz="2000" dirty="0"/>
              <a:t>1798 yılında </a:t>
            </a:r>
            <a:r>
              <a:rPr lang="tr-TR" sz="2000" b="1" dirty="0" smtClean="0"/>
              <a:t>Yetilerin Çatışması</a:t>
            </a:r>
            <a:r>
              <a:rPr lang="tr-TR" sz="2000" dirty="0" smtClean="0"/>
              <a:t> </a:t>
            </a:r>
            <a:r>
              <a:rPr lang="tr-TR" sz="2000" dirty="0"/>
              <a:t>adlı eserini </a:t>
            </a:r>
            <a:r>
              <a:rPr lang="tr-TR" sz="2200" b="1" dirty="0" smtClean="0"/>
              <a:t> </a:t>
            </a:r>
            <a:r>
              <a:rPr lang="tr-TR" sz="2200" dirty="0" smtClean="0"/>
              <a:t>yayımlanmıştır</a:t>
            </a:r>
            <a:r>
              <a:rPr lang="tr-TR" sz="2200" dirty="0"/>
              <a:t>. </a:t>
            </a:r>
            <a:endParaRPr lang="tr-TR" sz="2200" dirty="0"/>
          </a:p>
        </p:txBody>
      </p:sp>
    </p:spTree>
    <p:extLst>
      <p:ext uri="{BB962C8B-B14F-4D97-AF65-F5344CB8AC3E}">
        <p14:creationId xmlns:p14="http://schemas.microsoft.com/office/powerpoint/2010/main" val="4026172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b="1" dirty="0" err="1"/>
              <a:t>Frankena’ya</a:t>
            </a:r>
            <a:r>
              <a:rPr lang="tr-TR" b="1" dirty="0"/>
              <a:t> göre deontolojik yaklaşım, neyin ahlakça doğru olduğu üzerinde </a:t>
            </a:r>
            <a:r>
              <a:rPr lang="tr-TR" b="1" dirty="0" smtClean="0"/>
              <a:t>durur</a:t>
            </a:r>
            <a:r>
              <a:rPr lang="tr-TR" dirty="0" smtClean="0"/>
              <a:t>.</a:t>
            </a:r>
          </a:p>
          <a:p>
            <a:pPr algn="just"/>
            <a:r>
              <a:rPr lang="tr-TR" dirty="0" smtClean="0"/>
              <a:t>Eylem </a:t>
            </a:r>
            <a:r>
              <a:rPr lang="tr-TR" dirty="0"/>
              <a:t>ve kararları, bunlara temel olan iyi niyet, sorumluluk, ödev ve ilkeler gibi niteliklere göre etik açıdan değerli ya da değersiz kabul eden deontolojik yaklaşım, teleolojik etiğin tersine yükümlülüğü, ödev ya da ilkenin bir gereği </a:t>
            </a:r>
            <a:r>
              <a:rPr lang="tr-TR" dirty="0" smtClean="0"/>
              <a:t>saymaktadır.</a:t>
            </a:r>
          </a:p>
          <a:p>
            <a:pPr algn="just"/>
            <a:endParaRPr lang="tr-TR" dirty="0"/>
          </a:p>
        </p:txBody>
      </p:sp>
    </p:spTree>
    <p:extLst>
      <p:ext uri="{BB962C8B-B14F-4D97-AF65-F5344CB8AC3E}">
        <p14:creationId xmlns:p14="http://schemas.microsoft.com/office/powerpoint/2010/main" val="3058019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84495" y="631210"/>
            <a:ext cx="8229600" cy="5319214"/>
          </a:xfrm>
        </p:spPr>
        <p:txBody>
          <a:bodyPr/>
          <a:lstStyle/>
          <a:p>
            <a:pPr algn="just"/>
            <a:r>
              <a:rPr lang="tr-TR" dirty="0" smtClean="0"/>
              <a:t>Deontolojik </a:t>
            </a:r>
            <a:r>
              <a:rPr lang="tr-TR" dirty="0"/>
              <a:t>etik, herhangi bir eylemin değerini, o eylemin sonuçlarından daha çok, eylemin arkasındaki iyi niyete bağlarlar. </a:t>
            </a:r>
            <a:endParaRPr lang="tr-TR" dirty="0" smtClean="0"/>
          </a:p>
          <a:p>
            <a:pPr algn="just"/>
            <a:r>
              <a:rPr lang="tr-TR" dirty="0" smtClean="0"/>
              <a:t>Bireyleri </a:t>
            </a:r>
            <a:r>
              <a:rPr lang="tr-TR" dirty="0"/>
              <a:t>bu niyete götüren, sahip oldukları ödev ve zorunluluklardır. </a:t>
            </a:r>
            <a:endParaRPr lang="tr-TR" dirty="0" smtClean="0"/>
          </a:p>
          <a:p>
            <a:pPr algn="just"/>
            <a:r>
              <a:rPr lang="tr-TR" dirty="0" err="1" smtClean="0"/>
              <a:t>Deontolojistlere</a:t>
            </a:r>
            <a:r>
              <a:rPr lang="tr-TR" dirty="0" smtClean="0"/>
              <a:t> </a:t>
            </a:r>
            <a:r>
              <a:rPr lang="tr-TR" dirty="0"/>
              <a:t>göre, her birey zorunluluklara sahiptir ve bu zorunluluklar sonuçlarına bakılmaksızın yerine getirilmelidir. </a:t>
            </a:r>
            <a:endParaRPr lang="tr-TR" dirty="0" smtClean="0"/>
          </a:p>
          <a:p>
            <a:pPr algn="just"/>
            <a:r>
              <a:rPr lang="tr-TR" dirty="0" smtClean="0"/>
              <a:t>Bu </a:t>
            </a:r>
            <a:r>
              <a:rPr lang="tr-TR" dirty="0"/>
              <a:t>teorinin kurucusu </a:t>
            </a:r>
            <a:r>
              <a:rPr lang="tr-TR" dirty="0" err="1"/>
              <a:t>Immanuel</a:t>
            </a:r>
            <a:r>
              <a:rPr lang="tr-TR" dirty="0"/>
              <a:t> </a:t>
            </a:r>
            <a:r>
              <a:rPr lang="tr-TR" dirty="0" err="1"/>
              <a:t>Kant’dır</a:t>
            </a:r>
            <a:r>
              <a:rPr lang="tr-TR" dirty="0"/>
              <a:t>. Ona göre eylemin doğruluğu veya yanlışlığı, eylemin kaynağındaki moral önemine bağlıdır. </a:t>
            </a:r>
            <a:endParaRPr lang="tr-TR" dirty="0" smtClean="0"/>
          </a:p>
          <a:p>
            <a:pPr algn="just"/>
            <a:endParaRPr lang="tr-TR" sz="2000" dirty="0"/>
          </a:p>
        </p:txBody>
      </p:sp>
    </p:spTree>
    <p:extLst>
      <p:ext uri="{BB962C8B-B14F-4D97-AF65-F5344CB8AC3E}">
        <p14:creationId xmlns:p14="http://schemas.microsoft.com/office/powerpoint/2010/main" val="473800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dirty="0"/>
              <a:t>Eylem iyiyi yapma isteğinden kaynaklanıyorsa onun moral olduğuna inanılır. </a:t>
            </a:r>
          </a:p>
          <a:p>
            <a:pPr algn="just"/>
            <a:r>
              <a:rPr lang="tr-TR" dirty="0"/>
              <a:t>Etik eylem birinin görevini yapmasını içine alır, görevin yapılması doğru, yapılmaması yanlıştır. </a:t>
            </a:r>
          </a:p>
          <a:p>
            <a:pPr algn="just"/>
            <a:r>
              <a:rPr lang="tr-TR" dirty="0"/>
              <a:t>Deontolojik yaklaşımlar, görev ve zorunluluklara odaklaştığı için mesleki etiğin büyük çoğunluğunu oluştururlar. </a:t>
            </a:r>
          </a:p>
          <a:p>
            <a:pPr algn="just"/>
            <a:r>
              <a:rPr lang="tr-TR" dirty="0"/>
              <a:t>Hemşirelik mesleği de genel olarak bu yaklaşımı </a:t>
            </a:r>
            <a:r>
              <a:rPr lang="tr-TR" dirty="0" smtClean="0"/>
              <a:t>kullanır.</a:t>
            </a:r>
            <a:endParaRPr lang="tr-TR" dirty="0"/>
          </a:p>
        </p:txBody>
      </p:sp>
    </p:spTree>
    <p:extLst>
      <p:ext uri="{BB962C8B-B14F-4D97-AF65-F5344CB8AC3E}">
        <p14:creationId xmlns:p14="http://schemas.microsoft.com/office/powerpoint/2010/main" val="2486615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1791" y="725014"/>
            <a:ext cx="8229600" cy="1143000"/>
          </a:xfrm>
        </p:spPr>
        <p:txBody>
          <a:bodyPr/>
          <a:lstStyle/>
          <a:p>
            <a:r>
              <a:rPr lang="tr-TR" b="1" dirty="0" err="1"/>
              <a:t>Ross</a:t>
            </a:r>
            <a:r>
              <a:rPr lang="tr-TR" b="1" dirty="0"/>
              <a:t> ve insan ilişkilerinin etik </a:t>
            </a:r>
            <a:r>
              <a:rPr lang="tr-TR" b="1" dirty="0" smtClean="0"/>
              <a:t>görevleri </a:t>
            </a:r>
            <a:endParaRPr lang="tr-TR" b="1" dirty="0"/>
          </a:p>
        </p:txBody>
      </p:sp>
      <p:sp>
        <p:nvSpPr>
          <p:cNvPr id="3" name="İçerik Yer Tutucusu 2"/>
          <p:cNvSpPr>
            <a:spLocks noGrp="1"/>
          </p:cNvSpPr>
          <p:nvPr>
            <p:ph idx="1"/>
          </p:nvPr>
        </p:nvSpPr>
        <p:spPr>
          <a:xfrm>
            <a:off x="443552" y="1951630"/>
            <a:ext cx="8229600" cy="4203510"/>
          </a:xfrm>
        </p:spPr>
        <p:txBody>
          <a:bodyPr/>
          <a:lstStyle/>
          <a:p>
            <a:pPr algn="just"/>
            <a:r>
              <a:rPr lang="tr-TR" dirty="0"/>
              <a:t>20 yy. </a:t>
            </a:r>
            <a:r>
              <a:rPr lang="tr-TR" dirty="0" err="1"/>
              <a:t>deontolojistleri</a:t>
            </a:r>
            <a:r>
              <a:rPr lang="tr-TR" dirty="0"/>
              <a:t> Kant ile aynı görüşü </a:t>
            </a:r>
            <a:r>
              <a:rPr lang="tr-TR" dirty="0" smtClean="0"/>
              <a:t>paylaşırlar.</a:t>
            </a:r>
          </a:p>
          <a:p>
            <a:pPr algn="just"/>
            <a:r>
              <a:rPr lang="tr-TR" dirty="0" smtClean="0"/>
              <a:t>Diğer </a:t>
            </a:r>
            <a:r>
              <a:rPr lang="tr-TR" dirty="0"/>
              <a:t>insanlar yardıma ihtiyaç duyan eş, arkadaş, borçlu, alacaklı vb rollerde olabilirler. </a:t>
            </a:r>
            <a:endParaRPr lang="tr-TR" dirty="0" smtClean="0"/>
          </a:p>
          <a:p>
            <a:pPr algn="just"/>
            <a:r>
              <a:rPr lang="tr-TR" dirty="0" smtClean="0"/>
              <a:t>Tüm </a:t>
            </a:r>
            <a:r>
              <a:rPr lang="tr-TR" dirty="0"/>
              <a:t>bu ilişkiler insanlara birbirlerine bağlantılı yeni görevler yüklerler. İlişkilerdeki görev ve sorumlulukları anlamak, insanların birbirlerine bağlılıklarını anlamanın temel yoludur. </a:t>
            </a:r>
            <a:endParaRPr lang="tr-TR" dirty="0" smtClean="0"/>
          </a:p>
          <a:p>
            <a:pPr algn="just"/>
            <a:r>
              <a:rPr lang="tr-TR" dirty="0" smtClean="0"/>
              <a:t>Görevler</a:t>
            </a:r>
            <a:r>
              <a:rPr lang="tr-TR" dirty="0"/>
              <a:t>, dışarıdan yönetilen kurallar değil, bireysel olarak kendi ilişki anlayışımızdır ve bilinen ilişkilerin anlamını işaret eder.</a:t>
            </a:r>
            <a:endParaRPr lang="tr-TR" dirty="0"/>
          </a:p>
        </p:txBody>
      </p:sp>
    </p:spTree>
    <p:extLst>
      <p:ext uri="{BB962C8B-B14F-4D97-AF65-F5344CB8AC3E}">
        <p14:creationId xmlns:p14="http://schemas.microsoft.com/office/powerpoint/2010/main" val="462708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2859" y="1241946"/>
            <a:ext cx="7881582" cy="4394580"/>
          </a:xfrm>
        </p:spPr>
        <p:txBody>
          <a:bodyPr/>
          <a:lstStyle/>
          <a:p>
            <a:pPr algn="just"/>
            <a:r>
              <a:rPr lang="tr-TR" dirty="0"/>
              <a:t>Mesleki etik kurallarının büyük kısmı </a:t>
            </a:r>
            <a:r>
              <a:rPr lang="tr-TR" dirty="0" err="1"/>
              <a:t>Kantiyan</a:t>
            </a:r>
            <a:r>
              <a:rPr lang="tr-TR" dirty="0"/>
              <a:t> ilkelere dayanmaktadır. </a:t>
            </a:r>
            <a:endParaRPr lang="tr-TR" dirty="0" smtClean="0"/>
          </a:p>
          <a:p>
            <a:pPr algn="just"/>
            <a:r>
              <a:rPr lang="tr-TR" dirty="0" smtClean="0"/>
              <a:t>Hemşireliğin </a:t>
            </a:r>
            <a:r>
              <a:rPr lang="tr-TR" dirty="0"/>
              <a:t>etik kodları doğal olarak zorunlu görevlerin yerine getirilmesinin ve her bir hastanın otonomisinin ve saygınlığının korunmasının önemini vurgulamaktadır. </a:t>
            </a:r>
            <a:endParaRPr lang="tr-TR" dirty="0" smtClean="0"/>
          </a:p>
          <a:p>
            <a:pPr algn="just"/>
            <a:r>
              <a:rPr lang="tr-TR" dirty="0" smtClean="0"/>
              <a:t>Kant </a:t>
            </a:r>
            <a:r>
              <a:rPr lang="tr-TR" dirty="0"/>
              <a:t>etiği etik kararlar alınması konusunda açık kurallar ortaya koymakta ancak çatışan yükümlülükler ya da zorunlulukların bulunduğu kararların alınması konusunda yardımcı </a:t>
            </a:r>
            <a:r>
              <a:rPr lang="tr-TR" dirty="0" smtClean="0"/>
              <a:t>olmamaktadır.</a:t>
            </a:r>
            <a:endParaRPr lang="tr-TR" dirty="0"/>
          </a:p>
        </p:txBody>
      </p:sp>
    </p:spTree>
    <p:extLst>
      <p:ext uri="{BB962C8B-B14F-4D97-AF65-F5344CB8AC3E}">
        <p14:creationId xmlns:p14="http://schemas.microsoft.com/office/powerpoint/2010/main" val="3567695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84495" y="0"/>
            <a:ext cx="8229600" cy="803535"/>
          </a:xfrm>
        </p:spPr>
        <p:txBody>
          <a:bodyPr/>
          <a:lstStyle/>
          <a:p>
            <a:r>
              <a:rPr lang="tr-TR" b="1" dirty="0" smtClean="0"/>
              <a:t>KAYNAKLAR </a:t>
            </a:r>
            <a:endParaRPr lang="tr-TR" b="1" dirty="0"/>
          </a:p>
        </p:txBody>
      </p:sp>
      <p:sp>
        <p:nvSpPr>
          <p:cNvPr id="3" name="İçerik Yer Tutucusu 2"/>
          <p:cNvSpPr>
            <a:spLocks noGrp="1"/>
          </p:cNvSpPr>
          <p:nvPr>
            <p:ph idx="1"/>
          </p:nvPr>
        </p:nvSpPr>
        <p:spPr>
          <a:xfrm>
            <a:off x="634621" y="876870"/>
            <a:ext cx="8113593" cy="5551225"/>
          </a:xfrm>
        </p:spPr>
        <p:txBody>
          <a:bodyPr/>
          <a:lstStyle/>
          <a:p>
            <a:pPr algn="just"/>
            <a:r>
              <a:rPr lang="tr-TR" sz="1600" dirty="0" err="1"/>
              <a:t>Immanuel</a:t>
            </a:r>
            <a:r>
              <a:rPr lang="tr-TR" sz="1600" dirty="0"/>
              <a:t> </a:t>
            </a:r>
            <a:r>
              <a:rPr lang="tr-TR" sz="1600" dirty="0" smtClean="0"/>
              <a:t>Kant. </a:t>
            </a:r>
            <a:r>
              <a:rPr lang="tr-TR" sz="1600" dirty="0"/>
              <a:t>Ahlâk Metafiziğinin Temellendirilmesi, (</a:t>
            </a:r>
            <a:r>
              <a:rPr lang="tr-TR" sz="1600" dirty="0" err="1"/>
              <a:t>çev</a:t>
            </a:r>
            <a:r>
              <a:rPr lang="tr-TR" sz="1600" dirty="0"/>
              <a:t>: </a:t>
            </a:r>
            <a:r>
              <a:rPr lang="tr-TR" sz="1600" dirty="0" err="1"/>
              <a:t>İoanna</a:t>
            </a:r>
            <a:r>
              <a:rPr lang="tr-TR" sz="1600" dirty="0"/>
              <a:t> </a:t>
            </a:r>
            <a:r>
              <a:rPr lang="tr-TR" sz="1600" dirty="0" err="1"/>
              <a:t>Kuçuradi</a:t>
            </a:r>
            <a:r>
              <a:rPr lang="tr-TR" sz="1600" dirty="0"/>
              <a:t>), Türkiye Felsefe Kurumu, Ankara, 1995: 2, 4.</a:t>
            </a:r>
          </a:p>
          <a:p>
            <a:pPr algn="just"/>
            <a:r>
              <a:rPr lang="tr-TR" sz="1600" dirty="0" err="1" smtClean="0"/>
              <a:t>Arslantaş</a:t>
            </a:r>
            <a:r>
              <a:rPr lang="tr-TR" sz="1600" dirty="0" smtClean="0"/>
              <a:t> H</a:t>
            </a:r>
            <a:r>
              <a:rPr lang="tr-TR" sz="1600" dirty="0"/>
              <a:t>. (2015). Ruh Sağlığı ve Psikiyatri Hemşireliğinde Etik Konular, Kodlar ve Standartlar. </a:t>
            </a:r>
            <a:r>
              <a:rPr lang="tr-TR" sz="1600" i="1" dirty="0"/>
              <a:t>Journal of </a:t>
            </a:r>
            <a:r>
              <a:rPr lang="tr-TR" sz="1600" i="1" dirty="0" err="1"/>
              <a:t>Psychiatric</a:t>
            </a:r>
            <a:r>
              <a:rPr lang="tr-TR" sz="1600" i="1" dirty="0"/>
              <a:t> Nursing/Psikiyatri </a:t>
            </a:r>
            <a:r>
              <a:rPr lang="tr-TR" sz="1600" i="1" dirty="0" err="1"/>
              <a:t>Hemsireleri</a:t>
            </a:r>
            <a:r>
              <a:rPr lang="tr-TR" sz="1600" i="1" dirty="0"/>
              <a:t> </a:t>
            </a:r>
            <a:r>
              <a:rPr lang="tr-TR" sz="1600" i="1" dirty="0" err="1"/>
              <a:t>Dernegi</a:t>
            </a:r>
            <a:r>
              <a:rPr lang="tr-TR" sz="1600" dirty="0"/>
              <a:t>, </a:t>
            </a:r>
            <a:r>
              <a:rPr lang="tr-TR" sz="1600" i="1" dirty="0"/>
              <a:t>6</a:t>
            </a:r>
            <a:r>
              <a:rPr lang="tr-TR" sz="1600" dirty="0"/>
              <a:t>(1).</a:t>
            </a:r>
          </a:p>
          <a:p>
            <a:pPr algn="just"/>
            <a:r>
              <a:rPr lang="tr-TR" sz="1600" dirty="0" err="1" smtClean="0"/>
              <a:t>Lachman</a:t>
            </a:r>
            <a:r>
              <a:rPr lang="tr-TR" sz="1600" dirty="0" smtClean="0"/>
              <a:t> </a:t>
            </a:r>
            <a:r>
              <a:rPr lang="tr-TR" sz="1600" dirty="0"/>
              <a:t>V. Applied </a:t>
            </a:r>
            <a:r>
              <a:rPr lang="tr-TR" sz="1600" dirty="0" err="1"/>
              <a:t>ethics</a:t>
            </a:r>
            <a:r>
              <a:rPr lang="tr-TR" sz="1600" dirty="0"/>
              <a:t> in nursing: </a:t>
            </a:r>
            <a:r>
              <a:rPr lang="tr-TR" sz="1600" dirty="0" err="1"/>
              <a:t>Springer</a:t>
            </a:r>
            <a:r>
              <a:rPr lang="tr-TR" sz="1600" dirty="0"/>
              <a:t> Publishing </a:t>
            </a:r>
            <a:r>
              <a:rPr lang="tr-TR" sz="1600" dirty="0" err="1"/>
              <a:t>Company</a:t>
            </a:r>
            <a:r>
              <a:rPr lang="tr-TR" sz="1600" dirty="0"/>
              <a:t>; 2005: 3-12. </a:t>
            </a:r>
          </a:p>
          <a:p>
            <a:pPr algn="just"/>
            <a:r>
              <a:rPr lang="tr-TR" sz="1600" dirty="0" err="1" smtClean="0"/>
              <a:t>Burkhardt</a:t>
            </a:r>
            <a:r>
              <a:rPr lang="tr-TR" sz="1600" dirty="0" smtClean="0"/>
              <a:t> </a:t>
            </a:r>
            <a:r>
              <a:rPr lang="tr-TR" sz="1600" dirty="0"/>
              <a:t>MA, </a:t>
            </a:r>
            <a:r>
              <a:rPr lang="tr-TR" sz="1600" dirty="0" err="1"/>
              <a:t>Nathanıel</a:t>
            </a:r>
            <a:r>
              <a:rPr lang="tr-TR" sz="1600" dirty="0"/>
              <a:t>, AK. (2013). Çağdaş Hemşirelikte Etik. Alpar ŞE, Bahçecik N, Karabacak Ü(3.edt). İstanbul Tıp Kitabevi. s. 53-78</a:t>
            </a:r>
            <a:r>
              <a:rPr lang="tr-TR" sz="1600" dirty="0" smtClean="0"/>
              <a:t>.</a:t>
            </a:r>
            <a:endParaRPr lang="tr-TR" sz="1600" dirty="0"/>
          </a:p>
          <a:p>
            <a:pPr algn="just"/>
            <a:r>
              <a:rPr lang="tr-TR" sz="1600" dirty="0" err="1"/>
              <a:t>Terakye</a:t>
            </a:r>
            <a:r>
              <a:rPr lang="tr-TR" sz="1600" dirty="0"/>
              <a:t>, G. Ocakçı, A.F. (2013). Etik Konularından Seçmeler. İstanbul tıp Kitabevi. s. 20-168</a:t>
            </a:r>
            <a:r>
              <a:rPr lang="tr-TR" sz="1600" dirty="0" smtClean="0"/>
              <a:t>.</a:t>
            </a:r>
          </a:p>
          <a:p>
            <a:pPr algn="just"/>
            <a:r>
              <a:rPr lang="tr-TR" sz="1600" dirty="0"/>
              <a:t>Görmez K, Atan M, Altan Ş, Özkan Sancak H, Güleç S, Eralp A, Parıltı C. (2009). Etik, Kültür ve Toplum, TYEC Çalışma, No:6, 1-67.</a:t>
            </a:r>
            <a:endParaRPr lang="tr-TR" sz="1600" dirty="0"/>
          </a:p>
          <a:p>
            <a:pPr algn="just"/>
            <a:r>
              <a:rPr lang="tr-TR" sz="1600" dirty="0" smtClean="0"/>
              <a:t>Gök </a:t>
            </a:r>
            <a:r>
              <a:rPr lang="tr-TR" sz="1600" dirty="0"/>
              <a:t>S. (2009). İş Etiği, Pınar TINAZ (Ed.), Çalışma Yaşamında Örnek Olaylar içinde, 2. Baskı, Beta Yayıncılık, İstanbul: 127-140.</a:t>
            </a:r>
            <a:endParaRPr lang="tr-TR" sz="1600" dirty="0"/>
          </a:p>
          <a:p>
            <a:pPr algn="just"/>
            <a:r>
              <a:rPr lang="tr-TR" sz="1600" dirty="0" smtClean="0"/>
              <a:t>Sayım </a:t>
            </a:r>
            <a:r>
              <a:rPr lang="tr-TR" sz="1600" dirty="0"/>
              <a:t>F. (2011). Tıbbi Etik ve Deontoloji Kavramları. Sağlık Piyasası ve Etik, Bursa, </a:t>
            </a:r>
            <a:r>
              <a:rPr lang="tr-TR" sz="1600" dirty="0" err="1"/>
              <a:t>Mkm</a:t>
            </a:r>
            <a:r>
              <a:rPr lang="tr-TR" sz="1600" dirty="0"/>
              <a:t> Yayıncılık, 2011: 51-63</a:t>
            </a:r>
            <a:r>
              <a:rPr lang="tr-TR" sz="1600" dirty="0" smtClean="0"/>
              <a:t>.</a:t>
            </a:r>
          </a:p>
          <a:p>
            <a:pPr algn="just"/>
            <a:r>
              <a:rPr lang="tr-TR" sz="1600" dirty="0"/>
              <a:t>Bayoğlu F. (2013). Meta-Etik Ve </a:t>
            </a:r>
            <a:r>
              <a:rPr lang="tr-TR" sz="1600" dirty="0" err="1"/>
              <a:t>Wıllıam</a:t>
            </a:r>
            <a:r>
              <a:rPr lang="tr-TR" sz="1600" dirty="0"/>
              <a:t> </a:t>
            </a:r>
            <a:r>
              <a:rPr lang="tr-TR" sz="1600" dirty="0" err="1"/>
              <a:t>Davıd</a:t>
            </a:r>
            <a:r>
              <a:rPr lang="tr-TR" sz="1600" dirty="0"/>
              <a:t> </a:t>
            </a:r>
            <a:r>
              <a:rPr lang="tr-TR" sz="1600" dirty="0" err="1"/>
              <a:t>Ross’un</a:t>
            </a:r>
            <a:r>
              <a:rPr lang="tr-TR" sz="1600" dirty="0"/>
              <a:t> Deontolojik </a:t>
            </a:r>
            <a:r>
              <a:rPr lang="tr-TR" sz="1600" dirty="0" err="1"/>
              <a:t>Sezgici</a:t>
            </a:r>
            <a:r>
              <a:rPr lang="tr-TR" sz="1600" dirty="0"/>
              <a:t> Ahlak Kuramı. Doktora Tezi. Atatürk Üniversitesi Sosyal Bilimler Enstitüsü Felsefe Anabilim Dalı. 10-11. </a:t>
            </a:r>
          </a:p>
          <a:p>
            <a:pPr algn="just"/>
            <a:r>
              <a:rPr lang="tr-TR" sz="1600" dirty="0" smtClean="0"/>
              <a:t>Doğan </a:t>
            </a:r>
            <a:r>
              <a:rPr lang="tr-TR" sz="1600" dirty="0"/>
              <a:t>Özlem, Etik-Ahlak Felsefesi-, İnkılap Kitabevi, İstanbul, 2004, s. </a:t>
            </a:r>
            <a:r>
              <a:rPr lang="tr-TR" sz="1600" dirty="0" smtClean="0"/>
              <a:t>68-76.</a:t>
            </a:r>
          </a:p>
          <a:p>
            <a:pPr algn="just"/>
            <a:r>
              <a:rPr lang="tr-TR" sz="1600" u="sng" dirty="0" smtClean="0">
                <a:hlinkClick r:id="rId2"/>
              </a:rPr>
              <a:t>https</a:t>
            </a:r>
            <a:r>
              <a:rPr lang="tr-TR" sz="1600" u="sng" dirty="0">
                <a:hlinkClick r:id="rId2"/>
              </a:rPr>
              <a:t>://acikders.ankara.edu.tr/pluginfile.php/1417/mod_resource/content/2/4.konu.pdf</a:t>
            </a:r>
            <a:r>
              <a:rPr lang="tr-TR" sz="1600" dirty="0"/>
              <a:t> </a:t>
            </a:r>
          </a:p>
          <a:p>
            <a:pPr algn="just"/>
            <a:endParaRPr lang="tr-TR" sz="1400" dirty="0">
              <a:effectLst/>
            </a:endParaRPr>
          </a:p>
        </p:txBody>
      </p:sp>
    </p:spTree>
    <p:extLst>
      <p:ext uri="{BB962C8B-B14F-4D97-AF65-F5344CB8AC3E}">
        <p14:creationId xmlns:p14="http://schemas.microsoft.com/office/powerpoint/2010/main" val="368086022"/>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971</Words>
  <Application>Microsoft Office PowerPoint</Application>
  <PresentationFormat>Ekran Gösterisi (4:3)</PresentationFormat>
  <Paragraphs>91</Paragraphs>
  <Slides>19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19</vt:i4>
      </vt:variant>
    </vt:vector>
  </HeadingPairs>
  <TitlesOfParts>
    <vt:vector size="23" baseType="lpstr">
      <vt:lpstr>Arabic Typesetting</vt:lpstr>
      <vt:lpstr>Arial</vt:lpstr>
      <vt:lpstr>Calibri</vt:lpstr>
      <vt:lpstr>Varsayılan Tasarım</vt:lpstr>
      <vt:lpstr>PowerPoint Sunusu</vt:lpstr>
      <vt:lpstr>Deontolojik Etik-  Immanuel Kant</vt:lpstr>
      <vt:lpstr>Hedefler</vt:lpstr>
      <vt:lpstr>PowerPoint Sunusu</vt:lpstr>
      <vt:lpstr>PowerPoint Sunusu</vt:lpstr>
      <vt:lpstr>PowerPoint Sunusu</vt:lpstr>
      <vt:lpstr>PowerPoint Sunusu</vt:lpstr>
      <vt:lpstr>PowerPoint Sunusu</vt:lpstr>
      <vt:lpstr>PowerPoint Sunusu</vt:lpstr>
      <vt:lpstr>KANT </vt:lpstr>
      <vt:lpstr>PowerPoint Sunusu</vt:lpstr>
      <vt:lpstr>PowerPoint Sunusu</vt:lpstr>
      <vt:lpstr>PowerPoint Sunusu</vt:lpstr>
      <vt:lpstr>PowerPoint Sunusu</vt:lpstr>
      <vt:lpstr>PowerPoint Sunusu</vt:lpstr>
      <vt:lpstr>PowerPoint Sunusu</vt:lpstr>
      <vt:lpstr>Ross ve insan ilişkilerinin etik görevleri </vt:lpstr>
      <vt:lpstr>PowerPoint Sunusu</vt:lpstr>
      <vt:lpstr>KAYNAKLAR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EV</dc:creator>
  <cp:lastModifiedBy>EV</cp:lastModifiedBy>
  <cp:revision>14</cp:revision>
  <dcterms:created xsi:type="dcterms:W3CDTF">2020-03-20T07:48:57Z</dcterms:created>
  <dcterms:modified xsi:type="dcterms:W3CDTF">2020-03-20T09:32:24Z</dcterms:modified>
</cp:coreProperties>
</file>