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EDBA3-3DA6-4186-97BF-C46B9BC00A55}" type="datetimeFigureOut">
              <a:rPr lang="en-GB" smtClean="0"/>
              <a:t>31/12/2019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5CF3D-9AD6-4E05-A440-12EAECCE24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829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EDBA3-3DA6-4186-97BF-C46B9BC00A55}" type="datetimeFigureOut">
              <a:rPr lang="en-GB" smtClean="0"/>
              <a:t>31/12/2019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5CF3D-9AD6-4E05-A440-12EAECCE24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0459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EDBA3-3DA6-4186-97BF-C46B9BC00A55}" type="datetimeFigureOut">
              <a:rPr lang="en-GB" smtClean="0"/>
              <a:t>31/12/2019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5CF3D-9AD6-4E05-A440-12EAECCE24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2590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EDBA3-3DA6-4186-97BF-C46B9BC00A55}" type="datetimeFigureOut">
              <a:rPr lang="en-GB" smtClean="0"/>
              <a:t>31/12/2019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5CF3D-9AD6-4E05-A440-12EAECCE24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0914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EDBA3-3DA6-4186-97BF-C46B9BC00A55}" type="datetimeFigureOut">
              <a:rPr lang="en-GB" smtClean="0"/>
              <a:t>31/12/2019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5CF3D-9AD6-4E05-A440-12EAECCE24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8160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EDBA3-3DA6-4186-97BF-C46B9BC00A55}" type="datetimeFigureOut">
              <a:rPr lang="en-GB" smtClean="0"/>
              <a:t>31/12/2019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5CF3D-9AD6-4E05-A440-12EAECCE24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2311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EDBA3-3DA6-4186-97BF-C46B9BC00A55}" type="datetimeFigureOut">
              <a:rPr lang="en-GB" smtClean="0"/>
              <a:t>31/12/2019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5CF3D-9AD6-4E05-A440-12EAECCE24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8826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EDBA3-3DA6-4186-97BF-C46B9BC00A55}" type="datetimeFigureOut">
              <a:rPr lang="en-GB" smtClean="0"/>
              <a:t>31/12/2019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5CF3D-9AD6-4E05-A440-12EAECCE24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6803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EDBA3-3DA6-4186-97BF-C46B9BC00A55}" type="datetimeFigureOut">
              <a:rPr lang="en-GB" smtClean="0"/>
              <a:t>31/12/2019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5CF3D-9AD6-4E05-A440-12EAECCE24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5324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EDBA3-3DA6-4186-97BF-C46B9BC00A55}" type="datetimeFigureOut">
              <a:rPr lang="en-GB" smtClean="0"/>
              <a:t>31/12/2019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5CF3D-9AD6-4E05-A440-12EAECCE24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9840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EDBA3-3DA6-4186-97BF-C46B9BC00A55}" type="datetimeFigureOut">
              <a:rPr lang="en-GB" smtClean="0"/>
              <a:t>31/12/2019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5CF3D-9AD6-4E05-A440-12EAECCE24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6766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EDBA3-3DA6-4186-97BF-C46B9BC00A55}" type="datetimeFigureOut">
              <a:rPr lang="en-GB" smtClean="0"/>
              <a:t>31/12/2019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95CF3D-9AD6-4E05-A440-12EAECCE24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3247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81200" y="116632"/>
            <a:ext cx="8229600" cy="1143000"/>
          </a:xfrm>
        </p:spPr>
        <p:txBody>
          <a:bodyPr>
            <a:noAutofit/>
          </a:bodyPr>
          <a:lstStyle/>
          <a:p>
            <a:r>
              <a:rPr lang="tr-T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MALZEMELER VE ÖZELLİKLERİNİN</a:t>
            </a:r>
            <a:br>
              <a:rPr lang="tr-T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MALZEME SEÇİMİNDEKİ ÖNEMİ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81200" y="1268761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>
                <a:solidFill>
                  <a:srgbClr val="FF0000"/>
                </a:solidFill>
              </a:rPr>
              <a:t>“Mühendislik Malzeme </a:t>
            </a:r>
            <a:r>
              <a:rPr lang="tr-TR" dirty="0" err="1">
                <a:solidFill>
                  <a:srgbClr val="FF0000"/>
                </a:solidFill>
              </a:rPr>
              <a:t>Aile”</a:t>
            </a:r>
            <a:r>
              <a:rPr lang="tr-TR" dirty="0" err="1"/>
              <a:t>sini</a:t>
            </a:r>
            <a:r>
              <a:rPr lang="tr-TR" dirty="0"/>
              <a:t> aşağıdaki gibi bir arada toplayabiliriz.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6280" y="2417316"/>
            <a:ext cx="4680000" cy="4180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4138-2663-442D-AB20-C5D7D1A1E333}" type="slidenum">
              <a:rPr lang="tr-TR" smtClean="0"/>
              <a:pPr/>
              <a:t>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96354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81200" y="-27384"/>
            <a:ext cx="8229600" cy="1143000"/>
          </a:xfrm>
        </p:spPr>
        <p:txBody>
          <a:bodyPr/>
          <a:lstStyle/>
          <a:p>
            <a:pPr algn="l"/>
            <a:r>
              <a:rPr 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1.1 METALLER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81200" y="1052737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/>
              <a:t>Genel olarak metaller deyince kullanım yerlerine göre aşağıdaki malzemeler akla gelir.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576" y="2349180"/>
            <a:ext cx="1800000" cy="150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784" y="4509121"/>
            <a:ext cx="1800000" cy="1644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808" y="2204016"/>
            <a:ext cx="1800000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048" y="2429016"/>
            <a:ext cx="1800000" cy="135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280" y="1853508"/>
            <a:ext cx="1440000" cy="215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072" y="4541848"/>
            <a:ext cx="2160000" cy="1623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152" y="4509320"/>
            <a:ext cx="1800000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2605328" y="3789041"/>
            <a:ext cx="11144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dirty="0">
                <a:solidFill>
                  <a:prstClr val="black"/>
                </a:solidFill>
              </a:rPr>
              <a:t>Çelikler</a:t>
            </a:r>
          </a:p>
        </p:txBody>
      </p:sp>
      <p:sp>
        <p:nvSpPr>
          <p:cNvPr id="12" name="Dikdörtgen 11"/>
          <p:cNvSpPr/>
          <p:nvPr/>
        </p:nvSpPr>
        <p:spPr>
          <a:xfrm>
            <a:off x="4151784" y="3941441"/>
            <a:ext cx="22140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dirty="0">
                <a:solidFill>
                  <a:prstClr val="black"/>
                </a:solidFill>
              </a:rPr>
              <a:t>Dökme demirler</a:t>
            </a:r>
          </a:p>
        </p:txBody>
      </p:sp>
      <p:sp>
        <p:nvSpPr>
          <p:cNvPr id="13" name="Dikdörtgen 12"/>
          <p:cNvSpPr/>
          <p:nvPr/>
        </p:nvSpPr>
        <p:spPr>
          <a:xfrm>
            <a:off x="6456041" y="3717033"/>
            <a:ext cx="20587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dirty="0">
                <a:solidFill>
                  <a:prstClr val="black"/>
                </a:solidFill>
              </a:rPr>
              <a:t>Al ve alaşımları</a:t>
            </a:r>
          </a:p>
        </p:txBody>
      </p:sp>
      <p:sp>
        <p:nvSpPr>
          <p:cNvPr id="14" name="Dikdörtgen 13"/>
          <p:cNvSpPr/>
          <p:nvPr/>
        </p:nvSpPr>
        <p:spPr>
          <a:xfrm>
            <a:off x="8328249" y="3903440"/>
            <a:ext cx="21357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dirty="0">
                <a:solidFill>
                  <a:prstClr val="black"/>
                </a:solidFill>
              </a:rPr>
              <a:t>Cu ve alaşımları</a:t>
            </a:r>
          </a:p>
        </p:txBody>
      </p:sp>
      <p:sp>
        <p:nvSpPr>
          <p:cNvPr id="15" name="Dikdörtgen 14"/>
          <p:cNvSpPr/>
          <p:nvPr/>
        </p:nvSpPr>
        <p:spPr>
          <a:xfrm>
            <a:off x="2135561" y="6063680"/>
            <a:ext cx="21164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dirty="0" err="1">
                <a:solidFill>
                  <a:prstClr val="black"/>
                </a:solidFill>
              </a:rPr>
              <a:t>Zn</a:t>
            </a:r>
            <a:r>
              <a:rPr lang="tr-TR" sz="2400" dirty="0">
                <a:solidFill>
                  <a:prstClr val="black"/>
                </a:solidFill>
              </a:rPr>
              <a:t> ve alaşımları</a:t>
            </a:r>
          </a:p>
        </p:txBody>
      </p:sp>
      <p:sp>
        <p:nvSpPr>
          <p:cNvPr id="16" name="Dikdörtgen 15"/>
          <p:cNvSpPr/>
          <p:nvPr/>
        </p:nvSpPr>
        <p:spPr>
          <a:xfrm>
            <a:off x="4655840" y="6093297"/>
            <a:ext cx="20315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dirty="0">
                <a:solidFill>
                  <a:prstClr val="black"/>
                </a:solidFill>
              </a:rPr>
              <a:t>Ti ve alaşımları</a:t>
            </a:r>
          </a:p>
        </p:txBody>
      </p:sp>
      <p:sp>
        <p:nvSpPr>
          <p:cNvPr id="17" name="Dikdörtgen 16"/>
          <p:cNvSpPr/>
          <p:nvPr/>
        </p:nvSpPr>
        <p:spPr>
          <a:xfrm>
            <a:off x="7334918" y="6207696"/>
            <a:ext cx="22174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dirty="0">
                <a:solidFill>
                  <a:prstClr val="black"/>
                </a:solidFill>
              </a:rPr>
              <a:t>Mg ve alaşımları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4138-2663-442D-AB20-C5D7D1A1E333}" type="slidenum">
              <a:rPr lang="tr-TR" smtClean="0"/>
              <a:pPr/>
              <a:t>2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69569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81200" y="332657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tr-TR" dirty="0">
                <a:solidFill>
                  <a:srgbClr val="FF0000"/>
                </a:solidFill>
              </a:rPr>
              <a:t>Metallerin</a:t>
            </a:r>
            <a:r>
              <a:rPr lang="tr-TR" dirty="0"/>
              <a:t> genel özellikleri aşağıdaki gibidir.</a:t>
            </a:r>
          </a:p>
          <a:p>
            <a:pPr marL="0" indent="0">
              <a:buNone/>
            </a:pPr>
            <a:r>
              <a:rPr lang="tr-TR" dirty="0"/>
              <a:t>                           </a:t>
            </a:r>
            <a:r>
              <a:rPr lang="tr-TR" sz="2000" dirty="0">
                <a:solidFill>
                  <a:schemeClr val="tx2"/>
                </a:solidFill>
              </a:rPr>
              <a:t>Korozyona dirençleri düşüktür</a:t>
            </a:r>
          </a:p>
        </p:txBody>
      </p:sp>
      <p:sp>
        <p:nvSpPr>
          <p:cNvPr id="6" name="Dikdörtgen 5"/>
          <p:cNvSpPr/>
          <p:nvPr/>
        </p:nvSpPr>
        <p:spPr>
          <a:xfrm>
            <a:off x="2423592" y="2033554"/>
            <a:ext cx="149391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>
                <a:solidFill>
                  <a:srgbClr val="FF0000"/>
                </a:solidFill>
              </a:rPr>
              <a:t>Yüksek</a:t>
            </a:r>
          </a:p>
          <a:p>
            <a:r>
              <a:rPr lang="tr-TR" sz="2000" dirty="0">
                <a:solidFill>
                  <a:srgbClr val="FF0000"/>
                </a:solidFill>
              </a:rPr>
              <a:t>sıcaklıklarda</a:t>
            </a:r>
          </a:p>
          <a:p>
            <a:r>
              <a:rPr lang="tr-TR" sz="2000" dirty="0" err="1">
                <a:solidFill>
                  <a:srgbClr val="FF0000"/>
                </a:solidFill>
              </a:rPr>
              <a:t>sürünme’ye</a:t>
            </a:r>
            <a:endParaRPr lang="tr-TR" sz="2000" dirty="0">
              <a:solidFill>
                <a:srgbClr val="FF0000"/>
              </a:solidFill>
            </a:endParaRPr>
          </a:p>
          <a:p>
            <a:r>
              <a:rPr lang="tr-TR" sz="2000" dirty="0">
                <a:solidFill>
                  <a:srgbClr val="FF0000"/>
                </a:solidFill>
              </a:rPr>
              <a:t>uğrarlar</a:t>
            </a:r>
          </a:p>
        </p:txBody>
      </p:sp>
      <p:sp>
        <p:nvSpPr>
          <p:cNvPr id="7" name="Dikdörtgen 6"/>
          <p:cNvSpPr/>
          <p:nvPr/>
        </p:nvSpPr>
        <p:spPr>
          <a:xfrm>
            <a:off x="2495600" y="4030032"/>
            <a:ext cx="178194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>
                <a:solidFill>
                  <a:srgbClr val="00B050"/>
                </a:solidFill>
              </a:rPr>
              <a:t>Her metal</a:t>
            </a:r>
          </a:p>
          <a:p>
            <a:r>
              <a:rPr lang="tr-TR" sz="2000" dirty="0">
                <a:solidFill>
                  <a:srgbClr val="00B050"/>
                </a:solidFill>
              </a:rPr>
              <a:t>malzemenin</a:t>
            </a:r>
          </a:p>
          <a:p>
            <a:r>
              <a:rPr lang="tr-TR" sz="2000" dirty="0">
                <a:solidFill>
                  <a:srgbClr val="00B050"/>
                </a:solidFill>
              </a:rPr>
              <a:t>kendine has</a:t>
            </a:r>
          </a:p>
          <a:p>
            <a:r>
              <a:rPr lang="tr-TR" sz="2000" dirty="0">
                <a:solidFill>
                  <a:srgbClr val="00B050"/>
                </a:solidFill>
              </a:rPr>
              <a:t>özelliği var</a:t>
            </a:r>
          </a:p>
          <a:p>
            <a:r>
              <a:rPr lang="tr-TR" sz="2000" dirty="0" err="1">
                <a:solidFill>
                  <a:srgbClr val="00B050"/>
                </a:solidFill>
              </a:rPr>
              <a:t>dır</a:t>
            </a:r>
            <a:r>
              <a:rPr lang="tr-TR" sz="2000" dirty="0">
                <a:solidFill>
                  <a:srgbClr val="00B050"/>
                </a:solidFill>
              </a:rPr>
              <a:t>.</a:t>
            </a:r>
          </a:p>
        </p:txBody>
      </p:sp>
      <p:sp>
        <p:nvSpPr>
          <p:cNvPr id="8" name="Dikdörtgen 7"/>
          <p:cNvSpPr/>
          <p:nvPr/>
        </p:nvSpPr>
        <p:spPr>
          <a:xfrm>
            <a:off x="4386064" y="4121786"/>
            <a:ext cx="26460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>
                <a:solidFill>
                  <a:srgbClr val="1F497D"/>
                </a:solidFill>
              </a:rPr>
              <a:t>Yüksek </a:t>
            </a:r>
            <a:r>
              <a:rPr lang="tr-TR" sz="2000" dirty="0" err="1">
                <a:solidFill>
                  <a:srgbClr val="1F497D"/>
                </a:solidFill>
              </a:rPr>
              <a:t>muk</a:t>
            </a:r>
            <a:r>
              <a:rPr lang="tr-TR" sz="2000" dirty="0">
                <a:solidFill>
                  <a:srgbClr val="1F497D"/>
                </a:solidFill>
              </a:rPr>
              <a:t>. çeliklerin </a:t>
            </a:r>
            <a:r>
              <a:rPr lang="tr-TR" sz="2000" dirty="0" err="1">
                <a:solidFill>
                  <a:srgbClr val="1F497D"/>
                </a:solidFill>
              </a:rPr>
              <a:t>süneklilikleri</a:t>
            </a:r>
            <a:r>
              <a:rPr lang="tr-TR" sz="2000" dirty="0">
                <a:solidFill>
                  <a:srgbClr val="1F497D"/>
                </a:solidFill>
              </a:rPr>
              <a:t> %1 e bile iner. Ama gene de kafi </a:t>
            </a:r>
            <a:r>
              <a:rPr lang="tr-TR" sz="2000" dirty="0" err="1">
                <a:solidFill>
                  <a:srgbClr val="1F497D"/>
                </a:solidFill>
              </a:rPr>
              <a:t>süneklilik</a:t>
            </a:r>
            <a:r>
              <a:rPr lang="tr-TR" sz="2000" dirty="0">
                <a:solidFill>
                  <a:srgbClr val="1F497D"/>
                </a:solidFill>
              </a:rPr>
              <a:t> var demektir.</a:t>
            </a:r>
          </a:p>
        </p:txBody>
      </p:sp>
      <p:sp>
        <p:nvSpPr>
          <p:cNvPr id="9" name="Dikdörtgen 8"/>
          <p:cNvSpPr/>
          <p:nvPr/>
        </p:nvSpPr>
        <p:spPr>
          <a:xfrm>
            <a:off x="7392144" y="3421450"/>
            <a:ext cx="25922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 err="1">
                <a:solidFill>
                  <a:srgbClr val="00B050"/>
                </a:solidFill>
              </a:rPr>
              <a:t>Alaşımlama</a:t>
            </a:r>
            <a:r>
              <a:rPr lang="tr-TR" sz="2000" dirty="0">
                <a:solidFill>
                  <a:srgbClr val="00B050"/>
                </a:solidFill>
              </a:rPr>
              <a:t>, mekanik işlem, ısıl işlem ile güçlendirilirler</a:t>
            </a:r>
          </a:p>
        </p:txBody>
      </p:sp>
      <p:sp>
        <p:nvSpPr>
          <p:cNvPr id="10" name="Dikdörtgen 9"/>
          <p:cNvSpPr/>
          <p:nvPr/>
        </p:nvSpPr>
        <p:spPr>
          <a:xfrm>
            <a:off x="7828256" y="2289066"/>
            <a:ext cx="20431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>
                <a:solidFill>
                  <a:srgbClr val="1F497D"/>
                </a:solidFill>
              </a:rPr>
              <a:t>Safken kolay def.</a:t>
            </a:r>
          </a:p>
          <a:p>
            <a:r>
              <a:rPr lang="tr-TR" sz="2000" dirty="0">
                <a:solidFill>
                  <a:srgbClr val="1F497D"/>
                </a:solidFill>
              </a:rPr>
              <a:t>olurlar</a:t>
            </a:r>
          </a:p>
        </p:txBody>
      </p:sp>
      <p:sp>
        <p:nvSpPr>
          <p:cNvPr id="11" name="Dikdörtgen 10"/>
          <p:cNvSpPr/>
          <p:nvPr/>
        </p:nvSpPr>
        <p:spPr>
          <a:xfrm>
            <a:off x="7613966" y="1660738"/>
            <a:ext cx="17944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000" dirty="0">
                <a:solidFill>
                  <a:srgbClr val="00B050"/>
                </a:solidFill>
              </a:rPr>
              <a:t>E değeri yüksek</a:t>
            </a:r>
          </a:p>
        </p:txBody>
      </p:sp>
      <p:sp>
        <p:nvSpPr>
          <p:cNvPr id="12" name="Oval 11"/>
          <p:cNvSpPr/>
          <p:nvPr/>
        </p:nvSpPr>
        <p:spPr>
          <a:xfrm>
            <a:off x="5231904" y="2146871"/>
            <a:ext cx="873224" cy="85008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cxnSp>
        <p:nvCxnSpPr>
          <p:cNvPr id="16" name="Düz Ok Bağlayıcısı 15"/>
          <p:cNvCxnSpPr>
            <a:stCxn id="12" idx="7"/>
            <a:endCxn id="11" idx="1"/>
          </p:cNvCxnSpPr>
          <p:nvPr/>
        </p:nvCxnSpPr>
        <p:spPr>
          <a:xfrm flipV="1">
            <a:off x="5977248" y="1860793"/>
            <a:ext cx="1636719" cy="41056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Düz Ok Bağlayıcısı 17"/>
          <p:cNvCxnSpPr>
            <a:stCxn id="12" idx="6"/>
            <a:endCxn id="10" idx="1"/>
          </p:cNvCxnSpPr>
          <p:nvPr/>
        </p:nvCxnSpPr>
        <p:spPr>
          <a:xfrm>
            <a:off x="6105128" y="2571911"/>
            <a:ext cx="1723128" cy="7109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Düz Ok Bağlayıcısı 19"/>
          <p:cNvCxnSpPr>
            <a:stCxn id="12" idx="5"/>
            <a:endCxn id="9" idx="1"/>
          </p:cNvCxnSpPr>
          <p:nvPr/>
        </p:nvCxnSpPr>
        <p:spPr>
          <a:xfrm>
            <a:off x="5977248" y="2872461"/>
            <a:ext cx="1414897" cy="105682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Düz Ok Bağlayıcısı 21"/>
          <p:cNvCxnSpPr>
            <a:stCxn id="12" idx="4"/>
          </p:cNvCxnSpPr>
          <p:nvPr/>
        </p:nvCxnSpPr>
        <p:spPr>
          <a:xfrm flipH="1">
            <a:off x="5591944" y="2996952"/>
            <a:ext cx="76572" cy="122413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Düz Ok Bağlayıcısı 23"/>
          <p:cNvCxnSpPr>
            <a:stCxn id="12" idx="3"/>
          </p:cNvCxnSpPr>
          <p:nvPr/>
        </p:nvCxnSpPr>
        <p:spPr>
          <a:xfrm flipH="1">
            <a:off x="3647729" y="2872461"/>
            <a:ext cx="1712057" cy="124932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6" name="Düz Ok Bağlayıcısı 25"/>
          <p:cNvCxnSpPr>
            <a:stCxn id="12" idx="2"/>
          </p:cNvCxnSpPr>
          <p:nvPr/>
        </p:nvCxnSpPr>
        <p:spPr>
          <a:xfrm flipH="1">
            <a:off x="3791744" y="2571911"/>
            <a:ext cx="1440160" cy="7109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8" name="Düz Ok Bağlayıcısı 27"/>
          <p:cNvCxnSpPr>
            <a:stCxn id="12" idx="0"/>
          </p:cNvCxnSpPr>
          <p:nvPr/>
        </p:nvCxnSpPr>
        <p:spPr>
          <a:xfrm flipH="1" flipV="1">
            <a:off x="5359786" y="1268760"/>
            <a:ext cx="308731" cy="87811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4138-2663-442D-AB20-C5D7D1A1E333}" type="slidenum">
              <a:rPr lang="tr-TR" smtClean="0"/>
              <a:pPr/>
              <a:t>3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27030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81200" y="-18256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tr-T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1.2 SERAMİKLER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81200" y="908721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/>
              <a:t>Genel olarak </a:t>
            </a:r>
            <a:r>
              <a:rPr lang="tr-TR" dirty="0">
                <a:solidFill>
                  <a:srgbClr val="FF0000"/>
                </a:solidFill>
              </a:rPr>
              <a:t>seramik </a:t>
            </a:r>
            <a:r>
              <a:rPr lang="tr-TR" dirty="0"/>
              <a:t>deyince kullanım yerlerine göre aşağıdaki malzemeler akla gelir.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832" y="2268250"/>
            <a:ext cx="1980000" cy="1448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881" y="2204870"/>
            <a:ext cx="18954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136" y="2286333"/>
            <a:ext cx="2340000" cy="1580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9632" y="4378028"/>
            <a:ext cx="1190625" cy="221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 descr="C:\Users\BÜLENT\Desktop\zirkony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4048" y="4797152"/>
            <a:ext cx="3564000" cy="899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2855640" y="3645025"/>
            <a:ext cx="12202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dirty="0" err="1">
                <a:solidFill>
                  <a:prstClr val="black"/>
                </a:solidFill>
              </a:rPr>
              <a:t>Alumina</a:t>
            </a:r>
            <a:endParaRPr lang="tr-TR" sz="2400" dirty="0">
              <a:solidFill>
                <a:prstClr val="black"/>
              </a:solidFill>
            </a:endParaRPr>
          </a:p>
        </p:txBody>
      </p:sp>
      <p:sp>
        <p:nvSpPr>
          <p:cNvPr id="10" name="Dikdörtgen 9"/>
          <p:cNvSpPr/>
          <p:nvPr/>
        </p:nvSpPr>
        <p:spPr>
          <a:xfrm>
            <a:off x="4943873" y="3861049"/>
            <a:ext cx="21079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dirty="0" err="1">
                <a:solidFill>
                  <a:prstClr val="black"/>
                </a:solidFill>
              </a:rPr>
              <a:t>Silicon</a:t>
            </a:r>
            <a:r>
              <a:rPr lang="tr-TR" sz="2400" dirty="0">
                <a:solidFill>
                  <a:prstClr val="black"/>
                </a:solidFill>
              </a:rPr>
              <a:t> </a:t>
            </a:r>
            <a:r>
              <a:rPr lang="tr-TR" sz="2400" dirty="0" err="1">
                <a:solidFill>
                  <a:prstClr val="black"/>
                </a:solidFill>
              </a:rPr>
              <a:t>carbides</a:t>
            </a:r>
            <a:endParaRPr lang="tr-TR" sz="2400" dirty="0">
              <a:solidFill>
                <a:prstClr val="black"/>
              </a:solidFill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7464152" y="3789041"/>
            <a:ext cx="2043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dirty="0" err="1">
                <a:solidFill>
                  <a:prstClr val="black"/>
                </a:solidFill>
              </a:rPr>
              <a:t>Silicon</a:t>
            </a:r>
            <a:r>
              <a:rPr lang="tr-TR" sz="2400" dirty="0">
                <a:solidFill>
                  <a:prstClr val="black"/>
                </a:solidFill>
              </a:rPr>
              <a:t> </a:t>
            </a:r>
            <a:r>
              <a:rPr lang="tr-TR" sz="2400" dirty="0" err="1">
                <a:solidFill>
                  <a:prstClr val="black"/>
                </a:solidFill>
              </a:rPr>
              <a:t>Nitrides</a:t>
            </a:r>
            <a:endParaRPr lang="tr-TR" sz="2400" dirty="0">
              <a:solidFill>
                <a:prstClr val="black"/>
              </a:solidFill>
            </a:endParaRPr>
          </a:p>
        </p:txBody>
      </p:sp>
      <p:sp>
        <p:nvSpPr>
          <p:cNvPr id="12" name="Dikdörtgen 11"/>
          <p:cNvSpPr/>
          <p:nvPr/>
        </p:nvSpPr>
        <p:spPr>
          <a:xfrm>
            <a:off x="8428874" y="4974268"/>
            <a:ext cx="126752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dirty="0">
                <a:solidFill>
                  <a:prstClr val="black"/>
                </a:solidFill>
              </a:rPr>
              <a:t>Silisyum </a:t>
            </a:r>
          </a:p>
          <a:p>
            <a:r>
              <a:rPr lang="tr-TR" sz="2400" dirty="0">
                <a:solidFill>
                  <a:prstClr val="black"/>
                </a:solidFill>
              </a:rPr>
              <a:t>karbür</a:t>
            </a:r>
          </a:p>
        </p:txBody>
      </p:sp>
      <p:sp>
        <p:nvSpPr>
          <p:cNvPr id="13" name="Dikdörtgen 12"/>
          <p:cNvSpPr/>
          <p:nvPr/>
        </p:nvSpPr>
        <p:spPr>
          <a:xfrm>
            <a:off x="4139620" y="5661249"/>
            <a:ext cx="12363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dirty="0" err="1">
                <a:solidFill>
                  <a:prstClr val="black"/>
                </a:solidFill>
              </a:rPr>
              <a:t>Zirkonya</a:t>
            </a:r>
            <a:endParaRPr lang="tr-TR" sz="2400" dirty="0">
              <a:solidFill>
                <a:prstClr val="black"/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4138-2663-442D-AB20-C5D7D1A1E333}" type="slidenum">
              <a:rPr lang="tr-TR" smtClean="0"/>
              <a:pPr/>
              <a:t>4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27883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81200" y="44624"/>
            <a:ext cx="8229600" cy="1143000"/>
          </a:xfrm>
        </p:spPr>
        <p:txBody>
          <a:bodyPr>
            <a:normAutofit/>
          </a:bodyPr>
          <a:lstStyle/>
          <a:p>
            <a:r>
              <a:rPr lang="tr-TR" sz="3200" dirty="0">
                <a:solidFill>
                  <a:srgbClr val="FF0000"/>
                </a:solidFill>
              </a:rPr>
              <a:t>Seramiklerin</a:t>
            </a:r>
            <a:r>
              <a:rPr lang="tr-TR" sz="3200" dirty="0"/>
              <a:t> genel özellikleri aşağıdaki gibidir.</a:t>
            </a:r>
          </a:p>
        </p:txBody>
      </p:sp>
      <p:sp>
        <p:nvSpPr>
          <p:cNvPr id="4" name="Dikdörtgen 3"/>
          <p:cNvSpPr/>
          <p:nvPr/>
        </p:nvSpPr>
        <p:spPr>
          <a:xfrm>
            <a:off x="4367808" y="1005696"/>
            <a:ext cx="237626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>
                <a:solidFill>
                  <a:srgbClr val="1F497D"/>
                </a:solidFill>
              </a:rPr>
              <a:t>Delik, çatlak vs. süreksizlikler</a:t>
            </a:r>
          </a:p>
          <a:p>
            <a:r>
              <a:rPr lang="tr-TR" sz="2000" dirty="0">
                <a:solidFill>
                  <a:srgbClr val="1F497D"/>
                </a:solidFill>
              </a:rPr>
              <a:t>veya klips gibi tutma noktalarında fazla zorlanamazlar</a:t>
            </a:r>
          </a:p>
        </p:txBody>
      </p:sp>
      <p:sp>
        <p:nvSpPr>
          <p:cNvPr id="5" name="Dikdörtgen 4"/>
          <p:cNvSpPr/>
          <p:nvPr/>
        </p:nvSpPr>
        <p:spPr>
          <a:xfrm>
            <a:off x="2351584" y="2636913"/>
            <a:ext cx="185395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>
                <a:solidFill>
                  <a:srgbClr val="00B050"/>
                </a:solidFill>
              </a:rPr>
              <a:t>Seramikleri</a:t>
            </a:r>
          </a:p>
          <a:p>
            <a:r>
              <a:rPr lang="tr-TR" sz="2000" dirty="0">
                <a:solidFill>
                  <a:srgbClr val="00B050"/>
                </a:solidFill>
              </a:rPr>
              <a:t>metaller gibi</a:t>
            </a:r>
          </a:p>
          <a:p>
            <a:r>
              <a:rPr lang="tr-TR" sz="2000" dirty="0">
                <a:solidFill>
                  <a:srgbClr val="00B050"/>
                </a:solidFill>
              </a:rPr>
              <a:t>dizayn etmek</a:t>
            </a:r>
          </a:p>
          <a:p>
            <a:r>
              <a:rPr lang="tr-TR" sz="2000" dirty="0">
                <a:solidFill>
                  <a:srgbClr val="00B050"/>
                </a:solidFill>
              </a:rPr>
              <a:t>kolay değildir</a:t>
            </a:r>
          </a:p>
        </p:txBody>
      </p:sp>
      <p:sp>
        <p:nvSpPr>
          <p:cNvPr id="6" name="Dikdörtgen 5"/>
          <p:cNvSpPr/>
          <p:nvPr/>
        </p:nvSpPr>
        <p:spPr>
          <a:xfrm>
            <a:off x="3143672" y="4077072"/>
            <a:ext cx="2286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>
                <a:solidFill>
                  <a:srgbClr val="1F497D"/>
                </a:solidFill>
              </a:rPr>
              <a:t>Seramikler aşınmaya karşı</a:t>
            </a:r>
          </a:p>
          <a:p>
            <a:r>
              <a:rPr lang="tr-TR" sz="2000" dirty="0">
                <a:solidFill>
                  <a:srgbClr val="1F497D"/>
                </a:solidFill>
              </a:rPr>
              <a:t>dirençlidir, yüksek sıcaklığa kadar mukavemetlerini korurlar</a:t>
            </a:r>
          </a:p>
        </p:txBody>
      </p:sp>
      <p:sp>
        <p:nvSpPr>
          <p:cNvPr id="7" name="Dikdörtgen 6"/>
          <p:cNvSpPr/>
          <p:nvPr/>
        </p:nvSpPr>
        <p:spPr>
          <a:xfrm>
            <a:off x="5231904" y="5137412"/>
            <a:ext cx="2286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 err="1">
                <a:solidFill>
                  <a:srgbClr val="00B050"/>
                </a:solidFill>
              </a:rPr>
              <a:t>Süneklikleri</a:t>
            </a:r>
            <a:r>
              <a:rPr lang="tr-TR" sz="2000" dirty="0">
                <a:solidFill>
                  <a:srgbClr val="00B050"/>
                </a:solidFill>
              </a:rPr>
              <a:t> yoktur.</a:t>
            </a:r>
          </a:p>
        </p:txBody>
      </p:sp>
      <p:sp>
        <p:nvSpPr>
          <p:cNvPr id="8" name="Dikdörtgen 7"/>
          <p:cNvSpPr/>
          <p:nvPr/>
        </p:nvSpPr>
        <p:spPr>
          <a:xfrm>
            <a:off x="6960096" y="3833754"/>
            <a:ext cx="34381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>
                <a:solidFill>
                  <a:srgbClr val="1F497D"/>
                </a:solidFill>
              </a:rPr>
              <a:t>Çekme mukavemetleri zayıf, gevrek kırılırlar Basma mukavemetleri Çekmenin 15 katı kadardır</a:t>
            </a:r>
          </a:p>
        </p:txBody>
      </p:sp>
      <p:sp>
        <p:nvSpPr>
          <p:cNvPr id="9" name="Dikdörtgen 8"/>
          <p:cNvSpPr/>
          <p:nvPr/>
        </p:nvSpPr>
        <p:spPr>
          <a:xfrm>
            <a:off x="7320136" y="2701370"/>
            <a:ext cx="21419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>
                <a:solidFill>
                  <a:srgbClr val="00B050"/>
                </a:solidFill>
              </a:rPr>
              <a:t>Metaller gibi </a:t>
            </a:r>
            <a:r>
              <a:rPr lang="tr-TR" sz="2000" dirty="0" err="1">
                <a:solidFill>
                  <a:srgbClr val="00B050"/>
                </a:solidFill>
              </a:rPr>
              <a:t>sünek</a:t>
            </a:r>
            <a:r>
              <a:rPr lang="tr-TR" sz="2000" dirty="0">
                <a:solidFill>
                  <a:srgbClr val="00B050"/>
                </a:solidFill>
              </a:rPr>
              <a:t> değil, gevrektirler</a:t>
            </a:r>
          </a:p>
        </p:txBody>
      </p:sp>
      <p:sp>
        <p:nvSpPr>
          <p:cNvPr id="10" name="Dikdörtgen 9"/>
          <p:cNvSpPr/>
          <p:nvPr/>
        </p:nvSpPr>
        <p:spPr>
          <a:xfrm>
            <a:off x="7392144" y="1916832"/>
            <a:ext cx="1709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>
                <a:solidFill>
                  <a:srgbClr val="FF0000"/>
                </a:solidFill>
              </a:rPr>
              <a:t>E modülleri</a:t>
            </a:r>
          </a:p>
          <a:p>
            <a:r>
              <a:rPr lang="tr-TR" sz="2000" dirty="0">
                <a:solidFill>
                  <a:srgbClr val="FF0000"/>
                </a:solidFill>
              </a:rPr>
              <a:t>çok yüksek</a:t>
            </a:r>
          </a:p>
        </p:txBody>
      </p:sp>
      <p:sp>
        <p:nvSpPr>
          <p:cNvPr id="11" name="Oval 10"/>
          <p:cNvSpPr/>
          <p:nvPr/>
        </p:nvSpPr>
        <p:spPr>
          <a:xfrm>
            <a:off x="5254321" y="3225456"/>
            <a:ext cx="873224" cy="85008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cxnSp>
        <p:nvCxnSpPr>
          <p:cNvPr id="15" name="Düz Ok Bağlayıcısı 14"/>
          <p:cNvCxnSpPr>
            <a:stCxn id="11" idx="7"/>
          </p:cNvCxnSpPr>
          <p:nvPr/>
        </p:nvCxnSpPr>
        <p:spPr>
          <a:xfrm flipV="1">
            <a:off x="5999664" y="2348880"/>
            <a:ext cx="1392480" cy="10010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Düz Ok Bağlayıcısı 16"/>
          <p:cNvCxnSpPr>
            <a:stCxn id="11" idx="6"/>
          </p:cNvCxnSpPr>
          <p:nvPr/>
        </p:nvCxnSpPr>
        <p:spPr>
          <a:xfrm flipV="1">
            <a:off x="6127546" y="3225456"/>
            <a:ext cx="1264599" cy="42504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Düz Ok Bağlayıcısı 18"/>
          <p:cNvCxnSpPr>
            <a:stCxn id="11" idx="5"/>
          </p:cNvCxnSpPr>
          <p:nvPr/>
        </p:nvCxnSpPr>
        <p:spPr>
          <a:xfrm>
            <a:off x="5999664" y="3951046"/>
            <a:ext cx="1032440" cy="48606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Düz Ok Bağlayıcısı 20"/>
          <p:cNvCxnSpPr>
            <a:stCxn id="11" idx="4"/>
          </p:cNvCxnSpPr>
          <p:nvPr/>
        </p:nvCxnSpPr>
        <p:spPr>
          <a:xfrm>
            <a:off x="5690934" y="4075536"/>
            <a:ext cx="153039" cy="11536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Düz Ok Bağlayıcısı 22"/>
          <p:cNvCxnSpPr>
            <a:stCxn id="11" idx="3"/>
          </p:cNvCxnSpPr>
          <p:nvPr/>
        </p:nvCxnSpPr>
        <p:spPr>
          <a:xfrm flipH="1">
            <a:off x="4655840" y="3951046"/>
            <a:ext cx="726362" cy="54442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5" name="Düz Ok Bağlayıcısı 24"/>
          <p:cNvCxnSpPr>
            <a:stCxn id="11" idx="2"/>
          </p:cNvCxnSpPr>
          <p:nvPr/>
        </p:nvCxnSpPr>
        <p:spPr>
          <a:xfrm flipH="1" flipV="1">
            <a:off x="3863753" y="3349946"/>
            <a:ext cx="1390569" cy="3005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Düz Ok Bağlayıcısı 26"/>
          <p:cNvCxnSpPr>
            <a:stCxn id="11" idx="0"/>
          </p:cNvCxnSpPr>
          <p:nvPr/>
        </p:nvCxnSpPr>
        <p:spPr>
          <a:xfrm flipH="1" flipV="1">
            <a:off x="5159897" y="2564905"/>
            <a:ext cx="531037" cy="66055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4138-2663-442D-AB20-C5D7D1A1E333}" type="slidenum">
              <a:rPr lang="tr-TR" smtClean="0"/>
              <a:pPr/>
              <a:t>5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47026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81200" y="116632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tr-T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1.3 CAMLAR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81200" y="1052737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/>
              <a:t>Genel olarak cam deyince kullanım yerlerine göre aşağıdaki malzemeler akla gelir. </a:t>
            </a:r>
            <a:r>
              <a:rPr lang="tr-TR" dirty="0">
                <a:solidFill>
                  <a:srgbClr val="FF0000"/>
                </a:solidFill>
              </a:rPr>
              <a:t>Cam</a:t>
            </a:r>
            <a:r>
              <a:rPr lang="tr-TR" dirty="0"/>
              <a:t>’lar, kristalin olmayan, amorf yapıdaki katı’ seramiklerdir.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960" y="2708920"/>
            <a:ext cx="2520000" cy="1594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064" y="2708921"/>
            <a:ext cx="1800000" cy="1515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928" y="4797153"/>
            <a:ext cx="1980000" cy="1507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280" y="4653136"/>
            <a:ext cx="2160000" cy="16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3719736" y="4221089"/>
            <a:ext cx="14686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dirty="0">
                <a:solidFill>
                  <a:prstClr val="black"/>
                </a:solidFill>
              </a:rPr>
              <a:t>Soda </a:t>
            </a:r>
            <a:r>
              <a:rPr lang="tr-TR" sz="2400" dirty="0" err="1">
                <a:solidFill>
                  <a:prstClr val="black"/>
                </a:solidFill>
              </a:rPr>
              <a:t>glass</a:t>
            </a:r>
            <a:endParaRPr lang="tr-TR" sz="2400" dirty="0">
              <a:solidFill>
                <a:prstClr val="black"/>
              </a:solidFill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6454152" y="4191472"/>
            <a:ext cx="23061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dirty="0" err="1">
                <a:solidFill>
                  <a:prstClr val="black"/>
                </a:solidFill>
              </a:rPr>
              <a:t>Borosilicate</a:t>
            </a:r>
            <a:r>
              <a:rPr lang="tr-TR" sz="2400" dirty="0">
                <a:solidFill>
                  <a:prstClr val="black"/>
                </a:solidFill>
              </a:rPr>
              <a:t> </a:t>
            </a:r>
            <a:r>
              <a:rPr lang="tr-TR" sz="2400" dirty="0" err="1">
                <a:solidFill>
                  <a:prstClr val="black"/>
                </a:solidFill>
              </a:rPr>
              <a:t>glass</a:t>
            </a:r>
            <a:endParaRPr lang="tr-TR" sz="2400" dirty="0">
              <a:solidFill>
                <a:prstClr val="black"/>
              </a:solidFill>
            </a:endParaRPr>
          </a:p>
        </p:txBody>
      </p:sp>
      <p:sp>
        <p:nvSpPr>
          <p:cNvPr id="12" name="Dikdörtgen 11"/>
          <p:cNvSpPr/>
          <p:nvPr/>
        </p:nvSpPr>
        <p:spPr>
          <a:xfrm>
            <a:off x="3791744" y="6207696"/>
            <a:ext cx="14837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dirty="0" err="1">
                <a:solidFill>
                  <a:prstClr val="black"/>
                </a:solidFill>
              </a:rPr>
              <a:t>Silica</a:t>
            </a:r>
            <a:r>
              <a:rPr lang="tr-TR" sz="2400" dirty="0">
                <a:solidFill>
                  <a:prstClr val="black"/>
                </a:solidFill>
              </a:rPr>
              <a:t> </a:t>
            </a:r>
            <a:r>
              <a:rPr lang="tr-TR" sz="2400" dirty="0" err="1">
                <a:solidFill>
                  <a:prstClr val="black"/>
                </a:solidFill>
              </a:rPr>
              <a:t>glass</a:t>
            </a:r>
            <a:endParaRPr lang="tr-TR" sz="2400" dirty="0">
              <a:solidFill>
                <a:prstClr val="black"/>
              </a:solidFill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6528048" y="6279704"/>
            <a:ext cx="20378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dirty="0" err="1">
                <a:solidFill>
                  <a:prstClr val="black"/>
                </a:solidFill>
              </a:rPr>
              <a:t>Glass</a:t>
            </a:r>
            <a:r>
              <a:rPr lang="tr-TR" sz="2400" dirty="0">
                <a:solidFill>
                  <a:prstClr val="black"/>
                </a:solidFill>
              </a:rPr>
              <a:t> </a:t>
            </a:r>
            <a:r>
              <a:rPr lang="tr-TR" sz="2400" dirty="0" err="1">
                <a:solidFill>
                  <a:prstClr val="black"/>
                </a:solidFill>
              </a:rPr>
              <a:t>Ceramics</a:t>
            </a:r>
            <a:endParaRPr lang="tr-TR" sz="2400" dirty="0">
              <a:solidFill>
                <a:prstClr val="black"/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4138-2663-442D-AB20-C5D7D1A1E333}" type="slidenum">
              <a:rPr lang="tr-TR" smtClean="0"/>
              <a:pPr/>
              <a:t>6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328682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81200" y="116632"/>
            <a:ext cx="8229600" cy="1143000"/>
          </a:xfrm>
        </p:spPr>
        <p:txBody>
          <a:bodyPr>
            <a:normAutofit/>
          </a:bodyPr>
          <a:lstStyle/>
          <a:p>
            <a:r>
              <a:rPr lang="tr-TR" sz="3200" dirty="0">
                <a:solidFill>
                  <a:srgbClr val="FF0000"/>
                </a:solidFill>
              </a:rPr>
              <a:t>Camların</a:t>
            </a:r>
            <a:r>
              <a:rPr lang="tr-TR" sz="3200" dirty="0"/>
              <a:t> genel özellikleri aşağıdaki gibidir.</a:t>
            </a:r>
          </a:p>
        </p:txBody>
      </p:sp>
      <p:sp>
        <p:nvSpPr>
          <p:cNvPr id="4" name="Dikdörtgen 3"/>
          <p:cNvSpPr/>
          <p:nvPr/>
        </p:nvSpPr>
        <p:spPr>
          <a:xfrm>
            <a:off x="4007768" y="1268761"/>
            <a:ext cx="32221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>
                <a:solidFill>
                  <a:srgbClr val="002060"/>
                </a:solidFill>
              </a:rPr>
              <a:t>Cam akışkan bir malzemedir,</a:t>
            </a:r>
          </a:p>
          <a:p>
            <a:r>
              <a:rPr lang="tr-TR" sz="2000" dirty="0">
                <a:solidFill>
                  <a:srgbClr val="002060"/>
                </a:solidFill>
              </a:rPr>
              <a:t>ancak, akış süresi uzun olup</a:t>
            </a:r>
          </a:p>
          <a:p>
            <a:r>
              <a:rPr lang="tr-TR" sz="2000" dirty="0">
                <a:solidFill>
                  <a:srgbClr val="002060"/>
                </a:solidFill>
              </a:rPr>
              <a:t>görmeye insan ömrü yetmez</a:t>
            </a:r>
          </a:p>
        </p:txBody>
      </p:sp>
      <p:sp>
        <p:nvSpPr>
          <p:cNvPr id="6" name="Dikdörtgen 5"/>
          <p:cNvSpPr/>
          <p:nvPr/>
        </p:nvSpPr>
        <p:spPr>
          <a:xfrm>
            <a:off x="7392144" y="2564905"/>
            <a:ext cx="22139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>
                <a:solidFill>
                  <a:srgbClr val="00B050"/>
                </a:solidFill>
              </a:rPr>
              <a:t>Temperleme yapı</a:t>
            </a:r>
          </a:p>
          <a:p>
            <a:r>
              <a:rPr lang="es-ES" sz="2000" dirty="0">
                <a:solidFill>
                  <a:srgbClr val="00B050"/>
                </a:solidFill>
              </a:rPr>
              <a:t>lan cam,kırılma ve</a:t>
            </a:r>
            <a:endParaRPr lang="tr-TR" sz="2000" dirty="0">
              <a:solidFill>
                <a:srgbClr val="00B050"/>
              </a:solidFill>
            </a:endParaRPr>
          </a:p>
          <a:p>
            <a:r>
              <a:rPr lang="tr-TR" sz="2000" dirty="0">
                <a:solidFill>
                  <a:srgbClr val="00B050"/>
                </a:solidFill>
              </a:rPr>
              <a:t>ısıya karşı 4-5 kat</a:t>
            </a:r>
          </a:p>
          <a:p>
            <a:r>
              <a:rPr lang="tr-TR" sz="2000" dirty="0">
                <a:solidFill>
                  <a:srgbClr val="00B050"/>
                </a:solidFill>
              </a:rPr>
              <a:t>dayanıklı olur</a:t>
            </a:r>
          </a:p>
        </p:txBody>
      </p:sp>
      <p:sp>
        <p:nvSpPr>
          <p:cNvPr id="7" name="Dikdörtgen 6"/>
          <p:cNvSpPr/>
          <p:nvPr/>
        </p:nvSpPr>
        <p:spPr>
          <a:xfrm>
            <a:off x="7375376" y="4077073"/>
            <a:ext cx="22139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>
                <a:solidFill>
                  <a:srgbClr val="FF0000"/>
                </a:solidFill>
              </a:rPr>
              <a:t>Cam, elmasla, CNC</a:t>
            </a:r>
          </a:p>
          <a:p>
            <a:r>
              <a:rPr lang="tr-TR" sz="2000" dirty="0">
                <a:solidFill>
                  <a:srgbClr val="FF0000"/>
                </a:solidFill>
              </a:rPr>
              <a:t>ile, </a:t>
            </a:r>
            <a:r>
              <a:rPr lang="tr-TR" sz="2000" dirty="0" err="1">
                <a:solidFill>
                  <a:srgbClr val="FF0000"/>
                </a:solidFill>
              </a:rPr>
              <a:t>pürmüz</a:t>
            </a:r>
            <a:r>
              <a:rPr lang="tr-TR" sz="2000" dirty="0">
                <a:solidFill>
                  <a:srgbClr val="FF0000"/>
                </a:solidFill>
              </a:rPr>
              <a:t> ısıl</a:t>
            </a:r>
          </a:p>
          <a:p>
            <a:r>
              <a:rPr lang="tr-TR" sz="2000" dirty="0">
                <a:solidFill>
                  <a:srgbClr val="FF0000"/>
                </a:solidFill>
              </a:rPr>
              <a:t>kesimle kesilir</a:t>
            </a:r>
          </a:p>
        </p:txBody>
      </p:sp>
      <p:sp>
        <p:nvSpPr>
          <p:cNvPr id="8" name="Dikdörtgen 7"/>
          <p:cNvSpPr/>
          <p:nvPr/>
        </p:nvSpPr>
        <p:spPr>
          <a:xfrm>
            <a:off x="3954016" y="5005626"/>
            <a:ext cx="32221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>
                <a:solidFill>
                  <a:srgbClr val="002060"/>
                </a:solidFill>
              </a:rPr>
              <a:t>Camlar, katılar kadar belirgin</a:t>
            </a:r>
          </a:p>
          <a:p>
            <a:r>
              <a:rPr lang="tr-TR" sz="2000" dirty="0">
                <a:solidFill>
                  <a:srgbClr val="002060"/>
                </a:solidFill>
              </a:rPr>
              <a:t>ergime sıcaklığı olmayan, sıvı</a:t>
            </a:r>
          </a:p>
          <a:p>
            <a:r>
              <a:rPr lang="tr-TR" sz="2000" dirty="0">
                <a:solidFill>
                  <a:srgbClr val="002060"/>
                </a:solidFill>
              </a:rPr>
              <a:t>davranış sergileyen katı fazdır</a:t>
            </a:r>
          </a:p>
        </p:txBody>
      </p:sp>
      <p:sp>
        <p:nvSpPr>
          <p:cNvPr id="9" name="Dikdörtgen 8"/>
          <p:cNvSpPr/>
          <p:nvPr/>
        </p:nvSpPr>
        <p:spPr>
          <a:xfrm>
            <a:off x="2207568" y="2852936"/>
            <a:ext cx="209685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solidFill>
                  <a:srgbClr val="00B050"/>
                </a:solidFill>
              </a:rPr>
              <a:t>Adi camın ana</a:t>
            </a:r>
          </a:p>
          <a:p>
            <a:r>
              <a:rPr lang="tr-TR" dirty="0">
                <a:solidFill>
                  <a:srgbClr val="00B050"/>
                </a:solidFill>
              </a:rPr>
              <a:t>maddesi silis</a:t>
            </a:r>
          </a:p>
          <a:p>
            <a:r>
              <a:rPr lang="tr-TR" dirty="0">
                <a:solidFill>
                  <a:srgbClr val="00B050"/>
                </a:solidFill>
              </a:rPr>
              <a:t>yumdur. Bu bileşime (kum-soda-kireç) katılır</a:t>
            </a:r>
          </a:p>
        </p:txBody>
      </p:sp>
      <p:sp>
        <p:nvSpPr>
          <p:cNvPr id="10" name="Oval 9"/>
          <p:cNvSpPr/>
          <p:nvPr/>
        </p:nvSpPr>
        <p:spPr>
          <a:xfrm>
            <a:off x="5254321" y="3225456"/>
            <a:ext cx="873224" cy="85008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cxnSp>
        <p:nvCxnSpPr>
          <p:cNvPr id="12" name="Düz Ok Bağlayıcısı 11"/>
          <p:cNvCxnSpPr>
            <a:stCxn id="10" idx="0"/>
          </p:cNvCxnSpPr>
          <p:nvPr/>
        </p:nvCxnSpPr>
        <p:spPr>
          <a:xfrm flipH="1" flipV="1">
            <a:off x="5565069" y="2204865"/>
            <a:ext cx="125865" cy="102059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Düz Ok Bağlayıcısı 13"/>
          <p:cNvCxnSpPr>
            <a:stCxn id="10" idx="7"/>
            <a:endCxn id="6" idx="1"/>
          </p:cNvCxnSpPr>
          <p:nvPr/>
        </p:nvCxnSpPr>
        <p:spPr>
          <a:xfrm flipV="1">
            <a:off x="5999664" y="3226624"/>
            <a:ext cx="1392480" cy="12332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Düz Ok Bağlayıcısı 15"/>
          <p:cNvCxnSpPr>
            <a:stCxn id="10" idx="5"/>
          </p:cNvCxnSpPr>
          <p:nvPr/>
        </p:nvCxnSpPr>
        <p:spPr>
          <a:xfrm>
            <a:off x="5999664" y="3951045"/>
            <a:ext cx="1392480" cy="63385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Düz Ok Bağlayıcısı 17"/>
          <p:cNvCxnSpPr>
            <a:stCxn id="10" idx="4"/>
          </p:cNvCxnSpPr>
          <p:nvPr/>
        </p:nvCxnSpPr>
        <p:spPr>
          <a:xfrm flipH="1">
            <a:off x="5618821" y="4075537"/>
            <a:ext cx="72113" cy="101719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Düz Ok Bağlayıcısı 21"/>
          <p:cNvCxnSpPr>
            <a:stCxn id="10" idx="2"/>
          </p:cNvCxnSpPr>
          <p:nvPr/>
        </p:nvCxnSpPr>
        <p:spPr>
          <a:xfrm flipH="1" flipV="1">
            <a:off x="4223793" y="3591600"/>
            <a:ext cx="1030529" cy="5889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4138-2663-442D-AB20-C5D7D1A1E333}" type="slidenum">
              <a:rPr lang="tr-TR" smtClean="0"/>
              <a:pPr/>
              <a:t>7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28119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81200" y="116632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tr-T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1.4 POLİMERLER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81200" y="1135286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/>
              <a:t>Genel olarak polimer deyince kullanım yerlerine göre aşağıdaki malzemeler akla gelir.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617" y="2348881"/>
            <a:ext cx="2066925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5836" y="2348881"/>
            <a:ext cx="2600325" cy="157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2185" y="2348881"/>
            <a:ext cx="1819275" cy="15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816" y="4356610"/>
            <a:ext cx="1800000" cy="1808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848" y="4437113"/>
            <a:ext cx="2362200" cy="178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136" y="4509121"/>
            <a:ext cx="2520000" cy="1667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3359696" y="3831432"/>
            <a:ext cx="4940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2" name="Dikdörtgen 11"/>
          <p:cNvSpPr/>
          <p:nvPr/>
        </p:nvSpPr>
        <p:spPr>
          <a:xfrm>
            <a:off x="5881972" y="3861049"/>
            <a:ext cx="5020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dirty="0">
                <a:solidFill>
                  <a:prstClr val="black"/>
                </a:solidFill>
              </a:rPr>
              <a:t>PP</a:t>
            </a:r>
          </a:p>
        </p:txBody>
      </p:sp>
      <p:sp>
        <p:nvSpPr>
          <p:cNvPr id="13" name="Dikdörtgen 12"/>
          <p:cNvSpPr/>
          <p:nvPr/>
        </p:nvSpPr>
        <p:spPr>
          <a:xfrm>
            <a:off x="8329105" y="3861049"/>
            <a:ext cx="6447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dirty="0">
                <a:solidFill>
                  <a:prstClr val="black"/>
                </a:solidFill>
              </a:rPr>
              <a:t>PET</a:t>
            </a:r>
          </a:p>
        </p:txBody>
      </p:sp>
      <p:sp>
        <p:nvSpPr>
          <p:cNvPr id="14" name="Dikdörtgen 13"/>
          <p:cNvSpPr/>
          <p:nvPr/>
        </p:nvSpPr>
        <p:spPr>
          <a:xfrm>
            <a:off x="2927649" y="6093297"/>
            <a:ext cx="11835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dirty="0" err="1">
                <a:solidFill>
                  <a:prstClr val="black"/>
                </a:solidFill>
              </a:rPr>
              <a:t>Polyster</a:t>
            </a:r>
            <a:endParaRPr lang="tr-TR" sz="2400" dirty="0">
              <a:solidFill>
                <a:prstClr val="black"/>
              </a:solidFill>
            </a:endParaRPr>
          </a:p>
        </p:txBody>
      </p:sp>
      <p:sp>
        <p:nvSpPr>
          <p:cNvPr id="15" name="Dikdörtgen 14"/>
          <p:cNvSpPr/>
          <p:nvPr/>
        </p:nvSpPr>
        <p:spPr>
          <a:xfrm>
            <a:off x="5231904" y="6165305"/>
            <a:ext cx="13740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dirty="0" err="1">
                <a:solidFill>
                  <a:prstClr val="black"/>
                </a:solidFill>
              </a:rPr>
              <a:t>Phenolics</a:t>
            </a:r>
            <a:endParaRPr lang="tr-TR" sz="2400" dirty="0">
              <a:solidFill>
                <a:prstClr val="black"/>
              </a:solidFill>
            </a:endParaRPr>
          </a:p>
        </p:txBody>
      </p:sp>
      <p:sp>
        <p:nvSpPr>
          <p:cNvPr id="16" name="Dikdörtgen 15"/>
          <p:cNvSpPr/>
          <p:nvPr/>
        </p:nvSpPr>
        <p:spPr>
          <a:xfrm>
            <a:off x="8122690" y="6093297"/>
            <a:ext cx="9256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dirty="0" err="1">
                <a:solidFill>
                  <a:prstClr val="black"/>
                </a:solidFill>
              </a:rPr>
              <a:t>Epoxy</a:t>
            </a:r>
            <a:endParaRPr lang="tr-TR" sz="2400" dirty="0">
              <a:solidFill>
                <a:prstClr val="black"/>
              </a:solidFill>
            </a:endParaRP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4138-2663-442D-AB20-C5D7D1A1E333}" type="slidenum">
              <a:rPr lang="tr-TR" smtClean="0"/>
              <a:pPr/>
              <a:t>8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964371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81200" y="44624"/>
            <a:ext cx="8229600" cy="1143000"/>
          </a:xfrm>
        </p:spPr>
        <p:txBody>
          <a:bodyPr>
            <a:normAutofit/>
          </a:bodyPr>
          <a:lstStyle/>
          <a:p>
            <a:r>
              <a:rPr lang="tr-TR" sz="3200" dirty="0">
                <a:solidFill>
                  <a:srgbClr val="FF0000"/>
                </a:solidFill>
              </a:rPr>
              <a:t>Polimerlerin</a:t>
            </a:r>
            <a:r>
              <a:rPr lang="tr-TR" sz="3200" dirty="0"/>
              <a:t> genel özellikleri aşağıdaki gibidir.</a:t>
            </a:r>
          </a:p>
        </p:txBody>
      </p:sp>
      <p:sp>
        <p:nvSpPr>
          <p:cNvPr id="4" name="Dikdörtgen 3"/>
          <p:cNvSpPr/>
          <p:nvPr/>
        </p:nvSpPr>
        <p:spPr>
          <a:xfrm>
            <a:off x="4079776" y="1196753"/>
            <a:ext cx="32941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000" dirty="0">
                <a:solidFill>
                  <a:srgbClr val="00B050"/>
                </a:solidFill>
              </a:rPr>
              <a:t>Küçük moleküllü maddeler sıvı ve gaz iken polimerler katıdırlar</a:t>
            </a:r>
          </a:p>
        </p:txBody>
      </p:sp>
      <p:sp>
        <p:nvSpPr>
          <p:cNvPr id="5" name="Dikdörtgen 4"/>
          <p:cNvSpPr/>
          <p:nvPr/>
        </p:nvSpPr>
        <p:spPr>
          <a:xfrm>
            <a:off x="2207568" y="2550384"/>
            <a:ext cx="257403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>
                <a:solidFill>
                  <a:srgbClr val="1F497D"/>
                </a:solidFill>
              </a:rPr>
              <a:t>Doğal kauçuk, pamuk, ipek, yün, amyant birer doğal polimerdir. Polietilen, </a:t>
            </a:r>
            <a:r>
              <a:rPr lang="tr-TR" sz="2000" dirty="0" err="1">
                <a:solidFill>
                  <a:srgbClr val="1F497D"/>
                </a:solidFill>
              </a:rPr>
              <a:t>poliproplen</a:t>
            </a:r>
            <a:r>
              <a:rPr lang="tr-TR" sz="2000" dirty="0">
                <a:solidFill>
                  <a:srgbClr val="1F497D"/>
                </a:solidFill>
              </a:rPr>
              <a:t>, polyesterler, </a:t>
            </a:r>
            <a:r>
              <a:rPr lang="tr-TR" sz="2000" dirty="0" err="1">
                <a:solidFill>
                  <a:srgbClr val="1F497D"/>
                </a:solidFill>
              </a:rPr>
              <a:t>poliamidler,sentetik</a:t>
            </a:r>
            <a:endParaRPr lang="tr-TR" sz="2000" dirty="0">
              <a:solidFill>
                <a:srgbClr val="1F497D"/>
              </a:solidFill>
            </a:endParaRPr>
          </a:p>
          <a:p>
            <a:r>
              <a:rPr lang="tr-TR" sz="2000" dirty="0" err="1">
                <a:solidFill>
                  <a:srgbClr val="1F497D"/>
                </a:solidFill>
              </a:rPr>
              <a:t>polimer’lerdir</a:t>
            </a:r>
            <a:r>
              <a:rPr lang="tr-TR" sz="2000" dirty="0">
                <a:solidFill>
                  <a:srgbClr val="1F497D"/>
                </a:solidFill>
              </a:rPr>
              <a:t>.</a:t>
            </a:r>
          </a:p>
        </p:txBody>
      </p:sp>
      <p:sp>
        <p:nvSpPr>
          <p:cNvPr id="6" name="Dikdörtgen 5"/>
          <p:cNvSpPr/>
          <p:nvPr/>
        </p:nvSpPr>
        <p:spPr>
          <a:xfrm>
            <a:off x="4367808" y="4953362"/>
            <a:ext cx="37444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>
                <a:solidFill>
                  <a:srgbClr val="00B050"/>
                </a:solidFill>
              </a:rPr>
              <a:t>Küçük moleküllerin kristalleşmesi kolay, polimerlerin ki çok zor</a:t>
            </a:r>
          </a:p>
        </p:txBody>
      </p:sp>
      <p:sp>
        <p:nvSpPr>
          <p:cNvPr id="7" name="Dikdörtgen 6"/>
          <p:cNvSpPr/>
          <p:nvPr/>
        </p:nvSpPr>
        <p:spPr>
          <a:xfrm>
            <a:off x="6816080" y="3709482"/>
            <a:ext cx="30963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>
                <a:solidFill>
                  <a:srgbClr val="FF0000"/>
                </a:solidFill>
              </a:rPr>
              <a:t>Küçük moleküllerin</a:t>
            </a:r>
          </a:p>
          <a:p>
            <a:r>
              <a:rPr lang="tr-TR" sz="2000" dirty="0">
                <a:solidFill>
                  <a:srgbClr val="FF0000"/>
                </a:solidFill>
              </a:rPr>
              <a:t>çözeltileri şeffaf, polimerlerde ise ışık dağılır</a:t>
            </a:r>
          </a:p>
        </p:txBody>
      </p:sp>
      <p:sp>
        <p:nvSpPr>
          <p:cNvPr id="8" name="Dikdörtgen 7"/>
          <p:cNvSpPr/>
          <p:nvPr/>
        </p:nvSpPr>
        <p:spPr>
          <a:xfrm>
            <a:off x="6780584" y="2177570"/>
            <a:ext cx="34918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>
                <a:solidFill>
                  <a:srgbClr val="1F497D"/>
                </a:solidFill>
              </a:rPr>
              <a:t>Küçük moleküllüler çözücülerde kolay çözünür ,polimerler zor  çözünür ,şişer , hacmi 1000 kat artar</a:t>
            </a:r>
          </a:p>
        </p:txBody>
      </p:sp>
      <p:sp>
        <p:nvSpPr>
          <p:cNvPr id="9" name="Oval 8"/>
          <p:cNvSpPr/>
          <p:nvPr/>
        </p:nvSpPr>
        <p:spPr>
          <a:xfrm>
            <a:off x="5375920" y="3356992"/>
            <a:ext cx="751625" cy="71854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cxnSp>
        <p:nvCxnSpPr>
          <p:cNvPr id="11" name="Düz Ok Bağlayıcısı 10"/>
          <p:cNvCxnSpPr>
            <a:stCxn id="9" idx="0"/>
            <a:endCxn id="4" idx="2"/>
          </p:cNvCxnSpPr>
          <p:nvPr/>
        </p:nvCxnSpPr>
        <p:spPr>
          <a:xfrm flipH="1" flipV="1">
            <a:off x="5726832" y="2212416"/>
            <a:ext cx="24900" cy="114457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Düz Ok Bağlayıcısı 12"/>
          <p:cNvCxnSpPr>
            <a:stCxn id="9" idx="7"/>
          </p:cNvCxnSpPr>
          <p:nvPr/>
        </p:nvCxnSpPr>
        <p:spPr>
          <a:xfrm flipV="1">
            <a:off x="6017472" y="2839288"/>
            <a:ext cx="870617" cy="6229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Düz Ok Bağlayıcısı 14"/>
          <p:cNvCxnSpPr>
            <a:stCxn id="9" idx="6"/>
          </p:cNvCxnSpPr>
          <p:nvPr/>
        </p:nvCxnSpPr>
        <p:spPr>
          <a:xfrm>
            <a:off x="6127544" y="3716264"/>
            <a:ext cx="760544" cy="50104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Düz Ok Bağlayıcısı 16"/>
          <p:cNvCxnSpPr>
            <a:stCxn id="9" idx="4"/>
          </p:cNvCxnSpPr>
          <p:nvPr/>
        </p:nvCxnSpPr>
        <p:spPr>
          <a:xfrm flipH="1">
            <a:off x="5739282" y="4075536"/>
            <a:ext cx="12450" cy="9376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Düz Ok Bağlayıcısı 18"/>
          <p:cNvCxnSpPr>
            <a:stCxn id="9" idx="2"/>
          </p:cNvCxnSpPr>
          <p:nvPr/>
        </p:nvCxnSpPr>
        <p:spPr>
          <a:xfrm flipH="1" flipV="1">
            <a:off x="4655841" y="3673768"/>
            <a:ext cx="720079" cy="4249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4138-2663-442D-AB20-C5D7D1A1E333}" type="slidenum">
              <a:rPr lang="tr-TR" smtClean="0"/>
              <a:pPr/>
              <a:t>9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055375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81200" y="44624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tr-T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1.5 ELASTOMERLER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81200" y="991270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/>
              <a:t>Genel olarak </a:t>
            </a:r>
            <a:r>
              <a:rPr lang="tr-TR" dirty="0" err="1">
                <a:solidFill>
                  <a:srgbClr val="FF0000"/>
                </a:solidFill>
              </a:rPr>
              <a:t>elastomer</a:t>
            </a:r>
            <a:r>
              <a:rPr lang="tr-TR" dirty="0"/>
              <a:t> deyince kullanım yerlerine göre aşağıdaki malzemeler akla gelir. </a:t>
            </a:r>
            <a:r>
              <a:rPr lang="tr-TR" dirty="0" err="1"/>
              <a:t>Elastomer</a:t>
            </a:r>
            <a:r>
              <a:rPr lang="tr-TR" dirty="0"/>
              <a:t>, elastiklik özelliğine sahip bir polimerdir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5688" y="2780928"/>
            <a:ext cx="2362200" cy="112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7969" y="2671391"/>
            <a:ext cx="1323975" cy="134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1028" y="2728541"/>
            <a:ext cx="1257300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4024" y="4509121"/>
            <a:ext cx="1447800" cy="143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922" y="4502622"/>
            <a:ext cx="1019175" cy="15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7742" y="4506814"/>
            <a:ext cx="2352675" cy="151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3287688" y="3820978"/>
            <a:ext cx="10965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000" dirty="0" err="1">
                <a:solidFill>
                  <a:prstClr val="black"/>
                </a:solidFill>
              </a:rPr>
              <a:t>Isoprene</a:t>
            </a:r>
            <a:endParaRPr lang="tr-TR" sz="2000" dirty="0">
              <a:solidFill>
                <a:prstClr val="black"/>
              </a:solidFill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5935522" y="3973378"/>
            <a:ext cx="12248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000" dirty="0" err="1">
                <a:solidFill>
                  <a:prstClr val="black"/>
                </a:solidFill>
              </a:rPr>
              <a:t>Neoprene</a:t>
            </a:r>
            <a:endParaRPr lang="tr-TR" sz="2000" dirty="0">
              <a:solidFill>
                <a:prstClr val="black"/>
              </a:solidFill>
            </a:endParaRPr>
          </a:p>
        </p:txBody>
      </p:sp>
      <p:sp>
        <p:nvSpPr>
          <p:cNvPr id="12" name="Dikdörtgen 11"/>
          <p:cNvSpPr/>
          <p:nvPr/>
        </p:nvSpPr>
        <p:spPr>
          <a:xfrm>
            <a:off x="7663714" y="3973378"/>
            <a:ext cx="1489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000" dirty="0" err="1">
                <a:solidFill>
                  <a:prstClr val="black"/>
                </a:solidFill>
              </a:rPr>
              <a:t>Butly</a:t>
            </a:r>
            <a:r>
              <a:rPr lang="tr-TR" sz="2000" dirty="0">
                <a:solidFill>
                  <a:prstClr val="black"/>
                </a:solidFill>
              </a:rPr>
              <a:t> </a:t>
            </a:r>
            <a:r>
              <a:rPr lang="tr-TR" sz="2000" dirty="0" err="1">
                <a:solidFill>
                  <a:prstClr val="black"/>
                </a:solidFill>
              </a:rPr>
              <a:t>rubber</a:t>
            </a:r>
            <a:endParaRPr lang="tr-TR" sz="2000" dirty="0">
              <a:solidFill>
                <a:prstClr val="black"/>
              </a:solidFill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2927649" y="5909210"/>
            <a:ext cx="17287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000" dirty="0">
                <a:solidFill>
                  <a:prstClr val="black"/>
                </a:solidFill>
              </a:rPr>
              <a:t>Natural </a:t>
            </a:r>
            <a:r>
              <a:rPr lang="tr-TR" sz="2000" dirty="0" err="1">
                <a:solidFill>
                  <a:prstClr val="black"/>
                </a:solidFill>
              </a:rPr>
              <a:t>rubber</a:t>
            </a:r>
            <a:endParaRPr lang="tr-TR" sz="2000" dirty="0">
              <a:solidFill>
                <a:prstClr val="black"/>
              </a:solidFill>
            </a:endParaRPr>
          </a:p>
        </p:txBody>
      </p:sp>
      <p:sp>
        <p:nvSpPr>
          <p:cNvPr id="14" name="Dikdörtgen 13"/>
          <p:cNvSpPr/>
          <p:nvPr/>
        </p:nvSpPr>
        <p:spPr>
          <a:xfrm>
            <a:off x="6029200" y="6053226"/>
            <a:ext cx="8588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000" dirty="0">
                <a:solidFill>
                  <a:prstClr val="black"/>
                </a:solidFill>
              </a:rPr>
              <a:t>Silikon</a:t>
            </a:r>
          </a:p>
        </p:txBody>
      </p:sp>
      <p:sp>
        <p:nvSpPr>
          <p:cNvPr id="15" name="Dikdörtgen 14"/>
          <p:cNvSpPr/>
          <p:nvPr/>
        </p:nvSpPr>
        <p:spPr>
          <a:xfrm>
            <a:off x="8220920" y="5981218"/>
            <a:ext cx="7554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000" dirty="0">
                <a:solidFill>
                  <a:prstClr val="black"/>
                </a:solidFill>
              </a:rPr>
              <a:t>E.V.A.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4138-2663-442D-AB20-C5D7D1A1E333}" type="slidenum">
              <a:rPr lang="tr-TR" smtClean="0"/>
              <a:pPr/>
              <a:t>10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386000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81200" y="116632"/>
            <a:ext cx="8229600" cy="1143000"/>
          </a:xfrm>
        </p:spPr>
        <p:txBody>
          <a:bodyPr>
            <a:normAutofit/>
          </a:bodyPr>
          <a:lstStyle/>
          <a:p>
            <a:r>
              <a:rPr lang="tr-TR" sz="3200" dirty="0" err="1">
                <a:solidFill>
                  <a:srgbClr val="FF0000"/>
                </a:solidFill>
              </a:rPr>
              <a:t>Elastomerlerin</a:t>
            </a:r>
            <a:r>
              <a:rPr lang="tr-TR" sz="3200" dirty="0"/>
              <a:t> genel özellikleri aşağıdaki gibidir.</a:t>
            </a:r>
          </a:p>
        </p:txBody>
      </p:sp>
      <p:sp>
        <p:nvSpPr>
          <p:cNvPr id="4" name="Dikdörtgen 3"/>
          <p:cNvSpPr/>
          <p:nvPr/>
        </p:nvSpPr>
        <p:spPr>
          <a:xfrm>
            <a:off x="3756248" y="126876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>
                <a:solidFill>
                  <a:srgbClr val="00B050"/>
                </a:solidFill>
              </a:rPr>
              <a:t>camsı bölge sıcaklıklarında ve üzerinde dahi</a:t>
            </a:r>
          </a:p>
          <a:p>
            <a:r>
              <a:rPr lang="tr-TR" dirty="0">
                <a:solidFill>
                  <a:srgbClr val="00B050"/>
                </a:solidFill>
              </a:rPr>
              <a:t>çalışabilen amorf yapıdaki polimerlerdir</a:t>
            </a:r>
          </a:p>
        </p:txBody>
      </p:sp>
      <p:sp>
        <p:nvSpPr>
          <p:cNvPr id="5" name="Dikdörtgen 4"/>
          <p:cNvSpPr/>
          <p:nvPr/>
        </p:nvSpPr>
        <p:spPr>
          <a:xfrm>
            <a:off x="2279576" y="2564904"/>
            <a:ext cx="243001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err="1">
                <a:solidFill>
                  <a:srgbClr val="1F497D"/>
                </a:solidFill>
              </a:rPr>
              <a:t>Vulkanize</a:t>
            </a:r>
            <a:r>
              <a:rPr lang="tr-TR" dirty="0">
                <a:solidFill>
                  <a:srgbClr val="1F497D"/>
                </a:solidFill>
              </a:rPr>
              <a:t> kauçuğun özellikleri büyük ölçüde çapraz bağlanma şekline ve yoğunluğuna</a:t>
            </a:r>
          </a:p>
          <a:p>
            <a:r>
              <a:rPr lang="tr-TR" dirty="0">
                <a:solidFill>
                  <a:srgbClr val="1F497D"/>
                </a:solidFill>
              </a:rPr>
              <a:t>bağlıdır.( S ile) </a:t>
            </a:r>
          </a:p>
        </p:txBody>
      </p:sp>
      <p:sp>
        <p:nvSpPr>
          <p:cNvPr id="6" name="Dikdörtgen 5"/>
          <p:cNvSpPr/>
          <p:nvPr/>
        </p:nvSpPr>
        <p:spPr>
          <a:xfrm>
            <a:off x="2279576" y="4604936"/>
            <a:ext cx="29523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solidFill>
                  <a:srgbClr val="00B050"/>
                </a:solidFill>
              </a:rPr>
              <a:t>Kauçuk, çapraz bağlanmamış</a:t>
            </a:r>
          </a:p>
          <a:p>
            <a:r>
              <a:rPr lang="tr-TR" dirty="0" err="1">
                <a:solidFill>
                  <a:srgbClr val="00B050"/>
                </a:solidFill>
              </a:rPr>
              <a:t>ama,bağlanabilme</a:t>
            </a:r>
            <a:r>
              <a:rPr lang="tr-TR" dirty="0">
                <a:solidFill>
                  <a:srgbClr val="00B050"/>
                </a:solidFill>
              </a:rPr>
              <a:t> özelliğine</a:t>
            </a:r>
          </a:p>
          <a:p>
            <a:r>
              <a:rPr lang="tr-TR" dirty="0">
                <a:solidFill>
                  <a:srgbClr val="00B050"/>
                </a:solidFill>
              </a:rPr>
              <a:t>sahip (</a:t>
            </a:r>
            <a:r>
              <a:rPr lang="tr-TR" dirty="0" err="1">
                <a:solidFill>
                  <a:srgbClr val="00B050"/>
                </a:solidFill>
              </a:rPr>
              <a:t>vulkanize</a:t>
            </a:r>
            <a:r>
              <a:rPr lang="tr-TR" dirty="0">
                <a:solidFill>
                  <a:srgbClr val="00B050"/>
                </a:solidFill>
              </a:rPr>
              <a:t> ile) polimerdir</a:t>
            </a:r>
          </a:p>
        </p:txBody>
      </p:sp>
      <p:sp>
        <p:nvSpPr>
          <p:cNvPr id="7" name="Dikdörtgen 6"/>
          <p:cNvSpPr/>
          <p:nvPr/>
        </p:nvSpPr>
        <p:spPr>
          <a:xfrm>
            <a:off x="6960096" y="4063306"/>
            <a:ext cx="28803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Polimerlerin seyrek ve çapraz bağlanması ile oluşan ağ </a:t>
            </a:r>
            <a:r>
              <a:rPr lang="tr-TR" dirty="0" err="1">
                <a:solidFill>
                  <a:srgbClr val="FF0000"/>
                </a:solidFill>
              </a:rPr>
              <a:t>yapılarıdır.E</a:t>
            </a:r>
            <a:r>
              <a:rPr lang="tr-TR" dirty="0">
                <a:solidFill>
                  <a:srgbClr val="FF0000"/>
                </a:solidFill>
              </a:rPr>
              <a:t> modülü</a:t>
            </a:r>
          </a:p>
          <a:p>
            <a:r>
              <a:rPr lang="tr-TR" dirty="0">
                <a:solidFill>
                  <a:srgbClr val="FF0000"/>
                </a:solidFill>
              </a:rPr>
              <a:t>metallerden 105 daha azdır.</a:t>
            </a:r>
          </a:p>
        </p:txBody>
      </p:sp>
      <p:sp>
        <p:nvSpPr>
          <p:cNvPr id="8" name="Dikdörtgen 7"/>
          <p:cNvSpPr/>
          <p:nvPr/>
        </p:nvSpPr>
        <p:spPr>
          <a:xfrm>
            <a:off x="6816080" y="2492896"/>
            <a:ext cx="30243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solidFill>
                  <a:srgbClr val="1F497D"/>
                </a:solidFill>
              </a:rPr>
              <a:t>contalar, yapıştırıcılar, lastikler </a:t>
            </a:r>
            <a:r>
              <a:rPr lang="tr-TR" dirty="0" err="1">
                <a:solidFill>
                  <a:srgbClr val="1F497D"/>
                </a:solidFill>
              </a:rPr>
              <a:t>elastomerlerin</a:t>
            </a:r>
            <a:r>
              <a:rPr lang="tr-TR" dirty="0">
                <a:solidFill>
                  <a:srgbClr val="1F497D"/>
                </a:solidFill>
              </a:rPr>
              <a:t> kullanım</a:t>
            </a:r>
          </a:p>
          <a:p>
            <a:r>
              <a:rPr lang="tr-TR" dirty="0">
                <a:solidFill>
                  <a:srgbClr val="1F497D"/>
                </a:solidFill>
              </a:rPr>
              <a:t>yerleridir</a:t>
            </a:r>
          </a:p>
        </p:txBody>
      </p:sp>
      <p:sp>
        <p:nvSpPr>
          <p:cNvPr id="9" name="Oval 8"/>
          <p:cNvSpPr/>
          <p:nvPr/>
        </p:nvSpPr>
        <p:spPr>
          <a:xfrm>
            <a:off x="5375920" y="3056954"/>
            <a:ext cx="751625" cy="71854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cxnSp>
        <p:nvCxnSpPr>
          <p:cNvPr id="11" name="Düz Ok Bağlayıcısı 10"/>
          <p:cNvCxnSpPr>
            <a:stCxn id="9" idx="0"/>
          </p:cNvCxnSpPr>
          <p:nvPr/>
        </p:nvCxnSpPr>
        <p:spPr>
          <a:xfrm flipH="1" flipV="1">
            <a:off x="5751732" y="1915092"/>
            <a:ext cx="1" cy="114186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Düz Ok Bağlayıcısı 12"/>
          <p:cNvCxnSpPr>
            <a:stCxn id="9" idx="6"/>
          </p:cNvCxnSpPr>
          <p:nvPr/>
        </p:nvCxnSpPr>
        <p:spPr>
          <a:xfrm flipV="1">
            <a:off x="6127544" y="2954562"/>
            <a:ext cx="760544" cy="46166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Düz Ok Bağlayıcısı 14"/>
          <p:cNvCxnSpPr>
            <a:stCxn id="9" idx="5"/>
          </p:cNvCxnSpPr>
          <p:nvPr/>
        </p:nvCxnSpPr>
        <p:spPr>
          <a:xfrm>
            <a:off x="6017472" y="3670271"/>
            <a:ext cx="1014633" cy="99319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Düz Ok Bağlayıcısı 16"/>
          <p:cNvCxnSpPr>
            <a:stCxn id="9" idx="4"/>
          </p:cNvCxnSpPr>
          <p:nvPr/>
        </p:nvCxnSpPr>
        <p:spPr>
          <a:xfrm flipH="1">
            <a:off x="4295800" y="3775499"/>
            <a:ext cx="1455932" cy="88797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Düz Ok Bağlayıcısı 18"/>
          <p:cNvCxnSpPr>
            <a:stCxn id="9" idx="2"/>
          </p:cNvCxnSpPr>
          <p:nvPr/>
        </p:nvCxnSpPr>
        <p:spPr>
          <a:xfrm flipH="1" flipV="1">
            <a:off x="4079777" y="3303568"/>
            <a:ext cx="1296143" cy="11265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4138-2663-442D-AB20-C5D7D1A1E333}" type="slidenum">
              <a:rPr lang="tr-TR" smtClean="0"/>
              <a:pPr/>
              <a:t>11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507839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81200" y="-27384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tr-T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1.6 HİBRİDLER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81200" y="1052737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/>
              <a:t>Genel olarak </a:t>
            </a:r>
            <a:r>
              <a:rPr lang="tr-TR" dirty="0" err="1"/>
              <a:t>hibrid</a:t>
            </a:r>
            <a:r>
              <a:rPr lang="tr-TR" dirty="0"/>
              <a:t> malzeme deyince kullanım yerlerine göre aşağıdaki malzemeler akla gelir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616" y="2204865"/>
            <a:ext cx="1800000" cy="181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5799" y="2420889"/>
            <a:ext cx="2520000" cy="1365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136" y="2215570"/>
            <a:ext cx="2520000" cy="1744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696" y="4437112"/>
            <a:ext cx="2340000" cy="1999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040" y="4437112"/>
            <a:ext cx="1980000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2881006" y="3995772"/>
            <a:ext cx="13172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err="1">
                <a:solidFill>
                  <a:prstClr val="black"/>
                </a:solidFill>
              </a:rPr>
              <a:t>Kompozitler</a:t>
            </a:r>
            <a:endParaRPr lang="tr-TR" dirty="0">
              <a:solidFill>
                <a:prstClr val="black"/>
              </a:solidFill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5125142" y="3779748"/>
            <a:ext cx="15213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err="1">
                <a:solidFill>
                  <a:prstClr val="black"/>
                </a:solidFill>
              </a:rPr>
              <a:t>Sandwich</a:t>
            </a:r>
            <a:r>
              <a:rPr lang="tr-TR" dirty="0">
                <a:solidFill>
                  <a:prstClr val="black"/>
                </a:solidFill>
              </a:rPr>
              <a:t> yapı</a:t>
            </a:r>
          </a:p>
        </p:txBody>
      </p:sp>
      <p:sp>
        <p:nvSpPr>
          <p:cNvPr id="6" name="Dikdörtgen 5"/>
          <p:cNvSpPr/>
          <p:nvPr/>
        </p:nvSpPr>
        <p:spPr>
          <a:xfrm>
            <a:off x="7812729" y="3934727"/>
            <a:ext cx="19200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err="1">
                <a:solidFill>
                  <a:prstClr val="black"/>
                </a:solidFill>
              </a:rPr>
              <a:t>Lattice</a:t>
            </a:r>
            <a:r>
              <a:rPr lang="tr-TR" dirty="0">
                <a:solidFill>
                  <a:prstClr val="black"/>
                </a:solidFill>
              </a:rPr>
              <a:t> (kafes) yapı</a:t>
            </a:r>
          </a:p>
        </p:txBody>
      </p:sp>
      <p:sp>
        <p:nvSpPr>
          <p:cNvPr id="7" name="Dikdörtgen 6"/>
          <p:cNvSpPr/>
          <p:nvPr/>
        </p:nvSpPr>
        <p:spPr>
          <a:xfrm>
            <a:off x="4064225" y="6444044"/>
            <a:ext cx="7507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>
                <a:solidFill>
                  <a:prstClr val="black"/>
                </a:solidFill>
              </a:rPr>
              <a:t>köpük</a:t>
            </a:r>
          </a:p>
        </p:txBody>
      </p:sp>
      <p:sp>
        <p:nvSpPr>
          <p:cNvPr id="8" name="Dikdörtgen 7"/>
          <p:cNvSpPr/>
          <p:nvPr/>
        </p:nvSpPr>
        <p:spPr>
          <a:xfrm>
            <a:off x="6920800" y="6381328"/>
            <a:ext cx="10504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err="1">
                <a:solidFill>
                  <a:prstClr val="black"/>
                </a:solidFill>
              </a:rPr>
              <a:t>Laminate</a:t>
            </a:r>
            <a:endParaRPr lang="tr-TR" dirty="0">
              <a:solidFill>
                <a:prstClr val="black"/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4138-2663-442D-AB20-C5D7D1A1E333}" type="slidenum">
              <a:rPr lang="tr-TR" smtClean="0"/>
              <a:pPr/>
              <a:t>12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028710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81200" y="44624"/>
            <a:ext cx="8229600" cy="1143000"/>
          </a:xfrm>
        </p:spPr>
        <p:txBody>
          <a:bodyPr>
            <a:normAutofit/>
          </a:bodyPr>
          <a:lstStyle/>
          <a:p>
            <a:r>
              <a:rPr lang="tr-TR" sz="3200" dirty="0" err="1">
                <a:solidFill>
                  <a:srgbClr val="FF0000"/>
                </a:solidFill>
              </a:rPr>
              <a:t>Hibridlerin</a:t>
            </a:r>
            <a:r>
              <a:rPr lang="tr-TR" sz="3200" dirty="0"/>
              <a:t> genel özellikleri aşağıdaki gibidir.</a:t>
            </a:r>
          </a:p>
        </p:txBody>
      </p:sp>
      <p:sp>
        <p:nvSpPr>
          <p:cNvPr id="4" name="Dikdörtgen 3"/>
          <p:cNvSpPr/>
          <p:nvPr/>
        </p:nvSpPr>
        <p:spPr>
          <a:xfrm>
            <a:off x="2369840" y="1196753"/>
            <a:ext cx="257403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 err="1">
                <a:solidFill>
                  <a:srgbClr val="FF0000"/>
                </a:solidFill>
              </a:rPr>
              <a:t>Hibridler</a:t>
            </a:r>
            <a:r>
              <a:rPr lang="tr-TR" sz="2000" dirty="0">
                <a:solidFill>
                  <a:prstClr val="black"/>
                </a:solidFill>
              </a:rPr>
              <a:t> </a:t>
            </a:r>
            <a:r>
              <a:rPr lang="tr-TR" sz="2000" dirty="0">
                <a:solidFill>
                  <a:srgbClr val="00B050"/>
                </a:solidFill>
              </a:rPr>
              <a:t>pahalıdırlar,</a:t>
            </a:r>
          </a:p>
          <a:p>
            <a:r>
              <a:rPr lang="tr-TR" sz="2000" dirty="0">
                <a:solidFill>
                  <a:srgbClr val="00B050"/>
                </a:solidFill>
              </a:rPr>
              <a:t>şekil verilmeleri zordur, birleştirmeleri zordur.</a:t>
            </a:r>
          </a:p>
        </p:txBody>
      </p:sp>
      <p:sp>
        <p:nvSpPr>
          <p:cNvPr id="5" name="Dikdörtgen 4"/>
          <p:cNvSpPr/>
          <p:nvPr/>
        </p:nvSpPr>
        <p:spPr>
          <a:xfrm>
            <a:off x="6906344" y="1268761"/>
            <a:ext cx="30780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>
                <a:solidFill>
                  <a:srgbClr val="00B050"/>
                </a:solidFill>
              </a:rPr>
              <a:t>Ağaç, kemik, deri, yaprak</a:t>
            </a:r>
          </a:p>
          <a:p>
            <a:r>
              <a:rPr lang="tr-TR" sz="2000" dirty="0">
                <a:solidFill>
                  <a:srgbClr val="00B050"/>
                </a:solidFill>
              </a:rPr>
              <a:t>gibi malzemeler tabii </a:t>
            </a:r>
            <a:r>
              <a:rPr lang="tr-TR" sz="2000" dirty="0">
                <a:solidFill>
                  <a:srgbClr val="FF0000"/>
                </a:solidFill>
              </a:rPr>
              <a:t>“</a:t>
            </a:r>
            <a:r>
              <a:rPr lang="tr-TR" sz="2000" dirty="0" err="1">
                <a:solidFill>
                  <a:srgbClr val="FF0000"/>
                </a:solidFill>
              </a:rPr>
              <a:t>hibrid</a:t>
            </a:r>
            <a:r>
              <a:rPr lang="tr-TR" sz="2000" dirty="0">
                <a:solidFill>
                  <a:srgbClr val="FF0000"/>
                </a:solidFill>
              </a:rPr>
              <a:t>’ </a:t>
            </a:r>
            <a:r>
              <a:rPr lang="tr-TR" sz="2000" dirty="0">
                <a:solidFill>
                  <a:srgbClr val="00B050"/>
                </a:solidFill>
              </a:rPr>
              <a:t>malzemelerdir.</a:t>
            </a:r>
          </a:p>
        </p:txBody>
      </p:sp>
      <p:sp>
        <p:nvSpPr>
          <p:cNvPr id="6" name="Dikdörtgen 5"/>
          <p:cNvSpPr/>
          <p:nvPr/>
        </p:nvSpPr>
        <p:spPr>
          <a:xfrm>
            <a:off x="2495600" y="2924945"/>
            <a:ext cx="25202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>
                <a:solidFill>
                  <a:srgbClr val="1F497D"/>
                </a:solidFill>
              </a:rPr>
              <a:t>Yüksek performansları nedeniyle önemleri her geçen gün artmaktadır</a:t>
            </a:r>
          </a:p>
        </p:txBody>
      </p:sp>
      <p:sp>
        <p:nvSpPr>
          <p:cNvPr id="8" name="Dikdörtgen 7"/>
          <p:cNvSpPr/>
          <p:nvPr/>
        </p:nvSpPr>
        <p:spPr>
          <a:xfrm>
            <a:off x="6906344" y="2780928"/>
            <a:ext cx="235800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>
                <a:solidFill>
                  <a:srgbClr val="1F497D"/>
                </a:solidFill>
              </a:rPr>
              <a:t>Polimer </a:t>
            </a:r>
            <a:r>
              <a:rPr lang="tr-TR" sz="2000" dirty="0" err="1">
                <a:solidFill>
                  <a:srgbClr val="1F497D"/>
                </a:solidFill>
              </a:rPr>
              <a:t>matrix</a:t>
            </a:r>
            <a:r>
              <a:rPr lang="tr-TR" sz="2000" dirty="0">
                <a:solidFill>
                  <a:srgbClr val="1F497D"/>
                </a:solidFill>
              </a:rPr>
              <a:t> ‘e </a:t>
            </a:r>
            <a:r>
              <a:rPr lang="tr-TR" sz="2000" dirty="0">
                <a:solidFill>
                  <a:srgbClr val="FF0000"/>
                </a:solidFill>
              </a:rPr>
              <a:t>cam elyaf, karbon elyaf ve </a:t>
            </a:r>
            <a:r>
              <a:rPr lang="tr-TR" sz="2000" dirty="0" err="1">
                <a:solidFill>
                  <a:srgbClr val="FF0000"/>
                </a:solidFill>
              </a:rPr>
              <a:t>kevlar</a:t>
            </a:r>
            <a:r>
              <a:rPr lang="tr-TR" sz="2000" dirty="0">
                <a:solidFill>
                  <a:srgbClr val="FF0000"/>
                </a:solidFill>
              </a:rPr>
              <a:t> (</a:t>
            </a:r>
            <a:r>
              <a:rPr lang="tr-TR" sz="2000" dirty="0" err="1">
                <a:solidFill>
                  <a:srgbClr val="FF0000"/>
                </a:solidFill>
              </a:rPr>
              <a:t>aramid</a:t>
            </a:r>
            <a:r>
              <a:rPr lang="tr-TR" sz="2000" dirty="0">
                <a:solidFill>
                  <a:srgbClr val="FF0000"/>
                </a:solidFill>
              </a:rPr>
              <a:t>)</a:t>
            </a:r>
            <a:r>
              <a:rPr lang="tr-TR" sz="2000" dirty="0">
                <a:solidFill>
                  <a:prstClr val="black"/>
                </a:solidFill>
              </a:rPr>
              <a:t> </a:t>
            </a:r>
            <a:r>
              <a:rPr lang="tr-TR" sz="2000" dirty="0">
                <a:solidFill>
                  <a:srgbClr val="1F497D"/>
                </a:solidFill>
              </a:rPr>
              <a:t>takviyeli malzemelerdir.</a:t>
            </a:r>
          </a:p>
        </p:txBody>
      </p:sp>
      <p:sp>
        <p:nvSpPr>
          <p:cNvPr id="9" name="Dikdörtgen 8"/>
          <p:cNvSpPr/>
          <p:nvPr/>
        </p:nvSpPr>
        <p:spPr>
          <a:xfrm>
            <a:off x="3575720" y="4494600"/>
            <a:ext cx="382504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 err="1">
                <a:solidFill>
                  <a:srgbClr val="FF0000"/>
                </a:solidFill>
              </a:rPr>
              <a:t>Kompozitler</a:t>
            </a:r>
            <a:r>
              <a:rPr lang="tr-TR" sz="2000" dirty="0">
                <a:solidFill>
                  <a:srgbClr val="FF0000"/>
                </a:solidFill>
              </a:rPr>
              <a:t>,</a:t>
            </a:r>
            <a:r>
              <a:rPr lang="tr-TR" sz="2000" dirty="0">
                <a:solidFill>
                  <a:prstClr val="black"/>
                </a:solidFill>
              </a:rPr>
              <a:t> </a:t>
            </a:r>
            <a:r>
              <a:rPr lang="tr-TR" sz="2000" dirty="0">
                <a:solidFill>
                  <a:srgbClr val="00B050"/>
                </a:solidFill>
              </a:rPr>
              <a:t>hafif, katı ve güçlü aynı zamanda tok malzemelerdir. </a:t>
            </a:r>
            <a:r>
              <a:rPr lang="tr-TR" sz="2000" dirty="0" err="1">
                <a:solidFill>
                  <a:srgbClr val="00B050"/>
                </a:solidFill>
              </a:rPr>
              <a:t>Hibrid</a:t>
            </a:r>
            <a:r>
              <a:rPr lang="tr-TR" sz="2000" dirty="0">
                <a:solidFill>
                  <a:srgbClr val="00B050"/>
                </a:solidFill>
              </a:rPr>
              <a:t> malzemelerden birisi polimer olduğunda 2500 C  sıcaklıktan daha yüksekte çalışması zor, ancak oda sıcaklığında süper özellikleri vardır.</a:t>
            </a:r>
          </a:p>
        </p:txBody>
      </p:sp>
      <p:sp>
        <p:nvSpPr>
          <p:cNvPr id="10" name="Oval 9"/>
          <p:cNvSpPr/>
          <p:nvPr/>
        </p:nvSpPr>
        <p:spPr>
          <a:xfrm>
            <a:off x="5488243" y="2359837"/>
            <a:ext cx="751625" cy="71854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cxnSp>
        <p:nvCxnSpPr>
          <p:cNvPr id="12" name="Düz Ok Bağlayıcısı 11"/>
          <p:cNvCxnSpPr>
            <a:stCxn id="10" idx="7"/>
          </p:cNvCxnSpPr>
          <p:nvPr/>
        </p:nvCxnSpPr>
        <p:spPr>
          <a:xfrm flipV="1">
            <a:off x="6129794" y="1776591"/>
            <a:ext cx="830302" cy="68847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Düz Ok Bağlayıcısı 13"/>
          <p:cNvCxnSpPr>
            <a:stCxn id="10" idx="1"/>
          </p:cNvCxnSpPr>
          <p:nvPr/>
        </p:nvCxnSpPr>
        <p:spPr>
          <a:xfrm flipH="1" flipV="1">
            <a:off x="4799857" y="2060849"/>
            <a:ext cx="798459" cy="40421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Düz Ok Bağlayıcısı 15"/>
          <p:cNvCxnSpPr>
            <a:stCxn id="10" idx="3"/>
          </p:cNvCxnSpPr>
          <p:nvPr/>
        </p:nvCxnSpPr>
        <p:spPr>
          <a:xfrm flipH="1">
            <a:off x="4655841" y="2973154"/>
            <a:ext cx="942475" cy="45584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Düz Ok Bağlayıcısı 17"/>
          <p:cNvCxnSpPr>
            <a:stCxn id="10" idx="4"/>
            <a:endCxn id="9" idx="0"/>
          </p:cNvCxnSpPr>
          <p:nvPr/>
        </p:nvCxnSpPr>
        <p:spPr>
          <a:xfrm flipH="1">
            <a:off x="5488243" y="3078381"/>
            <a:ext cx="375813" cy="141621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Düz Ok Bağlayıcısı 19"/>
          <p:cNvCxnSpPr>
            <a:stCxn id="10" idx="5"/>
          </p:cNvCxnSpPr>
          <p:nvPr/>
        </p:nvCxnSpPr>
        <p:spPr>
          <a:xfrm>
            <a:off x="6129794" y="2973154"/>
            <a:ext cx="830302" cy="31183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4138-2663-442D-AB20-C5D7D1A1E333}" type="slidenum">
              <a:rPr lang="tr-TR" smtClean="0"/>
              <a:pPr/>
              <a:t>13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800096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81200" y="-99392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tr-TR" sz="3000" b="1" dirty="0">
                <a:solidFill>
                  <a:srgbClr val="FF0000"/>
                </a:solidFill>
              </a:rPr>
              <a:t>2. TÜM MALZEMELERDE GÖRÜLEN ÖZELLİKLER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81200" y="764705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sz="2400" dirty="0"/>
              <a:t>Aşağıdaki </a:t>
            </a:r>
            <a:r>
              <a:rPr lang="tr-TR" sz="2400" dirty="0" err="1"/>
              <a:t>tablo’da</a:t>
            </a:r>
            <a:r>
              <a:rPr lang="tr-TR" sz="2400" dirty="0"/>
              <a:t> kullanılan malzemelerin </a:t>
            </a:r>
            <a:r>
              <a:rPr lang="tr-TR" sz="2400" dirty="0">
                <a:solidFill>
                  <a:srgbClr val="FF0000"/>
                </a:solidFill>
              </a:rPr>
              <a:t>genel, mekanik, termal, elektrik, optik ve çevresel özellikleri,</a:t>
            </a:r>
            <a:r>
              <a:rPr lang="tr-TR" sz="2400" dirty="0"/>
              <a:t> </a:t>
            </a:r>
            <a:r>
              <a:rPr lang="tr-TR" sz="2400" dirty="0">
                <a:solidFill>
                  <a:srgbClr val="FF0000"/>
                </a:solidFill>
              </a:rPr>
              <a:t>sembolleri ve birimleri</a:t>
            </a:r>
            <a:r>
              <a:rPr lang="tr-TR" sz="2400" dirty="0"/>
              <a:t> gösterilmiştir.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5940" y="2133606"/>
            <a:ext cx="6480000" cy="4476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4138-2663-442D-AB20-C5D7D1A1E333}" type="slidenum">
              <a:rPr lang="tr-TR" smtClean="0"/>
              <a:pPr/>
              <a:t>14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519259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2384" y="1268760"/>
            <a:ext cx="7020000" cy="4350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4138-2663-442D-AB20-C5D7D1A1E333}" type="slidenum">
              <a:rPr lang="tr-TR" smtClean="0"/>
              <a:pPr/>
              <a:t>15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657620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416" y="1556793"/>
            <a:ext cx="7380000" cy="3559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4138-2663-442D-AB20-C5D7D1A1E333}" type="slidenum">
              <a:rPr lang="tr-TR" smtClean="0"/>
              <a:pPr/>
              <a:t>16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302535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81200" y="53752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2.1 Tüm malzemeler için yoğunluk ölçümleri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4" y="1638300"/>
            <a:ext cx="5781675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4138-2663-442D-AB20-C5D7D1A1E333}" type="slidenum">
              <a:rPr lang="tr-TR" smtClean="0"/>
              <a:pPr/>
              <a:t>17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640028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dirty="0">
                <a:solidFill>
                  <a:schemeClr val="tx2"/>
                </a:solidFill>
              </a:rPr>
              <a:t>Tüm malzemelerin yoğunluk karşılaştırmaları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1914" y="1340768"/>
            <a:ext cx="4448175" cy="493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4138-2663-442D-AB20-C5D7D1A1E333}" type="slidenum">
              <a:rPr lang="tr-TR" smtClean="0"/>
              <a:pPr/>
              <a:t>18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957646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81200" y="116632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2.2 Metaller için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81200" y="1124745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/>
              <a:t>(Gerilme-uzama) </a:t>
            </a:r>
            <a:r>
              <a:rPr lang="tr-TR" dirty="0" err="1">
                <a:solidFill>
                  <a:srgbClr val="FF0000"/>
                </a:solidFill>
              </a:rPr>
              <a:t>Stress-Strain</a:t>
            </a:r>
            <a:r>
              <a:rPr lang="tr-TR" dirty="0"/>
              <a:t> eğrisinde nelerin hesap edileceği aşağıda gösterilmiştir. E = </a:t>
            </a:r>
            <a:r>
              <a:rPr lang="tr-TR" dirty="0" err="1"/>
              <a:t>GPa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GN/m olarak ifade edilir.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397" y="2780929"/>
            <a:ext cx="4762500" cy="355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4138-2663-442D-AB20-C5D7D1A1E333}" type="slidenum">
              <a:rPr lang="tr-TR" smtClean="0"/>
              <a:pPr/>
              <a:t>19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435945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81200" y="341784"/>
            <a:ext cx="8229600" cy="1143000"/>
          </a:xfrm>
        </p:spPr>
        <p:txBody>
          <a:bodyPr>
            <a:normAutofit/>
          </a:bodyPr>
          <a:lstStyle/>
          <a:p>
            <a:pPr algn="just"/>
            <a:r>
              <a:rPr lang="tr-TR" sz="3200" b="1" dirty="0">
                <a:solidFill>
                  <a:srgbClr val="FF0000"/>
                </a:solidFill>
              </a:rPr>
              <a:t>2.3 Tüm malzemeler için ( E ) </a:t>
            </a:r>
            <a:r>
              <a:rPr lang="tr-TR" sz="3200" b="1" dirty="0" err="1">
                <a:solidFill>
                  <a:srgbClr val="FF0000"/>
                </a:solidFill>
              </a:rPr>
              <a:t>Elastisite</a:t>
            </a:r>
            <a:r>
              <a:rPr lang="tr-TR" sz="3200" b="1" dirty="0">
                <a:solidFill>
                  <a:srgbClr val="FF0000"/>
                </a:solidFill>
              </a:rPr>
              <a:t> modül</a:t>
            </a:r>
            <a:br>
              <a:rPr lang="tr-TR" sz="3200" b="1" dirty="0">
                <a:solidFill>
                  <a:srgbClr val="FF0000"/>
                </a:solidFill>
              </a:rPr>
            </a:br>
            <a:r>
              <a:rPr lang="tr-TR" sz="3200" b="1" dirty="0">
                <a:solidFill>
                  <a:srgbClr val="FF0000"/>
                </a:solidFill>
              </a:rPr>
              <a:t>       değerlerinin kıyaslamalı gösterimi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9737" y="1818854"/>
            <a:ext cx="4619625" cy="456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4138-2663-442D-AB20-C5D7D1A1E333}" type="slidenum">
              <a:rPr lang="tr-TR" smtClean="0"/>
              <a:pPr/>
              <a:t>20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896862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81200" y="692697"/>
            <a:ext cx="8229600" cy="4525963"/>
          </a:xfrm>
        </p:spPr>
        <p:txBody>
          <a:bodyPr>
            <a:noAutofit/>
          </a:bodyPr>
          <a:lstStyle/>
          <a:p>
            <a:r>
              <a:rPr lang="tr-TR" dirty="0"/>
              <a:t>Bu diyagramda gerçekte , eğrinin eğiminden ölçülen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tr-TR" dirty="0"/>
              <a:t>    </a:t>
            </a:r>
            <a:r>
              <a:rPr lang="tr-TR" dirty="0" err="1"/>
              <a:t>Elastisite</a:t>
            </a:r>
            <a:r>
              <a:rPr lang="tr-TR" dirty="0"/>
              <a:t> modülü </a:t>
            </a:r>
            <a:r>
              <a:rPr lang="tr-TR" dirty="0">
                <a:solidFill>
                  <a:srgbClr val="FF0000"/>
                </a:solidFill>
              </a:rPr>
              <a:t>(E) </a:t>
            </a:r>
            <a:r>
              <a:rPr lang="tr-TR" dirty="0"/>
              <a:t>hatalıdır.</a:t>
            </a:r>
          </a:p>
          <a:p>
            <a:r>
              <a:rPr lang="tr-TR" dirty="0"/>
              <a:t>Çünkü </a:t>
            </a:r>
            <a:r>
              <a:rPr lang="tr-TR" dirty="0" err="1">
                <a:solidFill>
                  <a:srgbClr val="FF0000"/>
                </a:solidFill>
              </a:rPr>
              <a:t>anelasticity</a:t>
            </a:r>
            <a:r>
              <a:rPr lang="tr-TR" dirty="0">
                <a:solidFill>
                  <a:srgbClr val="FF0000"/>
                </a:solidFill>
              </a:rPr>
              <a:t>, sürünme ve diğer faktörlerden</a:t>
            </a:r>
          </a:p>
          <a:p>
            <a:pPr marL="0" indent="0">
              <a:buNone/>
            </a:pPr>
            <a:r>
              <a:rPr lang="tr-TR" dirty="0"/>
              <a:t>    </a:t>
            </a:r>
            <a:r>
              <a:rPr lang="tr-TR" dirty="0" err="1"/>
              <a:t>strain’e</a:t>
            </a:r>
            <a:r>
              <a:rPr lang="tr-TR" dirty="0"/>
              <a:t> katkı olduğundan 2 kat veya daha fazla kadar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tr-TR" dirty="0"/>
              <a:t>    daha düşük değerdedir. </a:t>
            </a:r>
          </a:p>
          <a:p>
            <a:r>
              <a:rPr lang="tr-TR" dirty="0"/>
              <a:t>Doğru ( E ) Modül, malzemelerin ses dalgalarının</a:t>
            </a:r>
          </a:p>
          <a:p>
            <a:pPr marL="355600" indent="-355600">
              <a:buNone/>
            </a:pPr>
            <a:r>
              <a:rPr lang="tr-TR" dirty="0"/>
              <a:t>    ölçülmesiyle veya tel veya kirişlerin tabii   titreşimlerinin ölçülmesiyle </a:t>
            </a:r>
            <a:r>
              <a:rPr lang="tr-TR" dirty="0">
                <a:solidFill>
                  <a:srgbClr val="FF0000"/>
                </a:solidFill>
              </a:rPr>
              <a:t>dinamik</a:t>
            </a:r>
            <a:r>
              <a:rPr lang="tr-TR" dirty="0"/>
              <a:t> olarak ölçülmelidir.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4138-2663-442D-AB20-C5D7D1A1E333}" type="slidenum">
              <a:rPr lang="tr-TR" smtClean="0"/>
              <a:pPr/>
              <a:t>21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866518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81200" y="548681"/>
            <a:ext cx="8229600" cy="4525963"/>
          </a:xfrm>
        </p:spPr>
        <p:txBody>
          <a:bodyPr>
            <a:normAutofit/>
          </a:bodyPr>
          <a:lstStyle/>
          <a:p>
            <a:r>
              <a:rPr lang="tr-TR" dirty="0"/>
              <a:t>O zaman da </a:t>
            </a:r>
            <a:r>
              <a:rPr lang="tr-TR" dirty="0" err="1"/>
              <a:t>izotropik</a:t>
            </a:r>
            <a:r>
              <a:rPr lang="tr-TR" dirty="0"/>
              <a:t> bir malzemede modül</a:t>
            </a:r>
          </a:p>
          <a:p>
            <a:pPr marL="0" indent="0">
              <a:buNone/>
            </a:pPr>
            <a:r>
              <a:rPr lang="tr-TR" dirty="0"/>
              <a:t>     ifadeleri aşağıdaki gibi olur.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5075" y="1957389"/>
            <a:ext cx="7181850" cy="294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4079776" y="5157192"/>
            <a:ext cx="36949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800" dirty="0">
                <a:solidFill>
                  <a:prstClr val="black"/>
                </a:solidFill>
              </a:rPr>
              <a:t>Burada </a:t>
            </a:r>
            <a:r>
              <a:rPr lang="tr-TR" sz="2800" dirty="0">
                <a:solidFill>
                  <a:srgbClr val="FF0000"/>
                </a:solidFill>
                <a:sym typeface="Symbol"/>
              </a:rPr>
              <a:t></a:t>
            </a:r>
            <a:r>
              <a:rPr lang="tr-TR" sz="2800" dirty="0">
                <a:solidFill>
                  <a:srgbClr val="FF0000"/>
                </a:solidFill>
              </a:rPr>
              <a:t> : </a:t>
            </a:r>
            <a:r>
              <a:rPr lang="tr-TR" sz="2800" dirty="0" err="1">
                <a:solidFill>
                  <a:srgbClr val="FF0000"/>
                </a:solidFill>
              </a:rPr>
              <a:t>poisson</a:t>
            </a:r>
            <a:r>
              <a:rPr lang="tr-TR" sz="2800" dirty="0">
                <a:solidFill>
                  <a:srgbClr val="FF0000"/>
                </a:solidFill>
              </a:rPr>
              <a:t> oranı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4138-2663-442D-AB20-C5D7D1A1E333}" type="slidenum">
              <a:rPr lang="tr-TR" smtClean="0"/>
              <a:pPr/>
              <a:t>22</a:t>
            </a:fld>
            <a:endParaRPr lang="tr-TR" dirty="0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7752184" y="1700808"/>
            <a:ext cx="216024" cy="43204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752184" y="1268760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/>
              <a:t>Bulk</a:t>
            </a:r>
            <a:r>
              <a:rPr lang="tr-TR" dirty="0"/>
              <a:t> </a:t>
            </a:r>
            <a:r>
              <a:rPr lang="tr-TR" dirty="0" err="1"/>
              <a:t>modulus</a:t>
            </a:r>
            <a:endParaRPr lang="tr-TR" dirty="0"/>
          </a:p>
        </p:txBody>
      </p:sp>
      <p:sp>
        <p:nvSpPr>
          <p:cNvPr id="9" name="TextBox 8"/>
          <p:cNvSpPr txBox="1"/>
          <p:nvPr/>
        </p:nvSpPr>
        <p:spPr>
          <a:xfrm>
            <a:off x="5951984" y="1412776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/>
              <a:t>Shear</a:t>
            </a:r>
            <a:r>
              <a:rPr lang="tr-TR" dirty="0"/>
              <a:t> </a:t>
            </a:r>
            <a:r>
              <a:rPr lang="tr-TR" dirty="0" err="1"/>
              <a:t>modulus</a:t>
            </a:r>
            <a:endParaRPr lang="tr-TR" dirty="0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6096000" y="1772816"/>
            <a:ext cx="216024" cy="43204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99943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524000" y="-99392"/>
            <a:ext cx="91440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>
                <a:solidFill>
                  <a:srgbClr val="FF0000"/>
                </a:solidFill>
              </a:rPr>
              <a:t>2.4 Mukavemet terimi ,</a:t>
            </a:r>
            <a:r>
              <a:rPr lang="tr-TR" dirty="0"/>
              <a:t> dikkatli tanım yapmayı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tr-TR" dirty="0"/>
              <a:t>gerektirir.</a:t>
            </a:r>
            <a:r>
              <a:rPr lang="en-US" dirty="0"/>
              <a:t> </a:t>
            </a:r>
            <a:r>
              <a:rPr lang="tr-TR" dirty="0">
                <a:solidFill>
                  <a:srgbClr val="FF0000"/>
                </a:solidFill>
              </a:rPr>
              <a:t>METALLER için ;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tr-TR" dirty="0">
                <a:solidFill>
                  <a:srgbClr val="FF0000"/>
                </a:solidFill>
              </a:rPr>
              <a:t>2.4.1 Akma mukavemeti;  </a:t>
            </a:r>
            <a:r>
              <a:rPr lang="tr-TR" dirty="0">
                <a:sym typeface="Symbol"/>
              </a:rPr>
              <a:t></a:t>
            </a:r>
            <a:r>
              <a:rPr lang="tr-TR" baseline="-25000" dirty="0"/>
              <a:t>ak</a:t>
            </a:r>
            <a:r>
              <a:rPr lang="tr-TR" dirty="0"/>
              <a:t> = F</a:t>
            </a:r>
            <a:r>
              <a:rPr lang="tr-TR" baseline="-25000" dirty="0"/>
              <a:t>ak</a:t>
            </a:r>
            <a:r>
              <a:rPr lang="tr-TR" dirty="0"/>
              <a:t> / A</a:t>
            </a:r>
            <a:r>
              <a:rPr lang="tr-TR" baseline="-25000" dirty="0"/>
              <a:t>0</a:t>
            </a:r>
          </a:p>
          <a:p>
            <a:pPr marL="0" indent="0">
              <a:buNone/>
            </a:pPr>
            <a:r>
              <a:rPr lang="tr-TR" dirty="0"/>
              <a:t>Sert metaller için % 0,2 akma değeri esas alınır. Yatay</a:t>
            </a:r>
          </a:p>
          <a:p>
            <a:pPr marL="0" indent="0">
              <a:buNone/>
            </a:pPr>
            <a:r>
              <a:rPr lang="tr-TR" dirty="0"/>
              <a:t>eksende </a:t>
            </a:r>
            <a:r>
              <a:rPr lang="tr-TR" dirty="0" err="1"/>
              <a:t>strain’in</a:t>
            </a:r>
            <a:r>
              <a:rPr lang="tr-TR" dirty="0"/>
              <a:t> %0,2 = 0,002 mm </a:t>
            </a:r>
            <a:r>
              <a:rPr lang="tr-TR" dirty="0" err="1"/>
              <a:t>lik</a:t>
            </a:r>
            <a:r>
              <a:rPr lang="tr-TR" dirty="0"/>
              <a:t> nokta belirlenir.</a:t>
            </a:r>
          </a:p>
          <a:p>
            <a:pPr marL="0" indent="0">
              <a:buNone/>
            </a:pPr>
            <a:r>
              <a:rPr lang="tr-TR" dirty="0"/>
              <a:t>Gerilme-uzama eğrisinin teğetine paralel çizilir. Eğriyi kestiği nokta, % 0,2 akma gerilme değeridir.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4138-2663-442D-AB20-C5D7D1A1E333}" type="slidenum">
              <a:rPr lang="tr-TR" smtClean="0"/>
              <a:pPr/>
              <a:t>23</a:t>
            </a:fld>
            <a:endParaRPr lang="tr-TR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2959" y="3645024"/>
            <a:ext cx="4306938" cy="3212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2317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tr-TR" sz="2800" b="1" dirty="0">
                <a:solidFill>
                  <a:srgbClr val="FF0000"/>
                </a:solidFill>
              </a:rPr>
              <a:t>2.4.2 Plastikler için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81200" y="1340769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/>
              <a:t>Gerilme-Uzama Eğrisi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850" y="2420888"/>
            <a:ext cx="4686300" cy="371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4138-2663-442D-AB20-C5D7D1A1E333}" type="slidenum">
              <a:rPr lang="tr-TR" smtClean="0"/>
              <a:pPr/>
              <a:t>24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488060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524000" y="-32364"/>
            <a:ext cx="9324528" cy="4005064"/>
          </a:xfrm>
        </p:spPr>
        <p:txBody>
          <a:bodyPr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tr-TR" dirty="0">
                <a:solidFill>
                  <a:srgbClr val="FF0000"/>
                </a:solidFill>
              </a:rPr>
              <a:t>POLİMERLER için Mukavemet ;</a:t>
            </a:r>
          </a:p>
          <a:p>
            <a:r>
              <a:rPr lang="tr-TR" dirty="0"/>
              <a:t>Akma mukavemet değeri gerilme-uzama eğrisinin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tr-TR" dirty="0"/>
              <a:t>    belirgin şekilde lineerlikten saptığı noktadır.</a:t>
            </a:r>
          </a:p>
          <a:p>
            <a:r>
              <a:rPr lang="tr-TR" dirty="0"/>
              <a:t>Veya yatay eksende </a:t>
            </a:r>
            <a:r>
              <a:rPr lang="tr-TR" dirty="0" err="1"/>
              <a:t>strain’in</a:t>
            </a:r>
            <a:r>
              <a:rPr lang="tr-TR" dirty="0"/>
              <a:t> % 1 = 0,01 mm </a:t>
            </a:r>
            <a:r>
              <a:rPr lang="tr-TR" dirty="0" err="1"/>
              <a:t>lik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    nokta belirlenir. Gerilme-uzama eğrisinin teğetine</a:t>
            </a:r>
          </a:p>
          <a:p>
            <a:pPr marL="0" indent="0">
              <a:buNone/>
            </a:pPr>
            <a:r>
              <a:rPr lang="tr-TR" dirty="0"/>
              <a:t>    paralel çizilir. Eğriyi kestiği nokta akma mukavemeti</a:t>
            </a:r>
          </a:p>
          <a:p>
            <a:pPr marL="0" indent="0">
              <a:buNone/>
            </a:pPr>
            <a:r>
              <a:rPr lang="tr-TR" dirty="0"/>
              <a:t>    olarak belirlenir ki 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4138-2663-442D-AB20-C5D7D1A1E333}" type="slidenum">
              <a:rPr lang="tr-TR" smtClean="0"/>
              <a:pPr/>
              <a:t>25</a:t>
            </a:fld>
            <a:endParaRPr lang="tr-TR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896" y="3284984"/>
            <a:ext cx="4502162" cy="3568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79819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81200" y="260649"/>
            <a:ext cx="8229600" cy="4525963"/>
          </a:xfrm>
        </p:spPr>
        <p:txBody>
          <a:bodyPr>
            <a:no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tr-TR" sz="2600" b="1" dirty="0">
                <a:solidFill>
                  <a:srgbClr val="FF0000"/>
                </a:solidFill>
              </a:rPr>
              <a:t>Plastiklerdeki akma ;</a:t>
            </a:r>
          </a:p>
          <a:p>
            <a:r>
              <a:rPr lang="tr-TR" sz="2600" dirty="0"/>
              <a:t>Bu nokta kayma gerilmesi ile akmanın başladığı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tr-TR" sz="2600" dirty="0"/>
              <a:t>    nokta,</a:t>
            </a:r>
          </a:p>
          <a:p>
            <a:r>
              <a:rPr lang="tr-TR" sz="2600" dirty="0"/>
              <a:t>Moleküler zincirlerin geri dönülemez şekilde şekil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tr-TR" sz="2600" dirty="0"/>
              <a:t>    değiştirdikleri nokta,</a:t>
            </a:r>
          </a:p>
          <a:p>
            <a:pPr>
              <a:spcAft>
                <a:spcPts val="600"/>
              </a:spcAft>
            </a:pPr>
            <a:r>
              <a:rPr lang="tr-TR" sz="2600" dirty="0"/>
              <a:t>Düşük yoğunluğun oluşmaya başladığı nokta,</a:t>
            </a:r>
          </a:p>
          <a:p>
            <a:pPr>
              <a:spcAft>
                <a:spcPts val="600"/>
              </a:spcAft>
            </a:pPr>
            <a:r>
              <a:rPr lang="tr-TR" sz="2600" dirty="0"/>
              <a:t>Polimer renginin beyazlaşmaya başladığı nokta, çatlak ve benzeri yüzey çatlamalarının oluştuğu </a:t>
            </a:r>
            <a:r>
              <a:rPr lang="tr-TR" sz="2600" dirty="0" err="1"/>
              <a:t>nokta’dır</a:t>
            </a:r>
            <a:r>
              <a:rPr lang="tr-TR" sz="2600" dirty="0"/>
              <a:t>.</a:t>
            </a:r>
          </a:p>
          <a:p>
            <a:r>
              <a:rPr lang="tr-TR" sz="2600" dirty="0"/>
              <a:t>Bu noktada, basma halinde elde edilen </a:t>
            </a:r>
            <a:r>
              <a:rPr lang="tr-TR" sz="2600" dirty="0" err="1"/>
              <a:t>değer,çekme</a:t>
            </a:r>
            <a:endParaRPr lang="tr-TR" sz="2600" dirty="0"/>
          </a:p>
          <a:p>
            <a:pPr marL="0" indent="0">
              <a:spcAft>
                <a:spcPts val="600"/>
              </a:spcAft>
              <a:buNone/>
            </a:pPr>
            <a:r>
              <a:rPr lang="tr-TR" sz="2600" dirty="0"/>
              <a:t>    halinde elde edilen değerden ~ % 20 daha fazladır.</a:t>
            </a:r>
          </a:p>
          <a:p>
            <a:r>
              <a:rPr lang="tr-TR" sz="2600" dirty="0"/>
              <a:t>Plastikler için bu 5 değişik açıdan yorumun hepsi</a:t>
            </a:r>
          </a:p>
          <a:p>
            <a:pPr marL="0" indent="0">
              <a:buNone/>
            </a:pPr>
            <a:r>
              <a:rPr lang="tr-TR" sz="2600" dirty="0"/>
              <a:t>    doğrudur.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4138-2663-442D-AB20-C5D7D1A1E333}" type="slidenum">
              <a:rPr lang="tr-TR" smtClean="0"/>
              <a:pPr/>
              <a:t>26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351974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81200" y="476673"/>
            <a:ext cx="8229600" cy="4525963"/>
          </a:xfr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tr-TR" b="1" dirty="0">
                <a:solidFill>
                  <a:srgbClr val="FF0000"/>
                </a:solidFill>
              </a:rPr>
              <a:t>2.4.3 Seramik ve </a:t>
            </a:r>
            <a:r>
              <a:rPr lang="tr-TR" b="1" dirty="0" err="1">
                <a:solidFill>
                  <a:srgbClr val="FF0000"/>
                </a:solidFill>
              </a:rPr>
              <a:t>Cam’larda</a:t>
            </a:r>
            <a:endParaRPr lang="tr-TR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tr-TR" b="1" dirty="0"/>
              <a:t>Gerilme-Uzama eğrisi</a:t>
            </a:r>
          </a:p>
          <a:p>
            <a:pPr marL="0" indent="0">
              <a:buNone/>
            </a:pPr>
            <a:endParaRPr lang="tr-TR" b="1" dirty="0">
              <a:solidFill>
                <a:srgbClr val="FF0000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3080" y="2132856"/>
            <a:ext cx="4914900" cy="398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4138-2663-442D-AB20-C5D7D1A1E333}" type="slidenum">
              <a:rPr lang="tr-TR" smtClean="0"/>
              <a:pPr/>
              <a:t>27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215189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81200" y="692697"/>
            <a:ext cx="8229600" cy="4525963"/>
          </a:xfrm>
        </p:spPr>
        <p:txBody>
          <a:bodyPr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tr-TR" dirty="0"/>
              <a:t>Cam ve Seramiklerde </a:t>
            </a:r>
            <a:r>
              <a:rPr lang="tr-TR" dirty="0">
                <a:solidFill>
                  <a:srgbClr val="FF0000"/>
                </a:solidFill>
              </a:rPr>
              <a:t>mukavemet,</a:t>
            </a:r>
            <a:r>
              <a:rPr lang="tr-TR" dirty="0"/>
              <a:t> yükleme </a:t>
            </a:r>
            <a:r>
              <a:rPr lang="tr-TR" dirty="0" err="1"/>
              <a:t>modu’na</a:t>
            </a:r>
            <a:r>
              <a:rPr lang="tr-TR" dirty="0"/>
              <a:t> bağlıdır.</a:t>
            </a:r>
          </a:p>
          <a:p>
            <a:pPr marL="269875" indent="-269875">
              <a:spcAft>
                <a:spcPts val="1200"/>
              </a:spcAft>
              <a:buNone/>
            </a:pPr>
            <a:r>
              <a:rPr lang="tr-TR" dirty="0"/>
              <a:t>• </a:t>
            </a:r>
            <a:r>
              <a:rPr lang="tr-TR" dirty="0">
                <a:solidFill>
                  <a:srgbClr val="FF0000"/>
                </a:solidFill>
              </a:rPr>
              <a:t>Çekme</a:t>
            </a:r>
            <a:r>
              <a:rPr lang="tr-TR" dirty="0"/>
              <a:t> de mukavemet , kırılma mukavemetine denk gelir. </a:t>
            </a:r>
            <a:r>
              <a:rPr lang="tr-TR" dirty="0">
                <a:sym typeface="Symbol"/>
              </a:rPr>
              <a:t></a:t>
            </a:r>
            <a:r>
              <a:rPr lang="tr-TR" baseline="-25000" dirty="0"/>
              <a:t>çek</a:t>
            </a:r>
            <a:r>
              <a:rPr lang="tr-TR" dirty="0"/>
              <a:t> = </a:t>
            </a:r>
            <a:r>
              <a:rPr lang="tr-TR" dirty="0">
                <a:sym typeface="Symbol"/>
              </a:rPr>
              <a:t></a:t>
            </a:r>
            <a:r>
              <a:rPr lang="tr-TR" baseline="-25000" dirty="0"/>
              <a:t>kır</a:t>
            </a:r>
          </a:p>
          <a:p>
            <a:pPr marL="269875" indent="-269875">
              <a:spcAft>
                <a:spcPts val="1200"/>
              </a:spcAft>
              <a:buNone/>
            </a:pPr>
            <a:r>
              <a:rPr lang="tr-TR" dirty="0"/>
              <a:t>• </a:t>
            </a:r>
            <a:r>
              <a:rPr lang="tr-TR" dirty="0">
                <a:solidFill>
                  <a:srgbClr val="FF0000"/>
                </a:solidFill>
              </a:rPr>
              <a:t>Basmada</a:t>
            </a:r>
            <a:r>
              <a:rPr lang="tr-TR" dirty="0"/>
              <a:t> ise ezerek- ufalanma mukavemeti   olan (</a:t>
            </a:r>
            <a:r>
              <a:rPr lang="tr-TR" dirty="0">
                <a:sym typeface="Symbol"/>
              </a:rPr>
              <a:t></a:t>
            </a:r>
            <a:r>
              <a:rPr lang="tr-TR" baseline="-25000" dirty="0"/>
              <a:t>c</a:t>
            </a:r>
            <a:r>
              <a:rPr lang="tr-TR" dirty="0"/>
              <a:t>) ye denk gelir.</a:t>
            </a:r>
          </a:p>
          <a:p>
            <a:pPr marL="269875" indent="-269875">
              <a:buNone/>
            </a:pPr>
            <a:r>
              <a:rPr lang="tr-TR" dirty="0"/>
              <a:t>• İkisi arasındaki ilişki </a:t>
            </a:r>
            <a:r>
              <a:rPr lang="tr-TR" b="1" dirty="0">
                <a:solidFill>
                  <a:srgbClr val="FF0000"/>
                </a:solidFill>
                <a:sym typeface="Symbol"/>
              </a:rPr>
              <a:t></a:t>
            </a:r>
            <a:r>
              <a:rPr lang="tr-TR" b="1" baseline="-25000" dirty="0">
                <a:solidFill>
                  <a:srgbClr val="FF0000"/>
                </a:solidFill>
              </a:rPr>
              <a:t>bas</a:t>
            </a:r>
            <a:r>
              <a:rPr lang="tr-TR" b="1" dirty="0">
                <a:solidFill>
                  <a:srgbClr val="FF0000"/>
                </a:solidFill>
              </a:rPr>
              <a:t> = (10 -15) . </a:t>
            </a:r>
            <a:r>
              <a:rPr lang="tr-TR" b="1" dirty="0">
                <a:solidFill>
                  <a:srgbClr val="FF0000"/>
                </a:solidFill>
                <a:sym typeface="Symbol"/>
              </a:rPr>
              <a:t></a:t>
            </a:r>
            <a:r>
              <a:rPr lang="tr-TR" b="1" baseline="-25000" dirty="0">
                <a:solidFill>
                  <a:srgbClr val="FF0000"/>
                </a:solidFill>
              </a:rPr>
              <a:t>çek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dirty="0"/>
              <a:t>kadardır.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4138-2663-442D-AB20-C5D7D1A1E333}" type="slidenum">
              <a:rPr lang="tr-TR" smtClean="0"/>
              <a:pPr/>
              <a:t>28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870318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81200" y="548681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/>
              <a:t>Şayet seramik bir malzeme sıkı bir şekilde bir kenarın</a:t>
            </a:r>
          </a:p>
          <a:p>
            <a:pPr marL="0" indent="0">
              <a:buNone/>
            </a:pPr>
            <a:r>
              <a:rPr lang="tr-TR" dirty="0"/>
              <a:t>dan tutulmuş vaziyette ise, o zaman mukavemet ölçü</a:t>
            </a:r>
          </a:p>
          <a:p>
            <a:pPr marL="0" indent="0">
              <a:buNone/>
            </a:pPr>
            <a:r>
              <a:rPr lang="tr-TR" dirty="0"/>
              <a:t>mü için Eğme deki </a:t>
            </a:r>
            <a:r>
              <a:rPr lang="tr-TR" dirty="0">
                <a:solidFill>
                  <a:srgbClr val="FF0000"/>
                </a:solidFill>
              </a:rPr>
              <a:t>“</a:t>
            </a:r>
            <a:r>
              <a:rPr lang="tr-TR" dirty="0" err="1">
                <a:solidFill>
                  <a:srgbClr val="FF0000"/>
                </a:solidFill>
              </a:rPr>
              <a:t>maximum</a:t>
            </a:r>
            <a:r>
              <a:rPr lang="tr-TR" dirty="0">
                <a:solidFill>
                  <a:srgbClr val="FF0000"/>
                </a:solidFill>
              </a:rPr>
              <a:t> yüzey gerilmesi” </a:t>
            </a:r>
            <a:r>
              <a:rPr lang="tr-TR" dirty="0"/>
              <a:t>ölçümü yapılır.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9737" y="2708920"/>
            <a:ext cx="4543425" cy="361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4138-2663-442D-AB20-C5D7D1A1E333}" type="slidenum">
              <a:rPr lang="tr-TR" smtClean="0"/>
              <a:pPr/>
              <a:t>29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311764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81200" y="63123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>
                <a:solidFill>
                  <a:srgbClr val="FF0000"/>
                </a:solidFill>
              </a:rPr>
              <a:t>Bu </a:t>
            </a:r>
            <a:r>
              <a:rPr lang="tr-TR" dirty="0" err="1">
                <a:solidFill>
                  <a:srgbClr val="FF0000"/>
                </a:solidFill>
              </a:rPr>
              <a:t>max.gerilme</a:t>
            </a:r>
            <a:r>
              <a:rPr lang="tr-TR" dirty="0">
                <a:solidFill>
                  <a:srgbClr val="FF0000"/>
                </a:solidFill>
              </a:rPr>
              <a:t>, </a:t>
            </a:r>
            <a:r>
              <a:rPr lang="tr-TR" dirty="0"/>
              <a:t>kırılmanın çok ani olduğu andaki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tr-TR" dirty="0"/>
              <a:t>gerilme değeridir. Değeri diyagramda görülmektedir.</a:t>
            </a:r>
          </a:p>
          <a:p>
            <a:r>
              <a:rPr lang="tr-TR" dirty="0"/>
              <a:t>Bunu çekme işlemindeki ile aynı olduğunu sananlar</a:t>
            </a:r>
          </a:p>
          <a:p>
            <a:pPr marL="355600" indent="-355600">
              <a:buNone/>
            </a:pPr>
            <a:r>
              <a:rPr lang="tr-TR" dirty="0"/>
              <a:t>    yanılır. Seramikler için bu değer 1,5 kat daha  büyüktür. Çünkü seramiklerde </a:t>
            </a:r>
            <a:r>
              <a:rPr lang="tr-TR" dirty="0" err="1">
                <a:solidFill>
                  <a:srgbClr val="FF0000"/>
                </a:solidFill>
              </a:rPr>
              <a:t>max</a:t>
            </a:r>
            <a:r>
              <a:rPr lang="tr-TR" dirty="0">
                <a:solidFill>
                  <a:srgbClr val="FF0000"/>
                </a:solidFill>
              </a:rPr>
              <a:t>. gerilmeye </a:t>
            </a:r>
            <a:r>
              <a:rPr lang="tr-TR" dirty="0"/>
              <a:t>maruz kalan hacim daha küçüktür. İçinde büyük çatlak olma ihtimali de küçüktür. Basit bir çekme halinde, tüm çatlaklar, </a:t>
            </a:r>
            <a:r>
              <a:rPr lang="tr-TR" dirty="0" err="1">
                <a:solidFill>
                  <a:srgbClr val="FF0000"/>
                </a:solidFill>
              </a:rPr>
              <a:t>max</a:t>
            </a:r>
            <a:r>
              <a:rPr lang="tr-TR" dirty="0">
                <a:solidFill>
                  <a:srgbClr val="FF0000"/>
                </a:solidFill>
              </a:rPr>
              <a:t>. gerilme </a:t>
            </a:r>
            <a:r>
              <a:rPr lang="tr-TR" dirty="0"/>
              <a:t>yüklenmiş şeklinde görülürler.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4138-2663-442D-AB20-C5D7D1A1E333}" type="slidenum">
              <a:rPr lang="tr-TR" smtClean="0"/>
              <a:pPr/>
              <a:t>30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052440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1118</Words>
  <Application>Microsoft Office PowerPoint</Application>
  <PresentationFormat>Widescreen</PresentationFormat>
  <Paragraphs>211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Calibri</vt:lpstr>
      <vt:lpstr>Calibri Light</vt:lpstr>
      <vt:lpstr>Symbol</vt:lpstr>
      <vt:lpstr>Office Theme</vt:lpstr>
      <vt:lpstr>1. MALZEMELER VE ÖZELLİKLERİNİN MALZEME SEÇİMİNDEKİ ÖNEMİ</vt:lpstr>
      <vt:lpstr>1.1 METALLER</vt:lpstr>
      <vt:lpstr>PowerPoint Presentation</vt:lpstr>
      <vt:lpstr>1.2 SERAMİKLER</vt:lpstr>
      <vt:lpstr>Seramiklerin genel özellikleri aşağıdaki gibidir.</vt:lpstr>
      <vt:lpstr>1.3 CAMLAR</vt:lpstr>
      <vt:lpstr>Camların genel özellikleri aşağıdaki gibidir.</vt:lpstr>
      <vt:lpstr>1.4 POLİMERLER</vt:lpstr>
      <vt:lpstr>Polimerlerin genel özellikleri aşağıdaki gibidir.</vt:lpstr>
      <vt:lpstr>1.5 ELASTOMERLER</vt:lpstr>
      <vt:lpstr>Elastomerlerin genel özellikleri aşağıdaki gibidir.</vt:lpstr>
      <vt:lpstr>1.6 HİBRİDLER</vt:lpstr>
      <vt:lpstr>Hibridlerin genel özellikleri aşağıdaki gibidir.</vt:lpstr>
      <vt:lpstr>2. TÜM MALZEMELERDE GÖRÜLEN ÖZELLİKLER</vt:lpstr>
      <vt:lpstr>PowerPoint Presentation</vt:lpstr>
      <vt:lpstr>PowerPoint Presentation</vt:lpstr>
      <vt:lpstr>2.1 Tüm malzemeler için yoğunluk ölçümleri</vt:lpstr>
      <vt:lpstr>Tüm malzemelerin yoğunluk karşılaştırmaları</vt:lpstr>
      <vt:lpstr>2.2 Metaller için</vt:lpstr>
      <vt:lpstr>2.3 Tüm malzemeler için ( E ) Elastisite modül        değerlerinin kıyaslamalı gösterimi</vt:lpstr>
      <vt:lpstr>PowerPoint Presentation</vt:lpstr>
      <vt:lpstr>PowerPoint Presentation</vt:lpstr>
      <vt:lpstr>PowerPoint Presentation</vt:lpstr>
      <vt:lpstr>2.4.2 Plastikler için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MALZEMELER VE ÖZELLİKLERİNİN MALZEME SEÇİMİNDEKİ ÖNEMİ</dc:title>
  <dc:creator>Windows User</dc:creator>
  <cp:lastModifiedBy>Windows User</cp:lastModifiedBy>
  <cp:revision>1</cp:revision>
  <dcterms:created xsi:type="dcterms:W3CDTF">2019-12-31T12:04:36Z</dcterms:created>
  <dcterms:modified xsi:type="dcterms:W3CDTF">2019-12-31T12:05:56Z</dcterms:modified>
</cp:coreProperties>
</file>