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92DE804-6C7B-4391-8DBB-3167DCCDACE2}" type="datetimeFigureOut">
              <a:rPr lang="en-GB" smtClean="0"/>
              <a:t>01/01/2020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91B0E8-58D9-4FF5-9BA7-E3058988A299}" type="slidenum">
              <a:rPr lang="en-GB" smtClean="0"/>
              <a:t>‹#›</a:t>
            </a:fld>
            <a:endParaRPr lang="en-GB"/>
          </a:p>
        </p:txBody>
      </p:sp>
    </p:spTree>
    <p:extLst>
      <p:ext uri="{BB962C8B-B14F-4D97-AF65-F5344CB8AC3E}">
        <p14:creationId xmlns:p14="http://schemas.microsoft.com/office/powerpoint/2010/main" val="3990917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92DE804-6C7B-4391-8DBB-3167DCCDACE2}" type="datetimeFigureOut">
              <a:rPr lang="en-GB" smtClean="0"/>
              <a:t>01/01/2020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91B0E8-58D9-4FF5-9BA7-E3058988A299}" type="slidenum">
              <a:rPr lang="en-GB" smtClean="0"/>
              <a:t>‹#›</a:t>
            </a:fld>
            <a:endParaRPr lang="en-GB"/>
          </a:p>
        </p:txBody>
      </p:sp>
    </p:spTree>
    <p:extLst>
      <p:ext uri="{BB962C8B-B14F-4D97-AF65-F5344CB8AC3E}">
        <p14:creationId xmlns:p14="http://schemas.microsoft.com/office/powerpoint/2010/main" val="369481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2DE804-6C7B-4391-8DBB-3167DCCDACE2}" type="datetimeFigureOut">
              <a:rPr lang="en-GB" smtClean="0"/>
              <a:t>01/01/2020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91B0E8-58D9-4FF5-9BA7-E3058988A299}" type="slidenum">
              <a:rPr lang="en-GB" smtClean="0"/>
              <a:t>‹#›</a:t>
            </a:fld>
            <a:endParaRPr lang="en-GB"/>
          </a:p>
        </p:txBody>
      </p:sp>
    </p:spTree>
    <p:extLst>
      <p:ext uri="{BB962C8B-B14F-4D97-AF65-F5344CB8AC3E}">
        <p14:creationId xmlns:p14="http://schemas.microsoft.com/office/powerpoint/2010/main" val="2805509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92DE804-6C7B-4391-8DBB-3167DCCDACE2}" type="datetimeFigureOut">
              <a:rPr lang="en-GB" smtClean="0"/>
              <a:t>01/01/2020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91B0E8-58D9-4FF5-9BA7-E3058988A299}" type="slidenum">
              <a:rPr lang="en-GB" smtClean="0"/>
              <a:t>‹#›</a:t>
            </a:fld>
            <a:endParaRPr lang="en-GB"/>
          </a:p>
        </p:txBody>
      </p:sp>
    </p:spTree>
    <p:extLst>
      <p:ext uri="{BB962C8B-B14F-4D97-AF65-F5344CB8AC3E}">
        <p14:creationId xmlns:p14="http://schemas.microsoft.com/office/powerpoint/2010/main" val="3399725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92DE804-6C7B-4391-8DBB-3167DCCDACE2}" type="datetimeFigureOut">
              <a:rPr lang="en-GB" smtClean="0"/>
              <a:t>01/01/2020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191B0E8-58D9-4FF5-9BA7-E3058988A299}" type="slidenum">
              <a:rPr lang="en-GB" smtClean="0"/>
              <a:t>‹#›</a:t>
            </a:fld>
            <a:endParaRPr lang="en-GB"/>
          </a:p>
        </p:txBody>
      </p:sp>
    </p:spTree>
    <p:extLst>
      <p:ext uri="{BB962C8B-B14F-4D97-AF65-F5344CB8AC3E}">
        <p14:creationId xmlns:p14="http://schemas.microsoft.com/office/powerpoint/2010/main" val="1848363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92DE804-6C7B-4391-8DBB-3167DCCDACE2}" type="datetimeFigureOut">
              <a:rPr lang="en-GB" smtClean="0"/>
              <a:t>01/01/2020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191B0E8-58D9-4FF5-9BA7-E3058988A299}" type="slidenum">
              <a:rPr lang="en-GB" smtClean="0"/>
              <a:t>‹#›</a:t>
            </a:fld>
            <a:endParaRPr lang="en-GB"/>
          </a:p>
        </p:txBody>
      </p:sp>
    </p:spTree>
    <p:extLst>
      <p:ext uri="{BB962C8B-B14F-4D97-AF65-F5344CB8AC3E}">
        <p14:creationId xmlns:p14="http://schemas.microsoft.com/office/powerpoint/2010/main" val="449331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2DE804-6C7B-4391-8DBB-3167DCCDACE2}" type="datetimeFigureOut">
              <a:rPr lang="en-GB" smtClean="0"/>
              <a:t>01/01/2020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191B0E8-58D9-4FF5-9BA7-E3058988A299}" type="slidenum">
              <a:rPr lang="en-GB" smtClean="0"/>
              <a:t>‹#›</a:t>
            </a:fld>
            <a:endParaRPr lang="en-GB"/>
          </a:p>
        </p:txBody>
      </p:sp>
    </p:spTree>
    <p:extLst>
      <p:ext uri="{BB962C8B-B14F-4D97-AF65-F5344CB8AC3E}">
        <p14:creationId xmlns:p14="http://schemas.microsoft.com/office/powerpoint/2010/main" val="67117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2DE804-6C7B-4391-8DBB-3167DCCDACE2}" type="datetimeFigureOut">
              <a:rPr lang="en-GB" smtClean="0"/>
              <a:t>01/01/2020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91B0E8-58D9-4FF5-9BA7-E3058988A299}" type="slidenum">
              <a:rPr lang="en-GB" smtClean="0"/>
              <a:t>‹#›</a:t>
            </a:fld>
            <a:endParaRPr lang="en-GB"/>
          </a:p>
        </p:txBody>
      </p:sp>
    </p:spTree>
    <p:extLst>
      <p:ext uri="{BB962C8B-B14F-4D97-AF65-F5344CB8AC3E}">
        <p14:creationId xmlns:p14="http://schemas.microsoft.com/office/powerpoint/2010/main" val="3173378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2DE804-6C7B-4391-8DBB-3167DCCDACE2}" type="datetimeFigureOut">
              <a:rPr lang="en-GB" smtClean="0"/>
              <a:t>01/01/2020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91B0E8-58D9-4FF5-9BA7-E3058988A299}" type="slidenum">
              <a:rPr lang="en-GB" smtClean="0"/>
              <a:t>‹#›</a:t>
            </a:fld>
            <a:endParaRPr lang="en-GB"/>
          </a:p>
        </p:txBody>
      </p:sp>
    </p:spTree>
    <p:extLst>
      <p:ext uri="{BB962C8B-B14F-4D97-AF65-F5344CB8AC3E}">
        <p14:creationId xmlns:p14="http://schemas.microsoft.com/office/powerpoint/2010/main" val="4281252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92DE804-6C7B-4391-8DBB-3167DCCDACE2}" type="datetimeFigureOut">
              <a:rPr lang="en-GB" smtClean="0"/>
              <a:t>01/01/2020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91B0E8-58D9-4FF5-9BA7-E3058988A299}" type="slidenum">
              <a:rPr lang="en-GB" smtClean="0"/>
              <a:t>‹#›</a:t>
            </a:fld>
            <a:endParaRPr lang="en-GB"/>
          </a:p>
        </p:txBody>
      </p:sp>
    </p:spTree>
    <p:extLst>
      <p:ext uri="{BB962C8B-B14F-4D97-AF65-F5344CB8AC3E}">
        <p14:creationId xmlns:p14="http://schemas.microsoft.com/office/powerpoint/2010/main" val="1407614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92DE804-6C7B-4391-8DBB-3167DCCDACE2}" type="datetimeFigureOut">
              <a:rPr lang="en-GB" smtClean="0"/>
              <a:t>01/01/2020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91B0E8-58D9-4FF5-9BA7-E3058988A299}" type="slidenum">
              <a:rPr lang="en-GB" smtClean="0"/>
              <a:t>‹#›</a:t>
            </a:fld>
            <a:endParaRPr lang="en-GB"/>
          </a:p>
        </p:txBody>
      </p:sp>
    </p:spTree>
    <p:extLst>
      <p:ext uri="{BB962C8B-B14F-4D97-AF65-F5344CB8AC3E}">
        <p14:creationId xmlns:p14="http://schemas.microsoft.com/office/powerpoint/2010/main" val="332252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2DE804-6C7B-4391-8DBB-3167DCCDACE2}" type="datetimeFigureOut">
              <a:rPr lang="en-GB" smtClean="0"/>
              <a:t>01/01/2020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91B0E8-58D9-4FF5-9BA7-E3058988A299}" type="slidenum">
              <a:rPr lang="en-GB" smtClean="0"/>
              <a:t>‹#›</a:t>
            </a:fld>
            <a:endParaRPr lang="en-GB"/>
          </a:p>
        </p:txBody>
      </p:sp>
    </p:spTree>
    <p:extLst>
      <p:ext uri="{BB962C8B-B14F-4D97-AF65-F5344CB8AC3E}">
        <p14:creationId xmlns:p14="http://schemas.microsoft.com/office/powerpoint/2010/main" val="36760134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1524000" y="46039"/>
            <a:ext cx="9144000" cy="503237"/>
          </a:xfrm>
        </p:spPr>
        <p:txBody>
          <a:bodyPr>
            <a:normAutofit fontScale="92500"/>
          </a:bodyPr>
          <a:lstStyle/>
          <a:p>
            <a:pPr eaLnBrk="1" hangingPunct="1">
              <a:lnSpc>
                <a:spcPct val="80000"/>
              </a:lnSpc>
            </a:pPr>
            <a:r>
              <a:rPr lang="en-US" altLang="tr-TR" sz="2800" b="1"/>
              <a:t>CHAPTER 2: ATOMIC STRUCTURE AND INTERATOMIC BONDING</a:t>
            </a:r>
            <a:endParaRPr lang="tr-TR" altLang="tr-TR" sz="2800" b="1"/>
          </a:p>
        </p:txBody>
      </p:sp>
      <p:sp>
        <p:nvSpPr>
          <p:cNvPr id="12291" name="Rectangle 3"/>
          <p:cNvSpPr>
            <a:spLocks noChangeArrowheads="1"/>
          </p:cNvSpPr>
          <p:nvPr/>
        </p:nvSpPr>
        <p:spPr bwMode="auto">
          <a:xfrm>
            <a:off x="1630364" y="404813"/>
            <a:ext cx="9145587" cy="189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tr-TR" sz="2400" b="1" u="sng"/>
          </a:p>
          <a:p>
            <a:pPr eaLnBrk="1" hangingPunct="1">
              <a:buFontTx/>
              <a:buNone/>
            </a:pPr>
            <a:r>
              <a:rPr lang="en-US" altLang="tr-TR" sz="2400" b="1"/>
              <a:t>ATOMIC STRUCTURE</a:t>
            </a:r>
            <a:endParaRPr lang="en-US" altLang="tr-TR" sz="2400"/>
          </a:p>
          <a:p>
            <a:pPr eaLnBrk="1" hangingPunct="1">
              <a:buFontTx/>
              <a:buNone/>
            </a:pPr>
            <a:r>
              <a:rPr lang="en-US" altLang="tr-TR" sz="2400" b="1" u="sng"/>
              <a:t>Atomic Number (Z)</a:t>
            </a:r>
            <a:r>
              <a:rPr lang="en-US" altLang="tr-TR" sz="2400"/>
              <a:t>:</a:t>
            </a:r>
            <a:r>
              <a:rPr lang="tr-TR" altLang="tr-TR" sz="2400"/>
              <a:t> </a:t>
            </a:r>
            <a:r>
              <a:rPr lang="en-US" altLang="tr-TR" sz="2400"/>
              <a:t>Equals to the number of protons in the nucleus. For a neutral element, atomic number also equals to the number of electrons. </a:t>
            </a:r>
          </a:p>
          <a:p>
            <a:pPr eaLnBrk="1" hangingPunct="1">
              <a:buFontTx/>
              <a:buNone/>
            </a:pPr>
            <a:r>
              <a:rPr lang="en-US" altLang="tr-TR" sz="2400" b="1" u="sng"/>
              <a:t>Atomic Mass (A)</a:t>
            </a:r>
            <a:r>
              <a:rPr lang="en-US" altLang="tr-TR" sz="2400"/>
              <a:t>:</a:t>
            </a:r>
            <a:r>
              <a:rPr lang="tr-TR" altLang="tr-TR" sz="2400"/>
              <a:t> </a:t>
            </a:r>
            <a:r>
              <a:rPr lang="en-US" altLang="tr-TR" sz="2400"/>
              <a:t>Equals to the masses of protons and neutrons in the nucleus.   (</a:t>
            </a:r>
            <a:r>
              <a:rPr lang="en-US" altLang="tr-TR" sz="2400" b="1"/>
              <a:t>A = N + Z</a:t>
            </a:r>
            <a:r>
              <a:rPr lang="en-US" altLang="tr-TR" sz="2400"/>
              <a:t> ) </a:t>
            </a:r>
            <a:r>
              <a:rPr lang="en-US" altLang="tr-TR" sz="2400" b="1"/>
              <a:t>Atomic mass unit</a:t>
            </a:r>
            <a:r>
              <a:rPr lang="en-US" altLang="tr-TR" sz="2400"/>
              <a:t> is defined as 1/12 of the atomic mass of Carbon-12.  </a:t>
            </a:r>
          </a:p>
          <a:p>
            <a:pPr eaLnBrk="1" hangingPunct="1">
              <a:buFontTx/>
              <a:buNone/>
            </a:pPr>
            <a:r>
              <a:rPr lang="en-US" altLang="tr-TR" sz="2400"/>
              <a:t>In </a:t>
            </a:r>
            <a:r>
              <a:rPr lang="en-US" altLang="tr-TR" sz="2400" b="1"/>
              <a:t>one mole</a:t>
            </a:r>
            <a:r>
              <a:rPr lang="en-US" altLang="tr-TR" sz="2400"/>
              <a:t> of a material, there are 6.02</a:t>
            </a:r>
            <a:r>
              <a:rPr lang="en-US" altLang="tr-TR" sz="2400">
                <a:sym typeface="Symbol" panose="05050102010706020507" pitchFamily="18" charset="2"/>
              </a:rPr>
              <a:t>10</a:t>
            </a:r>
            <a:r>
              <a:rPr lang="en-US" altLang="tr-TR" sz="2400" baseline="30000">
                <a:sym typeface="Symbol" panose="05050102010706020507" pitchFamily="18" charset="2"/>
              </a:rPr>
              <a:t>23</a:t>
            </a:r>
            <a:r>
              <a:rPr lang="en-US" altLang="tr-TR" sz="2400">
                <a:sym typeface="Symbol" panose="05050102010706020507" pitchFamily="18" charset="2"/>
              </a:rPr>
              <a:t> </a:t>
            </a:r>
            <a:r>
              <a:rPr lang="en-US" altLang="tr-TR" sz="2400" b="1">
                <a:sym typeface="Symbol" panose="05050102010706020507" pitchFamily="18" charset="2"/>
              </a:rPr>
              <a:t>(Avogadro’s Number) </a:t>
            </a:r>
            <a:r>
              <a:rPr lang="en-US" altLang="tr-TR" sz="2400">
                <a:sym typeface="Symbol" panose="05050102010706020507" pitchFamily="18" charset="2"/>
              </a:rPr>
              <a:t>atoms or molecules. </a:t>
            </a:r>
            <a:endParaRPr lang="en-US" altLang="tr-TR" sz="2400" b="1">
              <a:sym typeface="Symbol" panose="05050102010706020507" pitchFamily="18" charset="2"/>
            </a:endParaRPr>
          </a:p>
        </p:txBody>
      </p:sp>
      <p:sp>
        <p:nvSpPr>
          <p:cNvPr id="1229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4665D7-D023-46E0-9E12-BAE953D54CC5}" type="slidenum">
              <a:rPr lang="tr-TR" altLang="tr-TR" sz="1400"/>
              <a:pPr>
                <a:spcBef>
                  <a:spcPct val="0"/>
                </a:spcBef>
                <a:buFontTx/>
                <a:buNone/>
              </a:pPr>
              <a:t>1</a:t>
            </a:fld>
            <a:endParaRPr lang="tr-TR" altLang="tr-TR" sz="1400"/>
          </a:p>
        </p:txBody>
      </p:sp>
    </p:spTree>
    <p:extLst>
      <p:ext uri="{BB962C8B-B14F-4D97-AF65-F5344CB8AC3E}">
        <p14:creationId xmlns:p14="http://schemas.microsoft.com/office/powerpoint/2010/main" val="41350007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subTitle" idx="1"/>
          </p:nvPr>
        </p:nvSpPr>
        <p:spPr>
          <a:xfrm>
            <a:off x="1524000" y="46039"/>
            <a:ext cx="9144000" cy="503237"/>
          </a:xfrm>
        </p:spPr>
        <p:txBody>
          <a:bodyPr>
            <a:normAutofit fontScale="92500"/>
          </a:bodyPr>
          <a:lstStyle/>
          <a:p>
            <a:pPr eaLnBrk="1" hangingPunct="1">
              <a:lnSpc>
                <a:spcPct val="80000"/>
              </a:lnSpc>
            </a:pPr>
            <a:r>
              <a:rPr lang="en-US" altLang="tr-TR" sz="2800" b="1"/>
              <a:t>CHAPTER 2: ATOMIC STRUCTURE AND INTERATOMIC BONDING</a:t>
            </a:r>
            <a:endParaRPr lang="tr-TR" altLang="tr-TR" sz="2800" b="1"/>
          </a:p>
        </p:txBody>
      </p:sp>
      <p:sp>
        <p:nvSpPr>
          <p:cNvPr id="13315" name="Rectangle 3"/>
          <p:cNvSpPr>
            <a:spLocks noChangeArrowheads="1"/>
          </p:cNvSpPr>
          <p:nvPr/>
        </p:nvSpPr>
        <p:spPr bwMode="auto">
          <a:xfrm>
            <a:off x="1630364" y="404813"/>
            <a:ext cx="9145587" cy="189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tr-TR" sz="2400" b="1" u="sng"/>
          </a:p>
          <a:p>
            <a:pPr eaLnBrk="1" hangingPunct="1">
              <a:buFontTx/>
              <a:buNone/>
            </a:pPr>
            <a:r>
              <a:rPr lang="en-US" altLang="tr-TR" sz="2400" b="1"/>
              <a:t>ATOMIC STRUCTURE</a:t>
            </a:r>
            <a:endParaRPr lang="en-US" altLang="tr-TR" sz="2400"/>
          </a:p>
          <a:p>
            <a:pPr eaLnBrk="1" hangingPunct="1">
              <a:buFontTx/>
              <a:buNone/>
            </a:pPr>
            <a:r>
              <a:rPr lang="en-US" altLang="tr-TR" sz="2400" b="1" u="sng"/>
              <a:t>Quantum Mechanics</a:t>
            </a:r>
            <a:r>
              <a:rPr lang="en-US" altLang="tr-TR" sz="2400" b="1"/>
              <a:t>:</a:t>
            </a:r>
            <a:r>
              <a:rPr lang="en-US" altLang="tr-TR" sz="2400"/>
              <a:t> A set of principles and laws that govern systems of atomic and subatomic particles that cannot be explained by Classical Physics Laws.  One aspect of quantum mechanics is that energy is composed </a:t>
            </a:r>
            <a:r>
              <a:rPr lang="tr-TR" altLang="tr-TR" sz="2400"/>
              <a:t>o</a:t>
            </a:r>
            <a:r>
              <a:rPr lang="en-US" altLang="tr-TR" sz="2400"/>
              <a:t>f discrete levels unlike in classical physics. </a:t>
            </a:r>
            <a:endParaRPr lang="en-US" altLang="tr-TR" sz="2400" b="1" u="sng"/>
          </a:p>
        </p:txBody>
      </p:sp>
      <p:sp>
        <p:nvSpPr>
          <p:cNvPr id="1331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41C82AD-E8D5-4419-BFCE-EAE824825542}" type="slidenum">
              <a:rPr lang="tr-TR" altLang="tr-TR" sz="1400"/>
              <a:pPr>
                <a:spcBef>
                  <a:spcPct val="0"/>
                </a:spcBef>
                <a:buFontTx/>
                <a:buNone/>
              </a:pPr>
              <a:t>2</a:t>
            </a:fld>
            <a:endParaRPr lang="tr-TR" altLang="tr-TR" sz="1400"/>
          </a:p>
        </p:txBody>
      </p:sp>
    </p:spTree>
    <p:extLst>
      <p:ext uri="{BB962C8B-B14F-4D97-AF65-F5344CB8AC3E}">
        <p14:creationId xmlns:p14="http://schemas.microsoft.com/office/powerpoint/2010/main" val="146747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ChangeArrowheads="1"/>
          </p:cNvSpPr>
          <p:nvPr/>
        </p:nvSpPr>
        <p:spPr bwMode="auto">
          <a:xfrm>
            <a:off x="1630364" y="188913"/>
            <a:ext cx="9145587" cy="189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tr-TR" sz="2400" b="1" u="sng"/>
              <a:t>Bohr Atomic Model</a:t>
            </a:r>
            <a:r>
              <a:rPr lang="tr-TR" altLang="tr-TR" sz="2400" u="sng"/>
              <a:t>:</a:t>
            </a:r>
            <a:r>
              <a:rPr lang="tr-TR" altLang="tr-TR" sz="2400"/>
              <a:t> </a:t>
            </a:r>
            <a:r>
              <a:rPr lang="en-US" altLang="tr-TR" sz="2400"/>
              <a:t>Electrons are assumed to be revolved</a:t>
            </a:r>
            <a:r>
              <a:rPr lang="tr-TR" altLang="tr-TR" sz="2400"/>
              <a:t> (t</a:t>
            </a:r>
            <a:r>
              <a:rPr lang="en-US" altLang="tr-TR" sz="2400"/>
              <a:t>o turn on an axis</a:t>
            </a:r>
            <a:r>
              <a:rPr lang="tr-TR" altLang="tr-TR" sz="2400"/>
              <a:t>)</a:t>
            </a:r>
            <a:r>
              <a:rPr lang="en-US" altLang="tr-TR" sz="2400"/>
              <a:t> around the atomic nucleus in discrete</a:t>
            </a:r>
            <a:r>
              <a:rPr lang="tr-TR" altLang="tr-TR" sz="2400"/>
              <a:t> (ayrı)</a:t>
            </a:r>
            <a:r>
              <a:rPr lang="en-US" altLang="tr-TR" sz="2400"/>
              <a:t> orbitals, and the position of any particular electron is more or less well defined in term of its orbital. (</a:t>
            </a:r>
            <a:r>
              <a:rPr lang="en-US" altLang="tr-TR" sz="2400" b="1"/>
              <a:t>Figure 2.1</a:t>
            </a:r>
            <a:r>
              <a:rPr lang="en-US" altLang="tr-TR" sz="2400"/>
              <a:t>:</a:t>
            </a:r>
            <a:r>
              <a:rPr lang="en-US" altLang="tr-TR" sz="2400" b="1"/>
              <a:t> </a:t>
            </a:r>
            <a:r>
              <a:rPr lang="en-US" altLang="tr-TR" sz="2400"/>
              <a:t>Schematic representation of the Bohr Atomic Model)</a:t>
            </a:r>
            <a:endParaRPr lang="tr-TR" altLang="tr-TR" sz="2400"/>
          </a:p>
          <a:p>
            <a:pPr eaLnBrk="1" hangingPunct="1">
              <a:buFontTx/>
              <a:buNone/>
            </a:pPr>
            <a:endParaRPr lang="tr-TR" altLang="tr-TR" sz="2400"/>
          </a:p>
          <a:p>
            <a:pPr eaLnBrk="1" hangingPunct="1">
              <a:buFontTx/>
              <a:buNone/>
            </a:pPr>
            <a:endParaRPr lang="tr-TR" altLang="tr-TR" sz="2400"/>
          </a:p>
          <a:p>
            <a:pPr eaLnBrk="1" hangingPunct="1">
              <a:buFontTx/>
              <a:buNone/>
            </a:pPr>
            <a:endParaRPr lang="tr-TR" altLang="tr-TR" sz="2400"/>
          </a:p>
          <a:p>
            <a:pPr eaLnBrk="1" hangingPunct="1">
              <a:buFontTx/>
              <a:buNone/>
            </a:pPr>
            <a:endParaRPr lang="tr-TR" altLang="tr-TR" sz="2400"/>
          </a:p>
          <a:p>
            <a:pPr eaLnBrk="1" hangingPunct="1">
              <a:buFontTx/>
              <a:buNone/>
            </a:pPr>
            <a:endParaRPr lang="tr-TR" altLang="tr-TR" sz="2400"/>
          </a:p>
          <a:p>
            <a:pPr eaLnBrk="1" hangingPunct="1">
              <a:buFontTx/>
              <a:buNone/>
            </a:pPr>
            <a:r>
              <a:rPr lang="en-US" altLang="tr-TR" sz="2400"/>
              <a:t>		 				</a:t>
            </a:r>
            <a:endParaRPr lang="tr-TR" altLang="tr-TR" sz="2400"/>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1314" y="2133601"/>
            <a:ext cx="4105275" cy="446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4A6520E-0023-4569-AD45-3F5C01F5C638}" type="slidenum">
              <a:rPr lang="tr-TR" altLang="tr-TR" sz="1400"/>
              <a:pPr>
                <a:spcBef>
                  <a:spcPct val="0"/>
                </a:spcBef>
                <a:buFontTx/>
                <a:buNone/>
              </a:pPr>
              <a:t>3</a:t>
            </a:fld>
            <a:endParaRPr lang="tr-TR" altLang="tr-TR" sz="1400"/>
          </a:p>
        </p:txBody>
      </p:sp>
    </p:spTree>
    <p:extLst>
      <p:ext uri="{BB962C8B-B14F-4D97-AF65-F5344CB8AC3E}">
        <p14:creationId xmlns:p14="http://schemas.microsoft.com/office/powerpoint/2010/main" val="25368298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ChangeArrowheads="1"/>
          </p:cNvSpPr>
          <p:nvPr/>
        </p:nvSpPr>
        <p:spPr bwMode="auto">
          <a:xfrm>
            <a:off x="1630364" y="188913"/>
            <a:ext cx="9145587" cy="189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tr-TR" sz="2200" b="1" u="sng"/>
              <a:t>Quantum Numbers</a:t>
            </a:r>
            <a:r>
              <a:rPr lang="tr-TR" altLang="tr-TR" sz="2400"/>
              <a:t>: </a:t>
            </a:r>
            <a:r>
              <a:rPr lang="en-US" altLang="tr-TR" sz="2400"/>
              <a:t>Every electron in an atom is characterized by </a:t>
            </a:r>
            <a:r>
              <a:rPr lang="en-US" altLang="tr-TR" sz="2400" b="1"/>
              <a:t>4 quantum numbers.  Principal quantum number (</a:t>
            </a:r>
            <a:r>
              <a:rPr lang="en-US" altLang="tr-TR" sz="2400" b="1" i="1"/>
              <a:t>n</a:t>
            </a:r>
            <a:r>
              <a:rPr lang="en-US" altLang="tr-TR" sz="2400" b="1"/>
              <a:t>): </a:t>
            </a:r>
            <a:r>
              <a:rPr lang="en-US" altLang="tr-TR" sz="2400" i="1"/>
              <a:t>n</a:t>
            </a:r>
            <a:r>
              <a:rPr lang="en-US" altLang="tr-TR" sz="2400"/>
              <a:t>=1,2,3,4,5,… or </a:t>
            </a:r>
            <a:r>
              <a:rPr lang="en-US" altLang="tr-TR" sz="2400" i="1"/>
              <a:t>n</a:t>
            </a:r>
            <a:r>
              <a:rPr lang="en-US" altLang="tr-TR" sz="2400"/>
              <a:t>=K,L,M,N,O,…  </a:t>
            </a:r>
            <a:r>
              <a:rPr lang="en-US" altLang="tr-TR" sz="2400" b="1"/>
              <a:t>Second quantum number (</a:t>
            </a:r>
            <a:r>
              <a:rPr lang="en-US" altLang="tr-TR" sz="2400" b="1" i="1"/>
              <a:t>l</a:t>
            </a:r>
            <a:r>
              <a:rPr lang="en-US" altLang="tr-TR" sz="2400" b="1"/>
              <a:t>): </a:t>
            </a:r>
            <a:r>
              <a:rPr lang="en-US" altLang="tr-TR" sz="2400"/>
              <a:t>It signifies the subshell and takes the values of </a:t>
            </a:r>
            <a:r>
              <a:rPr lang="en-US" altLang="tr-TR" sz="2400" i="1"/>
              <a:t>l</a:t>
            </a:r>
            <a:r>
              <a:rPr lang="en-US" altLang="tr-TR" sz="2400"/>
              <a:t>=0,1,2,3,…,(</a:t>
            </a:r>
            <a:r>
              <a:rPr lang="en-US" altLang="tr-TR" sz="2400" i="1"/>
              <a:t>n</a:t>
            </a:r>
            <a:r>
              <a:rPr lang="en-US" altLang="tr-TR" sz="2400"/>
              <a:t>-1). </a:t>
            </a:r>
            <a:r>
              <a:rPr lang="en-US" altLang="tr-TR" sz="2400" b="1"/>
              <a:t>Magnetic quantum number (</a:t>
            </a:r>
            <a:r>
              <a:rPr lang="en-US" altLang="tr-TR" sz="2400" b="1" i="1"/>
              <a:t>m</a:t>
            </a:r>
            <a:r>
              <a:rPr lang="en-US" altLang="tr-TR" sz="2400" b="1" i="1" baseline="-25000"/>
              <a:t>l</a:t>
            </a:r>
            <a:r>
              <a:rPr lang="en-US" altLang="tr-TR" sz="2400" b="1"/>
              <a:t>) : </a:t>
            </a:r>
            <a:r>
              <a:rPr lang="en-US" altLang="tr-TR" sz="2400"/>
              <a:t>Takes the values of (–</a:t>
            </a:r>
            <a:r>
              <a:rPr lang="en-US" altLang="tr-TR" sz="2400" i="1"/>
              <a:t>l</a:t>
            </a:r>
            <a:r>
              <a:rPr lang="en-US" altLang="tr-TR" sz="2400"/>
              <a:t>,0,+</a:t>
            </a:r>
            <a:r>
              <a:rPr lang="en-US" altLang="tr-TR" sz="2400" i="1"/>
              <a:t>l</a:t>
            </a:r>
            <a:r>
              <a:rPr lang="en-US" altLang="tr-TR" sz="2400"/>
              <a:t>). </a:t>
            </a:r>
            <a:r>
              <a:rPr lang="en-US" altLang="tr-TR" sz="2400" b="1"/>
              <a:t>Spin quantum number (</a:t>
            </a:r>
            <a:r>
              <a:rPr lang="en-US" altLang="tr-TR" sz="2400" b="1" i="1"/>
              <a:t>m</a:t>
            </a:r>
            <a:r>
              <a:rPr lang="en-US" altLang="tr-TR" sz="2400" b="1" i="1" baseline="-25000"/>
              <a:t>s</a:t>
            </a:r>
            <a:r>
              <a:rPr lang="en-US" altLang="tr-TR" sz="2400" b="1"/>
              <a:t>):</a:t>
            </a:r>
            <a:r>
              <a:rPr lang="en-US" altLang="tr-TR" sz="2400"/>
              <a:t> Two values are possible which are   -1/2 and +1/2.   	</a:t>
            </a:r>
            <a:endParaRPr lang="tr-TR" altLang="tr-TR" sz="2400"/>
          </a:p>
        </p:txBody>
      </p:sp>
      <p:sp>
        <p:nvSpPr>
          <p:cNvPr id="15363"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DE52C48-E01B-45FF-90F9-67328BA4FB5F}" type="slidenum">
              <a:rPr lang="tr-TR" altLang="tr-TR" sz="1400"/>
              <a:pPr>
                <a:spcBef>
                  <a:spcPct val="0"/>
                </a:spcBef>
                <a:buFontTx/>
                <a:buNone/>
              </a:pPr>
              <a:t>4</a:t>
            </a:fld>
            <a:endParaRPr lang="tr-TR" altLang="tr-TR" sz="1400"/>
          </a:p>
        </p:txBody>
      </p:sp>
    </p:spTree>
    <p:extLst>
      <p:ext uri="{BB962C8B-B14F-4D97-AF65-F5344CB8AC3E}">
        <p14:creationId xmlns:p14="http://schemas.microsoft.com/office/powerpoint/2010/main" val="22152374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ChangeArrowheads="1"/>
          </p:cNvSpPr>
          <p:nvPr/>
        </p:nvSpPr>
        <p:spPr bwMode="auto">
          <a:xfrm>
            <a:off x="1630364" y="188913"/>
            <a:ext cx="9145587" cy="189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tr-TR" sz="2400" b="1" u="sng"/>
              <a:t>Pauli Exclusion </a:t>
            </a:r>
            <a:r>
              <a:rPr lang="tr-TR" altLang="tr-TR" sz="2400" b="1" u="sng"/>
              <a:t>(dışında bırakma) </a:t>
            </a:r>
            <a:r>
              <a:rPr lang="en-US" altLang="tr-TR" sz="2400" b="1" u="sng"/>
              <a:t>Principle</a:t>
            </a:r>
            <a:r>
              <a:rPr lang="en-US" altLang="tr-TR" sz="2400" b="1"/>
              <a:t>:</a:t>
            </a:r>
            <a:r>
              <a:rPr lang="en-US" altLang="tr-TR" sz="2400"/>
              <a:t> This states that each electron state can hold no more than two electrons, which must have opposite spins.  </a:t>
            </a:r>
            <a:r>
              <a:rPr lang="en-US" altLang="tr-TR" sz="2400" b="1" u="sng"/>
              <a:t>Ground state</a:t>
            </a:r>
            <a:r>
              <a:rPr lang="en-US" altLang="tr-TR" sz="2400"/>
              <a:t>: When all the electrons occupy the lowest possible energies, an atom is said to be in its ground state.  </a:t>
            </a:r>
            <a:r>
              <a:rPr lang="en-US" altLang="tr-TR" sz="2400" b="1" u="sng"/>
              <a:t>Valance electrons</a:t>
            </a:r>
            <a:r>
              <a:rPr lang="en-US" altLang="tr-TR" sz="2400"/>
              <a:t>: They occupy the outermost</a:t>
            </a:r>
            <a:r>
              <a:rPr lang="tr-TR" altLang="tr-TR" sz="2400"/>
              <a:t> (en dıştaki)</a:t>
            </a:r>
            <a:r>
              <a:rPr lang="en-US" altLang="tr-TR" sz="2400"/>
              <a:t> filled shell.</a:t>
            </a:r>
            <a:endParaRPr lang="tr-TR" altLang="tr-TR" sz="2400"/>
          </a:p>
        </p:txBody>
      </p:sp>
      <p:sp>
        <p:nvSpPr>
          <p:cNvPr id="16387"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D567F74-8BF2-4358-81A1-BEAB77195149}" type="slidenum">
              <a:rPr lang="tr-TR" altLang="tr-TR" sz="1400"/>
              <a:pPr>
                <a:spcBef>
                  <a:spcPct val="0"/>
                </a:spcBef>
                <a:buFontTx/>
                <a:buNone/>
              </a:pPr>
              <a:t>5</a:t>
            </a:fld>
            <a:endParaRPr lang="tr-TR" altLang="tr-TR" sz="1400"/>
          </a:p>
        </p:txBody>
      </p:sp>
    </p:spTree>
    <p:extLst>
      <p:ext uri="{BB962C8B-B14F-4D97-AF65-F5344CB8AC3E}">
        <p14:creationId xmlns:p14="http://schemas.microsoft.com/office/powerpoint/2010/main" val="11209011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1558925" y="-26988"/>
            <a:ext cx="9145588" cy="18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tr-TR" sz="2400" b="1" u="sng"/>
              <a:t>The Periodic Table</a:t>
            </a:r>
            <a:r>
              <a:rPr lang="tr-TR" altLang="tr-TR" sz="2400" u="sng"/>
              <a:t>:</a:t>
            </a:r>
            <a:r>
              <a:rPr lang="tr-TR" altLang="tr-TR" sz="2400"/>
              <a:t> </a:t>
            </a:r>
            <a:r>
              <a:rPr lang="en-US" altLang="tr-TR" sz="2400"/>
              <a:t>The elements are situated in 7 horizontal</a:t>
            </a:r>
            <a:r>
              <a:rPr lang="tr-TR" altLang="tr-TR" sz="2400"/>
              <a:t> (yatay)</a:t>
            </a:r>
            <a:r>
              <a:rPr lang="en-US" altLang="tr-TR" sz="2400"/>
              <a:t> rows called </a:t>
            </a:r>
            <a:r>
              <a:rPr lang="en-US" altLang="tr-TR" sz="2400" b="1"/>
              <a:t>periods</a:t>
            </a:r>
            <a:r>
              <a:rPr lang="en-US" altLang="tr-TR" sz="2400"/>
              <a:t>. Vertical</a:t>
            </a:r>
            <a:r>
              <a:rPr lang="tr-TR" altLang="tr-TR" sz="2400"/>
              <a:t> (dik)</a:t>
            </a:r>
            <a:r>
              <a:rPr lang="en-US" altLang="tr-TR" sz="2400"/>
              <a:t> columns are called </a:t>
            </a:r>
            <a:r>
              <a:rPr lang="en-US" altLang="tr-TR" sz="2400" b="1"/>
              <a:t>groups</a:t>
            </a:r>
            <a:r>
              <a:rPr lang="en-US" altLang="tr-TR" sz="2400"/>
              <a:t>. Elements are classified as having the same chemical and physical properties in each group. Groups IA and IIA are </a:t>
            </a:r>
            <a:r>
              <a:rPr lang="en-US" altLang="tr-TR" sz="2400" b="1"/>
              <a:t>earth alkaline and alkali metals</a:t>
            </a:r>
            <a:r>
              <a:rPr lang="en-US" altLang="tr-TR" sz="2400"/>
              <a:t>. </a:t>
            </a:r>
            <a:r>
              <a:rPr lang="en-US" altLang="tr-TR" sz="2400" b="1"/>
              <a:t>Nonmetallic </a:t>
            </a:r>
            <a:r>
              <a:rPr lang="en-US" altLang="tr-TR" sz="2400"/>
              <a:t>elements are located between IVA and VII</a:t>
            </a:r>
            <a:r>
              <a:rPr lang="tr-TR" altLang="tr-TR" sz="2400"/>
              <a:t>I</a:t>
            </a:r>
            <a:r>
              <a:rPr lang="en-US" altLang="tr-TR" sz="2400"/>
              <a:t>A. </a:t>
            </a:r>
          </a:p>
        </p:txBody>
      </p:sp>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089" y="2133600"/>
            <a:ext cx="7132637"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1E8C2E5-2A0A-44E7-9EB2-84001584CAE0}" type="slidenum">
              <a:rPr lang="tr-TR" altLang="tr-TR" sz="1400"/>
              <a:pPr>
                <a:spcBef>
                  <a:spcPct val="0"/>
                </a:spcBef>
                <a:buFontTx/>
                <a:buNone/>
              </a:pPr>
              <a:t>6</a:t>
            </a:fld>
            <a:endParaRPr lang="tr-TR" altLang="tr-TR" sz="1400"/>
          </a:p>
        </p:txBody>
      </p:sp>
    </p:spTree>
    <p:extLst>
      <p:ext uri="{BB962C8B-B14F-4D97-AF65-F5344CB8AC3E}">
        <p14:creationId xmlns:p14="http://schemas.microsoft.com/office/powerpoint/2010/main" val="528025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558925" y="188913"/>
            <a:ext cx="9145588" cy="189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tr-TR" sz="2400" b="1"/>
              <a:t>Halogens</a:t>
            </a:r>
            <a:r>
              <a:rPr lang="en-US" altLang="tr-TR" sz="2400"/>
              <a:t> such as Chloride, Bromide, and Fluoride are located in VIIA. </a:t>
            </a:r>
            <a:r>
              <a:rPr lang="en-US" altLang="tr-TR" sz="2400" b="1"/>
              <a:t>Noble gases</a:t>
            </a:r>
            <a:r>
              <a:rPr lang="en-US" altLang="tr-TR" sz="2400"/>
              <a:t> such as Helium, Neon, Argon, Krypton and Radon are located in VIIIA. </a:t>
            </a:r>
            <a:r>
              <a:rPr lang="en-US" altLang="tr-TR" sz="2400" b="1"/>
              <a:t>The transition metals</a:t>
            </a:r>
            <a:r>
              <a:rPr lang="en-US" altLang="tr-TR" sz="2400"/>
              <a:t> are located in the groups between IIB and IIIB.                         </a:t>
            </a:r>
          </a:p>
        </p:txBody>
      </p:sp>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089" y="1773238"/>
            <a:ext cx="7132637"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58E0F6-20EC-451E-9BD2-5DEF7229855E}" type="slidenum">
              <a:rPr lang="tr-TR" altLang="tr-TR" sz="1400"/>
              <a:pPr>
                <a:spcBef>
                  <a:spcPct val="0"/>
                </a:spcBef>
                <a:buFontTx/>
                <a:buNone/>
              </a:pPr>
              <a:t>7</a:t>
            </a:fld>
            <a:endParaRPr lang="tr-TR" altLang="tr-TR" sz="1400"/>
          </a:p>
        </p:txBody>
      </p:sp>
    </p:spTree>
    <p:extLst>
      <p:ext uri="{BB962C8B-B14F-4D97-AF65-F5344CB8AC3E}">
        <p14:creationId xmlns:p14="http://schemas.microsoft.com/office/powerpoint/2010/main" val="6826243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558925" y="-26988"/>
            <a:ext cx="9145588" cy="18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tr-TR" sz="2200" b="1" u="sng"/>
              <a:t>Electropositive Elements</a:t>
            </a:r>
            <a:r>
              <a:rPr lang="tr-TR" altLang="tr-TR" sz="2400"/>
              <a:t>: </a:t>
            </a:r>
            <a:r>
              <a:rPr lang="en-US" altLang="tr-TR" sz="2400"/>
              <a:t>This concept is defined for metals which can give up their valance electrons to become positively charged ions. </a:t>
            </a:r>
            <a:r>
              <a:rPr lang="en-US" altLang="tr-TR" sz="2200" b="1" u="sng"/>
              <a:t>Electronegative Elements:</a:t>
            </a:r>
            <a:r>
              <a:rPr lang="en-US" altLang="tr-TR" sz="2200"/>
              <a:t> </a:t>
            </a:r>
            <a:r>
              <a:rPr lang="en-US" altLang="tr-TR" sz="2400"/>
              <a:t>This concept is defined for the nonmetals</a:t>
            </a:r>
            <a:r>
              <a:rPr lang="tr-TR" altLang="tr-TR" sz="2400"/>
              <a:t> (ametal)</a:t>
            </a:r>
            <a:r>
              <a:rPr lang="en-US" altLang="tr-TR" sz="2400"/>
              <a:t> on the right side of the Periodic Table. It means that they can accept electrons to become negatively charged ions.</a:t>
            </a:r>
            <a:r>
              <a:rPr lang="tr-TR" altLang="tr-TR" sz="2400"/>
              <a:t> (intermediate=arametal)</a:t>
            </a:r>
            <a:r>
              <a:rPr lang="en-US" altLang="tr-TR" sz="2400"/>
              <a:t> </a:t>
            </a:r>
            <a:endParaRPr lang="tr-TR" altLang="tr-TR" sz="2400"/>
          </a:p>
        </p:txBody>
      </p:sp>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650" y="2133600"/>
            <a:ext cx="7132638"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9198BC0-90D2-4257-93A0-2F746F0B6D1B}" type="slidenum">
              <a:rPr lang="tr-TR" altLang="tr-TR" sz="1400"/>
              <a:pPr>
                <a:spcBef>
                  <a:spcPct val="0"/>
                </a:spcBef>
                <a:buFontTx/>
                <a:buNone/>
              </a:pPr>
              <a:t>8</a:t>
            </a:fld>
            <a:endParaRPr lang="tr-TR" altLang="tr-TR" sz="1400"/>
          </a:p>
        </p:txBody>
      </p:sp>
    </p:spTree>
    <p:extLst>
      <p:ext uri="{BB962C8B-B14F-4D97-AF65-F5344CB8AC3E}">
        <p14:creationId xmlns:p14="http://schemas.microsoft.com/office/powerpoint/2010/main" val="2033893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524000" y="-52388"/>
            <a:ext cx="9145588" cy="18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tr-TR" sz="2400" b="1" u="sng"/>
              <a:t>Atomic Bonding in Solids</a:t>
            </a:r>
            <a:r>
              <a:rPr lang="tr-TR" altLang="tr-TR" sz="2400"/>
              <a:t>: </a:t>
            </a:r>
            <a:r>
              <a:rPr lang="en-US" altLang="tr-TR" sz="2400"/>
              <a:t>The net force, F</a:t>
            </a:r>
            <a:r>
              <a:rPr lang="en-US" altLang="tr-TR" sz="2400" baseline="-25000"/>
              <a:t>N</a:t>
            </a:r>
            <a:r>
              <a:rPr lang="en-US" altLang="tr-TR" sz="2400"/>
              <a:t>  between two atoms is the sum of attraction </a:t>
            </a:r>
            <a:r>
              <a:rPr lang="tr-TR" altLang="tr-TR" sz="2400"/>
              <a:t>(çekme) </a:t>
            </a:r>
            <a:r>
              <a:rPr lang="en-US" altLang="tr-TR" sz="2400"/>
              <a:t>force, F</a:t>
            </a:r>
            <a:r>
              <a:rPr lang="en-US" altLang="tr-TR" sz="2400" baseline="-25000"/>
              <a:t>A</a:t>
            </a:r>
            <a:r>
              <a:rPr lang="en-US" altLang="tr-TR" sz="2400"/>
              <a:t> and repulsive</a:t>
            </a:r>
            <a:r>
              <a:rPr lang="tr-TR" altLang="tr-TR" sz="2400"/>
              <a:t> (itme)</a:t>
            </a:r>
            <a:r>
              <a:rPr lang="en-US" altLang="tr-TR" sz="2400"/>
              <a:t> force, F</a:t>
            </a:r>
            <a:r>
              <a:rPr lang="en-US" altLang="tr-TR" sz="2400" baseline="-25000"/>
              <a:t>R</a:t>
            </a:r>
            <a:r>
              <a:rPr lang="en-US" altLang="tr-TR" sz="2400"/>
              <a:t> . 		 F</a:t>
            </a:r>
            <a:r>
              <a:rPr lang="en-US" altLang="tr-TR" sz="2400" baseline="-25000"/>
              <a:t>N</a:t>
            </a:r>
            <a:r>
              <a:rPr lang="en-US" altLang="tr-TR" sz="2400"/>
              <a:t> = F</a:t>
            </a:r>
            <a:r>
              <a:rPr lang="en-US" altLang="tr-TR" sz="2400" baseline="-25000"/>
              <a:t>A</a:t>
            </a:r>
            <a:r>
              <a:rPr lang="en-US" altLang="tr-TR" sz="2400"/>
              <a:t> + F</a:t>
            </a:r>
            <a:r>
              <a:rPr lang="en-US" altLang="tr-TR" sz="2400" baseline="-25000"/>
              <a:t>R</a:t>
            </a:r>
            <a:r>
              <a:rPr lang="en-US" altLang="tr-TR" sz="2400"/>
              <a:t>    </a:t>
            </a:r>
          </a:p>
          <a:p>
            <a:pPr eaLnBrk="1" hangingPunct="1">
              <a:buFontTx/>
              <a:buNone/>
            </a:pPr>
            <a:r>
              <a:rPr lang="en-US" altLang="tr-TR" sz="2400"/>
              <a:t>When F</a:t>
            </a:r>
            <a:r>
              <a:rPr lang="en-US" altLang="tr-TR" sz="2400" baseline="-25000"/>
              <a:t>A</a:t>
            </a:r>
            <a:r>
              <a:rPr lang="en-US" altLang="tr-TR" sz="2400"/>
              <a:t> and F</a:t>
            </a:r>
            <a:r>
              <a:rPr lang="en-US" altLang="tr-TR" sz="2400" baseline="-25000"/>
              <a:t>R</a:t>
            </a:r>
            <a:r>
              <a:rPr lang="en-US" altLang="tr-TR" sz="2400"/>
              <a:t> become equal, then there is no net force:                    </a:t>
            </a:r>
            <a:r>
              <a:rPr lang="en-US" altLang="tr-TR" sz="2400" b="1"/>
              <a:t>F</a:t>
            </a:r>
            <a:r>
              <a:rPr lang="en-US" altLang="tr-TR" sz="2400" b="1" baseline="-25000"/>
              <a:t>A</a:t>
            </a:r>
            <a:r>
              <a:rPr lang="en-US" altLang="tr-TR" sz="2400" b="1"/>
              <a:t> + F</a:t>
            </a:r>
            <a:r>
              <a:rPr lang="en-US" altLang="tr-TR" sz="2400" b="1" baseline="-25000"/>
              <a:t>R</a:t>
            </a:r>
            <a:r>
              <a:rPr lang="en-US" altLang="tr-TR" sz="2400" b="1"/>
              <a:t> =0</a:t>
            </a:r>
            <a:r>
              <a:rPr lang="en-US" altLang="tr-TR" sz="2400"/>
              <a:t> then there exists a state of equilibrium</a:t>
            </a:r>
            <a:r>
              <a:rPr lang="tr-TR" altLang="tr-TR" sz="2400"/>
              <a:t> (denge)</a:t>
            </a:r>
            <a:r>
              <a:rPr lang="en-US" altLang="tr-TR" sz="2400"/>
              <a:t>. (</a:t>
            </a:r>
            <a:r>
              <a:rPr lang="en-US" altLang="tr-TR" sz="2400" u="sng"/>
              <a:t>Figure 2.8</a:t>
            </a:r>
            <a:r>
              <a:rPr lang="en-US" altLang="tr-TR" sz="2400"/>
              <a:t>)   </a:t>
            </a:r>
            <a:endParaRPr lang="tr-TR" altLang="tr-TR" sz="2400"/>
          </a:p>
          <a:p>
            <a:pPr eaLnBrk="1" hangingPunct="1">
              <a:buFontTx/>
              <a:buNone/>
            </a:pPr>
            <a:endParaRPr lang="tr-TR" altLang="tr-TR" sz="2400"/>
          </a:p>
          <a:p>
            <a:pPr eaLnBrk="1" hangingPunct="1">
              <a:buFontTx/>
              <a:buNone/>
            </a:pPr>
            <a:endParaRPr lang="tr-TR" altLang="tr-TR" sz="2400"/>
          </a:p>
          <a:p>
            <a:pPr eaLnBrk="1" hangingPunct="1">
              <a:buFontTx/>
              <a:buNone/>
            </a:pPr>
            <a:endParaRPr lang="tr-TR" altLang="tr-TR" sz="2400"/>
          </a:p>
          <a:p>
            <a:pPr eaLnBrk="1" hangingPunct="1">
              <a:buFontTx/>
              <a:buNone/>
            </a:pPr>
            <a:endParaRPr lang="tr-TR" altLang="tr-TR" sz="2400"/>
          </a:p>
          <a:p>
            <a:pPr eaLnBrk="1" hangingPunct="1">
              <a:buFontTx/>
              <a:buNone/>
            </a:pPr>
            <a:endParaRPr lang="tr-TR" altLang="tr-TR" sz="2400"/>
          </a:p>
          <a:p>
            <a:pPr eaLnBrk="1" hangingPunct="1">
              <a:buFontTx/>
              <a:buNone/>
            </a:pPr>
            <a:endParaRPr lang="tr-TR" altLang="tr-TR" sz="2400"/>
          </a:p>
        </p:txBody>
      </p:sp>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0013" y="1916113"/>
            <a:ext cx="3816350" cy="50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6726" y="1989138"/>
            <a:ext cx="2735263" cy="289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E792050-80E5-49D5-B1C4-8FDBC049ED26}" type="slidenum">
              <a:rPr lang="tr-TR" altLang="tr-TR" sz="1400"/>
              <a:pPr>
                <a:spcBef>
                  <a:spcPct val="0"/>
                </a:spcBef>
                <a:buFontTx/>
                <a:buNone/>
              </a:pPr>
              <a:t>9</a:t>
            </a:fld>
            <a:endParaRPr lang="tr-TR" altLang="tr-TR" sz="1400"/>
          </a:p>
        </p:txBody>
      </p:sp>
    </p:spTree>
    <p:extLst>
      <p:ext uri="{BB962C8B-B14F-4D97-AF65-F5344CB8AC3E}">
        <p14:creationId xmlns:p14="http://schemas.microsoft.com/office/powerpoint/2010/main" val="29066066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1558925" y="-100013"/>
            <a:ext cx="9145588" cy="18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tr-TR" sz="2400"/>
              <a:t>The same relation can be written in terms of energies: 	      </a:t>
            </a:r>
            <a:r>
              <a:rPr lang="en-US" altLang="tr-TR" sz="2400" b="1"/>
              <a:t>E</a:t>
            </a:r>
            <a:r>
              <a:rPr lang="en-US" altLang="tr-TR" sz="2400" b="1" baseline="-25000"/>
              <a:t>A</a:t>
            </a:r>
            <a:r>
              <a:rPr lang="en-US" altLang="tr-TR" sz="2400" b="1"/>
              <a:t> + E</a:t>
            </a:r>
            <a:r>
              <a:rPr lang="en-US" altLang="tr-TR" sz="2400" b="1" baseline="-25000"/>
              <a:t>R</a:t>
            </a:r>
            <a:r>
              <a:rPr lang="en-US" altLang="tr-TR" sz="2400" b="1"/>
              <a:t> = E</a:t>
            </a:r>
            <a:r>
              <a:rPr lang="en-US" altLang="tr-TR" sz="2400" b="1" baseline="-25000"/>
              <a:t>N</a:t>
            </a:r>
            <a:r>
              <a:rPr lang="en-US" altLang="tr-TR" sz="2400"/>
              <a:t>	  </a:t>
            </a:r>
            <a:r>
              <a:rPr lang="en-US" altLang="tr-TR" sz="2400" b="1"/>
              <a:t>r</a:t>
            </a:r>
            <a:r>
              <a:rPr lang="en-US" altLang="tr-TR" sz="2400" b="1" baseline="-25000"/>
              <a:t>0</a:t>
            </a:r>
            <a:r>
              <a:rPr lang="tr-TR" altLang="tr-TR" sz="2400" b="1" baseline="-25000"/>
              <a:t> </a:t>
            </a:r>
            <a:r>
              <a:rPr lang="tr-TR" altLang="tr-TR" sz="2400" b="1"/>
              <a:t>(Interatomic distance)</a:t>
            </a:r>
            <a:r>
              <a:rPr lang="en-US" altLang="tr-TR" sz="2400" b="1"/>
              <a:t>:</a:t>
            </a:r>
            <a:r>
              <a:rPr lang="en-US" altLang="tr-TR" sz="2400"/>
              <a:t> The equilibrium spacing  between two atoms at the minimum potential energy, usually around </a:t>
            </a:r>
            <a:r>
              <a:rPr lang="en-US" altLang="tr-TR" sz="2400" b="1"/>
              <a:t>0.3 nm</a:t>
            </a:r>
            <a:r>
              <a:rPr lang="en-US" altLang="tr-TR" sz="2400"/>
              <a:t> for many atoms.   </a:t>
            </a:r>
            <a:r>
              <a:rPr lang="en-US" altLang="tr-TR" sz="2400" b="1" u="sng"/>
              <a:t>Bonding Energy</a:t>
            </a:r>
            <a:r>
              <a:rPr lang="en-US" altLang="tr-TR" sz="2400" b="1"/>
              <a:t>:</a:t>
            </a:r>
            <a:r>
              <a:rPr lang="en-US" altLang="tr-TR" sz="2400"/>
              <a:t> The energy that is required to separate two atoms to an infinite separation.                                                                </a:t>
            </a:r>
          </a:p>
        </p:txBody>
      </p:sp>
      <p:pic>
        <p:nvPicPr>
          <p:cNvPr id="215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0013" y="1773239"/>
            <a:ext cx="3816350"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6726" y="1844676"/>
            <a:ext cx="2735263" cy="289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62C9438-FB79-4A74-9DB0-D8479438E36C}" type="slidenum">
              <a:rPr lang="tr-TR" altLang="tr-TR" sz="1400"/>
              <a:pPr>
                <a:spcBef>
                  <a:spcPct val="0"/>
                </a:spcBef>
                <a:buFontTx/>
                <a:buNone/>
              </a:pPr>
              <a:t>10</a:t>
            </a:fld>
            <a:endParaRPr lang="tr-TR" altLang="tr-TR" sz="1400"/>
          </a:p>
        </p:txBody>
      </p:sp>
    </p:spTree>
    <p:extLst>
      <p:ext uri="{BB962C8B-B14F-4D97-AF65-F5344CB8AC3E}">
        <p14:creationId xmlns:p14="http://schemas.microsoft.com/office/powerpoint/2010/main" val="37631957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558925" y="188913"/>
            <a:ext cx="9145588" cy="189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tr-TR" sz="2400" b="1" u="sng"/>
              <a:t>Primary Interatomic Bonds</a:t>
            </a:r>
            <a:r>
              <a:rPr lang="en-US" altLang="tr-TR" sz="2400" b="1"/>
              <a:t>:                                                          </a:t>
            </a:r>
            <a:r>
              <a:rPr lang="en-US" altLang="tr-TR" sz="2400" b="1" u="sng"/>
              <a:t>Ionic Bonding</a:t>
            </a:r>
            <a:r>
              <a:rPr lang="en-US" altLang="tr-TR" sz="2400" b="1"/>
              <a:t>: </a:t>
            </a:r>
            <a:r>
              <a:rPr lang="en-US" altLang="tr-TR" sz="2400"/>
              <a:t>It exists in compounds that are composed of both metallic and nonmetallic elements. A metallic element gives up easily its electron and a nonmetallic element easily accepts that electron. Example: Sodium chloride, NaCl. In NaCl, Na becomes a positive ion, and Cl becomes a negative ion. The attractive bonding force is Coulombic.  </a:t>
            </a:r>
            <a:r>
              <a:rPr lang="en-US" altLang="tr-TR" sz="2400" u="sng"/>
              <a:t>(Figure 2.9)</a:t>
            </a:r>
            <a:r>
              <a:rPr lang="en-US" altLang="tr-TR" sz="2400"/>
              <a:t>.     </a:t>
            </a:r>
            <a:endParaRPr lang="tr-TR" altLang="tr-TR" sz="2400"/>
          </a:p>
          <a:p>
            <a:pPr eaLnBrk="1" hangingPunct="1">
              <a:buFontTx/>
              <a:buNone/>
            </a:pPr>
            <a:endParaRPr lang="tr-TR" altLang="tr-TR" sz="2400"/>
          </a:p>
          <a:p>
            <a:pPr eaLnBrk="1" hangingPunct="1">
              <a:buFontTx/>
              <a:buNone/>
            </a:pPr>
            <a:endParaRPr lang="tr-TR" altLang="tr-TR" sz="2400"/>
          </a:p>
          <a:p>
            <a:pPr eaLnBrk="1" hangingPunct="1">
              <a:buFontTx/>
              <a:buNone/>
            </a:pPr>
            <a:endParaRPr lang="tr-TR" altLang="tr-TR" sz="2400"/>
          </a:p>
          <a:p>
            <a:pPr eaLnBrk="1" hangingPunct="1">
              <a:buFontTx/>
              <a:buNone/>
            </a:pPr>
            <a:endParaRPr lang="tr-TR" altLang="tr-TR" sz="2400"/>
          </a:p>
          <a:p>
            <a:pPr eaLnBrk="1" hangingPunct="1">
              <a:buFontTx/>
              <a:buNone/>
            </a:pPr>
            <a:endParaRPr lang="tr-TR" altLang="tr-TR" sz="2400"/>
          </a:p>
          <a:p>
            <a:pPr eaLnBrk="1" hangingPunct="1">
              <a:buFontTx/>
              <a:buNone/>
            </a:pPr>
            <a:endParaRPr lang="tr-TR" altLang="tr-TR" sz="2400" b="1" u="sng"/>
          </a:p>
        </p:txBody>
      </p:sp>
      <p:pic>
        <p:nvPicPr>
          <p:cNvPr id="2253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2888" y="2924175"/>
            <a:ext cx="3313112" cy="29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9688" y="3284539"/>
            <a:ext cx="4278312"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3F7CE76-90CF-4B08-A185-A30D73E15F77}" type="slidenum">
              <a:rPr lang="tr-TR" altLang="tr-TR" sz="1400"/>
              <a:pPr>
                <a:spcBef>
                  <a:spcPct val="0"/>
                </a:spcBef>
                <a:buFontTx/>
                <a:buNone/>
              </a:pPr>
              <a:t>11</a:t>
            </a:fld>
            <a:endParaRPr lang="tr-TR" altLang="tr-TR" sz="1400"/>
          </a:p>
        </p:txBody>
      </p:sp>
    </p:spTree>
    <p:extLst>
      <p:ext uri="{BB962C8B-B14F-4D97-AF65-F5344CB8AC3E}">
        <p14:creationId xmlns:p14="http://schemas.microsoft.com/office/powerpoint/2010/main" val="907361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1558925" y="188913"/>
            <a:ext cx="9145588" cy="189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tr-TR" sz="2400" b="1" u="sng"/>
              <a:t>Primary Interatomic Bonds</a:t>
            </a:r>
            <a:r>
              <a:rPr lang="en-US" altLang="tr-TR" sz="2400" b="1"/>
              <a:t>:</a:t>
            </a:r>
            <a:endParaRPr lang="tr-TR" altLang="tr-TR" sz="2400"/>
          </a:p>
          <a:p>
            <a:pPr eaLnBrk="1" hangingPunct="1">
              <a:buFontTx/>
              <a:buNone/>
            </a:pPr>
            <a:r>
              <a:rPr lang="en-US" altLang="tr-TR" sz="2400" b="1" u="sng"/>
              <a:t>Covalent Bonding</a:t>
            </a:r>
            <a:r>
              <a:rPr lang="en-US" altLang="tr-TR" sz="2400"/>
              <a:t>: Stable electron configurations are assumed by the sharing of electron between adjacent</a:t>
            </a:r>
            <a:r>
              <a:rPr lang="tr-TR" altLang="tr-TR" sz="2400"/>
              <a:t> (bitişik)</a:t>
            </a:r>
            <a:r>
              <a:rPr lang="en-US" altLang="tr-TR" sz="2400"/>
              <a:t> atoms. Two atoms that are covalently bonded will each contribute at least one electron to the bond. Example: CH</a:t>
            </a:r>
            <a:r>
              <a:rPr lang="en-US" altLang="tr-TR" sz="2400" baseline="-25000"/>
              <a:t>4</a:t>
            </a:r>
            <a:r>
              <a:rPr lang="en-US" altLang="tr-TR" sz="2400"/>
              <a:t>, H</a:t>
            </a:r>
            <a:r>
              <a:rPr lang="en-US" altLang="tr-TR" sz="2400" baseline="-25000"/>
              <a:t>2</a:t>
            </a:r>
            <a:r>
              <a:rPr lang="en-US" altLang="tr-TR" sz="2400"/>
              <a:t> . (</a:t>
            </a:r>
            <a:r>
              <a:rPr lang="en-US" altLang="tr-TR" sz="2400" u="sng"/>
              <a:t>Figure 2.10</a:t>
            </a:r>
            <a:r>
              <a:rPr lang="en-US" altLang="tr-TR" sz="2400"/>
              <a:t>)</a:t>
            </a:r>
          </a:p>
        </p:txBody>
      </p:sp>
      <p:pic>
        <p:nvPicPr>
          <p:cNvPr id="235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4114" y="2420939"/>
            <a:ext cx="3743325"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2263" y="2565401"/>
            <a:ext cx="36258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19AA48F-BBD9-492D-8AB9-E7E90929DA35}" type="slidenum">
              <a:rPr lang="tr-TR" altLang="tr-TR" sz="1400"/>
              <a:pPr>
                <a:spcBef>
                  <a:spcPct val="0"/>
                </a:spcBef>
                <a:buFontTx/>
                <a:buNone/>
              </a:pPr>
              <a:t>12</a:t>
            </a:fld>
            <a:endParaRPr lang="tr-TR" altLang="tr-TR" sz="1400"/>
          </a:p>
        </p:txBody>
      </p:sp>
    </p:spTree>
    <p:extLst>
      <p:ext uri="{BB962C8B-B14F-4D97-AF65-F5344CB8AC3E}">
        <p14:creationId xmlns:p14="http://schemas.microsoft.com/office/powerpoint/2010/main" val="21839723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1524000" y="163513"/>
            <a:ext cx="9145588" cy="189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tr-TR" sz="2400"/>
              <a:t>Covalent bonds may be very strong such as in </a:t>
            </a:r>
            <a:r>
              <a:rPr lang="en-US" altLang="tr-TR" sz="2400" b="1"/>
              <a:t>Diamond</a:t>
            </a:r>
            <a:r>
              <a:rPr lang="en-US" altLang="tr-TR" sz="2400"/>
              <a:t>. It has a melting temperature of greater than 3550</a:t>
            </a:r>
            <a:r>
              <a:rPr lang="en-US" altLang="tr-TR" sz="2400">
                <a:sym typeface="Symbol" panose="05050102010706020507" pitchFamily="18" charset="2"/>
              </a:rPr>
              <a:t>C</a:t>
            </a:r>
            <a:r>
              <a:rPr lang="en-US" altLang="tr-TR" sz="2400"/>
              <a:t> . </a:t>
            </a:r>
            <a:r>
              <a:rPr lang="en-US" altLang="tr-TR" sz="2400" b="1"/>
              <a:t>Polymers</a:t>
            </a:r>
            <a:r>
              <a:rPr lang="en-US" altLang="tr-TR" sz="2400"/>
              <a:t> have a long chain of carbon atoms that are covalently bonded.           </a:t>
            </a:r>
          </a:p>
          <a:p>
            <a:pPr eaLnBrk="1" hangingPunct="1">
              <a:buFontTx/>
              <a:buNone/>
            </a:pPr>
            <a:r>
              <a:rPr lang="en-US" altLang="tr-TR" sz="2400" b="1" u="sng"/>
              <a:t>Metallic Bonding</a:t>
            </a:r>
            <a:r>
              <a:rPr lang="en-US" altLang="tr-TR" sz="2400" b="1"/>
              <a:t>: </a:t>
            </a:r>
            <a:r>
              <a:rPr lang="en-US" altLang="tr-TR" sz="2400"/>
              <a:t>It exists in metals and their alloys. The valence electrons in metals are not bound only to their corresponding atom. They belong to the whole metal. The valence electrons in the metal can be regarded as “</a:t>
            </a:r>
            <a:r>
              <a:rPr lang="en-US" altLang="tr-TR" sz="2400" b="1"/>
              <a:t>sea of electrons</a:t>
            </a:r>
            <a:r>
              <a:rPr lang="en-US" altLang="tr-TR" sz="2400"/>
              <a:t>” or “</a:t>
            </a:r>
            <a:r>
              <a:rPr lang="en-US" altLang="tr-TR" sz="2400" b="1"/>
              <a:t>an electron cloud</a:t>
            </a:r>
            <a:r>
              <a:rPr lang="en-US" altLang="tr-TR" sz="2400"/>
              <a:t>”.  The atomic nuclei form the </a:t>
            </a:r>
            <a:r>
              <a:rPr lang="en-US" altLang="tr-TR" sz="2400" b="1"/>
              <a:t>ion cores</a:t>
            </a:r>
            <a:r>
              <a:rPr lang="en-US" altLang="tr-TR" sz="2400"/>
              <a:t>. (</a:t>
            </a:r>
            <a:r>
              <a:rPr lang="en-US" altLang="tr-TR" sz="2400" u="sng"/>
              <a:t>Figure 2.11</a:t>
            </a:r>
            <a:r>
              <a:rPr lang="en-US" altLang="tr-TR" sz="2400"/>
              <a:t>).                                           </a:t>
            </a:r>
          </a:p>
          <a:p>
            <a:pPr eaLnBrk="1" hangingPunct="1">
              <a:buFontTx/>
              <a:buNone/>
            </a:pPr>
            <a:endParaRPr lang="en-US" altLang="tr-TR" sz="2400"/>
          </a:p>
        </p:txBody>
      </p:sp>
      <p:pic>
        <p:nvPicPr>
          <p:cNvPr id="24579" name="Picture 3"/>
          <p:cNvPicPr>
            <a:picLocks noChangeAspect="1" noChangeArrowheads="1"/>
          </p:cNvPicPr>
          <p:nvPr/>
        </p:nvPicPr>
        <p:blipFill>
          <a:blip r:embed="rId2">
            <a:extLst>
              <a:ext uri="{28A0092B-C50C-407E-A947-70E740481C1C}">
                <a14:useLocalDpi xmlns:a14="http://schemas.microsoft.com/office/drawing/2010/main" val="0"/>
              </a:ext>
            </a:extLst>
          </a:blip>
          <a:srcRect t="2875"/>
          <a:stretch>
            <a:fillRect/>
          </a:stretch>
        </p:blipFill>
        <p:spPr bwMode="auto">
          <a:xfrm>
            <a:off x="2495550" y="3213100"/>
            <a:ext cx="3168650"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429000"/>
            <a:ext cx="3741738"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21D3E6A-9242-4F34-8B06-A4AF068C801F}" type="slidenum">
              <a:rPr lang="tr-TR" altLang="tr-TR" sz="1400"/>
              <a:pPr>
                <a:spcBef>
                  <a:spcPct val="0"/>
                </a:spcBef>
                <a:buFontTx/>
                <a:buNone/>
              </a:pPr>
              <a:t>13</a:t>
            </a:fld>
            <a:endParaRPr lang="tr-TR" altLang="tr-TR" sz="1400"/>
          </a:p>
        </p:txBody>
      </p:sp>
    </p:spTree>
    <p:extLst>
      <p:ext uri="{BB962C8B-B14F-4D97-AF65-F5344CB8AC3E}">
        <p14:creationId xmlns:p14="http://schemas.microsoft.com/office/powerpoint/2010/main" val="21787030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524000" y="163513"/>
            <a:ext cx="9145588" cy="189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tr-TR" sz="2400" b="1" u="sng"/>
              <a:t>Secondary Bonding (Van der Waals Bonding)</a:t>
            </a:r>
            <a:r>
              <a:rPr lang="en-US" altLang="tr-TR" sz="2400"/>
              <a:t>: It is weak compared to primary bonding. </a:t>
            </a:r>
            <a:r>
              <a:rPr lang="en-US" altLang="tr-TR" sz="2400" b="1"/>
              <a:t>Inert </a:t>
            </a:r>
            <a:r>
              <a:rPr lang="tr-TR" altLang="tr-TR" sz="2400" b="1"/>
              <a:t>(soy, hareketsiz) </a:t>
            </a:r>
            <a:r>
              <a:rPr lang="en-US" altLang="tr-TR" sz="2400" b="1"/>
              <a:t>gases</a:t>
            </a:r>
            <a:r>
              <a:rPr lang="en-US" altLang="tr-TR" sz="2400"/>
              <a:t> has secondary bonding. Secondary bonding arises from </a:t>
            </a:r>
            <a:r>
              <a:rPr lang="en-US" altLang="tr-TR" sz="2400" b="1"/>
              <a:t>atomic or molecular dipole interactions</a:t>
            </a:r>
            <a:r>
              <a:rPr lang="en-US" altLang="tr-TR" sz="2400"/>
              <a:t>. </a:t>
            </a:r>
            <a:r>
              <a:rPr lang="en-US" altLang="tr-TR" sz="2400" b="1"/>
              <a:t>Hydrogen bonding</a:t>
            </a:r>
            <a:r>
              <a:rPr lang="en-US" altLang="tr-TR" sz="2400"/>
              <a:t> is a special type of secondary bonding that exist between molecules containing Hydrogen atoms.  For example: </a:t>
            </a:r>
            <a:r>
              <a:rPr lang="en-US" altLang="tr-TR" sz="2400" b="1"/>
              <a:t>H</a:t>
            </a:r>
            <a:r>
              <a:rPr lang="en-US" altLang="tr-TR" sz="2400" b="1" baseline="-25000"/>
              <a:t>2</a:t>
            </a:r>
            <a:r>
              <a:rPr lang="en-US" altLang="tr-TR" sz="2400" b="1"/>
              <a:t>O</a:t>
            </a:r>
            <a:r>
              <a:rPr lang="en-US" altLang="tr-TR" sz="2400"/>
              <a:t>, </a:t>
            </a:r>
            <a:r>
              <a:rPr lang="en-US" altLang="tr-TR" sz="2400" b="1"/>
              <a:t>HF and HCl</a:t>
            </a:r>
            <a:r>
              <a:rPr lang="en-US" altLang="tr-TR" sz="2400"/>
              <a:t>, etc. </a:t>
            </a:r>
          </a:p>
        </p:txBody>
      </p:sp>
      <p:sp>
        <p:nvSpPr>
          <p:cNvPr id="25603"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D4FFBDB-3C3A-4424-96AF-05E190DF07B2}" type="slidenum">
              <a:rPr lang="tr-TR" altLang="tr-TR" sz="1400"/>
              <a:pPr>
                <a:spcBef>
                  <a:spcPct val="0"/>
                </a:spcBef>
                <a:buFontTx/>
                <a:buNone/>
              </a:pPr>
              <a:t>14</a:t>
            </a:fld>
            <a:endParaRPr lang="tr-TR" altLang="tr-TR" sz="1400"/>
          </a:p>
        </p:txBody>
      </p:sp>
    </p:spTree>
    <p:extLst>
      <p:ext uri="{BB962C8B-B14F-4D97-AF65-F5344CB8AC3E}">
        <p14:creationId xmlns:p14="http://schemas.microsoft.com/office/powerpoint/2010/main" val="8311341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1524000" y="163513"/>
            <a:ext cx="9145588" cy="189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tr-TR" altLang="tr-TR" sz="2400" b="1" u="sng"/>
              <a:t>Polar molecules</a:t>
            </a:r>
            <a:r>
              <a:rPr lang="tr-TR" altLang="tr-TR" sz="2400"/>
              <a:t>: They have an asymetrical arrangement of positively and negatively charged regions. Example: HCl, HF and H</a:t>
            </a:r>
            <a:r>
              <a:rPr lang="tr-TR" altLang="tr-TR" sz="2400" baseline="-25000"/>
              <a:t>2</a:t>
            </a:r>
            <a:r>
              <a:rPr lang="tr-TR" altLang="tr-TR" sz="2400"/>
              <a:t>O. </a:t>
            </a:r>
            <a:endParaRPr lang="en-US" altLang="tr-TR" sz="2400"/>
          </a:p>
          <a:p>
            <a:pPr eaLnBrk="1" hangingPunct="1">
              <a:buFontTx/>
              <a:buNone/>
            </a:pPr>
            <a:endParaRPr lang="tr-TR" altLang="tr-TR" sz="2400" b="1" u="sng"/>
          </a:p>
          <a:p>
            <a:pPr eaLnBrk="1" hangingPunct="1">
              <a:buFontTx/>
              <a:buNone/>
            </a:pPr>
            <a:r>
              <a:rPr lang="tr-TR" altLang="tr-TR" sz="2400" b="1" u="sng"/>
              <a:t>Molecule</a:t>
            </a:r>
            <a:r>
              <a:rPr lang="en-US" altLang="tr-TR" sz="2400" b="1"/>
              <a:t>: </a:t>
            </a:r>
            <a:r>
              <a:rPr lang="en-US" altLang="tr-TR" sz="2400"/>
              <a:t>It </a:t>
            </a:r>
            <a:r>
              <a:rPr lang="tr-TR" altLang="tr-TR" sz="2400"/>
              <a:t>is a group of atoms that are bonded together by strong primary bonds. </a:t>
            </a:r>
            <a:endParaRPr lang="en-US" altLang="tr-TR" sz="2400"/>
          </a:p>
          <a:p>
            <a:pPr eaLnBrk="1" hangingPunct="1">
              <a:buFontTx/>
              <a:buNone/>
            </a:pPr>
            <a:endParaRPr lang="en-US" altLang="tr-TR" sz="2400"/>
          </a:p>
        </p:txBody>
      </p:sp>
      <p:sp>
        <p:nvSpPr>
          <p:cNvPr id="26627"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F9C38CE-D0F2-423D-B56F-81A0AAD7610F}" type="slidenum">
              <a:rPr lang="tr-TR" altLang="tr-TR" sz="1400"/>
              <a:pPr>
                <a:spcBef>
                  <a:spcPct val="0"/>
                </a:spcBef>
                <a:buFontTx/>
                <a:buNone/>
              </a:pPr>
              <a:t>15</a:t>
            </a:fld>
            <a:endParaRPr lang="tr-TR" altLang="tr-TR" sz="1400"/>
          </a:p>
        </p:txBody>
      </p:sp>
    </p:spTree>
    <p:extLst>
      <p:ext uri="{BB962C8B-B14F-4D97-AF65-F5344CB8AC3E}">
        <p14:creationId xmlns:p14="http://schemas.microsoft.com/office/powerpoint/2010/main" val="30227417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915</Words>
  <Application>Microsoft Office PowerPoint</Application>
  <PresentationFormat>Widescreen</PresentationFormat>
  <Paragraphs>57</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cp:revision>
  <dcterms:created xsi:type="dcterms:W3CDTF">2019-12-31T12:00:26Z</dcterms:created>
  <dcterms:modified xsi:type="dcterms:W3CDTF">2020-01-01T06:09:43Z</dcterms:modified>
</cp:coreProperties>
</file>