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76" r:id="rId4"/>
    <p:sldId id="257" r:id="rId5"/>
    <p:sldId id="258" r:id="rId6"/>
    <p:sldId id="259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8" r:id="rId2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8BAC6-1BA5-4DC9-8D74-6118D76317A0}" type="datetimeFigureOut">
              <a:rPr lang="tr-TR" smtClean="0"/>
              <a:pPr/>
              <a:t>05/11/2020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BAED-0503-4C02-871E-2C112ED5C55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8BAC6-1BA5-4DC9-8D74-6118D76317A0}" type="datetimeFigureOut">
              <a:rPr lang="tr-TR" smtClean="0"/>
              <a:pPr/>
              <a:t>05/11/2020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BAED-0503-4C02-871E-2C112ED5C55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8BAC6-1BA5-4DC9-8D74-6118D76317A0}" type="datetimeFigureOut">
              <a:rPr lang="tr-TR" smtClean="0"/>
              <a:pPr/>
              <a:t>05/11/2020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BAED-0503-4C02-871E-2C112ED5C55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8BAC6-1BA5-4DC9-8D74-6118D76317A0}" type="datetimeFigureOut">
              <a:rPr lang="tr-TR" smtClean="0"/>
              <a:pPr/>
              <a:t>05/11/2020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BAED-0503-4C02-871E-2C112ED5C55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8BAC6-1BA5-4DC9-8D74-6118D76317A0}" type="datetimeFigureOut">
              <a:rPr lang="tr-TR" smtClean="0"/>
              <a:pPr/>
              <a:t>05/11/2020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BAED-0503-4C02-871E-2C112ED5C55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8BAC6-1BA5-4DC9-8D74-6118D76317A0}" type="datetimeFigureOut">
              <a:rPr lang="tr-TR" smtClean="0"/>
              <a:pPr/>
              <a:t>05/11/2020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BAED-0503-4C02-871E-2C112ED5C55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8BAC6-1BA5-4DC9-8D74-6118D76317A0}" type="datetimeFigureOut">
              <a:rPr lang="tr-TR" smtClean="0"/>
              <a:pPr/>
              <a:t>05/11/2020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BAED-0503-4C02-871E-2C112ED5C55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8BAC6-1BA5-4DC9-8D74-6118D76317A0}" type="datetimeFigureOut">
              <a:rPr lang="tr-TR" smtClean="0"/>
              <a:pPr/>
              <a:t>05/11/2020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BAED-0503-4C02-871E-2C112ED5C55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8BAC6-1BA5-4DC9-8D74-6118D76317A0}" type="datetimeFigureOut">
              <a:rPr lang="tr-TR" smtClean="0"/>
              <a:pPr/>
              <a:t>05/11/2020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BAED-0503-4C02-871E-2C112ED5C55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8BAC6-1BA5-4DC9-8D74-6118D76317A0}" type="datetimeFigureOut">
              <a:rPr lang="tr-TR" smtClean="0"/>
              <a:pPr/>
              <a:t>05/11/2020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BAED-0503-4C02-871E-2C112ED5C55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8BAC6-1BA5-4DC9-8D74-6118D76317A0}" type="datetimeFigureOut">
              <a:rPr lang="tr-TR" smtClean="0"/>
              <a:pPr/>
              <a:t>05/11/2020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BAED-0503-4C02-871E-2C112ED5C55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8BAC6-1BA5-4DC9-8D74-6118D76317A0}" type="datetimeFigureOut">
              <a:rPr lang="tr-TR" smtClean="0"/>
              <a:pPr/>
              <a:t>05/11/2020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DBAED-0503-4C02-871E-2C112ED5C55B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KATETER </a:t>
            </a:r>
            <a:r>
              <a:rPr lang="tr-TR" dirty="0"/>
              <a:t>BAKIMI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7452" t="18554" r="28075" b="12109"/>
          <a:stretch>
            <a:fillRect/>
          </a:stretch>
        </p:blipFill>
        <p:spPr bwMode="auto">
          <a:xfrm>
            <a:off x="428596" y="357166"/>
            <a:ext cx="8143932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 descr="Santral Venöz Kateter Tipleri ve Uygulandığı Durumlar | Sağlık Atölyes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508" y="0"/>
            <a:ext cx="909749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Damar içi </a:t>
            </a:r>
            <a:r>
              <a:rPr lang="tr-TR" dirty="0" err="1" smtClean="0"/>
              <a:t>kateterler</a:t>
            </a:r>
            <a:r>
              <a:rPr lang="tr-TR" dirty="0" smtClean="0"/>
              <a:t> </a:t>
            </a:r>
            <a:r>
              <a:rPr lang="tr-TR" dirty="0"/>
              <a:t>tetkik, tedavi, sıvı-besin-kan ürünü desteği, </a:t>
            </a:r>
            <a:r>
              <a:rPr lang="tr-TR" dirty="0" err="1"/>
              <a:t>hemodinamik</a:t>
            </a:r>
            <a:r>
              <a:rPr lang="tr-TR" dirty="0"/>
              <a:t>  izlem ve hemodiyaliz gibi amaçlarla </a:t>
            </a:r>
            <a:r>
              <a:rPr lang="tr-TR" dirty="0" smtClean="0"/>
              <a:t>uygulanmaktadır</a:t>
            </a: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Santral </a:t>
            </a:r>
            <a:r>
              <a:rPr lang="tr-TR" b="1" dirty="0" err="1"/>
              <a:t>Kateter</a:t>
            </a:r>
            <a:r>
              <a:rPr lang="tr-TR" b="1" dirty="0"/>
              <a:t> İlişkili Kan Dolaşımı Enfeksiyonu </a:t>
            </a:r>
            <a:endParaRPr lang="tr-TR" dirty="0"/>
          </a:p>
          <a:p>
            <a:r>
              <a:rPr lang="tr-TR" dirty="0"/>
              <a:t>Olay tarihinde, iki günden uzun süreyi </a:t>
            </a:r>
            <a:r>
              <a:rPr lang="tr-TR" dirty="0" smtClean="0"/>
              <a:t>santral </a:t>
            </a:r>
            <a:r>
              <a:rPr lang="tr-TR" dirty="0" err="1" smtClean="0"/>
              <a:t>kateterli</a:t>
            </a:r>
            <a:r>
              <a:rPr lang="tr-TR" dirty="0" smtClean="0"/>
              <a:t> </a:t>
            </a:r>
            <a:r>
              <a:rPr lang="tr-TR" dirty="0"/>
              <a:t>olarak geçirmiş bir hastada gelişen laboratuar tarafından doğrulanmış kan dolaşımı enfeksiyonudur.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RİSK FAKTÖRLERİ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tr-TR" dirty="0" err="1"/>
              <a:t>Edinsel</a:t>
            </a:r>
            <a:r>
              <a:rPr lang="tr-TR" dirty="0"/>
              <a:t> </a:t>
            </a:r>
            <a:r>
              <a:rPr lang="tr-TR" dirty="0" err="1" smtClean="0"/>
              <a:t>immün</a:t>
            </a:r>
            <a:r>
              <a:rPr lang="tr-TR" dirty="0" smtClean="0"/>
              <a:t> yetmezlik sendromu</a:t>
            </a:r>
            <a:endParaRPr lang="tr-TR" dirty="0"/>
          </a:p>
          <a:p>
            <a:pPr fontAlgn="base"/>
            <a:r>
              <a:rPr lang="tr-TR" dirty="0" err="1" smtClean="0"/>
              <a:t>Nötropeni</a:t>
            </a:r>
            <a:endParaRPr lang="tr-TR" dirty="0"/>
          </a:p>
          <a:p>
            <a:pPr fontAlgn="base"/>
            <a:r>
              <a:rPr lang="tr-TR" dirty="0" err="1"/>
              <a:t>Gastrointestinal</a:t>
            </a:r>
            <a:r>
              <a:rPr lang="tr-TR" dirty="0"/>
              <a:t> hastalık</a:t>
            </a:r>
          </a:p>
          <a:p>
            <a:pPr fontAlgn="base"/>
            <a:r>
              <a:rPr lang="tr-TR" dirty="0"/>
              <a:t>Cerrahi serviste </a:t>
            </a:r>
            <a:r>
              <a:rPr lang="tr-TR" dirty="0" smtClean="0"/>
              <a:t>bulunmak</a:t>
            </a:r>
            <a:endParaRPr lang="tr-TR" dirty="0"/>
          </a:p>
          <a:p>
            <a:pPr fontAlgn="base"/>
            <a:r>
              <a:rPr lang="tr-TR" dirty="0"/>
              <a:t>Yoğun bakım veya koroner </a:t>
            </a:r>
            <a:r>
              <a:rPr lang="tr-TR" dirty="0" err="1"/>
              <a:t>YBÜ’de</a:t>
            </a:r>
            <a:r>
              <a:rPr lang="tr-TR" dirty="0"/>
              <a:t> </a:t>
            </a:r>
            <a:r>
              <a:rPr lang="tr-TR" dirty="0" smtClean="0"/>
              <a:t>bulunmak</a:t>
            </a:r>
          </a:p>
          <a:p>
            <a:pPr fontAlgn="base"/>
            <a:r>
              <a:rPr lang="tr-TR" dirty="0" smtClean="0"/>
              <a:t>Uzamış </a:t>
            </a:r>
            <a:r>
              <a:rPr lang="tr-TR" dirty="0"/>
              <a:t>hastane yatışı </a:t>
            </a:r>
          </a:p>
          <a:p>
            <a:pPr fontAlgn="base"/>
            <a:r>
              <a:rPr lang="tr-TR" dirty="0"/>
              <a:t>Diğer damar içi gereçlerin </a:t>
            </a:r>
            <a:r>
              <a:rPr lang="tr-TR" dirty="0" smtClean="0"/>
              <a:t>varlığı</a:t>
            </a:r>
            <a:endParaRPr lang="tr-TR" dirty="0"/>
          </a:p>
          <a:p>
            <a:pPr fontAlgn="base"/>
            <a:r>
              <a:rPr lang="tr-TR" dirty="0"/>
              <a:t>Sistemik </a:t>
            </a:r>
            <a:r>
              <a:rPr lang="tr-TR" dirty="0" err="1"/>
              <a:t>antibiotik</a:t>
            </a:r>
            <a:r>
              <a:rPr lang="tr-TR" dirty="0"/>
              <a:t> </a:t>
            </a:r>
            <a:r>
              <a:rPr lang="tr-TR" dirty="0" smtClean="0"/>
              <a:t>tedavisi</a:t>
            </a: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TEDAVİ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Korunma </a:t>
            </a:r>
            <a:r>
              <a:rPr lang="tr-TR" dirty="0" smtClean="0"/>
              <a:t>Damar </a:t>
            </a:r>
            <a:r>
              <a:rPr lang="tr-TR" dirty="0"/>
              <a:t>içi </a:t>
            </a:r>
            <a:r>
              <a:rPr lang="tr-TR" dirty="0" err="1"/>
              <a:t>kateter</a:t>
            </a:r>
            <a:r>
              <a:rPr lang="tr-TR" dirty="0"/>
              <a:t> ilişkili enfeksiyonlar önlenebilir, </a:t>
            </a:r>
            <a:endParaRPr lang="tr-TR" dirty="0" smtClean="0"/>
          </a:p>
          <a:p>
            <a:r>
              <a:rPr lang="tr-TR" b="1" dirty="0" err="1"/>
              <a:t>Kateterin</a:t>
            </a:r>
            <a:r>
              <a:rPr lang="tr-TR" b="1" dirty="0"/>
              <a:t> </a:t>
            </a:r>
            <a:r>
              <a:rPr lang="tr-TR" b="1" dirty="0" smtClean="0"/>
              <a:t>Çıkarılması</a:t>
            </a:r>
          </a:p>
          <a:p>
            <a:r>
              <a:rPr lang="tr-TR" b="1" dirty="0"/>
              <a:t>Antibiyotik Tedavisi</a:t>
            </a:r>
            <a:endParaRPr lang="tr-TR" dirty="0"/>
          </a:p>
          <a:p>
            <a:r>
              <a:rPr lang="tr-TR" b="1" dirty="0" smtClean="0"/>
              <a:t>Bakım</a:t>
            </a:r>
            <a:endParaRPr lang="tr-TR" b="1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SANTRAL VENÖZ KATETER BAKIMI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Kateter</a:t>
            </a:r>
            <a:r>
              <a:rPr lang="tr-TR" dirty="0" smtClean="0"/>
              <a:t> bakımının ana amacı hastayı </a:t>
            </a:r>
            <a:r>
              <a:rPr lang="tr-TR" dirty="0" err="1" smtClean="0"/>
              <a:t>kateter</a:t>
            </a:r>
            <a:r>
              <a:rPr lang="tr-TR" dirty="0" smtClean="0"/>
              <a:t> enfeksiyonlarından korumak ve </a:t>
            </a:r>
            <a:r>
              <a:rPr lang="tr-TR" dirty="0" err="1" smtClean="0"/>
              <a:t>kateterin</a:t>
            </a:r>
            <a:r>
              <a:rPr lang="tr-TR" dirty="0" smtClean="0"/>
              <a:t> tıkanmasını </a:t>
            </a:r>
            <a:r>
              <a:rPr lang="tr-TR" dirty="0" err="1" smtClean="0"/>
              <a:t>onlemektir</a:t>
            </a:r>
            <a:endParaRPr lang="tr-TR" dirty="0" smtClean="0"/>
          </a:p>
          <a:p>
            <a:endParaRPr lang="tr-TR" dirty="0" smtClean="0"/>
          </a:p>
          <a:p>
            <a:pPr lvl="1">
              <a:buNone/>
            </a:pPr>
            <a:r>
              <a:rPr lang="tr-TR" dirty="0" smtClean="0"/>
              <a:t>1. </a:t>
            </a:r>
            <a:r>
              <a:rPr lang="tr-TR" dirty="0" err="1" smtClean="0"/>
              <a:t>Kateterin</a:t>
            </a:r>
            <a:r>
              <a:rPr lang="tr-TR" dirty="0" smtClean="0"/>
              <a:t> </a:t>
            </a:r>
            <a:r>
              <a:rPr lang="tr-TR" dirty="0" err="1" smtClean="0"/>
              <a:t>cıkış</a:t>
            </a:r>
            <a:r>
              <a:rPr lang="tr-TR" dirty="0" smtClean="0"/>
              <a:t> yerinin bakımı ve pansumanının değiştirilmesi</a:t>
            </a:r>
          </a:p>
          <a:p>
            <a:pPr lvl="1">
              <a:buNone/>
            </a:pPr>
            <a:r>
              <a:rPr lang="tr-TR" dirty="0" smtClean="0"/>
              <a:t>2. </a:t>
            </a:r>
            <a:r>
              <a:rPr lang="tr-TR" dirty="0" err="1" smtClean="0"/>
              <a:t>Kateter</a:t>
            </a:r>
            <a:r>
              <a:rPr lang="tr-TR" dirty="0" smtClean="0"/>
              <a:t> </a:t>
            </a:r>
            <a:r>
              <a:rPr lang="tr-TR" dirty="0" err="1" smtClean="0"/>
              <a:t>lumenlerinin</a:t>
            </a:r>
            <a:r>
              <a:rPr lang="tr-TR" dirty="0" smtClean="0"/>
              <a:t> yıkanması</a:t>
            </a:r>
          </a:p>
          <a:p>
            <a:pPr lvl="1">
              <a:buNone/>
            </a:pPr>
            <a:r>
              <a:rPr lang="tr-TR" dirty="0" smtClean="0"/>
              <a:t>3. </a:t>
            </a:r>
            <a:r>
              <a:rPr lang="tr-TR" dirty="0" err="1" smtClean="0"/>
              <a:t>Kateter</a:t>
            </a:r>
            <a:r>
              <a:rPr lang="tr-TR" dirty="0" smtClean="0"/>
              <a:t> kapaklarının değiştirilmesi</a:t>
            </a:r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Rutin bir </a:t>
            </a:r>
            <a:r>
              <a:rPr lang="tr-TR" dirty="0" err="1" smtClean="0"/>
              <a:t>kateter</a:t>
            </a:r>
            <a:r>
              <a:rPr lang="tr-TR" dirty="0" smtClean="0"/>
              <a:t> bakımı genellikle tek seansta,</a:t>
            </a:r>
          </a:p>
          <a:p>
            <a:r>
              <a:rPr lang="tr-TR" dirty="0" smtClean="0"/>
              <a:t>Arka arkaya yapılan yukarıda </a:t>
            </a:r>
            <a:r>
              <a:rPr lang="tr-TR" dirty="0" err="1" smtClean="0"/>
              <a:t>ozetlenen</a:t>
            </a:r>
            <a:r>
              <a:rPr lang="tr-TR" dirty="0" smtClean="0"/>
              <a:t> bakım işlemlerini </a:t>
            </a:r>
            <a:r>
              <a:rPr lang="tr-TR" dirty="0" err="1" smtClean="0"/>
              <a:t>icerir</a:t>
            </a:r>
            <a:r>
              <a:rPr lang="tr-TR" dirty="0" smtClean="0"/>
              <a:t>. </a:t>
            </a:r>
          </a:p>
          <a:p>
            <a:r>
              <a:rPr lang="tr-TR" i="1" dirty="0" err="1" smtClean="0"/>
              <a:t>Kateter</a:t>
            </a:r>
            <a:r>
              <a:rPr lang="tr-TR" i="1" dirty="0" smtClean="0"/>
              <a:t> bakımına genellikle </a:t>
            </a:r>
            <a:r>
              <a:rPr lang="tr-TR" i="1" dirty="0" err="1" smtClean="0"/>
              <a:t>cıkış</a:t>
            </a:r>
            <a:r>
              <a:rPr lang="tr-TR" i="1" dirty="0" smtClean="0"/>
              <a:t> yerinin pansumanı ile başlanır, ardından </a:t>
            </a:r>
            <a:r>
              <a:rPr lang="tr-TR" i="1" dirty="0" err="1" smtClean="0"/>
              <a:t>kateter</a:t>
            </a:r>
            <a:r>
              <a:rPr lang="tr-TR" i="1" dirty="0" smtClean="0"/>
              <a:t> </a:t>
            </a:r>
            <a:r>
              <a:rPr lang="tr-TR" i="1" dirty="0" err="1" smtClean="0"/>
              <a:t>lumenleri</a:t>
            </a:r>
            <a:r>
              <a:rPr lang="tr-TR" i="1" dirty="0" smtClean="0"/>
              <a:t> yıkanır ve </a:t>
            </a:r>
            <a:r>
              <a:rPr lang="tr-TR" i="1" dirty="0" err="1" smtClean="0"/>
              <a:t>kateter</a:t>
            </a:r>
            <a:r>
              <a:rPr lang="tr-TR" i="1" dirty="0" smtClean="0"/>
              <a:t> kapakları değiştirilerek </a:t>
            </a:r>
            <a:r>
              <a:rPr lang="tr-TR" i="1" dirty="0" err="1" smtClean="0"/>
              <a:t>kateter</a:t>
            </a:r>
            <a:r>
              <a:rPr lang="tr-TR" i="1" dirty="0" smtClean="0"/>
              <a:t> bakımı tamamlanır</a:t>
            </a:r>
            <a:endParaRPr lang="tr-TR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KATETER BAKIMI İÇİN GEREKLİ MALZEMELER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Maske (2 adet)</a:t>
            </a:r>
          </a:p>
          <a:p>
            <a:r>
              <a:rPr lang="tr-TR" dirty="0" smtClean="0"/>
              <a:t>Steril olmayan eldiven</a:t>
            </a:r>
          </a:p>
          <a:p>
            <a:r>
              <a:rPr lang="tr-TR" dirty="0" smtClean="0"/>
              <a:t>Steril eldiven (2 adet)</a:t>
            </a:r>
          </a:p>
          <a:p>
            <a:r>
              <a:rPr lang="tr-TR" dirty="0" smtClean="0"/>
              <a:t>Antiseptik sprey (%2 </a:t>
            </a:r>
            <a:r>
              <a:rPr lang="tr-TR" dirty="0" err="1" smtClean="0"/>
              <a:t>klorheksidin</a:t>
            </a:r>
            <a:r>
              <a:rPr lang="tr-TR" dirty="0" smtClean="0"/>
              <a:t> </a:t>
            </a:r>
            <a:r>
              <a:rPr lang="tr-TR" dirty="0" err="1" smtClean="0"/>
              <a:t>iceren</a:t>
            </a:r>
            <a:r>
              <a:rPr lang="tr-TR" dirty="0" smtClean="0"/>
              <a:t>)</a:t>
            </a:r>
          </a:p>
          <a:p>
            <a:r>
              <a:rPr lang="tr-TR" dirty="0" smtClean="0"/>
              <a:t>Steril gazlı bez (</a:t>
            </a:r>
            <a:r>
              <a:rPr lang="tr-TR" dirty="0" err="1" smtClean="0"/>
              <a:t>Spanc</a:t>
            </a:r>
            <a:r>
              <a:rPr lang="tr-TR" dirty="0" smtClean="0"/>
              <a:t>) (Yeterli sayıda)</a:t>
            </a:r>
          </a:p>
          <a:p>
            <a:r>
              <a:rPr lang="tr-TR" dirty="0" smtClean="0"/>
              <a:t>Elastik sabitleme bandı (</a:t>
            </a:r>
            <a:r>
              <a:rPr lang="tr-TR" dirty="0" err="1" smtClean="0"/>
              <a:t>onceden</a:t>
            </a:r>
            <a:r>
              <a:rPr lang="tr-TR" dirty="0" smtClean="0"/>
              <a:t> kesilip hazırlanmış)</a:t>
            </a:r>
          </a:p>
          <a:p>
            <a:r>
              <a:rPr lang="fi-FI" dirty="0" smtClean="0"/>
              <a:t>Heparin flakon (25 000 lU/5 mL)</a:t>
            </a:r>
          </a:p>
          <a:p>
            <a:r>
              <a:rPr lang="tr-TR" dirty="0" smtClean="0"/>
              <a:t>Serum fizyolojik sıvı 100 mL</a:t>
            </a:r>
          </a:p>
          <a:p>
            <a:r>
              <a:rPr lang="tr-TR" dirty="0" err="1" smtClean="0"/>
              <a:t>İnsulin</a:t>
            </a:r>
            <a:r>
              <a:rPr lang="tr-TR" dirty="0" smtClean="0"/>
              <a:t> </a:t>
            </a:r>
            <a:r>
              <a:rPr lang="tr-TR" dirty="0" err="1" smtClean="0"/>
              <a:t>enjektoru</a:t>
            </a:r>
            <a:r>
              <a:rPr lang="tr-TR" dirty="0" smtClean="0"/>
              <a:t> (1 adet)</a:t>
            </a:r>
          </a:p>
          <a:p>
            <a:r>
              <a:rPr lang="tr-TR" dirty="0" smtClean="0"/>
              <a:t>10 mL </a:t>
            </a:r>
            <a:r>
              <a:rPr lang="tr-TR" dirty="0" err="1" smtClean="0"/>
              <a:t>enjektor</a:t>
            </a:r>
            <a:r>
              <a:rPr lang="tr-TR" dirty="0" smtClean="0"/>
              <a:t> (3 adet)</a:t>
            </a:r>
          </a:p>
          <a:p>
            <a:r>
              <a:rPr lang="tr-TR" dirty="0" smtClean="0"/>
              <a:t>Yeni steril kapak (</a:t>
            </a:r>
            <a:r>
              <a:rPr lang="tr-TR" dirty="0" err="1" smtClean="0"/>
              <a:t>lumen</a:t>
            </a:r>
            <a:r>
              <a:rPr lang="tr-TR" dirty="0" smtClean="0"/>
              <a:t> sayısı kadar ) (Değişim yapılacaksa)</a:t>
            </a:r>
          </a:p>
          <a:p>
            <a:r>
              <a:rPr lang="tr-TR" dirty="0" smtClean="0"/>
              <a:t>Atık kutusu</a:t>
            </a:r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b="1" dirty="0" smtClean="0"/>
              <a:t>EL YIKAMA:</a:t>
            </a:r>
          </a:p>
          <a:p>
            <a:r>
              <a:rPr lang="tr-TR" dirty="0" smtClean="0"/>
              <a:t>Eller suyla ıslatılıp, sabunlanır. </a:t>
            </a:r>
            <a:r>
              <a:rPr lang="tr-TR" dirty="0" err="1" smtClean="0"/>
              <a:t>Once</a:t>
            </a:r>
            <a:r>
              <a:rPr lang="tr-TR" dirty="0" smtClean="0"/>
              <a:t> </a:t>
            </a:r>
            <a:r>
              <a:rPr lang="tr-TR" dirty="0" err="1" smtClean="0"/>
              <a:t>avuc</a:t>
            </a:r>
            <a:r>
              <a:rPr lang="tr-TR" dirty="0" smtClean="0"/>
              <a:t> </a:t>
            </a:r>
            <a:r>
              <a:rPr lang="tr-TR" dirty="0" err="1" smtClean="0"/>
              <a:t>icleri</a:t>
            </a:r>
            <a:r>
              <a:rPr lang="tr-TR" dirty="0" smtClean="0"/>
              <a:t>, sonra parmak araları, tırnak araları ve el ustu en az 20 saniye boyunca sıvı sabun ile ovulur. Sonra ılık suyla iyice durulanır. </a:t>
            </a:r>
          </a:p>
          <a:p>
            <a:r>
              <a:rPr lang="tr-TR" dirty="0" smtClean="0"/>
              <a:t>Eller temiz bir kağıt havluyla kurulanır. Musluklar elle dokunulmadan kağıt havluyla kapatılır</a:t>
            </a:r>
          </a:p>
          <a:p>
            <a:r>
              <a:rPr lang="tr-TR" b="1" dirty="0" smtClean="0"/>
              <a:t>Sabun ve su yerine susuz, alkol bazlı bir urun de kullanabilir.</a:t>
            </a:r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b="1" dirty="0" smtClean="0"/>
              <a:t>STERİL ELDİVEN GİYME</a:t>
            </a:r>
          </a:p>
          <a:p>
            <a:r>
              <a:rPr lang="tr-TR" dirty="0" smtClean="0"/>
              <a:t>Eldeki takılar </a:t>
            </a:r>
            <a:r>
              <a:rPr lang="tr-TR" dirty="0" err="1" smtClean="0"/>
              <a:t>cıkartılır</a:t>
            </a:r>
            <a:endParaRPr lang="tr-TR" dirty="0" smtClean="0"/>
          </a:p>
          <a:p>
            <a:r>
              <a:rPr lang="tr-TR" dirty="0" smtClean="0"/>
              <a:t>Eldiven paketinin </a:t>
            </a:r>
            <a:r>
              <a:rPr lang="tr-TR" dirty="0" err="1" smtClean="0"/>
              <a:t>sterilitesi</a:t>
            </a:r>
            <a:r>
              <a:rPr lang="tr-TR" dirty="0" smtClean="0"/>
              <a:t> denetlenir. Dış koruyucu kılıfında bir </a:t>
            </a:r>
            <a:r>
              <a:rPr lang="tr-TR" dirty="0" err="1" smtClean="0"/>
              <a:t>acıklığın</a:t>
            </a:r>
            <a:r>
              <a:rPr lang="tr-TR" dirty="0" smtClean="0"/>
              <a:t> ya da yırtığın olup olmadığına bakılır. Eldiven paketi ıslak olmamalıdır. </a:t>
            </a:r>
          </a:p>
          <a:p>
            <a:r>
              <a:rPr lang="tr-TR" dirty="0" smtClean="0"/>
              <a:t>Son kullanma tarihi kontrol edilmelidir</a:t>
            </a:r>
          </a:p>
          <a:p>
            <a:r>
              <a:rPr lang="tr-TR" dirty="0" smtClean="0"/>
              <a:t>Eldivenin dış paketi dikkatli bir şekilde </a:t>
            </a:r>
            <a:r>
              <a:rPr lang="tr-TR" dirty="0" err="1" smtClean="0"/>
              <a:t>acılır</a:t>
            </a:r>
            <a:r>
              <a:rPr lang="tr-TR" dirty="0" smtClean="0"/>
              <a:t>, </a:t>
            </a:r>
            <a:r>
              <a:rPr lang="tr-TR" dirty="0" err="1" smtClean="0"/>
              <a:t>ic</a:t>
            </a:r>
            <a:r>
              <a:rPr lang="tr-TR" dirty="0" smtClean="0"/>
              <a:t> paketi </a:t>
            </a:r>
            <a:r>
              <a:rPr lang="tr-TR" dirty="0" err="1" smtClean="0"/>
              <a:t>cıkartılır</a:t>
            </a:r>
            <a:endParaRPr lang="tr-TR" dirty="0" smtClean="0"/>
          </a:p>
          <a:p>
            <a:r>
              <a:rPr lang="tr-TR" dirty="0" smtClean="0"/>
              <a:t>Eldiven </a:t>
            </a:r>
            <a:r>
              <a:rPr lang="tr-TR" dirty="0" err="1" smtClean="0"/>
              <a:t>ic</a:t>
            </a:r>
            <a:r>
              <a:rPr lang="tr-TR" dirty="0" smtClean="0"/>
              <a:t> paketi temiz, </a:t>
            </a:r>
            <a:r>
              <a:rPr lang="de-DE" dirty="0" err="1" smtClean="0"/>
              <a:t>kuru</a:t>
            </a:r>
            <a:r>
              <a:rPr lang="de-DE" dirty="0" smtClean="0"/>
              <a:t>, duz </a:t>
            </a:r>
            <a:r>
              <a:rPr lang="de-DE" dirty="0" err="1" smtClean="0"/>
              <a:t>bir</a:t>
            </a:r>
            <a:r>
              <a:rPr lang="de-DE" dirty="0" smtClean="0"/>
              <a:t> </a:t>
            </a:r>
            <a:r>
              <a:rPr lang="de-DE" dirty="0" err="1" smtClean="0"/>
              <a:t>yere</a:t>
            </a:r>
            <a:r>
              <a:rPr lang="de-DE" dirty="0" smtClean="0"/>
              <a:t> </a:t>
            </a:r>
            <a:r>
              <a:rPr lang="de-DE" dirty="0" err="1" smtClean="0"/>
              <a:t>konulur</a:t>
            </a:r>
            <a:r>
              <a:rPr lang="de-DE" dirty="0" smtClean="0"/>
              <a:t>.</a:t>
            </a:r>
          </a:p>
          <a:p>
            <a:r>
              <a:rPr lang="tr-TR" dirty="0" err="1" smtClean="0"/>
              <a:t>İc</a:t>
            </a:r>
            <a:r>
              <a:rPr lang="tr-TR" dirty="0" smtClean="0"/>
              <a:t> paket, </a:t>
            </a:r>
            <a:r>
              <a:rPr lang="tr-TR" dirty="0" err="1" smtClean="0"/>
              <a:t>ic</a:t>
            </a:r>
            <a:r>
              <a:rPr lang="tr-TR" dirty="0" smtClean="0"/>
              <a:t> tarafına ve eldivenlere dokunulmadan dikkatli bir şekilde kitap şeklinde </a:t>
            </a:r>
            <a:r>
              <a:rPr lang="tr-TR" dirty="0" err="1" smtClean="0"/>
              <a:t>acılır</a:t>
            </a: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 smtClean="0"/>
              <a:t>KATETERİN ÇIKIŞ YERİNİN BAKIMI VE PANSUMANININ DEĞİŞTİRİLMESİ</a:t>
            </a:r>
          </a:p>
          <a:p>
            <a:r>
              <a:rPr lang="tr-TR" b="1" dirty="0" smtClean="0"/>
              <a:t>Yararı nedir?</a:t>
            </a:r>
          </a:p>
          <a:p>
            <a:pPr lvl="1"/>
            <a:r>
              <a:rPr lang="es-ES" dirty="0" smtClean="0"/>
              <a:t>Su ve bakteri gecirmeyen bir</a:t>
            </a:r>
            <a:r>
              <a:rPr lang="tr-TR" dirty="0" smtClean="0"/>
              <a:t> bariyer sağlar.</a:t>
            </a:r>
          </a:p>
          <a:p>
            <a:pPr lvl="1"/>
            <a:r>
              <a:rPr lang="tr-TR" dirty="0" err="1" smtClean="0"/>
              <a:t>Kateter</a:t>
            </a:r>
            <a:r>
              <a:rPr lang="tr-TR" dirty="0" smtClean="0"/>
              <a:t> </a:t>
            </a:r>
            <a:r>
              <a:rPr lang="tr-TR" dirty="0" err="1" smtClean="0"/>
              <a:t>bolgesini</a:t>
            </a:r>
            <a:r>
              <a:rPr lang="tr-TR" dirty="0" smtClean="0"/>
              <a:t> dış ortamda bulunan mikroorganizmaların </a:t>
            </a:r>
            <a:r>
              <a:rPr lang="tr-TR" dirty="0" err="1" smtClean="0"/>
              <a:t>bulaşından</a:t>
            </a:r>
            <a:r>
              <a:rPr lang="tr-TR" dirty="0" smtClean="0"/>
              <a:t> korur.</a:t>
            </a:r>
          </a:p>
          <a:p>
            <a:pPr lvl="1"/>
            <a:r>
              <a:rPr lang="tr-TR" dirty="0" err="1" smtClean="0"/>
              <a:t>Kateter</a:t>
            </a:r>
            <a:r>
              <a:rPr lang="tr-TR" dirty="0" smtClean="0"/>
              <a:t> </a:t>
            </a:r>
            <a:r>
              <a:rPr lang="tr-TR" dirty="0" err="1" smtClean="0"/>
              <a:t>cıkış</a:t>
            </a:r>
            <a:r>
              <a:rPr lang="tr-TR" dirty="0" smtClean="0"/>
              <a:t> yerinde bakteri </a:t>
            </a:r>
            <a:r>
              <a:rPr lang="tr-TR" dirty="0" err="1" smtClean="0"/>
              <a:t>uremesini</a:t>
            </a:r>
            <a:r>
              <a:rPr lang="tr-TR" dirty="0" smtClean="0"/>
              <a:t> </a:t>
            </a:r>
            <a:r>
              <a:rPr lang="tr-TR" dirty="0" err="1" smtClean="0"/>
              <a:t>onler</a:t>
            </a:r>
            <a:r>
              <a:rPr lang="tr-TR" dirty="0" smtClean="0"/>
              <a:t>.</a:t>
            </a:r>
          </a:p>
          <a:p>
            <a:pPr lvl="1"/>
            <a:r>
              <a:rPr lang="tr-TR" dirty="0" err="1" smtClean="0"/>
              <a:t>Kateterin</a:t>
            </a:r>
            <a:r>
              <a:rPr lang="tr-TR" dirty="0" smtClean="0"/>
              <a:t> </a:t>
            </a:r>
            <a:r>
              <a:rPr lang="tr-TR" dirty="0" err="1" smtClean="0"/>
              <a:t>guvenliğini</a:t>
            </a:r>
            <a:r>
              <a:rPr lang="tr-TR" dirty="0" smtClean="0"/>
              <a:t> sağlar, </a:t>
            </a:r>
            <a:r>
              <a:rPr lang="tr-TR" dirty="0" err="1" smtClean="0"/>
              <a:t>boylece</a:t>
            </a:r>
            <a:r>
              <a:rPr lang="tr-TR" dirty="0" smtClean="0"/>
              <a:t> yerinden </a:t>
            </a:r>
            <a:r>
              <a:rPr lang="tr-TR" dirty="0" err="1" smtClean="0"/>
              <a:t>cıkmasını</a:t>
            </a:r>
            <a:r>
              <a:rPr lang="tr-TR" dirty="0" smtClean="0"/>
              <a:t> </a:t>
            </a:r>
            <a:r>
              <a:rPr lang="tr-TR" dirty="0" err="1" smtClean="0"/>
              <a:t>onler</a:t>
            </a:r>
            <a:r>
              <a:rPr lang="tr-TR" dirty="0" smtClean="0"/>
              <a:t>.</a:t>
            </a:r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Ne sıklıkta yapılır?</a:t>
            </a:r>
          </a:p>
          <a:p>
            <a:r>
              <a:rPr lang="tr-TR" dirty="0" smtClean="0"/>
              <a:t>Steril gazlı bez kullanılıyorsa </a:t>
            </a:r>
            <a:r>
              <a:rPr lang="tr-TR" b="1" dirty="0" smtClean="0"/>
              <a:t>2 günde bir değiştirilmelidir.</a:t>
            </a:r>
          </a:p>
          <a:p>
            <a:r>
              <a:rPr lang="tr-TR" dirty="0" smtClean="0"/>
              <a:t>Şeffaf (transparan) pansuman </a:t>
            </a:r>
            <a:r>
              <a:rPr lang="tr-TR" dirty="0" err="1" smtClean="0"/>
              <a:t>ortuleri</a:t>
            </a:r>
            <a:r>
              <a:rPr lang="tr-TR" dirty="0" smtClean="0"/>
              <a:t> kullanılıyorsa </a:t>
            </a:r>
            <a:r>
              <a:rPr lang="tr-TR" b="1" dirty="0" smtClean="0"/>
              <a:t>7 günde bir değiştirilmelidir.</a:t>
            </a:r>
          </a:p>
          <a:p>
            <a:r>
              <a:rPr lang="tr-TR" b="1" dirty="0" smtClean="0"/>
              <a:t>Kirlendikçe, ıslandıkça ya da kenarından açılmışsa hemen değiştirilmelidir.</a:t>
            </a:r>
            <a:endParaRPr lang="tr-T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 smtClean="0"/>
              <a:t>Kateter</a:t>
            </a:r>
            <a:r>
              <a:rPr lang="tr-TR" sz="3200" b="1" dirty="0" smtClean="0"/>
              <a:t> çıkış yerinin pansumanı nasıl yapılır?</a:t>
            </a: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1. Hasta ve/veya hasta yakını yapılacak işlem konusunda bilgilendirilir.</a:t>
            </a:r>
          </a:p>
          <a:p>
            <a:pPr>
              <a:buNone/>
            </a:pPr>
            <a:r>
              <a:rPr lang="tr-TR" dirty="0" smtClean="0"/>
              <a:t>2. Malzemeler hazırlanır.</a:t>
            </a:r>
          </a:p>
          <a:p>
            <a:pPr>
              <a:buNone/>
            </a:pPr>
            <a:r>
              <a:rPr lang="tr-TR" dirty="0" smtClean="0"/>
              <a:t>3. Maske takılır.</a:t>
            </a:r>
          </a:p>
          <a:p>
            <a:pPr>
              <a:buNone/>
            </a:pPr>
            <a:r>
              <a:rPr lang="tr-TR" dirty="0" smtClean="0"/>
              <a:t>4. Eller yıkanır.</a:t>
            </a:r>
          </a:p>
          <a:p>
            <a:pPr>
              <a:buNone/>
            </a:pPr>
            <a:r>
              <a:rPr lang="tr-TR" dirty="0" smtClean="0"/>
              <a:t>5. Pansuman yapılacak hastaya maske takılır.</a:t>
            </a:r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tr-TR" dirty="0" smtClean="0"/>
              <a:t>7. Uyum </a:t>
            </a:r>
            <a:r>
              <a:rPr lang="tr-TR" dirty="0" err="1" smtClean="0"/>
              <a:t>gosterecek</a:t>
            </a:r>
            <a:r>
              <a:rPr lang="tr-TR" dirty="0" smtClean="0"/>
              <a:t> hastaya başını </a:t>
            </a:r>
            <a:r>
              <a:rPr lang="tr-TR" dirty="0" err="1" smtClean="0"/>
              <a:t>kateterin</a:t>
            </a:r>
            <a:r>
              <a:rPr lang="tr-TR" dirty="0" smtClean="0"/>
              <a:t> aksi </a:t>
            </a:r>
            <a:r>
              <a:rPr lang="tr-TR" dirty="0" err="1" smtClean="0"/>
              <a:t>yonune</a:t>
            </a:r>
            <a:r>
              <a:rPr lang="tr-TR" dirty="0" smtClean="0"/>
              <a:t> </a:t>
            </a:r>
            <a:r>
              <a:rPr lang="tr-TR" dirty="0" err="1" smtClean="0"/>
              <a:t>cevirmesi</a:t>
            </a:r>
            <a:r>
              <a:rPr lang="tr-TR" dirty="0" smtClean="0"/>
              <a:t> </a:t>
            </a:r>
            <a:r>
              <a:rPr lang="tr-TR" dirty="0" err="1" smtClean="0"/>
              <a:t>soylenir</a:t>
            </a:r>
            <a:r>
              <a:rPr lang="tr-TR" dirty="0" smtClean="0"/>
              <a:t>.</a:t>
            </a:r>
          </a:p>
          <a:p>
            <a:pPr>
              <a:buNone/>
            </a:pPr>
            <a:r>
              <a:rPr lang="tr-TR" i="1" dirty="0" smtClean="0"/>
              <a:t>8. Steril olmayan bir eldiven giyilerek eski pansuman </a:t>
            </a:r>
            <a:r>
              <a:rPr lang="tr-TR" i="1" dirty="0" err="1" smtClean="0"/>
              <a:t>uc</a:t>
            </a:r>
            <a:r>
              <a:rPr lang="tr-TR" i="1" dirty="0" smtClean="0"/>
              <a:t> kısmından tutularak </a:t>
            </a:r>
            <a:r>
              <a:rPr lang="tr-TR" i="1" dirty="0" err="1" smtClean="0"/>
              <a:t>yavaşca</a:t>
            </a:r>
            <a:r>
              <a:rPr lang="tr-TR" i="1" dirty="0" smtClean="0"/>
              <a:t> </a:t>
            </a:r>
            <a:r>
              <a:rPr lang="tr-TR" dirty="0" err="1" smtClean="0"/>
              <a:t>cekilerek</a:t>
            </a:r>
            <a:r>
              <a:rPr lang="tr-TR" dirty="0" smtClean="0"/>
              <a:t> </a:t>
            </a:r>
            <a:r>
              <a:rPr lang="tr-TR" dirty="0" err="1" smtClean="0"/>
              <a:t>cıkartılır</a:t>
            </a:r>
            <a:r>
              <a:rPr lang="tr-TR" dirty="0" smtClean="0"/>
              <a:t>. Pansuman </a:t>
            </a:r>
            <a:r>
              <a:rPr lang="tr-TR" dirty="0" err="1" smtClean="0"/>
              <a:t>cıkartılmadan</a:t>
            </a:r>
            <a:r>
              <a:rPr lang="tr-TR" dirty="0" smtClean="0"/>
              <a:t> hemen </a:t>
            </a:r>
            <a:r>
              <a:rPr lang="tr-TR" dirty="0" err="1" smtClean="0"/>
              <a:t>once</a:t>
            </a:r>
            <a:r>
              <a:rPr lang="tr-TR" dirty="0" smtClean="0"/>
              <a:t> kenarlarının alkolle ıslatılması canının acımasını biraz azaltabilir. </a:t>
            </a:r>
            <a:r>
              <a:rPr lang="tr-TR" i="1" dirty="0" smtClean="0"/>
              <a:t>Kirli olan pansuman materyali atık kabına atılır.</a:t>
            </a:r>
          </a:p>
          <a:p>
            <a:pPr>
              <a:buNone/>
            </a:pPr>
            <a:r>
              <a:rPr lang="tr-TR" dirty="0" smtClean="0"/>
              <a:t>9. </a:t>
            </a:r>
            <a:r>
              <a:rPr lang="tr-TR" dirty="0" err="1" smtClean="0"/>
              <a:t>Kateter</a:t>
            </a:r>
            <a:r>
              <a:rPr lang="tr-TR" dirty="0" smtClean="0"/>
              <a:t> </a:t>
            </a:r>
            <a:r>
              <a:rPr lang="tr-TR" dirty="0" err="1" smtClean="0"/>
              <a:t>cıkış</a:t>
            </a:r>
            <a:r>
              <a:rPr lang="tr-TR" dirty="0" smtClean="0"/>
              <a:t> yeri </a:t>
            </a:r>
            <a:r>
              <a:rPr lang="tr-TR" b="1" dirty="0" smtClean="0"/>
              <a:t>kızarıklık, şişlik, akıntı, kanama ve hassasiyet acısından incelenir.</a:t>
            </a:r>
          </a:p>
          <a:p>
            <a:pPr>
              <a:buNone/>
            </a:pPr>
            <a:r>
              <a:rPr lang="tr-TR" dirty="0" smtClean="0"/>
              <a:t>10. Steril eldivenler ‘’steril şekilde’’ giyilir. Bundan sonra steril malzemeler dışında </a:t>
            </a:r>
            <a:r>
              <a:rPr lang="tr-TR" dirty="0" err="1" smtClean="0"/>
              <a:t>hicbir</a:t>
            </a:r>
            <a:r>
              <a:rPr lang="tr-TR" dirty="0" smtClean="0"/>
              <a:t> yere dokunulmamalıdır.</a:t>
            </a:r>
            <a:endParaRPr lang="tr-TR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 smtClean="0"/>
              <a:t>Kateter</a:t>
            </a:r>
            <a:r>
              <a:rPr lang="tr-TR" sz="3200" b="1" dirty="0" smtClean="0"/>
              <a:t> çıkış yerinin pansumanı nasıl yapılır?</a:t>
            </a:r>
            <a:endParaRPr lang="tr-TR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528641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tr-TR" dirty="0" smtClean="0"/>
              <a:t>11. </a:t>
            </a:r>
            <a:r>
              <a:rPr lang="tr-TR" dirty="0" err="1" smtClean="0"/>
              <a:t>Kateter</a:t>
            </a:r>
            <a:r>
              <a:rPr lang="tr-TR" dirty="0" smtClean="0"/>
              <a:t> </a:t>
            </a:r>
            <a:r>
              <a:rPr lang="tr-TR" dirty="0" err="1" smtClean="0"/>
              <a:t>cıkış</a:t>
            </a:r>
            <a:r>
              <a:rPr lang="tr-TR" dirty="0" smtClean="0"/>
              <a:t> noktasından başlanarak merkezden </a:t>
            </a:r>
            <a:r>
              <a:rPr lang="tr-TR" dirty="0" err="1" smtClean="0"/>
              <a:t>cevreye</a:t>
            </a:r>
            <a:r>
              <a:rPr lang="tr-TR" dirty="0" smtClean="0"/>
              <a:t> doğru</a:t>
            </a:r>
            <a:r>
              <a:rPr lang="tr-TR" i="1" dirty="0" smtClean="0"/>
              <a:t> %2 </a:t>
            </a:r>
            <a:r>
              <a:rPr lang="tr-TR" i="1" dirty="0" err="1" smtClean="0"/>
              <a:t>klorheksidin</a:t>
            </a:r>
            <a:r>
              <a:rPr lang="tr-TR" i="1" dirty="0" smtClean="0"/>
              <a:t> </a:t>
            </a:r>
            <a:r>
              <a:rPr lang="tr-TR" i="1" dirty="0" err="1" smtClean="0"/>
              <a:t>iceren</a:t>
            </a:r>
            <a:r>
              <a:rPr lang="tr-TR" i="1" dirty="0" smtClean="0"/>
              <a:t> antiseptik sprey </a:t>
            </a:r>
            <a:r>
              <a:rPr lang="tr-TR" dirty="0" smtClean="0"/>
              <a:t>sıkılır. Ardından steril gazlı bezle </a:t>
            </a:r>
            <a:r>
              <a:rPr lang="tr-TR" dirty="0" err="1" smtClean="0"/>
              <a:t>kateter</a:t>
            </a:r>
            <a:r>
              <a:rPr lang="tr-TR" dirty="0" smtClean="0"/>
              <a:t> </a:t>
            </a:r>
            <a:r>
              <a:rPr lang="tr-TR" dirty="0" err="1" smtClean="0"/>
              <a:t>cıkış</a:t>
            </a:r>
            <a:r>
              <a:rPr lang="tr-TR" dirty="0" smtClean="0"/>
              <a:t> yerinden başlayarak dairesel hareketlerle </a:t>
            </a:r>
            <a:r>
              <a:rPr lang="tr-TR" dirty="0" err="1" smtClean="0"/>
              <a:t>kateter</a:t>
            </a:r>
            <a:r>
              <a:rPr lang="tr-TR" dirty="0" smtClean="0"/>
              <a:t> </a:t>
            </a:r>
            <a:r>
              <a:rPr lang="tr-TR" dirty="0" err="1" smtClean="0"/>
              <a:t>cıkış</a:t>
            </a:r>
            <a:r>
              <a:rPr lang="tr-TR" dirty="0" smtClean="0"/>
              <a:t> </a:t>
            </a:r>
            <a:r>
              <a:rPr lang="tr-TR" dirty="0" err="1" smtClean="0"/>
              <a:t>cevresi</a:t>
            </a:r>
            <a:r>
              <a:rPr lang="tr-TR" dirty="0" smtClean="0"/>
              <a:t> silinir. Bu işlem </a:t>
            </a:r>
            <a:r>
              <a:rPr lang="tr-TR" i="1" dirty="0" smtClean="0"/>
              <a:t>en az üç defa tekrarlanır. İşlem her </a:t>
            </a:r>
            <a:r>
              <a:rPr lang="tr-TR" dirty="0" smtClean="0"/>
              <a:t>tekrarlandığında </a:t>
            </a:r>
            <a:r>
              <a:rPr lang="tr-TR" i="1" dirty="0" smtClean="0"/>
              <a:t>ayrı steril gazlı bez kullanılır.</a:t>
            </a:r>
          </a:p>
          <a:p>
            <a:pPr>
              <a:buNone/>
            </a:pPr>
            <a:r>
              <a:rPr lang="tr-TR" dirty="0" smtClean="0"/>
              <a:t>12. </a:t>
            </a:r>
            <a:r>
              <a:rPr lang="tr-TR" dirty="0" err="1" smtClean="0"/>
              <a:t>Kateterin</a:t>
            </a:r>
            <a:r>
              <a:rPr lang="tr-TR" dirty="0" smtClean="0"/>
              <a:t> gerilmesini ve </a:t>
            </a:r>
            <a:r>
              <a:rPr lang="tr-TR" dirty="0" err="1" smtClean="0"/>
              <a:t>cıkmasını</a:t>
            </a:r>
            <a:r>
              <a:rPr lang="tr-TR" dirty="0" smtClean="0"/>
              <a:t> </a:t>
            </a:r>
            <a:r>
              <a:rPr lang="tr-TR" dirty="0" err="1" smtClean="0"/>
              <a:t>onlemek</a:t>
            </a:r>
            <a:r>
              <a:rPr lang="tr-TR" dirty="0" smtClean="0"/>
              <a:t> </a:t>
            </a:r>
            <a:r>
              <a:rPr lang="tr-TR" dirty="0" err="1" smtClean="0"/>
              <a:t>icin</a:t>
            </a:r>
            <a:r>
              <a:rPr lang="tr-TR" dirty="0" smtClean="0"/>
              <a:t> steril gazlı bir bezle </a:t>
            </a:r>
            <a:r>
              <a:rPr lang="tr-TR" dirty="0" err="1" smtClean="0"/>
              <a:t>kateter</a:t>
            </a:r>
            <a:r>
              <a:rPr lang="tr-TR" dirty="0" smtClean="0"/>
              <a:t> </a:t>
            </a:r>
            <a:r>
              <a:rPr lang="tr-TR" dirty="0" err="1" smtClean="0"/>
              <a:t>cıkış</a:t>
            </a:r>
            <a:r>
              <a:rPr lang="tr-TR" dirty="0" smtClean="0"/>
              <a:t> yerine yakın bir yerden tutulur. </a:t>
            </a:r>
            <a:r>
              <a:rPr lang="tr-TR" dirty="0" err="1" smtClean="0"/>
              <a:t>Tum</a:t>
            </a:r>
            <a:r>
              <a:rPr lang="tr-TR" dirty="0" smtClean="0"/>
              <a:t> </a:t>
            </a:r>
            <a:r>
              <a:rPr lang="tr-TR" dirty="0" err="1" smtClean="0"/>
              <a:t>kateter</a:t>
            </a:r>
            <a:r>
              <a:rPr lang="tr-TR" dirty="0" smtClean="0"/>
              <a:t> </a:t>
            </a:r>
            <a:r>
              <a:rPr lang="tr-TR" dirty="0" err="1" smtClean="0"/>
              <a:t>govdesine</a:t>
            </a:r>
            <a:r>
              <a:rPr lang="tr-TR" dirty="0" smtClean="0"/>
              <a:t> antiseptik sprey sıkılır. </a:t>
            </a:r>
            <a:r>
              <a:rPr lang="tr-TR" dirty="0" err="1" smtClean="0"/>
              <a:t>Kateteri</a:t>
            </a:r>
            <a:r>
              <a:rPr lang="tr-TR" dirty="0" smtClean="0"/>
              <a:t> temizlemek </a:t>
            </a:r>
            <a:r>
              <a:rPr lang="tr-TR" dirty="0" err="1" smtClean="0"/>
              <a:t>icin</a:t>
            </a:r>
            <a:r>
              <a:rPr lang="tr-TR" dirty="0" smtClean="0"/>
              <a:t> başka bir steril gazlı bez alınarak </a:t>
            </a:r>
            <a:r>
              <a:rPr lang="tr-TR" dirty="0" err="1" smtClean="0"/>
              <a:t>kateter</a:t>
            </a:r>
            <a:r>
              <a:rPr lang="tr-TR" dirty="0" smtClean="0"/>
              <a:t> </a:t>
            </a:r>
            <a:r>
              <a:rPr lang="tr-TR" dirty="0" err="1" smtClean="0"/>
              <a:t>cıkışından</a:t>
            </a:r>
            <a:r>
              <a:rPr lang="tr-TR" dirty="0" smtClean="0"/>
              <a:t> </a:t>
            </a:r>
            <a:r>
              <a:rPr lang="tr-TR" dirty="0" err="1" smtClean="0"/>
              <a:t>kateter</a:t>
            </a:r>
            <a:r>
              <a:rPr lang="tr-TR" dirty="0" smtClean="0"/>
              <a:t> kapağına doğru </a:t>
            </a:r>
            <a:r>
              <a:rPr lang="tr-TR" dirty="0" err="1" smtClean="0"/>
              <a:t>tum</a:t>
            </a:r>
            <a:r>
              <a:rPr lang="tr-TR" dirty="0" smtClean="0"/>
              <a:t> </a:t>
            </a:r>
            <a:r>
              <a:rPr lang="tr-TR" dirty="0" err="1" smtClean="0"/>
              <a:t>kateter</a:t>
            </a:r>
            <a:r>
              <a:rPr lang="tr-TR" dirty="0" smtClean="0"/>
              <a:t> </a:t>
            </a:r>
            <a:r>
              <a:rPr lang="tr-TR" dirty="0" err="1" smtClean="0"/>
              <a:t>govdesi</a:t>
            </a:r>
            <a:r>
              <a:rPr lang="tr-TR" dirty="0" smtClean="0"/>
              <a:t> silinir. </a:t>
            </a:r>
            <a:r>
              <a:rPr lang="tr-TR" b="1" dirty="0" err="1" smtClean="0"/>
              <a:t>Kateter</a:t>
            </a:r>
            <a:r>
              <a:rPr lang="tr-TR" b="1" dirty="0" smtClean="0"/>
              <a:t> hattını ve elleri steril tutmak için </a:t>
            </a:r>
            <a:r>
              <a:rPr lang="tr-TR" b="1" dirty="0" err="1" smtClean="0"/>
              <a:t>kateter</a:t>
            </a:r>
            <a:r>
              <a:rPr lang="tr-TR" b="1" dirty="0" smtClean="0"/>
              <a:t> her zaman gazlı bez ile tutulur.</a:t>
            </a:r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 smtClean="0"/>
              <a:t>Kateter</a:t>
            </a:r>
            <a:r>
              <a:rPr lang="tr-TR" sz="3200" b="1" dirty="0" smtClean="0"/>
              <a:t> çıkış yerinin pansumanı nasıl yapılır?</a:t>
            </a:r>
            <a:endParaRPr lang="tr-TR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dirty="0" smtClean="0"/>
              <a:t>13. Silme işlemi tamamlandıktan sonra </a:t>
            </a:r>
            <a:r>
              <a:rPr lang="tr-TR" dirty="0" err="1" smtClean="0"/>
              <a:t>kateter</a:t>
            </a:r>
            <a:r>
              <a:rPr lang="tr-TR" dirty="0" smtClean="0"/>
              <a:t> </a:t>
            </a:r>
            <a:r>
              <a:rPr lang="tr-TR" dirty="0" err="1" smtClean="0"/>
              <a:t>cıkış</a:t>
            </a:r>
            <a:r>
              <a:rPr lang="tr-TR" dirty="0" smtClean="0"/>
              <a:t> </a:t>
            </a:r>
            <a:r>
              <a:rPr lang="tr-TR" dirty="0" err="1" smtClean="0"/>
              <a:t>bolgesine</a:t>
            </a:r>
            <a:r>
              <a:rPr lang="tr-TR" dirty="0" smtClean="0"/>
              <a:t> tekrar antiseptik sprey sıkılır ve kendi kendisine kuruması </a:t>
            </a:r>
            <a:r>
              <a:rPr lang="tr-TR" dirty="0" err="1" smtClean="0"/>
              <a:t>icin</a:t>
            </a:r>
            <a:r>
              <a:rPr lang="tr-TR" dirty="0" smtClean="0"/>
              <a:t> beklenir.</a:t>
            </a:r>
          </a:p>
          <a:p>
            <a:pPr>
              <a:buNone/>
            </a:pPr>
            <a:r>
              <a:rPr lang="tr-TR" dirty="0" smtClean="0"/>
              <a:t>14. Daha sonra </a:t>
            </a:r>
            <a:r>
              <a:rPr lang="tr-TR" dirty="0" err="1" smtClean="0"/>
              <a:t>kateterin</a:t>
            </a:r>
            <a:r>
              <a:rPr lang="tr-TR" dirty="0" smtClean="0"/>
              <a:t> </a:t>
            </a:r>
            <a:r>
              <a:rPr lang="tr-TR" dirty="0" err="1" smtClean="0"/>
              <a:t>cıkış</a:t>
            </a:r>
            <a:r>
              <a:rPr lang="tr-TR" dirty="0" smtClean="0"/>
              <a:t> yerine steril gazlı bez konulur ve elastik sabitleme bandıyla </a:t>
            </a:r>
            <a:r>
              <a:rPr lang="tr-TR" dirty="0" err="1" smtClean="0"/>
              <a:t>uzeri</a:t>
            </a:r>
            <a:r>
              <a:rPr lang="tr-TR" dirty="0" smtClean="0"/>
              <a:t> kapatılır. Bu işlem sırasında </a:t>
            </a:r>
            <a:r>
              <a:rPr lang="tr-TR" dirty="0" err="1" smtClean="0"/>
              <a:t>kateterin</a:t>
            </a:r>
            <a:r>
              <a:rPr lang="tr-TR" dirty="0" smtClean="0"/>
              <a:t> katlanmamasına ve gerilmemesine dikkat edilmelidir</a:t>
            </a:r>
          </a:p>
          <a:p>
            <a:pPr>
              <a:buNone/>
            </a:pPr>
            <a:r>
              <a:rPr lang="tr-TR" dirty="0" smtClean="0"/>
              <a:t>15. Pansumanın </a:t>
            </a:r>
            <a:r>
              <a:rPr lang="tr-TR" dirty="0" err="1" smtClean="0"/>
              <a:t>uzerine</a:t>
            </a:r>
            <a:r>
              <a:rPr lang="tr-TR" dirty="0" smtClean="0"/>
              <a:t> tarih ve yapan kişinin ismi not edilmelidir. </a:t>
            </a:r>
          </a:p>
          <a:p>
            <a:endParaRPr lang="tr-TR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 smtClean="0"/>
              <a:t>Kateter</a:t>
            </a:r>
            <a:r>
              <a:rPr lang="tr-TR" sz="3200" b="1" dirty="0" smtClean="0"/>
              <a:t> çıkış yerinin pansumanı nasıl yapılır?</a:t>
            </a:r>
            <a:endParaRPr lang="tr-TR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KATETER LÜMENLERİNİN YIKANMASI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Ne sıklıkta yapılır?</a:t>
            </a:r>
          </a:p>
          <a:p>
            <a:pPr lvl="1"/>
            <a:r>
              <a:rPr lang="sv-SE" dirty="0" smtClean="0"/>
              <a:t>Kateter kullanılmıyorsa </a:t>
            </a:r>
            <a:r>
              <a:rPr lang="sv-SE" b="1" dirty="0" smtClean="0"/>
              <a:t>2 günde bir</a:t>
            </a:r>
            <a:r>
              <a:rPr lang="tr-TR" b="1" dirty="0" smtClean="0"/>
              <a:t> </a:t>
            </a:r>
            <a:r>
              <a:rPr lang="tr-TR" dirty="0" smtClean="0"/>
              <a:t>yapılır.</a:t>
            </a:r>
          </a:p>
          <a:p>
            <a:pPr lvl="1"/>
            <a:r>
              <a:rPr lang="tr-TR" dirty="0" err="1" smtClean="0"/>
              <a:t>Kateterden</a:t>
            </a:r>
            <a:r>
              <a:rPr lang="tr-TR" dirty="0" smtClean="0"/>
              <a:t> kan alındıktan hemen sonra yapılmalıdır.</a:t>
            </a:r>
          </a:p>
          <a:p>
            <a:pPr lvl="1"/>
            <a:r>
              <a:rPr lang="tr-TR" dirty="0" err="1" smtClean="0"/>
              <a:t>Kateterden</a:t>
            </a:r>
            <a:r>
              <a:rPr lang="tr-TR" dirty="0" smtClean="0"/>
              <a:t> yapılan her tedavi sonrası yapılmalıdır.</a:t>
            </a:r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err="1" smtClean="0"/>
              <a:t>Kateter</a:t>
            </a:r>
            <a:r>
              <a:rPr lang="tr-TR" b="1" dirty="0" smtClean="0"/>
              <a:t> lümenini yıkamada ne kullanılır?</a:t>
            </a:r>
          </a:p>
          <a:p>
            <a:pPr lvl="1"/>
            <a:r>
              <a:rPr lang="tr-TR" dirty="0" err="1" smtClean="0"/>
              <a:t>Lumen</a:t>
            </a:r>
            <a:r>
              <a:rPr lang="tr-TR" dirty="0" smtClean="0"/>
              <a:t> hemen kullanılacaksa </a:t>
            </a:r>
            <a:r>
              <a:rPr lang="tr-TR" b="1" dirty="0" smtClean="0"/>
              <a:t>sadece 5-10 mL serum fizyolojik ile yıkanır.</a:t>
            </a:r>
          </a:p>
          <a:p>
            <a:pPr lvl="1"/>
            <a:r>
              <a:rPr lang="tr-TR" dirty="0" err="1" smtClean="0"/>
              <a:t>Lumen</a:t>
            </a:r>
            <a:r>
              <a:rPr lang="tr-TR" dirty="0" smtClean="0"/>
              <a:t> </a:t>
            </a:r>
            <a:r>
              <a:rPr lang="tr-TR" b="1" dirty="0" smtClean="0"/>
              <a:t>8 saat içinde kullanılmayacaksa, 5-10 mL serum fizyolojikle yıkandıktan sonra 2 mL </a:t>
            </a:r>
            <a:r>
              <a:rPr lang="tr-TR" b="1" dirty="0" err="1" smtClean="0"/>
              <a:t>heparinli</a:t>
            </a:r>
            <a:r>
              <a:rPr lang="tr-TR" b="1" dirty="0" smtClean="0"/>
              <a:t> serum fizyolojikle yıkanır.</a:t>
            </a:r>
            <a:endParaRPr lang="tr-T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2900370"/>
          </a:xfrm>
        </p:spPr>
        <p:txBody>
          <a:bodyPr/>
          <a:lstStyle/>
          <a:p>
            <a:r>
              <a:rPr lang="tr-TR" b="1" i="1" dirty="0" err="1" smtClean="0"/>
              <a:t>Heparinli</a:t>
            </a:r>
            <a:r>
              <a:rPr lang="tr-TR" b="1" i="1" dirty="0" smtClean="0"/>
              <a:t> serum fizyolojik 1mL’sinde 10 IU </a:t>
            </a:r>
            <a:r>
              <a:rPr lang="tr-TR" b="1" i="1" dirty="0" err="1" smtClean="0"/>
              <a:t>heparin</a:t>
            </a:r>
            <a:r>
              <a:rPr lang="tr-TR" b="1" i="1" dirty="0" smtClean="0"/>
              <a:t> içerir.</a:t>
            </a:r>
          </a:p>
          <a:p>
            <a:r>
              <a:rPr lang="tr-TR" b="1" dirty="0" smtClean="0"/>
              <a:t>100 mL serum fizyolojik torbasının içine 2 dizyem </a:t>
            </a:r>
            <a:r>
              <a:rPr lang="tr-TR" b="1" dirty="0" err="1" smtClean="0"/>
              <a:t>heparin</a:t>
            </a:r>
            <a:r>
              <a:rPr lang="tr-TR" b="1" dirty="0" smtClean="0"/>
              <a:t> (</a:t>
            </a:r>
            <a:r>
              <a:rPr lang="tr-TR" b="1" i="1" dirty="0" err="1" smtClean="0"/>
              <a:t>heparin</a:t>
            </a:r>
            <a:r>
              <a:rPr lang="tr-TR" b="1" i="1" dirty="0" smtClean="0"/>
              <a:t> </a:t>
            </a:r>
            <a:r>
              <a:rPr lang="tr-TR" b="1" i="1" dirty="0" err="1" smtClean="0"/>
              <a:t>flakon</a:t>
            </a:r>
            <a:r>
              <a:rPr lang="tr-TR" b="1" i="1" dirty="0" smtClean="0"/>
              <a:t> 25 000 </a:t>
            </a:r>
            <a:r>
              <a:rPr lang="tr-TR" i="1" dirty="0" err="1" smtClean="0"/>
              <a:t>lU</a:t>
            </a:r>
            <a:r>
              <a:rPr lang="tr-TR" i="1" dirty="0" smtClean="0"/>
              <a:t>/5 mL]) </a:t>
            </a:r>
            <a:r>
              <a:rPr lang="tr-TR" b="1" i="1" dirty="0" smtClean="0"/>
              <a:t>eklenerek hazırlanır.</a:t>
            </a:r>
            <a:endParaRPr lang="tr-T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KATETER KAPAKLARININ DEĞİŞTİRİLMESİ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err="1" smtClean="0"/>
              <a:t>Kateter</a:t>
            </a:r>
            <a:r>
              <a:rPr lang="tr-TR" b="1" dirty="0" smtClean="0"/>
              <a:t> kapakları ne sıklıkla değiştirilir?</a:t>
            </a:r>
          </a:p>
          <a:p>
            <a:pPr lvl="1"/>
            <a:r>
              <a:rPr lang="tr-TR" dirty="0" err="1" smtClean="0"/>
              <a:t>Kateter</a:t>
            </a:r>
            <a:r>
              <a:rPr lang="tr-TR" dirty="0" smtClean="0"/>
              <a:t> kullanılmıyorsa, </a:t>
            </a:r>
            <a:r>
              <a:rPr lang="tr-TR" dirty="0" err="1" smtClean="0"/>
              <a:t>heparinli</a:t>
            </a:r>
            <a:r>
              <a:rPr lang="tr-TR" dirty="0" smtClean="0"/>
              <a:t> serum fizyolojikle yıkama sonrası değiştirilmelidir.</a:t>
            </a:r>
          </a:p>
          <a:p>
            <a:pPr lvl="1"/>
            <a:r>
              <a:rPr lang="tr-TR" dirty="0" smtClean="0"/>
              <a:t>Kapaktan sızıntı varsa veya kapak </a:t>
            </a:r>
            <a:r>
              <a:rPr lang="tr-TR" dirty="0" err="1" smtClean="0"/>
              <a:t>icinde</a:t>
            </a:r>
            <a:r>
              <a:rPr lang="tr-TR" dirty="0" smtClean="0"/>
              <a:t> kan kalıntısı varsa değiştirilmelidir.</a:t>
            </a:r>
          </a:p>
          <a:p>
            <a:pPr lvl="1"/>
            <a:r>
              <a:rPr lang="tr-TR" dirty="0" smtClean="0"/>
              <a:t>Kapak herhangi bir nedenle </a:t>
            </a:r>
            <a:r>
              <a:rPr lang="tr-TR" dirty="0" err="1" smtClean="0"/>
              <a:t>cıkartıldıysa</a:t>
            </a:r>
            <a:r>
              <a:rPr lang="tr-TR" dirty="0" smtClean="0"/>
              <a:t> kirlenmiş kabul edilip değiştirilmelidir.</a:t>
            </a:r>
            <a:endParaRPr lang="tr-T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906</Words>
  <Application>Microsoft Office PowerPoint</Application>
  <PresentationFormat>Ekran Gösterisi (4:3)</PresentationFormat>
  <Paragraphs>94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3" baseType="lpstr">
      <vt:lpstr>Ofis Teması</vt:lpstr>
      <vt:lpstr>KATETER BAKIMI</vt:lpstr>
      <vt:lpstr>Slayt 2</vt:lpstr>
      <vt:lpstr>Slayt 3</vt:lpstr>
      <vt:lpstr>Slayt 4</vt:lpstr>
      <vt:lpstr>Slayt 5</vt:lpstr>
      <vt:lpstr>RİSK FAKTÖRLERİ</vt:lpstr>
      <vt:lpstr>TEDAVİ</vt:lpstr>
      <vt:lpstr>SANTRAL VENÖZ KATETER BAKIMI</vt:lpstr>
      <vt:lpstr>Slayt 9</vt:lpstr>
      <vt:lpstr>KATETER BAKIMI İÇİN GEREKLİ MALZEMELER</vt:lpstr>
      <vt:lpstr>Slayt 11</vt:lpstr>
      <vt:lpstr>Slayt 12</vt:lpstr>
      <vt:lpstr>Slayt 13</vt:lpstr>
      <vt:lpstr>Slayt 14</vt:lpstr>
      <vt:lpstr>Kateter çıkış yerinin pansumanı nasıl yapılır?</vt:lpstr>
      <vt:lpstr>Kateter çıkış yerinin pansumanı nasıl yapılır?</vt:lpstr>
      <vt:lpstr>Kateter çıkış yerinin pansumanı nasıl yapılır?</vt:lpstr>
      <vt:lpstr>Kateter çıkış yerinin pansumanı nasıl yapılır?</vt:lpstr>
      <vt:lpstr>KATETER LÜMENLERİNİN YIKANMASI</vt:lpstr>
      <vt:lpstr>Slayt 20</vt:lpstr>
      <vt:lpstr>Slayt 21</vt:lpstr>
      <vt:lpstr>KATETER KAPAKLARININ DEĞİŞTİRİLMESİ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KANÜL/KATETER BAKIMI</dc:title>
  <dc:creator>zgrkom</dc:creator>
  <cp:lastModifiedBy>zgrkom</cp:lastModifiedBy>
  <cp:revision>6</cp:revision>
  <dcterms:created xsi:type="dcterms:W3CDTF">2020-01-16T08:52:58Z</dcterms:created>
  <dcterms:modified xsi:type="dcterms:W3CDTF">2020-11-05T08:58:23Z</dcterms:modified>
</cp:coreProperties>
</file>