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147.xml" ContentType="application/vnd.openxmlformats-officedocument.presentationml.slide+xml"/>
  <Override PartName="/ppt/slides/slide158.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slides/slide165.xml" ContentType="application/vnd.openxmlformats-officedocument.presentationml.slide+xml"/>
  <Override PartName="/ppt/diagrams/layout1.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167.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68.xml" ContentType="application/vnd.openxmlformats-officedocument.presentationml.slide+xml"/>
  <Override PartName="/ppt/slides/slide139.xml" ContentType="application/vnd.openxmlformats-officedocument.presentationml.slide+xml"/>
  <Override PartName="/ppt/slides/slide157.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diagrams/data1.xml" ContentType="application/vnd.openxmlformats-officedocument.drawingml.diagramData+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0"/>
  </p:notesMasterIdLst>
  <p:sldIdLst>
    <p:sldId id="256" r:id="rId2"/>
    <p:sldId id="272" r:id="rId3"/>
    <p:sldId id="294"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1" r:id="rId18"/>
    <p:sldId id="292"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3" r:id="rId38"/>
    <p:sldId id="296" r:id="rId39"/>
    <p:sldId id="297" r:id="rId40"/>
    <p:sldId id="298" r:id="rId41"/>
    <p:sldId id="299" r:id="rId42"/>
    <p:sldId id="300" r:id="rId43"/>
    <p:sldId id="301" r:id="rId44"/>
    <p:sldId id="302" r:id="rId45"/>
    <p:sldId id="322" r:id="rId46"/>
    <p:sldId id="323" r:id="rId47"/>
    <p:sldId id="303" r:id="rId48"/>
    <p:sldId id="304" r:id="rId49"/>
    <p:sldId id="321" r:id="rId50"/>
    <p:sldId id="305" r:id="rId51"/>
    <p:sldId id="320" r:id="rId52"/>
    <p:sldId id="306" r:id="rId53"/>
    <p:sldId id="307" r:id="rId54"/>
    <p:sldId id="308" r:id="rId55"/>
    <p:sldId id="309" r:id="rId56"/>
    <p:sldId id="318" r:id="rId57"/>
    <p:sldId id="319" r:id="rId58"/>
    <p:sldId id="310" r:id="rId59"/>
    <p:sldId id="311" r:id="rId60"/>
    <p:sldId id="312" r:id="rId61"/>
    <p:sldId id="313" r:id="rId62"/>
    <p:sldId id="314" r:id="rId63"/>
    <p:sldId id="315" r:id="rId64"/>
    <p:sldId id="316" r:id="rId65"/>
    <p:sldId id="317"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6" r:id="rId89"/>
    <p:sldId id="347" r:id="rId90"/>
    <p:sldId id="348" r:id="rId91"/>
    <p:sldId id="349" r:id="rId92"/>
    <p:sldId id="350" r:id="rId93"/>
    <p:sldId id="351" r:id="rId94"/>
    <p:sldId id="352" r:id="rId95"/>
    <p:sldId id="353" r:id="rId96"/>
    <p:sldId id="354" r:id="rId97"/>
    <p:sldId id="355" r:id="rId98"/>
    <p:sldId id="356" r:id="rId99"/>
    <p:sldId id="357" r:id="rId100"/>
    <p:sldId id="358" r:id="rId101"/>
    <p:sldId id="359" r:id="rId102"/>
    <p:sldId id="360" r:id="rId103"/>
    <p:sldId id="361" r:id="rId104"/>
    <p:sldId id="362" r:id="rId105"/>
    <p:sldId id="363" r:id="rId106"/>
    <p:sldId id="364" r:id="rId107"/>
    <p:sldId id="365" r:id="rId108"/>
    <p:sldId id="366" r:id="rId109"/>
    <p:sldId id="367" r:id="rId110"/>
    <p:sldId id="368" r:id="rId111"/>
    <p:sldId id="369" r:id="rId112"/>
    <p:sldId id="370" r:id="rId113"/>
    <p:sldId id="371" r:id="rId114"/>
    <p:sldId id="372" r:id="rId115"/>
    <p:sldId id="373" r:id="rId116"/>
    <p:sldId id="374" r:id="rId117"/>
    <p:sldId id="375" r:id="rId118"/>
    <p:sldId id="376" r:id="rId119"/>
    <p:sldId id="377" r:id="rId120"/>
    <p:sldId id="378" r:id="rId121"/>
    <p:sldId id="379" r:id="rId122"/>
    <p:sldId id="380" r:id="rId123"/>
    <p:sldId id="381" r:id="rId124"/>
    <p:sldId id="382" r:id="rId125"/>
    <p:sldId id="383" r:id="rId126"/>
    <p:sldId id="384" r:id="rId127"/>
    <p:sldId id="385" r:id="rId128"/>
    <p:sldId id="386" r:id="rId129"/>
    <p:sldId id="387" r:id="rId130"/>
    <p:sldId id="388" r:id="rId131"/>
    <p:sldId id="389" r:id="rId132"/>
    <p:sldId id="390" r:id="rId133"/>
    <p:sldId id="391" r:id="rId134"/>
    <p:sldId id="392" r:id="rId135"/>
    <p:sldId id="393" r:id="rId136"/>
    <p:sldId id="394" r:id="rId137"/>
    <p:sldId id="395" r:id="rId138"/>
    <p:sldId id="396" r:id="rId139"/>
    <p:sldId id="397" r:id="rId140"/>
    <p:sldId id="398" r:id="rId141"/>
    <p:sldId id="399" r:id="rId142"/>
    <p:sldId id="400" r:id="rId143"/>
    <p:sldId id="401" r:id="rId144"/>
    <p:sldId id="402" r:id="rId145"/>
    <p:sldId id="403" r:id="rId146"/>
    <p:sldId id="404" r:id="rId147"/>
    <p:sldId id="405" r:id="rId148"/>
    <p:sldId id="406" r:id="rId149"/>
    <p:sldId id="407" r:id="rId150"/>
    <p:sldId id="408" r:id="rId151"/>
    <p:sldId id="409" r:id="rId152"/>
    <p:sldId id="410" r:id="rId153"/>
    <p:sldId id="411" r:id="rId154"/>
    <p:sldId id="412" r:id="rId155"/>
    <p:sldId id="413" r:id="rId156"/>
    <p:sldId id="414" r:id="rId157"/>
    <p:sldId id="415" r:id="rId158"/>
    <p:sldId id="416" r:id="rId159"/>
    <p:sldId id="417" r:id="rId160"/>
    <p:sldId id="418" r:id="rId161"/>
    <p:sldId id="419" r:id="rId162"/>
    <p:sldId id="420" r:id="rId163"/>
    <p:sldId id="421" r:id="rId164"/>
    <p:sldId id="422" r:id="rId165"/>
    <p:sldId id="423" r:id="rId166"/>
    <p:sldId id="424" r:id="rId167"/>
    <p:sldId id="425" r:id="rId168"/>
    <p:sldId id="426" r:id="rId16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34611" autoAdjust="0"/>
    <p:restoredTop sz="86463" autoAdjust="0"/>
  </p:normalViewPr>
  <p:slideViewPr>
    <p:cSldViewPr>
      <p:cViewPr varScale="1">
        <p:scale>
          <a:sx n="62" d="100"/>
          <a:sy n="62" d="100"/>
        </p:scale>
        <p:origin x="-96" y="-96"/>
      </p:cViewPr>
      <p:guideLst>
        <p:guide orient="horz" pos="2160"/>
        <p:guide pos="2880"/>
      </p:guideLst>
    </p:cSldViewPr>
  </p:slideViewPr>
  <p:outlineViewPr>
    <p:cViewPr>
      <p:scale>
        <a:sx n="33" d="100"/>
        <a:sy n="33" d="100"/>
      </p:scale>
      <p:origin x="216"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0"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E47698-E9D0-46DF-8198-34930A95BBDC}" type="doc">
      <dgm:prSet loTypeId="urn:microsoft.com/office/officeart/2005/8/layout/hProcess9" loCatId="process" qsTypeId="urn:microsoft.com/office/officeart/2005/8/quickstyle/simple1" qsCatId="simple" csTypeId="urn:microsoft.com/office/officeart/2005/8/colors/accent1_2" csCatId="accent1"/>
      <dgm:spPr/>
      <dgm:t>
        <a:bodyPr/>
        <a:lstStyle/>
        <a:p>
          <a:endParaRPr lang="tr-TR"/>
        </a:p>
      </dgm:t>
    </dgm:pt>
    <dgm:pt modelId="{094B439D-4E61-42C4-A5C9-9681485D2513}">
      <dgm:prSet/>
      <dgm:spPr/>
      <dgm:t>
        <a:bodyPr/>
        <a:lstStyle/>
        <a:p>
          <a:pPr rtl="0"/>
          <a:r>
            <a:rPr lang="tr-TR" dirty="0" smtClean="0"/>
            <a:t>Serbest ticaret anlaşmaları (Tarife engellerinin ortadan kaldırılması)</a:t>
          </a:r>
          <a:endParaRPr lang="tr-TR" dirty="0"/>
        </a:p>
      </dgm:t>
    </dgm:pt>
    <dgm:pt modelId="{64F3C663-B73D-4FD4-B2B9-FFEDFCF59129}" type="parTrans" cxnId="{41DAC5DA-1865-44F3-A201-8D9E6C5D24DE}">
      <dgm:prSet/>
      <dgm:spPr/>
      <dgm:t>
        <a:bodyPr/>
        <a:lstStyle/>
        <a:p>
          <a:endParaRPr lang="tr-TR"/>
        </a:p>
      </dgm:t>
    </dgm:pt>
    <dgm:pt modelId="{9FD0B1A1-484A-443D-8130-5C1D4042CC89}" type="sibTrans" cxnId="{41DAC5DA-1865-44F3-A201-8D9E6C5D24DE}">
      <dgm:prSet/>
      <dgm:spPr/>
      <dgm:t>
        <a:bodyPr/>
        <a:lstStyle/>
        <a:p>
          <a:endParaRPr lang="tr-TR"/>
        </a:p>
      </dgm:t>
    </dgm:pt>
    <dgm:pt modelId="{07E5C2BB-5D84-48D6-AEBA-A0F546C35364}">
      <dgm:prSet/>
      <dgm:spPr/>
      <dgm:t>
        <a:bodyPr/>
        <a:lstStyle/>
        <a:p>
          <a:pPr rtl="0"/>
          <a:r>
            <a:rPr lang="tr-TR" dirty="0" smtClean="0"/>
            <a:t>Gümrük birliği (Tarifelerin ortadan kaldırılması+Ortak dış tarife)</a:t>
          </a:r>
          <a:endParaRPr lang="tr-TR" dirty="0"/>
        </a:p>
      </dgm:t>
    </dgm:pt>
    <dgm:pt modelId="{24D05DBE-1478-4EFF-86D8-06D61AD6D2A4}" type="parTrans" cxnId="{6324DC69-1785-485D-BE82-465CBB564F72}">
      <dgm:prSet/>
      <dgm:spPr/>
      <dgm:t>
        <a:bodyPr/>
        <a:lstStyle/>
        <a:p>
          <a:endParaRPr lang="tr-TR"/>
        </a:p>
      </dgm:t>
    </dgm:pt>
    <dgm:pt modelId="{FA3445B8-6AD0-4033-84B5-E7FD0E5A10AE}" type="sibTrans" cxnId="{6324DC69-1785-485D-BE82-465CBB564F72}">
      <dgm:prSet/>
      <dgm:spPr/>
      <dgm:t>
        <a:bodyPr/>
        <a:lstStyle/>
        <a:p>
          <a:endParaRPr lang="tr-TR"/>
        </a:p>
      </dgm:t>
    </dgm:pt>
    <dgm:pt modelId="{1710B0FE-4487-490A-97F2-145EC1AABA73}">
      <dgm:prSet/>
      <dgm:spPr/>
      <dgm:t>
        <a:bodyPr/>
        <a:lstStyle/>
        <a:p>
          <a:pPr rtl="0"/>
          <a:r>
            <a:rPr lang="tr-TR" dirty="0" smtClean="0"/>
            <a:t>Ortak Pazar (Tarifelerin ortadan kaldırılması+ Ortak dış tarife+ Üretim faktörlerinin dolaşımı)</a:t>
          </a:r>
          <a:endParaRPr lang="tr-TR" dirty="0"/>
        </a:p>
      </dgm:t>
    </dgm:pt>
    <dgm:pt modelId="{29F63264-4534-4635-A4B5-857468C25361}" type="parTrans" cxnId="{62E02999-897D-476F-8881-85FA02BF8E7E}">
      <dgm:prSet/>
      <dgm:spPr/>
      <dgm:t>
        <a:bodyPr/>
        <a:lstStyle/>
        <a:p>
          <a:endParaRPr lang="tr-TR"/>
        </a:p>
      </dgm:t>
    </dgm:pt>
    <dgm:pt modelId="{08BE3F25-C076-451C-8C5A-96F6B90DD848}" type="sibTrans" cxnId="{62E02999-897D-476F-8881-85FA02BF8E7E}">
      <dgm:prSet/>
      <dgm:spPr/>
      <dgm:t>
        <a:bodyPr/>
        <a:lstStyle/>
        <a:p>
          <a:endParaRPr lang="tr-TR"/>
        </a:p>
      </dgm:t>
    </dgm:pt>
    <dgm:pt modelId="{ECD3276F-8C98-4F5C-BA42-29D98B210235}">
      <dgm:prSet/>
      <dgm:spPr/>
      <dgm:t>
        <a:bodyPr/>
        <a:lstStyle/>
        <a:p>
          <a:pPr rtl="0"/>
          <a:r>
            <a:rPr lang="tr-TR" dirty="0" smtClean="0"/>
            <a:t>Ekonomik birlik</a:t>
          </a:r>
          <a:endParaRPr lang="tr-TR" dirty="0"/>
        </a:p>
      </dgm:t>
    </dgm:pt>
    <dgm:pt modelId="{F5FAC376-B02E-4A18-983A-38F4C3FC6E74}" type="parTrans" cxnId="{EEFA0DED-2C0F-483A-927E-CA92B936286B}">
      <dgm:prSet/>
      <dgm:spPr/>
      <dgm:t>
        <a:bodyPr/>
        <a:lstStyle/>
        <a:p>
          <a:endParaRPr lang="tr-TR"/>
        </a:p>
      </dgm:t>
    </dgm:pt>
    <dgm:pt modelId="{F449C6F3-4C08-45F1-A3B5-C53DA5003207}" type="sibTrans" cxnId="{EEFA0DED-2C0F-483A-927E-CA92B936286B}">
      <dgm:prSet/>
      <dgm:spPr/>
      <dgm:t>
        <a:bodyPr/>
        <a:lstStyle/>
        <a:p>
          <a:endParaRPr lang="tr-TR"/>
        </a:p>
      </dgm:t>
    </dgm:pt>
    <dgm:pt modelId="{0EB1D62F-DF43-4E88-9206-209897289903}" type="pres">
      <dgm:prSet presAssocID="{D7E47698-E9D0-46DF-8198-34930A95BBDC}" presName="CompostProcess" presStyleCnt="0">
        <dgm:presLayoutVars>
          <dgm:dir/>
          <dgm:resizeHandles val="exact"/>
        </dgm:presLayoutVars>
      </dgm:prSet>
      <dgm:spPr/>
      <dgm:t>
        <a:bodyPr/>
        <a:lstStyle/>
        <a:p>
          <a:endParaRPr lang="tr-TR"/>
        </a:p>
      </dgm:t>
    </dgm:pt>
    <dgm:pt modelId="{BEA9C521-6CC0-455E-B133-7DAF8022F7FB}" type="pres">
      <dgm:prSet presAssocID="{D7E47698-E9D0-46DF-8198-34930A95BBDC}" presName="arrow" presStyleLbl="bgShp" presStyleIdx="0" presStyleCnt="1"/>
      <dgm:spPr/>
    </dgm:pt>
    <dgm:pt modelId="{C13562CE-7F43-4807-BBB8-86B6FB6ABB1B}" type="pres">
      <dgm:prSet presAssocID="{D7E47698-E9D0-46DF-8198-34930A95BBDC}" presName="linearProcess" presStyleCnt="0"/>
      <dgm:spPr/>
    </dgm:pt>
    <dgm:pt modelId="{954AC22E-0595-4A52-AA2F-D22913BEC83F}" type="pres">
      <dgm:prSet presAssocID="{094B439D-4E61-42C4-A5C9-9681485D2513}" presName="textNode" presStyleLbl="node1" presStyleIdx="0" presStyleCnt="4">
        <dgm:presLayoutVars>
          <dgm:bulletEnabled val="1"/>
        </dgm:presLayoutVars>
      </dgm:prSet>
      <dgm:spPr/>
      <dgm:t>
        <a:bodyPr/>
        <a:lstStyle/>
        <a:p>
          <a:endParaRPr lang="tr-TR"/>
        </a:p>
      </dgm:t>
    </dgm:pt>
    <dgm:pt modelId="{B4072A4E-513D-4AC4-9163-90E8000DFA74}" type="pres">
      <dgm:prSet presAssocID="{9FD0B1A1-484A-443D-8130-5C1D4042CC89}" presName="sibTrans" presStyleCnt="0"/>
      <dgm:spPr/>
    </dgm:pt>
    <dgm:pt modelId="{655E99D0-0AB1-4E5C-B50C-BF3CB7D78433}" type="pres">
      <dgm:prSet presAssocID="{07E5C2BB-5D84-48D6-AEBA-A0F546C35364}" presName="textNode" presStyleLbl="node1" presStyleIdx="1" presStyleCnt="4">
        <dgm:presLayoutVars>
          <dgm:bulletEnabled val="1"/>
        </dgm:presLayoutVars>
      </dgm:prSet>
      <dgm:spPr/>
      <dgm:t>
        <a:bodyPr/>
        <a:lstStyle/>
        <a:p>
          <a:endParaRPr lang="tr-TR"/>
        </a:p>
      </dgm:t>
    </dgm:pt>
    <dgm:pt modelId="{ED298F38-84EC-4D9B-A825-5E3E0BE6A797}" type="pres">
      <dgm:prSet presAssocID="{FA3445B8-6AD0-4033-84B5-E7FD0E5A10AE}" presName="sibTrans" presStyleCnt="0"/>
      <dgm:spPr/>
    </dgm:pt>
    <dgm:pt modelId="{AFCEDE1B-AD72-4A00-A6B3-5F403E14ECFD}" type="pres">
      <dgm:prSet presAssocID="{1710B0FE-4487-490A-97F2-145EC1AABA73}" presName="textNode" presStyleLbl="node1" presStyleIdx="2" presStyleCnt="4">
        <dgm:presLayoutVars>
          <dgm:bulletEnabled val="1"/>
        </dgm:presLayoutVars>
      </dgm:prSet>
      <dgm:spPr/>
      <dgm:t>
        <a:bodyPr/>
        <a:lstStyle/>
        <a:p>
          <a:endParaRPr lang="tr-TR"/>
        </a:p>
      </dgm:t>
    </dgm:pt>
    <dgm:pt modelId="{63A2C703-B473-4588-8CFF-FC5864555081}" type="pres">
      <dgm:prSet presAssocID="{08BE3F25-C076-451C-8C5A-96F6B90DD848}" presName="sibTrans" presStyleCnt="0"/>
      <dgm:spPr/>
    </dgm:pt>
    <dgm:pt modelId="{E605AF9A-BD26-4733-90DD-68F590A65A96}" type="pres">
      <dgm:prSet presAssocID="{ECD3276F-8C98-4F5C-BA42-29D98B210235}" presName="textNode" presStyleLbl="node1" presStyleIdx="3" presStyleCnt="4">
        <dgm:presLayoutVars>
          <dgm:bulletEnabled val="1"/>
        </dgm:presLayoutVars>
      </dgm:prSet>
      <dgm:spPr/>
      <dgm:t>
        <a:bodyPr/>
        <a:lstStyle/>
        <a:p>
          <a:endParaRPr lang="tr-TR"/>
        </a:p>
      </dgm:t>
    </dgm:pt>
  </dgm:ptLst>
  <dgm:cxnLst>
    <dgm:cxn modelId="{619DC51C-74FC-49A7-8440-2FA64F52B118}" type="presOf" srcId="{1710B0FE-4487-490A-97F2-145EC1AABA73}" destId="{AFCEDE1B-AD72-4A00-A6B3-5F403E14ECFD}" srcOrd="0" destOrd="0" presId="urn:microsoft.com/office/officeart/2005/8/layout/hProcess9"/>
    <dgm:cxn modelId="{EEFA0DED-2C0F-483A-927E-CA92B936286B}" srcId="{D7E47698-E9D0-46DF-8198-34930A95BBDC}" destId="{ECD3276F-8C98-4F5C-BA42-29D98B210235}" srcOrd="3" destOrd="0" parTransId="{F5FAC376-B02E-4A18-983A-38F4C3FC6E74}" sibTransId="{F449C6F3-4C08-45F1-A3B5-C53DA5003207}"/>
    <dgm:cxn modelId="{4309E507-9F1A-47FB-BF04-AAAC8FB7D5AB}" type="presOf" srcId="{094B439D-4E61-42C4-A5C9-9681485D2513}" destId="{954AC22E-0595-4A52-AA2F-D22913BEC83F}" srcOrd="0" destOrd="0" presId="urn:microsoft.com/office/officeart/2005/8/layout/hProcess9"/>
    <dgm:cxn modelId="{BE501563-BA27-4672-95FF-55490506314D}" type="presOf" srcId="{07E5C2BB-5D84-48D6-AEBA-A0F546C35364}" destId="{655E99D0-0AB1-4E5C-B50C-BF3CB7D78433}" srcOrd="0" destOrd="0" presId="urn:microsoft.com/office/officeart/2005/8/layout/hProcess9"/>
    <dgm:cxn modelId="{AD70DBCF-A787-45C2-9867-402D6F12C298}" type="presOf" srcId="{ECD3276F-8C98-4F5C-BA42-29D98B210235}" destId="{E605AF9A-BD26-4733-90DD-68F590A65A96}" srcOrd="0" destOrd="0" presId="urn:microsoft.com/office/officeart/2005/8/layout/hProcess9"/>
    <dgm:cxn modelId="{60342BFB-3B41-4E96-82A7-ED024CC25D2C}" type="presOf" srcId="{D7E47698-E9D0-46DF-8198-34930A95BBDC}" destId="{0EB1D62F-DF43-4E88-9206-209897289903}" srcOrd="0" destOrd="0" presId="urn:microsoft.com/office/officeart/2005/8/layout/hProcess9"/>
    <dgm:cxn modelId="{6324DC69-1785-485D-BE82-465CBB564F72}" srcId="{D7E47698-E9D0-46DF-8198-34930A95BBDC}" destId="{07E5C2BB-5D84-48D6-AEBA-A0F546C35364}" srcOrd="1" destOrd="0" parTransId="{24D05DBE-1478-4EFF-86D8-06D61AD6D2A4}" sibTransId="{FA3445B8-6AD0-4033-84B5-E7FD0E5A10AE}"/>
    <dgm:cxn modelId="{62E02999-897D-476F-8881-85FA02BF8E7E}" srcId="{D7E47698-E9D0-46DF-8198-34930A95BBDC}" destId="{1710B0FE-4487-490A-97F2-145EC1AABA73}" srcOrd="2" destOrd="0" parTransId="{29F63264-4534-4635-A4B5-857468C25361}" sibTransId="{08BE3F25-C076-451C-8C5A-96F6B90DD848}"/>
    <dgm:cxn modelId="{41DAC5DA-1865-44F3-A201-8D9E6C5D24DE}" srcId="{D7E47698-E9D0-46DF-8198-34930A95BBDC}" destId="{094B439D-4E61-42C4-A5C9-9681485D2513}" srcOrd="0" destOrd="0" parTransId="{64F3C663-B73D-4FD4-B2B9-FFEDFCF59129}" sibTransId="{9FD0B1A1-484A-443D-8130-5C1D4042CC89}"/>
    <dgm:cxn modelId="{29687545-9296-4ECD-A5F8-F5AC7DD97A8D}" type="presParOf" srcId="{0EB1D62F-DF43-4E88-9206-209897289903}" destId="{BEA9C521-6CC0-455E-B133-7DAF8022F7FB}" srcOrd="0" destOrd="0" presId="urn:microsoft.com/office/officeart/2005/8/layout/hProcess9"/>
    <dgm:cxn modelId="{4E79B92A-4F16-4F0B-87EE-04244CA0669D}" type="presParOf" srcId="{0EB1D62F-DF43-4E88-9206-209897289903}" destId="{C13562CE-7F43-4807-BBB8-86B6FB6ABB1B}" srcOrd="1" destOrd="0" presId="urn:microsoft.com/office/officeart/2005/8/layout/hProcess9"/>
    <dgm:cxn modelId="{26D12038-933C-4A37-8D34-6B1935E7299C}" type="presParOf" srcId="{C13562CE-7F43-4807-BBB8-86B6FB6ABB1B}" destId="{954AC22E-0595-4A52-AA2F-D22913BEC83F}" srcOrd="0" destOrd="0" presId="urn:microsoft.com/office/officeart/2005/8/layout/hProcess9"/>
    <dgm:cxn modelId="{BD3A22BC-A9A7-433C-9AE2-7697973C8930}" type="presParOf" srcId="{C13562CE-7F43-4807-BBB8-86B6FB6ABB1B}" destId="{B4072A4E-513D-4AC4-9163-90E8000DFA74}" srcOrd="1" destOrd="0" presId="urn:microsoft.com/office/officeart/2005/8/layout/hProcess9"/>
    <dgm:cxn modelId="{7F916146-C64B-4DE3-8D4A-4A52291EA957}" type="presParOf" srcId="{C13562CE-7F43-4807-BBB8-86B6FB6ABB1B}" destId="{655E99D0-0AB1-4E5C-B50C-BF3CB7D78433}" srcOrd="2" destOrd="0" presId="urn:microsoft.com/office/officeart/2005/8/layout/hProcess9"/>
    <dgm:cxn modelId="{5083180F-79CB-434D-B213-7448B2602638}" type="presParOf" srcId="{C13562CE-7F43-4807-BBB8-86B6FB6ABB1B}" destId="{ED298F38-84EC-4D9B-A825-5E3E0BE6A797}" srcOrd="3" destOrd="0" presId="urn:microsoft.com/office/officeart/2005/8/layout/hProcess9"/>
    <dgm:cxn modelId="{0B69D6B8-D3DF-498A-B709-5E40E1447585}" type="presParOf" srcId="{C13562CE-7F43-4807-BBB8-86B6FB6ABB1B}" destId="{AFCEDE1B-AD72-4A00-A6B3-5F403E14ECFD}" srcOrd="4" destOrd="0" presId="urn:microsoft.com/office/officeart/2005/8/layout/hProcess9"/>
    <dgm:cxn modelId="{320E3DE5-0AF0-4E4D-B7D0-691927C47B28}" type="presParOf" srcId="{C13562CE-7F43-4807-BBB8-86B6FB6ABB1B}" destId="{63A2C703-B473-4588-8CFF-FC5864555081}" srcOrd="5" destOrd="0" presId="urn:microsoft.com/office/officeart/2005/8/layout/hProcess9"/>
    <dgm:cxn modelId="{40FF7E9E-A7D5-47AB-A01F-FCECD95503F8}" type="presParOf" srcId="{C13562CE-7F43-4807-BBB8-86B6FB6ABB1B}" destId="{E605AF9A-BD26-4733-90DD-68F590A65A96}" srcOrd="6"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457A20-4BFF-42F9-8420-0D130AEBDCA1}" type="datetimeFigureOut">
              <a:rPr lang="tr-TR" smtClean="0"/>
              <a:pPr/>
              <a:t>28.5.2021</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DF3B6E-33B5-44C6-BF54-B7456441CB75}"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EDF3B6E-33B5-44C6-BF54-B7456441CB75}" type="slidenum">
              <a:rPr lang="tr-TR" smtClean="0"/>
              <a:pPr/>
              <a:t>5</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EDF3B6E-33B5-44C6-BF54-B7456441CB75}" type="slidenum">
              <a:rPr lang="tr-TR" smtClean="0"/>
              <a:pPr/>
              <a:t>9</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D9F75050-0E15-4C5B-92B0-66D068882F1F}" type="datetimeFigureOut">
              <a:rPr lang="tr-TR" smtClean="0"/>
              <a:pPr/>
              <a:t>28.5.2021</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28.5.2021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28.5.2021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28.5.2021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28.5.2021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D9F75050-0E15-4C5B-92B0-66D068882F1F}" type="datetimeFigureOut">
              <a:rPr lang="tr-TR" smtClean="0"/>
              <a:pPr/>
              <a:t>28.5.2021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28.5.2021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28.5.2021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28.5.2021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B1DEFA8C-F947-479F-BE07-76B6B3F80BF1}"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28.5.2021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28.5.2021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9F75050-0E15-4C5B-92B0-66D068882F1F}" type="datetimeFigureOut">
              <a:rPr lang="tr-TR" smtClean="0"/>
              <a:pPr/>
              <a:t>28.5.2021</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DEFA8C-F947-479F-BE07-76B6B3F80BF1}"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533400" y="1371600"/>
            <a:ext cx="7851648" cy="1049288"/>
          </a:xfrm>
        </p:spPr>
        <p:txBody>
          <a:bodyPr/>
          <a:lstStyle/>
          <a:p>
            <a:r>
              <a:rPr lang="tr-TR" dirty="0" smtClean="0"/>
              <a:t>KÜRESEL PAZARLAMA</a:t>
            </a:r>
            <a:endParaRPr lang="tr-TR" dirty="0"/>
          </a:p>
        </p:txBody>
      </p:sp>
      <p:sp>
        <p:nvSpPr>
          <p:cNvPr id="3" name="2 Alt Başlık"/>
          <p:cNvSpPr>
            <a:spLocks noGrp="1"/>
          </p:cNvSpPr>
          <p:nvPr>
            <p:ph type="subTitle" idx="1"/>
          </p:nvPr>
        </p:nvSpPr>
        <p:spPr>
          <a:xfrm>
            <a:off x="533400" y="2420888"/>
            <a:ext cx="7854696" cy="2560248"/>
          </a:xfrm>
        </p:spPr>
        <p:txBody>
          <a:bodyPr/>
          <a:lstStyle/>
          <a:p>
            <a:r>
              <a:rPr lang="tr-TR" dirty="0" smtClean="0"/>
              <a:t>DR.ÖĞR.ÜYESİ ÖZLEM AKGÜÇ ÇETİNKAYA</a:t>
            </a:r>
            <a:endParaRPr lang="tr-TR" dirty="0"/>
          </a:p>
        </p:txBody>
      </p:sp>
      <p:pic>
        <p:nvPicPr>
          <p:cNvPr id="4" name="3 Resim" descr="küresel.jpg"/>
          <p:cNvPicPr>
            <a:picLocks noChangeAspect="1"/>
          </p:cNvPicPr>
          <p:nvPr/>
        </p:nvPicPr>
        <p:blipFill>
          <a:blip r:embed="rId2" cstate="print"/>
          <a:stretch>
            <a:fillRect/>
          </a:stretch>
        </p:blipFill>
        <p:spPr>
          <a:xfrm flipH="1">
            <a:off x="1475653" y="3140968"/>
            <a:ext cx="6840762" cy="302433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Ders için yardımcı kaynaklar</a:t>
            </a:r>
            <a:endParaRPr lang="tr-TR" dirty="0"/>
          </a:p>
        </p:txBody>
      </p:sp>
      <p:sp>
        <p:nvSpPr>
          <p:cNvPr id="3" name="2 İçerik Yer Tutucusu"/>
          <p:cNvSpPr>
            <a:spLocks noGrp="1"/>
          </p:cNvSpPr>
          <p:nvPr>
            <p:ph idx="1"/>
          </p:nvPr>
        </p:nvSpPr>
        <p:spPr>
          <a:xfrm>
            <a:off x="457200" y="2636912"/>
            <a:ext cx="8229600" cy="3687688"/>
          </a:xfrm>
        </p:spPr>
        <p:txBody>
          <a:bodyPr/>
          <a:lstStyle/>
          <a:p>
            <a:r>
              <a:rPr lang="tr-TR" dirty="0" smtClean="0"/>
              <a:t>- </a:t>
            </a:r>
            <a:r>
              <a:rPr lang="tr-TR" dirty="0" err="1" smtClean="0"/>
              <a:t>Warren</a:t>
            </a:r>
            <a:r>
              <a:rPr lang="tr-TR" dirty="0" smtClean="0"/>
              <a:t> J. </a:t>
            </a:r>
            <a:r>
              <a:rPr lang="tr-TR" dirty="0" err="1" smtClean="0"/>
              <a:t>Keegan</a:t>
            </a:r>
            <a:r>
              <a:rPr lang="tr-TR" dirty="0" smtClean="0"/>
              <a:t> ve Mark C. </a:t>
            </a:r>
            <a:r>
              <a:rPr lang="tr-TR" dirty="0" err="1" smtClean="0"/>
              <a:t>Green</a:t>
            </a:r>
            <a:r>
              <a:rPr lang="tr-TR" dirty="0" smtClean="0"/>
              <a:t>, Küresel Pazarlama, Nobel Yayıncılık, 2015</a:t>
            </a:r>
          </a:p>
          <a:p>
            <a:r>
              <a:rPr lang="tr-TR" dirty="0" smtClean="0"/>
              <a:t>- Cem Kozlu-Hüseyin Karaca uluslararası pazarlama, İş bankası kültür yay.2019.</a:t>
            </a:r>
          </a:p>
          <a:p>
            <a:pPr>
              <a:buNone/>
            </a:pPr>
            <a:endParaRPr lang="tr-T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Temel Konu başlıkları</a:t>
            </a:r>
            <a:endParaRPr lang="tr-TR" dirty="0"/>
          </a:p>
        </p:txBody>
      </p:sp>
      <p:sp>
        <p:nvSpPr>
          <p:cNvPr id="3" name="2 İçerik Yer Tutucusu"/>
          <p:cNvSpPr>
            <a:spLocks noGrp="1"/>
          </p:cNvSpPr>
          <p:nvPr>
            <p:ph idx="1"/>
          </p:nvPr>
        </p:nvSpPr>
        <p:spPr/>
        <p:txBody>
          <a:bodyPr/>
          <a:lstStyle/>
          <a:p>
            <a:r>
              <a:rPr lang="tr-TR" dirty="0" smtClean="0"/>
              <a:t>Küresel pazarlama genel değerlendirme</a:t>
            </a:r>
          </a:p>
          <a:p>
            <a:r>
              <a:rPr lang="tr-TR" dirty="0" smtClean="0"/>
              <a:t>Küresel pazarlama çevresi</a:t>
            </a:r>
          </a:p>
          <a:p>
            <a:r>
              <a:rPr lang="tr-TR" dirty="0" smtClean="0"/>
              <a:t>Küresel pazarlara yaklaşım</a:t>
            </a:r>
          </a:p>
          <a:p>
            <a:r>
              <a:rPr lang="tr-TR" dirty="0" smtClean="0"/>
              <a:t>Küresel pazarlama karması</a:t>
            </a:r>
          </a:p>
          <a:p>
            <a:r>
              <a:rPr lang="tr-TR" dirty="0" smtClean="0"/>
              <a:t>21.yüzyılda strateji ve liderlik</a:t>
            </a:r>
          </a:p>
          <a:p>
            <a:pPr>
              <a:buNone/>
            </a:pPr>
            <a:endParaRPr lang="tr-TR"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GİRİŞ</a:t>
            </a:r>
            <a:endParaRPr lang="tr-TR" dirty="0"/>
          </a:p>
        </p:txBody>
      </p:sp>
      <p:sp>
        <p:nvSpPr>
          <p:cNvPr id="3" name="2 İçerik Yer Tutucusu"/>
          <p:cNvSpPr>
            <a:spLocks noGrp="1"/>
          </p:cNvSpPr>
          <p:nvPr>
            <p:ph idx="1"/>
          </p:nvPr>
        </p:nvSpPr>
        <p:spPr/>
        <p:txBody>
          <a:bodyPr/>
          <a:lstStyle/>
          <a:p>
            <a:r>
              <a:rPr lang="tr-TR" dirty="0" smtClean="0"/>
              <a:t>40 yıl öncesine kadar küresel pazarlama kavramı mevcut değildi</a:t>
            </a:r>
          </a:p>
          <a:p>
            <a:r>
              <a:rPr lang="tr-TR" dirty="0" smtClean="0"/>
              <a:t>Bugün şirketler küresel pazarlamayı şirketlerinin tüm ticari potansiyelini gerçekleştirmesi anlamında kullanıyorlar ve çok ciddiye alıyorlar. Çünkü hayatta kalmak temel sorun!</a:t>
            </a:r>
          </a:p>
          <a:p>
            <a:r>
              <a:rPr lang="tr-TR" dirty="0" smtClean="0"/>
              <a:t>Küresel pazarlamanın önemini anlamayan bir şirket yerel pazarını, daha düşük maliyetli ve daha iyi ürünleri olan ve daha deneyimli rakiplerine kaptırma riski ile karşı karşıya</a:t>
            </a:r>
          </a:p>
          <a:p>
            <a:endParaRPr lang="tr-TR" dirty="0" smtClean="0"/>
          </a:p>
          <a:p>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İyi bir küresel pazarlamacı örneği</a:t>
            </a:r>
            <a:endParaRPr lang="tr-TR" dirty="0"/>
          </a:p>
        </p:txBody>
      </p:sp>
      <p:sp>
        <p:nvSpPr>
          <p:cNvPr id="3" name="2 İçerik Yer Tutucusu"/>
          <p:cNvSpPr>
            <a:spLocks noGrp="1"/>
          </p:cNvSpPr>
          <p:nvPr>
            <p:ph idx="1"/>
          </p:nvPr>
        </p:nvSpPr>
        <p:spPr/>
        <p:txBody>
          <a:bodyPr/>
          <a:lstStyle/>
          <a:p>
            <a:r>
              <a:rPr lang="tr-TR" dirty="0" err="1" smtClean="0"/>
              <a:t>Starbucks</a:t>
            </a:r>
            <a:r>
              <a:rPr lang="tr-TR" dirty="0" smtClean="0"/>
              <a:t>, dört büyüme stratejisinin hepsini de eşzamanlı olarak uygulayan iyi bir küresel pazarlamacı örneğidir:</a:t>
            </a:r>
          </a:p>
          <a:p>
            <a:r>
              <a:rPr lang="tr-TR" dirty="0" smtClean="0"/>
              <a:t>1-Pazara nüfuz etme</a:t>
            </a:r>
          </a:p>
          <a:p>
            <a:r>
              <a:rPr lang="tr-TR" dirty="0" smtClean="0"/>
              <a:t>2-Pazar geliştirme(Hindistan </a:t>
            </a:r>
            <a:r>
              <a:rPr lang="tr-TR" dirty="0" err="1" smtClean="0"/>
              <a:t>tata</a:t>
            </a:r>
            <a:r>
              <a:rPr lang="tr-TR" dirty="0" smtClean="0"/>
              <a:t> grupla işbirliği)</a:t>
            </a:r>
          </a:p>
          <a:p>
            <a:r>
              <a:rPr lang="tr-TR" dirty="0" smtClean="0"/>
              <a:t>3-Ürün geliştirme (</a:t>
            </a:r>
            <a:r>
              <a:rPr lang="tr-TR" dirty="0" err="1" smtClean="0"/>
              <a:t>Starbucks</a:t>
            </a:r>
            <a:r>
              <a:rPr lang="tr-TR" dirty="0" smtClean="0"/>
              <a:t> </a:t>
            </a:r>
            <a:r>
              <a:rPr lang="tr-TR" dirty="0" err="1" smtClean="0"/>
              <a:t>Via</a:t>
            </a:r>
            <a:r>
              <a:rPr lang="tr-TR" dirty="0" smtClean="0"/>
              <a:t> markası yaratarak güney </a:t>
            </a:r>
            <a:r>
              <a:rPr lang="tr-TR" dirty="0" err="1" smtClean="0"/>
              <a:t>kore</a:t>
            </a:r>
            <a:r>
              <a:rPr lang="tr-TR" dirty="0" smtClean="0"/>
              <a:t>,</a:t>
            </a:r>
            <a:r>
              <a:rPr lang="tr-TR" dirty="0" err="1" smtClean="0"/>
              <a:t>asya</a:t>
            </a:r>
            <a:r>
              <a:rPr lang="tr-TR" dirty="0" smtClean="0"/>
              <a:t>,</a:t>
            </a:r>
            <a:r>
              <a:rPr lang="tr-TR" dirty="0" err="1" smtClean="0"/>
              <a:t>japonya</a:t>
            </a:r>
            <a:r>
              <a:rPr lang="tr-TR" dirty="0" smtClean="0"/>
              <a:t> gibi </a:t>
            </a:r>
            <a:r>
              <a:rPr lang="tr-TR" dirty="0" err="1" smtClean="0"/>
              <a:t>ulkelere</a:t>
            </a:r>
            <a:r>
              <a:rPr lang="tr-TR" dirty="0" smtClean="0"/>
              <a:t> yayma)</a:t>
            </a:r>
          </a:p>
          <a:p>
            <a:r>
              <a:rPr lang="tr-TR" dirty="0" smtClean="0"/>
              <a:t>4-Çeşitlendirme (müzik </a:t>
            </a:r>
            <a:r>
              <a:rPr lang="tr-TR" dirty="0" err="1" smtClean="0"/>
              <a:t>Cdleri</a:t>
            </a:r>
            <a:r>
              <a:rPr lang="tr-TR" dirty="0" smtClean="0"/>
              <a:t> ve film yapımı gibi girişimler ve şarap barı gibi işletmeler kurmuştur)</a:t>
            </a:r>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Küresel yerelleşme</a:t>
            </a:r>
            <a:endParaRPr lang="tr-TR" dirty="0"/>
          </a:p>
        </p:txBody>
      </p:sp>
      <p:sp>
        <p:nvSpPr>
          <p:cNvPr id="3" name="2 İçerik Yer Tutucusu"/>
          <p:cNvSpPr>
            <a:spLocks noGrp="1"/>
          </p:cNvSpPr>
          <p:nvPr>
            <p:ph idx="1"/>
          </p:nvPr>
        </p:nvSpPr>
        <p:spPr>
          <a:xfrm>
            <a:off x="457200" y="1935480"/>
            <a:ext cx="4330824" cy="4389120"/>
          </a:xfrm>
        </p:spPr>
        <p:txBody>
          <a:bodyPr>
            <a:normAutofit fontScale="92500"/>
          </a:bodyPr>
          <a:lstStyle/>
          <a:p>
            <a:endParaRPr lang="tr-TR" dirty="0" smtClean="0"/>
          </a:p>
          <a:p>
            <a:r>
              <a:rPr lang="tr-TR" dirty="0" smtClean="0"/>
              <a:t>Küresel düşün yerel hareket et! Yerel düşün küresel </a:t>
            </a:r>
            <a:r>
              <a:rPr lang="tr-TR" dirty="0" err="1" smtClean="0"/>
              <a:t>haraket</a:t>
            </a:r>
            <a:r>
              <a:rPr lang="tr-TR" dirty="0" smtClean="0"/>
              <a:t> et!</a:t>
            </a:r>
          </a:p>
          <a:p>
            <a:r>
              <a:rPr lang="tr-TR" dirty="0" smtClean="0"/>
              <a:t>“Küresel pazarlama, pazarlamacıların dünya pazarlarındaki benzerlikleri ve farklılıkları dikkate alarak hem küresel hem de yerel bir şekilde düşünmelerini ve harekat etmelerini gerektirir”</a:t>
            </a:r>
            <a:endParaRPr lang="tr-TR" dirty="0"/>
          </a:p>
        </p:txBody>
      </p:sp>
      <p:pic>
        <p:nvPicPr>
          <p:cNvPr id="4" name="3 Resim" descr="yerellesme-desantralizasyon-nedir-16.jpg"/>
          <p:cNvPicPr>
            <a:picLocks noChangeAspect="1"/>
          </p:cNvPicPr>
          <p:nvPr/>
        </p:nvPicPr>
        <p:blipFill>
          <a:blip r:embed="rId2" cstate="print"/>
          <a:stretch>
            <a:fillRect/>
          </a:stretch>
        </p:blipFill>
        <p:spPr>
          <a:xfrm>
            <a:off x="5004048" y="2132856"/>
            <a:ext cx="3793868" cy="403244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Küresel pazarlamanın önemi</a:t>
            </a:r>
            <a:endParaRPr lang="tr-TR" dirty="0"/>
          </a:p>
        </p:txBody>
      </p:sp>
      <p:sp>
        <p:nvSpPr>
          <p:cNvPr id="3" name="2 İçerik Yer Tutucusu"/>
          <p:cNvSpPr>
            <a:spLocks noGrp="1"/>
          </p:cNvSpPr>
          <p:nvPr>
            <p:ph idx="1"/>
          </p:nvPr>
        </p:nvSpPr>
        <p:spPr/>
        <p:txBody>
          <a:bodyPr>
            <a:normAutofit lnSpcReduction="10000"/>
          </a:bodyPr>
          <a:lstStyle/>
          <a:p>
            <a:r>
              <a:rPr lang="tr-TR" dirty="0" smtClean="0"/>
              <a:t>Pek çok şirket kendi ülkelerinin dışında iş yapmanın önemini kavramış durumdadır. Birkaç yıl önce ölçek olarak ulusal olan endüstriler bugün küresel şirketlerin egemenliğindedir.Pek çok endüstride önümüzdeki yirmi yılda hayatta kalan ve büyüyecek olan şirketler küresel kuruluşlar olacaktır. Küreselleşmenin fırsatlarını ve zorluklarının gereklerine yeterince tepki veremeyen şirketler daha dinamik ve önsezili şirketler tarafından yutulacaktır. Bazı şirketler radikal dönüşüme uğrayacak bazıları ise ortadan kaybolacaktır.</a:t>
            </a:r>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EPRG çerçevesi:</a:t>
            </a:r>
            <a:endParaRPr lang="tr-TR" dirty="0"/>
          </a:p>
        </p:txBody>
      </p:sp>
      <p:sp>
        <p:nvSpPr>
          <p:cNvPr id="3" name="2 İçerik Yer Tutucusu"/>
          <p:cNvSpPr>
            <a:spLocks noGrp="1"/>
          </p:cNvSpPr>
          <p:nvPr>
            <p:ph idx="1"/>
          </p:nvPr>
        </p:nvSpPr>
        <p:spPr>
          <a:xfrm>
            <a:off x="457200" y="1935480"/>
            <a:ext cx="4402832" cy="4389120"/>
          </a:xfrm>
        </p:spPr>
        <p:txBody>
          <a:bodyPr>
            <a:normAutofit fontScale="92500" lnSpcReduction="10000"/>
          </a:bodyPr>
          <a:lstStyle/>
          <a:p>
            <a:r>
              <a:rPr lang="tr-TR" dirty="0" smtClean="0"/>
              <a:t>Şirketin küresel Pazar fırsatlarına tepkisinin şekil ve esasları, büyük ölçüde yönetimin dünyanın yapısına ilişkin –hem bilinçli hem bilinçsiz- tahmin ve inançlarına bağlıdır:</a:t>
            </a:r>
          </a:p>
          <a:p>
            <a:r>
              <a:rPr lang="tr-TR" dirty="0" smtClean="0"/>
              <a:t>1-</a:t>
            </a:r>
            <a:r>
              <a:rPr lang="tr-TR" dirty="0" err="1" smtClean="0"/>
              <a:t>Etnosentrik</a:t>
            </a:r>
            <a:r>
              <a:rPr lang="tr-TR" dirty="0" smtClean="0"/>
              <a:t> Odaklanma</a:t>
            </a:r>
          </a:p>
          <a:p>
            <a:r>
              <a:rPr lang="tr-TR" dirty="0" smtClean="0"/>
              <a:t>2-</a:t>
            </a:r>
            <a:r>
              <a:rPr lang="tr-TR" dirty="0" err="1" smtClean="0"/>
              <a:t>Polisentrik</a:t>
            </a:r>
            <a:r>
              <a:rPr lang="tr-TR" dirty="0" smtClean="0"/>
              <a:t> odaklanma</a:t>
            </a:r>
          </a:p>
          <a:p>
            <a:r>
              <a:rPr lang="tr-TR" dirty="0" smtClean="0"/>
              <a:t>3-</a:t>
            </a:r>
            <a:r>
              <a:rPr lang="tr-TR" dirty="0" err="1" smtClean="0"/>
              <a:t>Regiosentrik</a:t>
            </a:r>
            <a:r>
              <a:rPr lang="tr-TR" dirty="0" smtClean="0"/>
              <a:t> odaklanma</a:t>
            </a:r>
          </a:p>
          <a:p>
            <a:r>
              <a:rPr lang="tr-TR" dirty="0" smtClean="0"/>
              <a:t>4-</a:t>
            </a:r>
            <a:r>
              <a:rPr lang="tr-TR" dirty="0" err="1" smtClean="0"/>
              <a:t>Geosentrik</a:t>
            </a:r>
            <a:r>
              <a:rPr lang="tr-TR" dirty="0" smtClean="0"/>
              <a:t> odaklanma</a:t>
            </a:r>
            <a:endParaRPr lang="tr-TR" dirty="0"/>
          </a:p>
        </p:txBody>
      </p:sp>
      <p:pic>
        <p:nvPicPr>
          <p:cNvPr id="4" name="3 Resim" descr="indir.jfif"/>
          <p:cNvPicPr>
            <a:picLocks noChangeAspect="1"/>
          </p:cNvPicPr>
          <p:nvPr/>
        </p:nvPicPr>
        <p:blipFill>
          <a:blip r:embed="rId2" cstate="print"/>
          <a:stretch>
            <a:fillRect/>
          </a:stretch>
        </p:blipFill>
        <p:spPr>
          <a:xfrm>
            <a:off x="4860032" y="1052736"/>
            <a:ext cx="3960440" cy="482453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Etnosentrik</a:t>
            </a:r>
            <a:r>
              <a:rPr lang="tr-TR" dirty="0" smtClean="0"/>
              <a:t> odaklanma</a:t>
            </a:r>
            <a:endParaRPr lang="tr-TR" dirty="0"/>
          </a:p>
        </p:txBody>
      </p:sp>
      <p:sp>
        <p:nvSpPr>
          <p:cNvPr id="3" name="2 İçerik Yer Tutucusu"/>
          <p:cNvSpPr>
            <a:spLocks noGrp="1"/>
          </p:cNvSpPr>
          <p:nvPr>
            <p:ph idx="1"/>
          </p:nvPr>
        </p:nvSpPr>
        <p:spPr>
          <a:xfrm>
            <a:off x="457200" y="1935480"/>
            <a:ext cx="4114800" cy="4389120"/>
          </a:xfrm>
        </p:spPr>
        <p:txBody>
          <a:bodyPr>
            <a:normAutofit fontScale="70000" lnSpcReduction="20000"/>
          </a:bodyPr>
          <a:lstStyle/>
          <a:p>
            <a:r>
              <a:rPr lang="tr-TR" dirty="0" smtClean="0"/>
              <a:t>Ulusal kibir  ve üstünlük taslama tutumları</a:t>
            </a:r>
          </a:p>
          <a:p>
            <a:r>
              <a:rPr lang="tr-TR" dirty="0" smtClean="0"/>
              <a:t>Anavatan dışındaki pazarlama fırsatlarına kayıtsızlık</a:t>
            </a:r>
          </a:p>
          <a:p>
            <a:r>
              <a:rPr lang="tr-TR" dirty="0" smtClean="0"/>
              <a:t>Yalnızca Pazar benzerliklerini dikkate alır ve kendi ülkesinde başarılı olan ürün ve uygulamaların her yerde başarılı olacağını varsayar</a:t>
            </a:r>
          </a:p>
          <a:p>
            <a:r>
              <a:rPr lang="tr-TR" dirty="0" smtClean="0"/>
              <a:t>Bazıları anavatan dışındaki fırsatları tamamen göz ardı eder .</a:t>
            </a:r>
          </a:p>
          <a:p>
            <a:r>
              <a:rPr lang="tr-TR" dirty="0" err="1" smtClean="0"/>
              <a:t>Etnosentrik</a:t>
            </a:r>
            <a:r>
              <a:rPr lang="tr-TR" dirty="0" smtClean="0"/>
              <a:t> odaklılık değişik şekiller alabilir: Nissan örneği!</a:t>
            </a:r>
          </a:p>
          <a:p>
            <a:r>
              <a:rPr lang="tr-TR" dirty="0" smtClean="0"/>
              <a:t>Standartlaştırılmış veya yayılma pazarlama yaklaşımına neden olur.</a:t>
            </a:r>
          </a:p>
          <a:p>
            <a:r>
              <a:rPr lang="tr-TR" dirty="0" smtClean="0"/>
              <a:t>Üstesinden gelinmesi gereken içsel bir zayıflık olarak görülmelidir</a:t>
            </a:r>
            <a:endParaRPr lang="tr-TR" dirty="0"/>
          </a:p>
        </p:txBody>
      </p:sp>
      <p:pic>
        <p:nvPicPr>
          <p:cNvPr id="4" name="3 Resim" descr="dnCsOiUxOW1sdwu9-636861082501706035.jpg"/>
          <p:cNvPicPr>
            <a:picLocks noChangeAspect="1"/>
          </p:cNvPicPr>
          <p:nvPr/>
        </p:nvPicPr>
        <p:blipFill>
          <a:blip r:embed="rId3" cstate="print"/>
          <a:stretch>
            <a:fillRect/>
          </a:stretch>
        </p:blipFill>
        <p:spPr>
          <a:xfrm>
            <a:off x="4685279" y="1844824"/>
            <a:ext cx="4458721" cy="410445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Polisentrik</a:t>
            </a:r>
            <a:r>
              <a:rPr lang="tr-TR" dirty="0" smtClean="0"/>
              <a:t> odaklanma</a:t>
            </a:r>
            <a:endParaRPr lang="tr-TR" dirty="0"/>
          </a:p>
        </p:txBody>
      </p:sp>
      <p:sp>
        <p:nvSpPr>
          <p:cNvPr id="3" name="2 İçerik Yer Tutucusu"/>
          <p:cNvSpPr>
            <a:spLocks noGrp="1"/>
          </p:cNvSpPr>
          <p:nvPr>
            <p:ph idx="1"/>
          </p:nvPr>
        </p:nvSpPr>
        <p:spPr>
          <a:xfrm>
            <a:off x="457200" y="1935480"/>
            <a:ext cx="4186808" cy="4389120"/>
          </a:xfrm>
        </p:spPr>
        <p:txBody>
          <a:bodyPr>
            <a:normAutofit fontScale="92500" lnSpcReduction="10000"/>
          </a:bodyPr>
          <a:lstStyle/>
          <a:p>
            <a:r>
              <a:rPr lang="tr-TR" dirty="0" err="1" smtClean="0"/>
              <a:t>Etnosentrizmin</a:t>
            </a:r>
            <a:r>
              <a:rPr lang="tr-TR" dirty="0" smtClean="0"/>
              <a:t> karşıtıdır. Bu terim, şirketin iş yaptığı her bir ülkenin kendine özgü,tek olduğuna yönelik yönetimin inancı ve varsayımını açıklar</a:t>
            </a:r>
          </a:p>
          <a:p>
            <a:r>
              <a:rPr lang="tr-TR" dirty="0" smtClean="0"/>
              <a:t>Yerelleştirilmiş ve uyumlaştırma yaklaşımı!</a:t>
            </a:r>
          </a:p>
          <a:p>
            <a:r>
              <a:rPr lang="tr-TR" dirty="0" smtClean="0"/>
              <a:t>Her bir yan kuruluş başarılı olmak için kendine özgü işletme ve pazarlama stratejisi geliştirmeli</a:t>
            </a:r>
            <a:endParaRPr lang="tr-TR" dirty="0"/>
          </a:p>
        </p:txBody>
      </p:sp>
      <p:pic>
        <p:nvPicPr>
          <p:cNvPr id="4" name="3 Resim" descr="SPS Akademi-43 (1).jpg"/>
          <p:cNvPicPr>
            <a:picLocks noChangeAspect="1"/>
          </p:cNvPicPr>
          <p:nvPr/>
        </p:nvPicPr>
        <p:blipFill>
          <a:blip r:embed="rId2" cstate="print"/>
          <a:stretch>
            <a:fillRect/>
          </a:stretch>
        </p:blipFill>
        <p:spPr>
          <a:xfrm>
            <a:off x="4572000" y="2060848"/>
            <a:ext cx="4572000" cy="439248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Regiosentrik</a:t>
            </a:r>
            <a:r>
              <a:rPr lang="tr-TR" dirty="0" smtClean="0"/>
              <a:t> odaklanma</a:t>
            </a:r>
            <a:endParaRPr lang="tr-TR" dirty="0"/>
          </a:p>
        </p:txBody>
      </p:sp>
      <p:sp>
        <p:nvSpPr>
          <p:cNvPr id="3" name="2 İçerik Yer Tutucusu"/>
          <p:cNvSpPr>
            <a:spLocks noGrp="1"/>
          </p:cNvSpPr>
          <p:nvPr>
            <p:ph idx="1"/>
          </p:nvPr>
        </p:nvSpPr>
        <p:spPr/>
        <p:txBody>
          <a:bodyPr/>
          <a:lstStyle/>
          <a:p>
            <a:r>
              <a:rPr lang="tr-TR" dirty="0" err="1" smtClean="0"/>
              <a:t>Regiosentrik</a:t>
            </a:r>
            <a:r>
              <a:rPr lang="tr-TR" dirty="0" smtClean="0"/>
              <a:t> odaklı bir şirkette bölge, amaca uygun coğrafi birim haline gelir, yönetimin amacı bütünleşik bir bölgesel strateji geliştirmektir. </a:t>
            </a:r>
          </a:p>
          <a:p>
            <a:r>
              <a:rPr lang="tr-TR" dirty="0" smtClean="0"/>
              <a:t>Örn NAFTA ülkelerine odaklanan bir şirket </a:t>
            </a:r>
            <a:r>
              <a:rPr lang="tr-TR" dirty="0" err="1" smtClean="0"/>
              <a:t>regiosentriktir</a:t>
            </a:r>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Geosentrik</a:t>
            </a:r>
            <a:r>
              <a:rPr lang="tr-TR" dirty="0" smtClean="0"/>
              <a:t> odaklanma</a:t>
            </a:r>
            <a:endParaRPr lang="tr-TR" dirty="0"/>
          </a:p>
        </p:txBody>
      </p:sp>
      <p:sp>
        <p:nvSpPr>
          <p:cNvPr id="3" name="2 İçerik Yer Tutucusu"/>
          <p:cNvSpPr>
            <a:spLocks noGrp="1"/>
          </p:cNvSpPr>
          <p:nvPr>
            <p:ph idx="1"/>
          </p:nvPr>
        </p:nvSpPr>
        <p:spPr/>
        <p:txBody>
          <a:bodyPr/>
          <a:lstStyle/>
          <a:p>
            <a:r>
              <a:rPr lang="tr-TR" dirty="0" smtClean="0"/>
              <a:t>Küresel ve ulus ötesi yaklaşım</a:t>
            </a:r>
          </a:p>
          <a:p>
            <a:r>
              <a:rPr lang="tr-TR" dirty="0" err="1" smtClean="0"/>
              <a:t>Etnosentrizm</a:t>
            </a:r>
            <a:r>
              <a:rPr lang="tr-TR" dirty="0" smtClean="0"/>
              <a:t> ve </a:t>
            </a:r>
            <a:r>
              <a:rPr lang="tr-TR" dirty="0" err="1" smtClean="0"/>
              <a:t>polisentrizmin</a:t>
            </a:r>
            <a:r>
              <a:rPr lang="tr-TR" dirty="0" smtClean="0"/>
              <a:t> bir sentezi</a:t>
            </a:r>
          </a:p>
          <a:p>
            <a:r>
              <a:rPr lang="tr-TR" dirty="0" err="1" smtClean="0"/>
              <a:t>Geosentrik</a:t>
            </a:r>
            <a:r>
              <a:rPr lang="tr-TR" dirty="0" smtClean="0"/>
              <a:t> odaklı bir şirket bütün dünyayı potansiyel bir Pazar olarak görür ve bütünleşik küresel stratejiler geliştirmek için çaba harcar</a:t>
            </a:r>
          </a:p>
          <a:p>
            <a:r>
              <a:rPr lang="tr-TR" dirty="0" smtClean="0"/>
              <a:t>Gerçek bir küresel ve ulus ötesi şirket devletsiz olarak nitelendirilebilir ve pazarlama planlarında standartlaştırılmış ve yerelleştirilmiş unsurların bir bileşimini kullanırlar.</a:t>
            </a:r>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76672"/>
            <a:ext cx="8229600" cy="1370416"/>
          </a:xfrm>
        </p:spPr>
        <p:txBody>
          <a:bodyPr>
            <a:normAutofit fontScale="90000"/>
          </a:bodyPr>
          <a:lstStyle/>
          <a:p>
            <a:r>
              <a:rPr lang="tr-TR" dirty="0" smtClean="0"/>
              <a:t>KÜRESEL PAZARLAMAYI ETKİLEYEN GÜÇLER</a:t>
            </a:r>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t>Günümüzde ekonomik krizlere tepki olarak korumacılık talepleri artmasına karşın küresel pazarlamanın önemi artmaya devam etmektedir.</a:t>
            </a:r>
          </a:p>
          <a:p>
            <a:r>
              <a:rPr lang="tr-TR" dirty="0" smtClean="0"/>
              <a:t>Çok taraflı ticaret anlaşmaları</a:t>
            </a:r>
          </a:p>
          <a:p>
            <a:r>
              <a:rPr lang="tr-TR" dirty="0" smtClean="0"/>
              <a:t>Pazar gereksinim ve isteklerinin benzeşmesi ve bilgi devrimi</a:t>
            </a:r>
          </a:p>
          <a:p>
            <a:r>
              <a:rPr lang="tr-TR" dirty="0" smtClean="0"/>
              <a:t>Ulaştırma ve iletişimde yaşanan gelişmeler</a:t>
            </a:r>
          </a:p>
          <a:p>
            <a:r>
              <a:rPr lang="tr-TR" dirty="0" smtClean="0"/>
              <a:t>Ürün geliştirme maliyetleri</a:t>
            </a:r>
          </a:p>
          <a:p>
            <a:r>
              <a:rPr lang="tr-TR" dirty="0" smtClean="0"/>
              <a:t>Kaliteyi geliştirme baskıları</a:t>
            </a:r>
          </a:p>
          <a:p>
            <a:r>
              <a:rPr lang="tr-TR" dirty="0" smtClean="0"/>
              <a:t>Dünyadaki ekonomik trendler</a:t>
            </a:r>
          </a:p>
          <a:p>
            <a:r>
              <a:rPr lang="tr-TR" dirty="0" smtClean="0"/>
              <a:t>Kaldıraç gücü</a:t>
            </a:r>
          </a:p>
          <a:p>
            <a:r>
              <a:rPr lang="tr-TR" dirty="0" smtClean="0"/>
              <a:t>Kısıtlayıcı güçler</a:t>
            </a:r>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r>
              <a:rPr lang="tr-TR" b="1" dirty="0" smtClean="0"/>
              <a:t>Çok taraflı ticaret anlaşmaları: </a:t>
            </a:r>
            <a:r>
              <a:rPr lang="tr-TR" dirty="0" smtClean="0"/>
              <a:t>Bir dizi çok taraflı ticaret anlaşmaları küresel bütünleşme hızına ivme kazandırmıştır.</a:t>
            </a:r>
          </a:p>
          <a:p>
            <a:r>
              <a:rPr lang="tr-TR" b="1" dirty="0" smtClean="0"/>
              <a:t>Pazar gereksinim ve isteklerinin benzeşmesi ve bilgi devrimi</a:t>
            </a:r>
            <a:r>
              <a:rPr lang="tr-TR" dirty="0" smtClean="0"/>
              <a:t>: İnsan doğasının ortak unsurları küresel pazarların yaratılması için temeldir.</a:t>
            </a:r>
          </a:p>
          <a:p>
            <a:r>
              <a:rPr lang="tr-TR" dirty="0" smtClean="0"/>
              <a:t>İnternet ve sayısız teknolojik iletişim aracının gelişimi ile yaşam tarzları karşılaştırması ve benzeşmesi ve ayrıca insanların nerede olursa olsun sonsuz sayıda ürün ve hizmete erişimi söz konusu olmakta</a:t>
            </a:r>
          </a:p>
          <a:p>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lnSpcReduction="10000"/>
          </a:bodyPr>
          <a:lstStyle/>
          <a:p>
            <a:r>
              <a:rPr lang="tr-TR" b="1" dirty="0" smtClean="0"/>
              <a:t>Ürün geliştirme maliyetleri:</a:t>
            </a:r>
            <a:r>
              <a:rPr lang="tr-TR" dirty="0" smtClean="0"/>
              <a:t>Yeni ürünler büyük yatırım ve uzun geliştirme süresi gerektirdiğinden küreselleşme baskıları da artmaktadır. Örneğin yeni bir ilacı piyasaya sürmenin maliyeti 14 yıllık araştırma ve 400 milyon doları aşmaktadır. Hiçbir tek ülke pazarı bu boyuttaki bir yatırımı destekleyecek kadar büyük değildir. Bu nedenle küresel pazarlara açılım gereklidir</a:t>
            </a:r>
          </a:p>
          <a:p>
            <a:r>
              <a:rPr lang="tr-TR" b="1" dirty="0" smtClean="0"/>
              <a:t>Kaliteyi geliştirme baskıları: </a:t>
            </a:r>
            <a:r>
              <a:rPr lang="tr-TR" dirty="0" smtClean="0"/>
              <a:t>Küreselleşme firmalara daha çok gelir yaratır buna karşılık tasarım ve üretim kalitesi de artar. Küresel şirketler endüstrideki tüm rakipleri için çıtayı yükseltmektedir</a:t>
            </a:r>
          </a:p>
          <a:p>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lnSpcReduction="10000"/>
          </a:bodyPr>
          <a:lstStyle/>
          <a:p>
            <a:r>
              <a:rPr lang="tr-TR" b="1" dirty="0" smtClean="0"/>
              <a:t>Dünyadaki ekonomik trendler: </a:t>
            </a:r>
            <a:r>
              <a:rPr lang="tr-TR" dirty="0" smtClean="0"/>
              <a:t>2008’de başlayan ekonomik kriz öncesinde ekonomik büyüme, küresel pazarlamanın büyümesinde itici güç oluşturmuştur. Artan gelir ve harcama gücü, küresel firmalar için Pazar fırsatı yaratmıştı.</a:t>
            </a:r>
          </a:p>
          <a:p>
            <a:r>
              <a:rPr lang="tr-TR" b="1" dirty="0" smtClean="0"/>
              <a:t>Ulaştırma ve İletişimde yaşanan gelişmeler: </a:t>
            </a:r>
            <a:r>
              <a:rPr lang="tr-TR" dirty="0" smtClean="0"/>
              <a:t>son yüzyılda mesafeyle bağlantılı zaman ve maliyet engelleri büyük ölçüde ortadan kalkmıştır. Jet uçaklar, turizm, uluslararası telefon görüşmelerinin maliyetinin çok düşmesi, yeni iletişim teknolojilerinin ortaya çıkışı, metal konteynırlar vb.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700808"/>
            <a:ext cx="3682752" cy="4623792"/>
          </a:xfrm>
        </p:spPr>
        <p:txBody>
          <a:bodyPr>
            <a:normAutofit fontScale="92500" lnSpcReduction="20000"/>
          </a:bodyPr>
          <a:lstStyle/>
          <a:p>
            <a:r>
              <a:rPr lang="tr-TR" b="1" dirty="0" smtClean="0"/>
              <a:t>Kısıtlayıcı güçler</a:t>
            </a:r>
            <a:r>
              <a:rPr lang="tr-TR" dirty="0" smtClean="0"/>
              <a:t>: İtici güçlerin aksine pek çok kısıtlayıcı güç, şirketin küresel pazarlamaya dahil olma çabalarını yavaşlatabilir. Pazar farklılıklarının yanı sıra, yönetim </a:t>
            </a:r>
            <a:r>
              <a:rPr lang="tr-TR" dirty="0" err="1" smtClean="0"/>
              <a:t>miyopisi</a:t>
            </a:r>
            <a:r>
              <a:rPr lang="tr-TR" dirty="0" smtClean="0"/>
              <a:t>, örgüt kültürü, ulusal kontroller ve küreselleşmeye </a:t>
            </a:r>
            <a:r>
              <a:rPr lang="tr-TR" smtClean="0"/>
              <a:t>karşı muhalefet (Kürefobi</a:t>
            </a:r>
            <a:r>
              <a:rPr lang="tr-TR" dirty="0" smtClean="0"/>
              <a:t>) önemli kısıtlayıcı güçlerdir.</a:t>
            </a:r>
            <a:endParaRPr lang="tr-TR" dirty="0"/>
          </a:p>
        </p:txBody>
      </p:sp>
      <p:pic>
        <p:nvPicPr>
          <p:cNvPr id="4" name="3 Resim" descr="kurumsal-miyopi.jpg"/>
          <p:cNvPicPr>
            <a:picLocks noChangeAspect="1"/>
          </p:cNvPicPr>
          <p:nvPr/>
        </p:nvPicPr>
        <p:blipFill>
          <a:blip r:embed="rId2" cstate="print"/>
          <a:stretch>
            <a:fillRect/>
          </a:stretch>
        </p:blipFill>
        <p:spPr>
          <a:xfrm>
            <a:off x="4283968" y="1700808"/>
            <a:ext cx="4322599" cy="453650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492896"/>
            <a:ext cx="3682752" cy="3831704"/>
          </a:xfrm>
        </p:spPr>
        <p:txBody>
          <a:bodyPr/>
          <a:lstStyle/>
          <a:p>
            <a:r>
              <a:rPr lang="tr-TR" dirty="0" smtClean="0"/>
              <a:t>Ekonomik ortam, küresel Pazar potansiyeli ve fırsatının büyük bir belirleyicisidir</a:t>
            </a:r>
          </a:p>
          <a:p>
            <a:endParaRPr lang="tr-TR" dirty="0"/>
          </a:p>
        </p:txBody>
      </p:sp>
      <p:pic>
        <p:nvPicPr>
          <p:cNvPr id="4" name="3 İçerik Yer Tutucusu" descr="unnamed.png"/>
          <p:cNvPicPr>
            <a:picLocks noChangeAspect="1"/>
          </p:cNvPicPr>
          <p:nvPr/>
        </p:nvPicPr>
        <p:blipFill>
          <a:blip r:embed="rId2" cstate="print"/>
          <a:stretch>
            <a:fillRect/>
          </a:stretch>
        </p:blipFill>
        <p:spPr>
          <a:xfrm>
            <a:off x="4355976" y="2492896"/>
            <a:ext cx="4248472" cy="3384376"/>
          </a:xfrm>
          <a:prstGeom prst="rect">
            <a:avLst/>
          </a:prstGeom>
        </p:spPr>
      </p:pic>
      <p:sp>
        <p:nvSpPr>
          <p:cNvPr id="5" name="1 Başlık"/>
          <p:cNvSpPr>
            <a:spLocks noGrp="1"/>
          </p:cNvSpPr>
          <p:nvPr>
            <p:ph type="title"/>
          </p:nvPr>
        </p:nvSpPr>
        <p:spPr>
          <a:xfrm>
            <a:off x="457200" y="704088"/>
            <a:ext cx="8229600" cy="1143000"/>
          </a:xfrm>
        </p:spPr>
        <p:style>
          <a:lnRef idx="2">
            <a:schemeClr val="accent3">
              <a:shade val="50000"/>
            </a:schemeClr>
          </a:lnRef>
          <a:fillRef idx="1">
            <a:schemeClr val="accent3"/>
          </a:fillRef>
          <a:effectRef idx="0">
            <a:schemeClr val="accent3"/>
          </a:effectRef>
          <a:fontRef idx="minor">
            <a:schemeClr val="lt1"/>
          </a:fontRef>
        </p:style>
        <p:txBody>
          <a:bodyPr>
            <a:normAutofit fontScale="90000"/>
          </a:bodyPr>
          <a:lstStyle/>
          <a:p>
            <a:r>
              <a:rPr lang="tr-TR" dirty="0" smtClean="0"/>
              <a:t>KÜRESEL EKONOMİK ÇEVRE</a:t>
            </a:r>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Dünya ekonomisi</a:t>
            </a:r>
            <a:endParaRPr lang="tr-TR" dirty="0"/>
          </a:p>
        </p:txBody>
      </p:sp>
      <p:sp>
        <p:nvSpPr>
          <p:cNvPr id="3" name="2 İçerik Yer Tutucusu"/>
          <p:cNvSpPr>
            <a:spLocks noGrp="1"/>
          </p:cNvSpPr>
          <p:nvPr>
            <p:ph idx="1"/>
          </p:nvPr>
        </p:nvSpPr>
        <p:spPr/>
        <p:txBody>
          <a:bodyPr/>
          <a:lstStyle/>
          <a:p>
            <a:r>
              <a:rPr lang="tr-TR" dirty="0" smtClean="0"/>
              <a:t>2.dünya savaşından beri dünya ekonomisi ciddi anlamda değişikliğe uğramıştır. Küresel pazarlar ortaya çıkmış, küresel rakipler yerel olanların yerine geçerek onları bünyelerine katmıştır. Ekonomik bütünleşmeler %50’lere çıkmıştır. (20.</a:t>
            </a:r>
            <a:r>
              <a:rPr lang="tr-TR" dirty="0" err="1" smtClean="0"/>
              <a:t>yuzyılın</a:t>
            </a:r>
            <a:r>
              <a:rPr lang="tr-TR" dirty="0" smtClean="0"/>
              <a:t> başında %10’du)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lnSpcReduction="10000"/>
          </a:bodyPr>
          <a:lstStyle/>
          <a:p>
            <a:pPr>
              <a:buNone/>
            </a:pPr>
            <a:r>
              <a:rPr lang="tr-TR" dirty="0" smtClean="0"/>
              <a:t>Pazarlama yöneticileri  başarıya ulaşmak için şu yeni gerçeklikleri dikkate almalılar:</a:t>
            </a:r>
          </a:p>
          <a:p>
            <a:pPr>
              <a:buNone/>
            </a:pPr>
            <a:r>
              <a:rPr lang="tr-TR" dirty="0" smtClean="0"/>
              <a:t>1-Sermaye hareketleri, dünya ekonomisini yönlendiren güç olarak ticaretin yerini aldı (Döviz ticareti dünyanın en büyük pazarı durumunda!)</a:t>
            </a:r>
          </a:p>
          <a:p>
            <a:pPr>
              <a:buNone/>
            </a:pPr>
            <a:r>
              <a:rPr lang="tr-TR" dirty="0" smtClean="0"/>
              <a:t>2-Üretim, işçilerden ayrıldı.İstihdam düştü.</a:t>
            </a:r>
          </a:p>
          <a:p>
            <a:pPr>
              <a:buNone/>
            </a:pPr>
            <a:r>
              <a:rPr lang="tr-TR" dirty="0" smtClean="0"/>
              <a:t>3-Dünya ekonomisi baskın rol üstlenirken, tekil ülke ekonomileri ikincil rol oynadı.</a:t>
            </a:r>
          </a:p>
          <a:p>
            <a:pPr>
              <a:buNone/>
            </a:pPr>
            <a:r>
              <a:rPr lang="tr-TR" dirty="0" smtClean="0"/>
              <a:t>4-1917’de başlayan kapitalizm ve sosyalizm savaşı sonlandı</a:t>
            </a:r>
          </a:p>
          <a:p>
            <a:pPr>
              <a:buNone/>
            </a:pPr>
            <a:r>
              <a:rPr lang="tr-TR" dirty="0" smtClean="0"/>
              <a:t>5-E-ticaretin büyümesi ulusal bariyerlerin önemini azalttı ve şirketleri, iş modellerini yeniden değerlendirmeye zorladı</a:t>
            </a:r>
          </a:p>
          <a:p>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32656"/>
            <a:ext cx="8229600" cy="864096"/>
          </a:xfrm>
        </p:spPr>
        <p:txBody>
          <a:bodyPr>
            <a:normAutofit/>
          </a:bodyPr>
          <a:lstStyle/>
          <a:p>
            <a:r>
              <a:rPr lang="tr-TR" dirty="0" smtClean="0"/>
              <a:t>Ekonomik sistemler</a:t>
            </a:r>
            <a:endParaRPr lang="tr-TR" dirty="0"/>
          </a:p>
        </p:txBody>
      </p:sp>
      <p:sp>
        <p:nvSpPr>
          <p:cNvPr id="3" name="2 İçerik Yer Tutucusu"/>
          <p:cNvSpPr>
            <a:spLocks noGrp="1"/>
          </p:cNvSpPr>
          <p:nvPr>
            <p:ph idx="1"/>
          </p:nvPr>
        </p:nvSpPr>
        <p:spPr>
          <a:xfrm>
            <a:off x="457200" y="1196752"/>
            <a:ext cx="4978896" cy="5127848"/>
          </a:xfrm>
        </p:spPr>
        <p:txBody>
          <a:bodyPr>
            <a:normAutofit fontScale="77500" lnSpcReduction="20000"/>
          </a:bodyPr>
          <a:lstStyle/>
          <a:p>
            <a:r>
              <a:rPr lang="tr-TR" dirty="0" smtClean="0"/>
              <a:t>1-Piyasa kapitalizmi</a:t>
            </a:r>
          </a:p>
          <a:p>
            <a:r>
              <a:rPr lang="tr-TR" dirty="0" smtClean="0"/>
              <a:t>2-Merkezi planlı sosyalizm</a:t>
            </a:r>
          </a:p>
          <a:p>
            <a:r>
              <a:rPr lang="tr-TR" dirty="0" smtClean="0"/>
              <a:t>3-Merkezi planlı kapitalizm</a:t>
            </a:r>
          </a:p>
          <a:p>
            <a:r>
              <a:rPr lang="tr-TR" dirty="0" smtClean="0"/>
              <a:t>4-Piyasa sosyalizmi</a:t>
            </a:r>
          </a:p>
          <a:p>
            <a:pPr>
              <a:buNone/>
            </a:pPr>
            <a:endParaRPr lang="tr-TR" dirty="0" smtClean="0"/>
          </a:p>
          <a:p>
            <a:pPr>
              <a:buNone/>
            </a:pPr>
            <a:r>
              <a:rPr lang="tr-TR" dirty="0" smtClean="0"/>
              <a:t>Küreselleşme sürecinde bu dört ekonomik sistemi aşan tanımlayıcı kriterler söz konusudur.  Buna göre farklı kriterler ekonomik sistemi tanımlamak için eklenmelidir: Ekonominin türü-hükümetin türü-ticaret veya sermaye akışları-hakim sektörlerin sahipleri(iletişim-ulaşım,enerji)-devlet tarafından sağlanan ve vergi gelirleri ile desteklenen sistemler (sağlık,eğitim emeklilik?)-Kurumlar(şeffaflık,özgür basın, yozlaşma,güçlü mahkeme?) Pazarlar(serbest piyasa mı yoksa işbirliği ve yoğunlaştırılmış endüstriler mi var?)</a:t>
            </a:r>
            <a:endParaRPr lang="tr-TR" dirty="0"/>
          </a:p>
        </p:txBody>
      </p:sp>
      <p:pic>
        <p:nvPicPr>
          <p:cNvPr id="4" name="3 Resim" descr="Economic_System.png"/>
          <p:cNvPicPr>
            <a:picLocks noChangeAspect="1"/>
          </p:cNvPicPr>
          <p:nvPr/>
        </p:nvPicPr>
        <p:blipFill>
          <a:blip r:embed="rId2" cstate="print"/>
          <a:stretch>
            <a:fillRect/>
          </a:stretch>
        </p:blipFill>
        <p:spPr>
          <a:xfrm>
            <a:off x="5580112" y="1268760"/>
            <a:ext cx="3563888" cy="511256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1-Piyasa Kapitalizmi</a:t>
            </a:r>
            <a:endParaRPr lang="tr-TR" dirty="0"/>
          </a:p>
        </p:txBody>
      </p:sp>
      <p:sp>
        <p:nvSpPr>
          <p:cNvPr id="3" name="2 İçerik Yer Tutucusu"/>
          <p:cNvSpPr>
            <a:spLocks noGrp="1"/>
          </p:cNvSpPr>
          <p:nvPr>
            <p:ph idx="1"/>
          </p:nvPr>
        </p:nvSpPr>
        <p:spPr>
          <a:xfrm>
            <a:off x="457200" y="1935480"/>
            <a:ext cx="4114800" cy="4389120"/>
          </a:xfrm>
        </p:spPr>
        <p:txBody>
          <a:bodyPr>
            <a:normAutofit fontScale="92500" lnSpcReduction="20000"/>
          </a:bodyPr>
          <a:lstStyle/>
          <a:p>
            <a:r>
              <a:rPr lang="tr-TR" dirty="0" smtClean="0"/>
              <a:t>Bireylerin ve firmaların kaynakları bölüştüğü ve üretim kaynaklarının özel mülkiyete ait olduğu bir ekonomik sistemdir (Kuzey Amerika, Avrupa birliği vb)</a:t>
            </a:r>
          </a:p>
          <a:p>
            <a:r>
              <a:rPr lang="tr-TR" dirty="0" smtClean="0"/>
              <a:t>Devletin rolü; firmalar arasında rekabet üretmek ve tüketicilerin korunduğundan emin olmak</a:t>
            </a:r>
          </a:p>
          <a:p>
            <a:r>
              <a:rPr lang="tr-TR" dirty="0" smtClean="0"/>
              <a:t>Tümü aynı şekilde işlemez! ABD? Japonya? İskandinav?</a:t>
            </a:r>
            <a:endParaRPr lang="tr-TR" dirty="0"/>
          </a:p>
        </p:txBody>
      </p:sp>
      <p:pic>
        <p:nvPicPr>
          <p:cNvPr id="4" name="3 Resim" descr="1_eWyvh07OHquRnjYiJ3pgxQ.png"/>
          <p:cNvPicPr>
            <a:picLocks noChangeAspect="1"/>
          </p:cNvPicPr>
          <p:nvPr/>
        </p:nvPicPr>
        <p:blipFill>
          <a:blip r:embed="rId2" cstate="print"/>
          <a:stretch>
            <a:fillRect/>
          </a:stretch>
        </p:blipFill>
        <p:spPr>
          <a:xfrm>
            <a:off x="4788024" y="2060848"/>
            <a:ext cx="4355976" cy="388843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2-Merkezi planlı sosyalizm</a:t>
            </a: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t>Piyasa kapitalizmin tam tersi</a:t>
            </a:r>
          </a:p>
          <a:p>
            <a:r>
              <a:rPr lang="tr-TR" dirty="0" smtClean="0"/>
              <a:t>Devletin büyük bir gücü var</a:t>
            </a:r>
          </a:p>
          <a:p>
            <a:r>
              <a:rPr lang="tr-TR" dirty="0" smtClean="0"/>
              <a:t>Yukardan aşağı doğru karar mekanizması (mal ve hizmetler hangisi ne kadar üretilecek)</a:t>
            </a:r>
          </a:p>
          <a:p>
            <a:r>
              <a:rPr lang="tr-TR" dirty="0" smtClean="0"/>
              <a:t>Tüm </a:t>
            </a:r>
            <a:r>
              <a:rPr lang="tr-TR" dirty="0" err="1" smtClean="0"/>
              <a:t>endüstiler</a:t>
            </a:r>
            <a:r>
              <a:rPr lang="tr-TR" dirty="0" smtClean="0"/>
              <a:t> devlet sahipliğinde olsa da bireysel girişimler de vardır (Çünkü talep, tipik olarak arzı geçer!)</a:t>
            </a:r>
          </a:p>
          <a:p>
            <a:r>
              <a:rPr lang="tr-TR" dirty="0" smtClean="0"/>
              <a:t>Devlet dağıtım, reklam promosyon vb takip eder. (sömürünün önüne geçmek için)</a:t>
            </a:r>
          </a:p>
          <a:p>
            <a:r>
              <a:rPr lang="tr-TR" dirty="0" smtClean="0"/>
              <a:t>Çin, </a:t>
            </a:r>
            <a:r>
              <a:rPr lang="tr-TR" dirty="0" err="1" smtClean="0"/>
              <a:t>sovyet</a:t>
            </a:r>
            <a:r>
              <a:rPr lang="tr-TR" dirty="0" smtClean="0"/>
              <a:t> birliği ve </a:t>
            </a:r>
            <a:r>
              <a:rPr lang="tr-TR" dirty="0" err="1" smtClean="0"/>
              <a:t>hindistan</a:t>
            </a:r>
            <a:r>
              <a:rPr lang="tr-TR" dirty="0" smtClean="0"/>
              <a:t> yıllar boyunca bu sistem doğrultusunda ekonomisini yönlendirdi. Ama artık değişen oranlarda da olsa ekonomik reformlar uyguluyorlar.</a:t>
            </a:r>
          </a:p>
          <a:p>
            <a:endParaRPr lang="tr-T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76672"/>
            <a:ext cx="8229600" cy="1370416"/>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dirty="0" smtClean="0"/>
              <a:t>3-Merkezi planlı kapitalizm </a:t>
            </a:r>
            <a:br>
              <a:rPr lang="tr-TR" dirty="0" smtClean="0"/>
            </a:br>
            <a:r>
              <a:rPr lang="tr-TR" dirty="0" smtClean="0"/>
              <a:t>4-Piyasa sosyalizmi</a:t>
            </a:r>
            <a:endParaRPr lang="tr-TR" dirty="0"/>
          </a:p>
        </p:txBody>
      </p:sp>
      <p:sp>
        <p:nvSpPr>
          <p:cNvPr id="3" name="2 İçerik Yer Tutucusu"/>
          <p:cNvSpPr>
            <a:spLocks noGrp="1"/>
          </p:cNvSpPr>
          <p:nvPr>
            <p:ph idx="1"/>
          </p:nvPr>
        </p:nvSpPr>
        <p:spPr/>
        <p:txBody>
          <a:bodyPr/>
          <a:lstStyle/>
          <a:p>
            <a:r>
              <a:rPr lang="tr-TR" dirty="0" smtClean="0"/>
              <a:t>Gerçekte her ikisi de saf haliyle mevcut değildir. Birçok ülkede az ya da çok uygulanmaktadır.</a:t>
            </a:r>
          </a:p>
          <a:p>
            <a:r>
              <a:rPr lang="tr-TR" dirty="0" err="1" smtClean="0"/>
              <a:t>Hibrid</a:t>
            </a:r>
            <a:r>
              <a:rPr lang="tr-TR" dirty="0" smtClean="0"/>
              <a:t> bir ekonomik sistem olarak tanımlanabilir (Örn: İsveç)</a:t>
            </a:r>
          </a:p>
          <a:p>
            <a:r>
              <a:rPr lang="tr-TR" dirty="0" smtClean="0"/>
              <a:t>Örn </a:t>
            </a:r>
            <a:r>
              <a:rPr lang="tr-TR" dirty="0" err="1" smtClean="0"/>
              <a:t>İsveçte</a:t>
            </a:r>
            <a:r>
              <a:rPr lang="tr-TR" dirty="0" smtClean="0"/>
              <a:t> anahtar iş kollarında belirgin holdingler bulunmaktadır. Devlet tüm harcamaların üçte ikisini kontrol eder(piyasa sosyalizmi)</a:t>
            </a:r>
          </a:p>
          <a:p>
            <a:r>
              <a:rPr lang="tr-TR" dirty="0" smtClean="0"/>
              <a:t>Çin’de bile özel sektör gelirleri bugün ülke gelirlerinin yüzde 70’ini oluşturmaktadır.(ama devlet girişimleri kredilerin 3te ikisini almaktadır!)</a:t>
            </a:r>
          </a:p>
          <a:p>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Küba, kumanda ekonomisine dayalı kaynak dağılımının son kalelilerinden biridir.</a:t>
            </a:r>
          </a:p>
          <a:p>
            <a:r>
              <a:rPr lang="tr-TR" dirty="0" smtClean="0"/>
              <a:t>Giderek daha çok sosyalist ekonomi kapitalist ekonomiyi benimsemekte ve daha çok ülke kapılarını ticaret ve yatırıma açmakta, küresel Pazar büyümektedir.</a:t>
            </a:r>
          </a:p>
          <a:p>
            <a:r>
              <a:rPr lang="tr-TR" dirty="0" smtClean="0"/>
              <a:t>‘ekonomik özgürlük’ açısından yapılan bir araştırmaya göre en özgür: </a:t>
            </a:r>
            <a:r>
              <a:rPr lang="tr-TR" smtClean="0"/>
              <a:t>Hon</a:t>
            </a:r>
            <a:r>
              <a:rPr lang="tr-TR" dirty="0" smtClean="0"/>
              <a:t>g</a:t>
            </a:r>
            <a:r>
              <a:rPr lang="tr-TR" smtClean="0"/>
              <a:t>kong</a:t>
            </a:r>
            <a:r>
              <a:rPr lang="tr-TR" dirty="0" smtClean="0"/>
              <a:t> ve Singapur . En sonuncular ise; Küba, </a:t>
            </a:r>
            <a:r>
              <a:rPr lang="tr-TR" dirty="0" err="1" smtClean="0"/>
              <a:t>Zimbabve</a:t>
            </a:r>
            <a:r>
              <a:rPr lang="tr-TR" dirty="0" smtClean="0"/>
              <a:t> ve Kuzey </a:t>
            </a:r>
            <a:r>
              <a:rPr lang="tr-TR" dirty="0" err="1" smtClean="0"/>
              <a:t>kore</a:t>
            </a:r>
            <a:r>
              <a:rPr lang="tr-TR" dirty="0" smtClean="0"/>
              <a:t>. (Ekonomik özgürlük tartışmalı bir konu!)</a:t>
            </a:r>
          </a:p>
          <a:p>
            <a:pPr>
              <a:buNone/>
            </a:pPr>
            <a:endParaRPr lang="tr-TR" dirty="0" smtClean="0"/>
          </a:p>
          <a:p>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Piyasa Gelişiminin Aşamaları</a:t>
            </a: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t>Dünya bankasının temel olarak kişi başına düşen milli geliri (MG) kullanan dört kategorilik sınıflandırma sistemine göre ekonomiler;</a:t>
            </a:r>
          </a:p>
          <a:p>
            <a:r>
              <a:rPr lang="tr-TR" dirty="0" smtClean="0"/>
              <a:t>1-Düşük gelirli ülkeler</a:t>
            </a:r>
          </a:p>
          <a:p>
            <a:r>
              <a:rPr lang="tr-TR" dirty="0" smtClean="0"/>
              <a:t>2-Yüksek gelirli ülkeler</a:t>
            </a:r>
          </a:p>
          <a:p>
            <a:r>
              <a:rPr lang="tr-TR" dirty="0" smtClean="0"/>
              <a:t>3-Üst orta gelirli ülkeler</a:t>
            </a:r>
          </a:p>
          <a:p>
            <a:r>
              <a:rPr lang="tr-TR" dirty="0" smtClean="0"/>
              <a:t>4-Düşük orta gelirli ülkeler</a:t>
            </a:r>
          </a:p>
          <a:p>
            <a:pPr>
              <a:buNone/>
            </a:pPr>
            <a:endParaRPr lang="tr-TR" dirty="0" smtClean="0"/>
          </a:p>
          <a:p>
            <a:r>
              <a:rPr lang="tr-TR" dirty="0" smtClean="0"/>
              <a:t>Günümüzde küresel ticaret  açısından BRIC ülkeleri olarak tanımlanan ülkelerin kilit rol oynayacağı düşünülüyor (Brezilya-Rusya-Hindistan-Çin)</a:t>
            </a:r>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04664"/>
            <a:ext cx="8229600" cy="792088"/>
          </a:xfrm>
        </p:spPr>
        <p:txBody>
          <a:bodyPr>
            <a:normAutofit fontScale="90000"/>
          </a:bodyPr>
          <a:lstStyle/>
          <a:p>
            <a:r>
              <a:rPr lang="tr-TR" dirty="0" smtClean="0"/>
              <a:t>Düşük gelirli ülkeler</a:t>
            </a:r>
            <a:endParaRPr lang="tr-TR" dirty="0"/>
          </a:p>
        </p:txBody>
      </p:sp>
      <p:sp>
        <p:nvSpPr>
          <p:cNvPr id="3" name="2 İçerik Yer Tutucusu"/>
          <p:cNvSpPr>
            <a:spLocks noGrp="1"/>
          </p:cNvSpPr>
          <p:nvPr>
            <p:ph idx="1"/>
          </p:nvPr>
        </p:nvSpPr>
        <p:spPr>
          <a:xfrm>
            <a:off x="457200" y="1268760"/>
            <a:ext cx="4690864" cy="5589240"/>
          </a:xfrm>
        </p:spPr>
        <p:txBody>
          <a:bodyPr>
            <a:normAutofit fontScale="85000" lnSpcReduction="20000"/>
          </a:bodyPr>
          <a:lstStyle/>
          <a:p>
            <a:r>
              <a:rPr lang="tr-TR" dirty="0" smtClean="0"/>
              <a:t>Dünya ekonomisinin yüzde 13’ü</a:t>
            </a:r>
          </a:p>
          <a:p>
            <a:r>
              <a:rPr lang="tr-TR" dirty="0" smtClean="0"/>
              <a:t>Kişi başına düşen milli gelir(MG) 996 dolardan az</a:t>
            </a:r>
          </a:p>
          <a:p>
            <a:r>
              <a:rPr lang="tr-TR" dirty="0" smtClean="0"/>
              <a:t>Sanayileşme sınırlı, nüfusun yüksek bölümü tarımla uğraşıyor, çiftçilikle geçiniyor</a:t>
            </a:r>
          </a:p>
          <a:p>
            <a:r>
              <a:rPr lang="tr-TR" dirty="0" smtClean="0"/>
              <a:t>Yüksek doğum oranı, kısa yaşam süresi</a:t>
            </a:r>
          </a:p>
          <a:p>
            <a:r>
              <a:rPr lang="tr-TR" dirty="0" smtClean="0"/>
              <a:t>Düşük okuma-yazma oranı</a:t>
            </a:r>
          </a:p>
          <a:p>
            <a:r>
              <a:rPr lang="tr-TR" dirty="0" smtClean="0"/>
              <a:t>Dış yardıma olan yüksek güven</a:t>
            </a:r>
          </a:p>
          <a:p>
            <a:r>
              <a:rPr lang="tr-TR" dirty="0" smtClean="0"/>
              <a:t>Politik dengesizlik ve kargaşa</a:t>
            </a:r>
          </a:p>
          <a:p>
            <a:r>
              <a:rPr lang="tr-TR" dirty="0" smtClean="0"/>
              <a:t>Sahranın güneyi Afrika’da yoğunlaşma (Burundi,</a:t>
            </a:r>
            <a:r>
              <a:rPr lang="tr-TR" dirty="0" err="1" smtClean="0"/>
              <a:t>Ruanda</a:t>
            </a:r>
            <a:r>
              <a:rPr lang="tr-TR" dirty="0" smtClean="0"/>
              <a:t> gibi büyüyemeyen ülkeler ya da sivil savaş vb yaşayan karışık ülkeler ya da </a:t>
            </a:r>
            <a:r>
              <a:rPr lang="tr-TR" dirty="0" err="1" smtClean="0"/>
              <a:t>bangladeş</a:t>
            </a:r>
            <a:r>
              <a:rPr lang="tr-TR" dirty="0" smtClean="0"/>
              <a:t> gibi piyasa fırsatı olarak görülen ülkeler)</a:t>
            </a:r>
            <a:endParaRPr lang="tr-TR" dirty="0"/>
          </a:p>
        </p:txBody>
      </p:sp>
      <p:pic>
        <p:nvPicPr>
          <p:cNvPr id="4" name="3 Resim" descr="5ffcc4b55542850bd4ad75f6.jpg"/>
          <p:cNvPicPr>
            <a:picLocks noChangeAspect="1"/>
          </p:cNvPicPr>
          <p:nvPr/>
        </p:nvPicPr>
        <p:blipFill>
          <a:blip r:embed="rId2" cstate="print"/>
          <a:stretch>
            <a:fillRect/>
          </a:stretch>
        </p:blipFill>
        <p:spPr>
          <a:xfrm>
            <a:off x="5220072" y="1412776"/>
            <a:ext cx="3923928" cy="4536504"/>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Düşük-Orta gelirli ülkeler</a:t>
            </a: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t>MG 996 ile 3.954 dolar arasında</a:t>
            </a:r>
          </a:p>
          <a:p>
            <a:r>
              <a:rPr lang="tr-TR" dirty="0" smtClean="0"/>
              <a:t>Bu ülkelerin tüketici pazarları hızlı bir şekilde genişlemektedir</a:t>
            </a:r>
          </a:p>
          <a:p>
            <a:r>
              <a:rPr lang="tr-TR" dirty="0" smtClean="0"/>
              <a:t>Hindistan düşük-orta gelirli bir ülke olarak hem büyüyen bir ekonomi hem de küresel şirketler açısından geniş bir Pazar fırsatı olarak görülmekte</a:t>
            </a:r>
          </a:p>
          <a:p>
            <a:r>
              <a:rPr lang="tr-TR" dirty="0" smtClean="0"/>
              <a:t>Çin de bu kategori içerisinde yer almakta (MG 3590)</a:t>
            </a:r>
          </a:p>
          <a:p>
            <a:r>
              <a:rPr lang="tr-TR" dirty="0" smtClean="0"/>
              <a:t>Asya,Avrupa, Amerika kıtasındaki ülkeler, Çinin büyüklüğü ve Pazar potansiyelinden etkilenmekte ve Çini kilit ülke olarak görmekte ( Ancak Çin insan hakları, demokrasi, fikri mülkiyet vb konularında problemli)</a:t>
            </a:r>
            <a:endParaRPr lang="tr-T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Üst-Orta Gelir Ülkeleri</a:t>
            </a:r>
            <a:endParaRPr lang="tr-TR" dirty="0"/>
          </a:p>
        </p:txBody>
      </p:sp>
      <p:sp>
        <p:nvSpPr>
          <p:cNvPr id="3" name="2 İçerik Yer Tutucusu"/>
          <p:cNvSpPr>
            <a:spLocks noGrp="1"/>
          </p:cNvSpPr>
          <p:nvPr>
            <p:ph idx="1"/>
          </p:nvPr>
        </p:nvSpPr>
        <p:spPr/>
        <p:txBody>
          <a:bodyPr/>
          <a:lstStyle/>
          <a:p>
            <a:r>
              <a:rPr lang="tr-TR" dirty="0" smtClean="0"/>
              <a:t>Sanayileşmekte ve gelişmekte olan ülkeler, MG 3.946-12.195 dolar arası, yeni sanayileşen ekonomiler (YSE) olarak da adlandırılır.</a:t>
            </a:r>
          </a:p>
          <a:p>
            <a:r>
              <a:rPr lang="tr-TR" dirty="0" smtClean="0"/>
              <a:t>Kentleşme seviyesi yükselmekte, tarım nüfusu düşmekte</a:t>
            </a:r>
          </a:p>
          <a:p>
            <a:r>
              <a:rPr lang="tr-TR" dirty="0" smtClean="0"/>
              <a:t>Şili, </a:t>
            </a:r>
            <a:r>
              <a:rPr lang="tr-TR" dirty="0" err="1" smtClean="0"/>
              <a:t>macaristan</a:t>
            </a:r>
            <a:r>
              <a:rPr lang="tr-TR" dirty="0" smtClean="0"/>
              <a:t>, </a:t>
            </a:r>
            <a:r>
              <a:rPr lang="tr-TR" dirty="0" err="1" smtClean="0"/>
              <a:t>malezya</a:t>
            </a:r>
            <a:r>
              <a:rPr lang="tr-TR" dirty="0" smtClean="0"/>
              <a:t>,</a:t>
            </a:r>
            <a:r>
              <a:rPr lang="tr-TR" dirty="0" err="1" smtClean="0"/>
              <a:t>meksika</a:t>
            </a:r>
            <a:r>
              <a:rPr lang="tr-TR" dirty="0" smtClean="0"/>
              <a:t>, </a:t>
            </a:r>
            <a:r>
              <a:rPr lang="tr-TR" dirty="0" err="1" smtClean="0"/>
              <a:t>venezuella</a:t>
            </a:r>
            <a:r>
              <a:rPr lang="tr-TR" dirty="0" smtClean="0"/>
              <a:t> vb gibi hızla sanayileşen ülkeler, </a:t>
            </a:r>
            <a:r>
              <a:rPr lang="tr-TR" dirty="0" err="1" smtClean="0"/>
              <a:t>rusya</a:t>
            </a:r>
            <a:r>
              <a:rPr lang="tr-TR" dirty="0" smtClean="0"/>
              <a:t> ve brezilya gibi BRIC ülkeleri vb..</a:t>
            </a:r>
          </a:p>
          <a:p>
            <a:r>
              <a:rPr lang="tr-TR" dirty="0" smtClean="0"/>
              <a:t>Okuma yazma oranları yüksek,eğitim sistemleri güçlü, maaşlar yüksek ama gelişmiş ülkelerdekiler kadar değil</a:t>
            </a:r>
          </a:p>
          <a:p>
            <a:endParaRPr lang="tr-TR" dirty="0" smtClean="0"/>
          </a:p>
          <a:p>
            <a:endParaRPr lang="tr-TR" dirty="0" smtClean="0"/>
          </a:p>
          <a:p>
            <a:endParaRPr lang="tr-T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404664"/>
            <a:ext cx="8229600" cy="1431032"/>
          </a:xfrm>
        </p:spPr>
        <p:txBody>
          <a:bodyPr>
            <a:normAutofit fontScale="90000"/>
          </a:bodyPr>
          <a:lstStyle/>
          <a:p>
            <a:r>
              <a:rPr lang="tr-TR" dirty="0" smtClean="0"/>
              <a:t>Az Gelişmiş ve Gelişmekte olan ülkelerdeki Pazar fırsatları</a:t>
            </a:r>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t>Piramidin tabanı olarak tanımlanan bu ülkelere ilişkin bazı yanlış kanı ve varsayımlar:</a:t>
            </a:r>
          </a:p>
          <a:p>
            <a:r>
              <a:rPr lang="tr-TR" dirty="0" smtClean="0"/>
              <a:t>-Dar gelirlinin parası yoktur</a:t>
            </a:r>
          </a:p>
          <a:p>
            <a:r>
              <a:rPr lang="tr-TR" dirty="0" smtClean="0"/>
              <a:t>-Dar gelirliler  gereksiz mallara boşuna para harcamak yerine temel ihtiyaçları için kaygılanır</a:t>
            </a:r>
          </a:p>
          <a:p>
            <a:r>
              <a:rPr lang="tr-TR" dirty="0" smtClean="0"/>
              <a:t>Gelişmekte olan pazarlarda satılan malla öylesine ucuzdur ki bu pazarlarda kar etmek için yeni bir girişimciye yer yoktur</a:t>
            </a:r>
          </a:p>
          <a:p>
            <a:r>
              <a:rPr lang="tr-TR" dirty="0" smtClean="0"/>
              <a:t>Piramidin tabanındaki pazarlarda bulunan insanlar ileri teknolojiyi kullanamamaktadır.</a:t>
            </a:r>
          </a:p>
          <a:p>
            <a:r>
              <a:rPr lang="tr-TR" dirty="0" smtClean="0"/>
              <a:t>Piramidin tabanını hedefleyen küresel şirketler dar gelir grubunu sömürdükleri için eleştirilecektir</a:t>
            </a:r>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Pazarlamanın rolü, insanların istek ve ihtiyaçlarını belirlemek ve örgütsel çabaları bu istek ve ihtiyaçlara karşılık vermek için harcamaktır ve bu rol ülkelerin ekonomik gelişim düzeyi fark etmeksizin, tüm ülkelerde aynıdır. Örneğin insanlar dünyanın her yerinde uygun fiyatlı,temiz ve güvenilir içme suyuna ihtiyaç duyar. Bu gerçekliği </a:t>
            </a:r>
            <a:r>
              <a:rPr lang="tr-TR" dirty="0" err="1" smtClean="0"/>
              <a:t>farkeden</a:t>
            </a:r>
            <a:r>
              <a:rPr lang="tr-TR" dirty="0" smtClean="0"/>
              <a:t> </a:t>
            </a:r>
            <a:r>
              <a:rPr lang="tr-TR" dirty="0" err="1" smtClean="0"/>
              <a:t>nestle</a:t>
            </a:r>
            <a:r>
              <a:rPr lang="tr-TR" dirty="0" smtClean="0"/>
              <a:t> </a:t>
            </a:r>
            <a:r>
              <a:rPr lang="tr-TR" dirty="0" err="1" smtClean="0"/>
              <a:t>pure</a:t>
            </a:r>
            <a:r>
              <a:rPr lang="tr-TR" dirty="0" smtClean="0"/>
              <a:t> life isimli şişe suyunu </a:t>
            </a:r>
            <a:r>
              <a:rPr lang="tr-TR" dirty="0" err="1" smtClean="0"/>
              <a:t>Pakistanda</a:t>
            </a:r>
            <a:r>
              <a:rPr lang="tr-TR" dirty="0" smtClean="0"/>
              <a:t>  uygun fiyata pazarlamış ve Pakistan pazarının yüzde 50’sini ele geçirmiştir.</a:t>
            </a:r>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Yüksek gelirli Ülkeler</a:t>
            </a:r>
            <a:endParaRPr lang="tr-TR" dirty="0"/>
          </a:p>
        </p:txBody>
      </p:sp>
      <p:sp>
        <p:nvSpPr>
          <p:cNvPr id="3" name="2 İçerik Yer Tutucusu"/>
          <p:cNvSpPr>
            <a:spLocks noGrp="1"/>
          </p:cNvSpPr>
          <p:nvPr>
            <p:ph idx="1"/>
          </p:nvPr>
        </p:nvSpPr>
        <p:spPr/>
        <p:txBody>
          <a:bodyPr>
            <a:normAutofit/>
          </a:bodyPr>
          <a:lstStyle/>
          <a:p>
            <a:r>
              <a:rPr lang="tr-TR" dirty="0" smtClean="0"/>
              <a:t>MG 12.196 dolar üstü</a:t>
            </a:r>
          </a:p>
          <a:p>
            <a:r>
              <a:rPr lang="tr-TR" dirty="0" smtClean="0"/>
              <a:t>Post-endüstriyel ülkeler-ABD,İSVEÇ,JAPONYA,GÜNEY KORE VB</a:t>
            </a:r>
          </a:p>
          <a:p>
            <a:r>
              <a:rPr lang="tr-TR" dirty="0" smtClean="0"/>
              <a:t>‘Sanayi sonrası toplum’ bilgi  paranın önünde, hizmet sektörü ağırlıklı</a:t>
            </a:r>
          </a:p>
          <a:p>
            <a:r>
              <a:rPr lang="tr-TR" dirty="0" smtClean="0"/>
              <a:t>Bilim adamları ve profesyoneller, mühendis ve yarı-donanımlı işçilerden daha baskın rolde</a:t>
            </a:r>
          </a:p>
          <a:p>
            <a:r>
              <a:rPr lang="tr-TR" dirty="0" smtClean="0"/>
              <a:t>Ürün ve Pazar fırsatları yoğun bir şekilde yeni ürünlere ve yeniliklere dayanmaktadır</a:t>
            </a:r>
          </a:p>
          <a:p>
            <a:pPr>
              <a:buNone/>
            </a:pPr>
            <a:endParaRPr lang="tr-TR" dirty="0" smtClean="0"/>
          </a:p>
          <a:p>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Yüksek gelirli ülkeler-2</a:t>
            </a:r>
            <a:endParaRPr lang="tr-TR" dirty="0"/>
          </a:p>
        </p:txBody>
      </p:sp>
      <p:sp>
        <p:nvSpPr>
          <p:cNvPr id="3" name="2 İçerik Yer Tutucusu"/>
          <p:cNvSpPr>
            <a:spLocks noGrp="1"/>
          </p:cNvSpPr>
          <p:nvPr>
            <p:ph idx="1"/>
          </p:nvPr>
        </p:nvSpPr>
        <p:spPr/>
        <p:txBody>
          <a:bodyPr/>
          <a:lstStyle/>
          <a:p>
            <a:r>
              <a:rPr lang="tr-TR" dirty="0" smtClean="0"/>
              <a:t>Yediler grubu (G-7) ülkeleri; </a:t>
            </a:r>
            <a:r>
              <a:rPr lang="tr-TR" dirty="0" err="1" smtClean="0"/>
              <a:t>abd</a:t>
            </a:r>
            <a:r>
              <a:rPr lang="tr-TR" dirty="0" smtClean="0"/>
              <a:t>,</a:t>
            </a:r>
            <a:r>
              <a:rPr lang="tr-TR" dirty="0" err="1" smtClean="0"/>
              <a:t>japonya</a:t>
            </a:r>
            <a:r>
              <a:rPr lang="tr-TR" dirty="0" smtClean="0"/>
              <a:t>,</a:t>
            </a:r>
            <a:r>
              <a:rPr lang="tr-TR" dirty="0" err="1" smtClean="0"/>
              <a:t>fransa</a:t>
            </a:r>
            <a:r>
              <a:rPr lang="tr-TR" dirty="0" smtClean="0"/>
              <a:t>,</a:t>
            </a:r>
            <a:r>
              <a:rPr lang="tr-TR" dirty="0" err="1" smtClean="0"/>
              <a:t>ingiltere</a:t>
            </a:r>
            <a:r>
              <a:rPr lang="tr-TR" dirty="0" smtClean="0"/>
              <a:t>,kanada,</a:t>
            </a:r>
            <a:r>
              <a:rPr lang="tr-TR" dirty="0" err="1" smtClean="0"/>
              <a:t>italya</a:t>
            </a:r>
            <a:endParaRPr lang="tr-TR" dirty="0" smtClean="0"/>
          </a:p>
          <a:p>
            <a:r>
              <a:rPr lang="tr-TR" dirty="0" smtClean="0"/>
              <a:t> G-8 </a:t>
            </a:r>
            <a:r>
              <a:rPr lang="tr-TR" dirty="0" err="1" smtClean="0"/>
              <a:t>rusya</a:t>
            </a:r>
            <a:r>
              <a:rPr lang="tr-TR" dirty="0" smtClean="0"/>
              <a:t> dahil ,</a:t>
            </a:r>
          </a:p>
          <a:p>
            <a:r>
              <a:rPr lang="tr-TR" dirty="0" smtClean="0"/>
              <a:t> G-20 brezilya,</a:t>
            </a:r>
            <a:r>
              <a:rPr lang="tr-TR" dirty="0" err="1" smtClean="0"/>
              <a:t>hindistan</a:t>
            </a:r>
            <a:r>
              <a:rPr lang="tr-TR" dirty="0" smtClean="0"/>
              <a:t>,</a:t>
            </a:r>
            <a:r>
              <a:rPr lang="tr-TR" dirty="0" err="1" smtClean="0"/>
              <a:t>endonezya</a:t>
            </a:r>
            <a:r>
              <a:rPr lang="tr-TR" dirty="0" smtClean="0"/>
              <a:t> ve </a:t>
            </a:r>
            <a:r>
              <a:rPr lang="tr-TR" dirty="0" err="1" smtClean="0"/>
              <a:t>türkiye</a:t>
            </a:r>
            <a:r>
              <a:rPr lang="tr-TR" dirty="0" smtClean="0"/>
              <a:t> gibi gelişmekte olan ülkeleri de kapsayan 20 ülkeden oluşur.</a:t>
            </a:r>
          </a:p>
          <a:p>
            <a:r>
              <a:rPr lang="tr-TR" dirty="0" smtClean="0"/>
              <a:t>OECD ekonomik kalkınma ve işbirliği Örgütü (30 ülke)</a:t>
            </a:r>
          </a:p>
          <a:p>
            <a:r>
              <a:rPr lang="tr-TR" dirty="0" err="1" smtClean="0"/>
              <a:t>Triad</a:t>
            </a:r>
            <a:r>
              <a:rPr lang="tr-TR" dirty="0" smtClean="0"/>
              <a:t> topluluğu:Japonya-Batı Avrupa ve ABD dünyada baskın olan üç merkez olarak adlandırılmaktadır.</a:t>
            </a:r>
            <a:endParaRPr lang="tr-T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Gelişim aşamalarının pazarlama yansımaları</a:t>
            </a:r>
            <a:endParaRPr lang="tr-TR" dirty="0"/>
          </a:p>
        </p:txBody>
      </p:sp>
      <p:sp>
        <p:nvSpPr>
          <p:cNvPr id="3" name="2 İçerik Yer Tutucusu"/>
          <p:cNvSpPr>
            <a:spLocks noGrp="1"/>
          </p:cNvSpPr>
          <p:nvPr>
            <p:ph idx="1"/>
          </p:nvPr>
        </p:nvSpPr>
        <p:spPr/>
        <p:txBody>
          <a:bodyPr/>
          <a:lstStyle/>
          <a:p>
            <a:r>
              <a:rPr lang="tr-TR" dirty="0" smtClean="0"/>
              <a:t>Ekonomik gelişimin aşamaları, pazarlamacılara ürün doygunluk seviyelerinin, potansiyel müşterilerin yüzdesinin ya da belirli bir ürüne sahip hane bütçelerinin değerlendirilmesinde bir rehber görevi görebilir</a:t>
            </a:r>
          </a:p>
          <a:p>
            <a:r>
              <a:rPr lang="tr-TR" dirty="0" smtClean="0"/>
              <a:t>Gelişmekte olan pazarlarda birçok ürün için doygunluk seviyesi düşüktür. Örn, </a:t>
            </a:r>
            <a:r>
              <a:rPr lang="tr-TR" dirty="0" err="1" smtClean="0"/>
              <a:t>hindistanda</a:t>
            </a:r>
            <a:r>
              <a:rPr lang="tr-TR" dirty="0" smtClean="0"/>
              <a:t> </a:t>
            </a:r>
            <a:r>
              <a:rPr lang="tr-TR" dirty="0" err="1" smtClean="0"/>
              <a:t>telekominikasyon</a:t>
            </a:r>
            <a:r>
              <a:rPr lang="tr-TR" dirty="0" smtClean="0"/>
              <a:t> yoğunluğu-kişiye özel telefon sahipliği- nüfusun </a:t>
            </a:r>
            <a:r>
              <a:rPr lang="tr-TR" dirty="0" err="1" smtClean="0"/>
              <a:t>sadace</a:t>
            </a:r>
            <a:r>
              <a:rPr lang="tr-TR" dirty="0" smtClean="0"/>
              <a:t> %20’sidir. Çin’de özel araç ve kişisel bilgisayar doygunluğu düşüktür.</a:t>
            </a:r>
            <a:endParaRPr lang="tr-T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79512" y="548680"/>
            <a:ext cx="8229600" cy="1143000"/>
          </a:xfrm>
        </p:spPr>
        <p:txBody>
          <a:bodyPr>
            <a:normAutofit/>
          </a:bodyPr>
          <a:lstStyle/>
          <a:p>
            <a:r>
              <a:rPr lang="tr-TR" sz="4000" dirty="0" smtClean="0"/>
              <a:t>MAL VE HİZMET TİCARETİ</a:t>
            </a:r>
            <a:r>
              <a:rPr lang="tr-TR" sz="2000" dirty="0" smtClean="0"/>
              <a:t/>
            </a:r>
            <a:br>
              <a:rPr lang="tr-TR" sz="2000" dirty="0" smtClean="0"/>
            </a:br>
            <a:r>
              <a:rPr lang="tr-TR" sz="2000" b="1" dirty="0" smtClean="0"/>
              <a:t>Dünya Mal ticaretinde en çok ihracat ve ithalat yapanlar(milyar ABD doları)</a:t>
            </a:r>
            <a:endParaRPr lang="tr-TR" sz="2000" b="1" dirty="0"/>
          </a:p>
        </p:txBody>
      </p:sp>
      <p:sp>
        <p:nvSpPr>
          <p:cNvPr id="3" name="2 İçerik Yer Tutucusu"/>
          <p:cNvSpPr>
            <a:spLocks noGrp="1"/>
          </p:cNvSpPr>
          <p:nvPr>
            <p:ph idx="1"/>
          </p:nvPr>
        </p:nvSpPr>
        <p:spPr>
          <a:xfrm>
            <a:off x="457200" y="1935480"/>
            <a:ext cx="4546848" cy="3437736"/>
          </a:xfrm>
        </p:spPr>
        <p:txBody>
          <a:bodyPr numCol="2">
            <a:normAutofit/>
          </a:bodyPr>
          <a:lstStyle/>
          <a:p>
            <a:r>
              <a:rPr lang="tr-TR" b="1" u="sng" dirty="0" smtClean="0"/>
              <a:t>İhracatçılar:</a:t>
            </a:r>
          </a:p>
          <a:p>
            <a:r>
              <a:rPr lang="tr-TR" dirty="0" smtClean="0"/>
              <a:t>Çin</a:t>
            </a:r>
          </a:p>
          <a:p>
            <a:r>
              <a:rPr lang="tr-TR" dirty="0" smtClean="0"/>
              <a:t>Almanya</a:t>
            </a:r>
          </a:p>
          <a:p>
            <a:r>
              <a:rPr lang="tr-TR" dirty="0" err="1" smtClean="0"/>
              <a:t>Abd</a:t>
            </a:r>
            <a:endParaRPr lang="tr-TR" dirty="0" smtClean="0"/>
          </a:p>
          <a:p>
            <a:r>
              <a:rPr lang="tr-TR" dirty="0" smtClean="0"/>
              <a:t>Japonya</a:t>
            </a:r>
          </a:p>
          <a:p>
            <a:r>
              <a:rPr lang="tr-TR" dirty="0" smtClean="0"/>
              <a:t>Hollanda</a:t>
            </a:r>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p:txBody>
      </p:sp>
      <p:sp>
        <p:nvSpPr>
          <p:cNvPr id="4" name="3 Dikdörtgen"/>
          <p:cNvSpPr/>
          <p:nvPr/>
        </p:nvSpPr>
        <p:spPr>
          <a:xfrm>
            <a:off x="5004048" y="1772816"/>
            <a:ext cx="3888432" cy="3108543"/>
          </a:xfrm>
          <a:prstGeom prst="rect">
            <a:avLst/>
          </a:prstGeom>
        </p:spPr>
        <p:txBody>
          <a:bodyPr wrap="square">
            <a:spAutoFit/>
          </a:bodyPr>
          <a:lstStyle/>
          <a:p>
            <a:pPr>
              <a:buNone/>
            </a:pPr>
            <a:endParaRPr lang="tr-TR" sz="2800" dirty="0" smtClean="0"/>
          </a:p>
          <a:p>
            <a:r>
              <a:rPr lang="tr-TR" sz="2800" b="1" dirty="0" smtClean="0"/>
              <a:t>İthalatçılar</a:t>
            </a:r>
            <a:r>
              <a:rPr lang="tr-TR" sz="2800" dirty="0" smtClean="0"/>
              <a:t>:</a:t>
            </a:r>
          </a:p>
          <a:p>
            <a:r>
              <a:rPr lang="tr-TR" sz="2800" dirty="0" err="1" smtClean="0"/>
              <a:t>Abd</a:t>
            </a:r>
            <a:endParaRPr lang="tr-TR" sz="2800" dirty="0" smtClean="0"/>
          </a:p>
          <a:p>
            <a:r>
              <a:rPr lang="tr-TR" sz="2800" dirty="0" smtClean="0"/>
              <a:t>Çin</a:t>
            </a:r>
          </a:p>
          <a:p>
            <a:r>
              <a:rPr lang="tr-TR" sz="2800" dirty="0" smtClean="0"/>
              <a:t>Almanya</a:t>
            </a:r>
          </a:p>
          <a:p>
            <a:r>
              <a:rPr lang="tr-TR" sz="2800" dirty="0" smtClean="0"/>
              <a:t>Fransa</a:t>
            </a:r>
          </a:p>
          <a:p>
            <a:r>
              <a:rPr lang="tr-TR" sz="2800" dirty="0" smtClean="0"/>
              <a:t>Japonya</a:t>
            </a:r>
            <a:endParaRPr lang="tr-TR" sz="28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lnSpcReduction="10000"/>
          </a:bodyPr>
          <a:lstStyle/>
          <a:p>
            <a:r>
              <a:rPr lang="tr-TR" dirty="0" smtClean="0"/>
              <a:t>Dünya ticaretinde en hızlı büyüme gösteren sektör, hizmet ticaretidir.</a:t>
            </a:r>
          </a:p>
          <a:p>
            <a:r>
              <a:rPr lang="tr-TR" dirty="0" smtClean="0"/>
              <a:t>Seyahat ve eğlence, eğitim, muhasebe,reklam, mühendislik, yatırım bankacılığı ve yasal hizmetler gibi işletme hizmetleri, fikri mülkiyet; bayilik ve lisans hizmetleri vb.</a:t>
            </a:r>
          </a:p>
          <a:p>
            <a:r>
              <a:rPr lang="tr-TR" dirty="0" smtClean="0"/>
              <a:t>ABD hizmet ticaretinde oldukça önde, </a:t>
            </a:r>
            <a:r>
              <a:rPr lang="tr-TR" dirty="0" err="1" smtClean="0"/>
              <a:t>Amerkan</a:t>
            </a:r>
            <a:r>
              <a:rPr lang="tr-TR" dirty="0" smtClean="0"/>
              <a:t> </a:t>
            </a:r>
            <a:r>
              <a:rPr lang="tr-TR" dirty="0" err="1" smtClean="0"/>
              <a:t>express</a:t>
            </a:r>
            <a:r>
              <a:rPr lang="tr-TR" dirty="0" smtClean="0"/>
              <a:t>, </a:t>
            </a:r>
            <a:r>
              <a:rPr lang="tr-TR" dirty="0" err="1" smtClean="0"/>
              <a:t>walt</a:t>
            </a:r>
            <a:r>
              <a:rPr lang="tr-TR" dirty="0" smtClean="0"/>
              <a:t> </a:t>
            </a:r>
            <a:r>
              <a:rPr lang="tr-TR" dirty="0" err="1" smtClean="0"/>
              <a:t>disney</a:t>
            </a:r>
            <a:r>
              <a:rPr lang="tr-TR" dirty="0" smtClean="0"/>
              <a:t>, IBM, Microsoft, UPS vb.</a:t>
            </a:r>
          </a:p>
          <a:p>
            <a:r>
              <a:rPr lang="tr-TR" dirty="0" smtClean="0"/>
              <a:t>Telif hakkı, fikri mülkiyet ve patent konularında korsanlık nedeniyle ülkelerin kaybı yüksek (50 milyar dolar)</a:t>
            </a:r>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KÜRESEL TİCARET ÇEVRESİ</a:t>
            </a:r>
            <a:endParaRPr lang="tr-TR" dirty="0"/>
          </a:p>
        </p:txBody>
      </p:sp>
      <p:pic>
        <p:nvPicPr>
          <p:cNvPr id="4" name="3 İçerik Yer Tutucusu" descr="indir.jpg"/>
          <p:cNvPicPr>
            <a:picLocks noGrp="1" noChangeAspect="1"/>
          </p:cNvPicPr>
          <p:nvPr>
            <p:ph idx="1"/>
          </p:nvPr>
        </p:nvPicPr>
        <p:blipFill>
          <a:blip r:embed="rId2" cstate="print"/>
          <a:stretch>
            <a:fillRect/>
          </a:stretch>
        </p:blipFill>
        <p:spPr>
          <a:xfrm>
            <a:off x="1115616" y="2132856"/>
            <a:ext cx="7272808" cy="4302769"/>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dirty="0" smtClean="0"/>
              <a:t>Dünya Ticaret Örgütü ve GATT</a:t>
            </a:r>
            <a:endParaRPr lang="tr-TR" dirty="0"/>
          </a:p>
        </p:txBody>
      </p:sp>
      <p:sp>
        <p:nvSpPr>
          <p:cNvPr id="3" name="2 İçerik Yer Tutucusu"/>
          <p:cNvSpPr>
            <a:spLocks noGrp="1"/>
          </p:cNvSpPr>
          <p:nvPr>
            <p:ph idx="1"/>
          </p:nvPr>
        </p:nvSpPr>
        <p:spPr/>
        <p:txBody>
          <a:bodyPr>
            <a:normAutofit fontScale="85000" lnSpcReduction="10000"/>
          </a:bodyPr>
          <a:lstStyle/>
          <a:p>
            <a:r>
              <a:rPr lang="tr-TR" dirty="0" smtClean="0"/>
              <a:t>GATT( </a:t>
            </a:r>
            <a:r>
              <a:rPr lang="tr-TR" b="1" dirty="0" smtClean="0"/>
              <a:t>Gümrük tarifeleri ve ticaret genel anlaşması)</a:t>
            </a:r>
            <a:r>
              <a:rPr lang="tr-TR" dirty="0" smtClean="0"/>
              <a:t>çok taraflı küresel  bir girişimdir ve 70  küsur yıldır dünya ticaretinin serbestleşmesi için uğraşmaktadır. </a:t>
            </a:r>
          </a:p>
          <a:p>
            <a:r>
              <a:rPr lang="tr-TR" dirty="0" smtClean="0"/>
              <a:t>İcra gücü yoktur. Anlaşmazlıklarda kaybeden taraf kararı görmezden gelme hakkına sahiptir ve bazı anlaşmazlıkların üstesinden gelme süreci yıllar sürebilmektedir.</a:t>
            </a:r>
          </a:p>
          <a:p>
            <a:r>
              <a:rPr lang="tr-TR" b="1" dirty="0" err="1" smtClean="0"/>
              <a:t>GATT’ın</a:t>
            </a:r>
            <a:r>
              <a:rPr lang="tr-TR" b="1" dirty="0" smtClean="0"/>
              <a:t> varisi olan Dünya Ticaret Örgütü (DTÖ) </a:t>
            </a:r>
            <a:r>
              <a:rPr lang="tr-TR" dirty="0" smtClean="0"/>
              <a:t>10cak 1995’te oluşmuştur. Merkezi </a:t>
            </a:r>
            <a:r>
              <a:rPr lang="tr-TR" dirty="0" err="1" smtClean="0"/>
              <a:t>Cenevredir</a:t>
            </a:r>
            <a:r>
              <a:rPr lang="tr-TR" dirty="0" smtClean="0"/>
              <a:t>.</a:t>
            </a:r>
          </a:p>
          <a:p>
            <a:r>
              <a:rPr lang="tr-TR" dirty="0" smtClean="0"/>
              <a:t>153ülke ile </a:t>
            </a:r>
            <a:r>
              <a:rPr lang="tr-TR" dirty="0" smtClean="0">
                <a:solidFill>
                  <a:srgbClr val="FF0000"/>
                </a:solidFill>
              </a:rPr>
              <a:t>ticaretle bağlantılı toplantılar </a:t>
            </a:r>
            <a:r>
              <a:rPr lang="tr-TR" b="1" dirty="0" smtClean="0">
                <a:solidFill>
                  <a:srgbClr val="FF0000"/>
                </a:solidFill>
              </a:rPr>
              <a:t>düzenler</a:t>
            </a:r>
            <a:r>
              <a:rPr lang="tr-TR" dirty="0" smtClean="0"/>
              <a:t>, uzmanları da </a:t>
            </a:r>
            <a:r>
              <a:rPr lang="tr-TR" dirty="0" smtClean="0">
                <a:solidFill>
                  <a:srgbClr val="FF0000"/>
                </a:solidFill>
              </a:rPr>
              <a:t>küresel ticaret anlaşmazlıklarında uzlaştırıcı </a:t>
            </a:r>
            <a:r>
              <a:rPr lang="tr-TR" dirty="0" smtClean="0"/>
              <a:t>olarak hizmet verir.</a:t>
            </a:r>
          </a:p>
          <a:p>
            <a:r>
              <a:rPr lang="tr-TR" u="sng" dirty="0" smtClean="0"/>
              <a:t>DTÖ, haksız ticaret engellerine dair şikayetlere ve üye ülkeler arasındaki diğer konulara arabuluculuk eden </a:t>
            </a:r>
            <a:r>
              <a:rPr lang="tr-TR" b="1" u="sng" dirty="0" smtClean="0"/>
              <a:t>Anlaşmazlıkların Halli Organı’na sahiptir (AHO)-</a:t>
            </a:r>
            <a:r>
              <a:rPr lang="tr-TR" u="sng" dirty="0" smtClean="0"/>
              <a:t>Ticari yaptırım gücü vardır.</a:t>
            </a:r>
          </a:p>
          <a:p>
            <a:endParaRPr lang="tr-TR" dirty="0" smtClean="0"/>
          </a:p>
          <a:p>
            <a:endParaRPr lang="tr-TR" dirty="0" smtClean="0"/>
          </a:p>
          <a:p>
            <a:endParaRPr lang="tr-T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Tercihli Ticaret Anlaşmaları</a:t>
            </a:r>
            <a:endParaRPr lang="tr-TR" dirty="0"/>
          </a:p>
        </p:txBody>
      </p:sp>
      <p:sp>
        <p:nvSpPr>
          <p:cNvPr id="3" name="2 İçerik Yer Tutucusu"/>
          <p:cNvSpPr>
            <a:spLocks noGrp="1"/>
          </p:cNvSpPr>
          <p:nvPr>
            <p:ph idx="1"/>
          </p:nvPr>
        </p:nvSpPr>
        <p:spPr/>
        <p:txBody>
          <a:bodyPr>
            <a:normAutofit lnSpcReduction="10000"/>
          </a:bodyPr>
          <a:lstStyle/>
          <a:p>
            <a:r>
              <a:rPr lang="tr-TR" dirty="0" smtClean="0"/>
              <a:t>DTÖ serbest ticareti küresel temel üzerinde geliştirmektedir; ayrıca dünyanın her bir bölgesindeki ülkeler</a:t>
            </a:r>
            <a:r>
              <a:rPr lang="tr-TR" b="1" dirty="0" smtClean="0"/>
              <a:t>, bölgeler arasında ticareti serbestleştirmeye </a:t>
            </a:r>
            <a:r>
              <a:rPr lang="tr-TR" dirty="0" smtClean="0"/>
              <a:t>çalışmaktadır. </a:t>
            </a:r>
            <a:r>
              <a:rPr lang="tr-TR" u="sng" dirty="0" smtClean="0"/>
              <a:t>Bazı ülkelerin lehine ve çoğunlukla da diğer ülkelere de ayrımcılık yapılmasına neden olan bu özel birlikler, kurulduklarında </a:t>
            </a:r>
            <a:r>
              <a:rPr lang="tr-TR" u="sng" dirty="0" err="1" smtClean="0"/>
              <a:t>DTÖ’ye</a:t>
            </a:r>
            <a:r>
              <a:rPr lang="tr-TR" u="sng" dirty="0" smtClean="0"/>
              <a:t> bilgi verir.</a:t>
            </a:r>
          </a:p>
          <a:p>
            <a:r>
              <a:rPr lang="tr-TR" b="1" dirty="0" smtClean="0"/>
              <a:t>1-Serbest Ticaret Bölgesi</a:t>
            </a:r>
          </a:p>
          <a:p>
            <a:r>
              <a:rPr lang="tr-TR" b="1" dirty="0" smtClean="0"/>
              <a:t>2-Gümrük Birliği</a:t>
            </a:r>
          </a:p>
          <a:p>
            <a:r>
              <a:rPr lang="tr-TR" b="1" dirty="0" smtClean="0"/>
              <a:t>3-</a:t>
            </a:r>
            <a:r>
              <a:rPr lang="tr-TR" b="1" dirty="0" err="1" smtClean="0"/>
              <a:t>OrtakPazar</a:t>
            </a:r>
            <a:endParaRPr lang="tr-TR" b="1" dirty="0" smtClean="0"/>
          </a:p>
          <a:p>
            <a:r>
              <a:rPr lang="tr-TR" b="1" dirty="0" smtClean="0"/>
              <a:t>4-Ekonomik Birlik</a:t>
            </a:r>
          </a:p>
          <a:p>
            <a:pPr>
              <a:buNone/>
            </a:pPr>
            <a:endParaRPr lang="tr-TR" dirty="0"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Tercihli ticaret anlaşması hiyerarşisi</a:t>
            </a:r>
            <a:endParaRPr lang="tr-TR" dirty="0"/>
          </a:p>
        </p:txBody>
      </p:sp>
      <p:graphicFrame>
        <p:nvGraphicFramePr>
          <p:cNvPr id="4" name="3 İçerik Yer Tutucusu"/>
          <p:cNvGraphicFramePr>
            <a:graphicFrameLocks noGrp="1"/>
          </p:cNvGraphicFramePr>
          <p:nvPr>
            <p:ph idx="1"/>
          </p:nvPr>
        </p:nvGraphicFramePr>
        <p:xfrm>
          <a:off x="467544" y="1916832"/>
          <a:ext cx="8219256" cy="44077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tr-TR" dirty="0" smtClean="0"/>
              <a:t>Kuzey Amerika</a:t>
            </a:r>
            <a:endParaRPr lang="tr-TR" dirty="0"/>
          </a:p>
        </p:txBody>
      </p:sp>
      <p:sp>
        <p:nvSpPr>
          <p:cNvPr id="3" name="2 İçerik Yer Tutucusu"/>
          <p:cNvSpPr>
            <a:spLocks noGrp="1"/>
          </p:cNvSpPr>
          <p:nvPr>
            <p:ph idx="1"/>
          </p:nvPr>
        </p:nvSpPr>
        <p:spPr>
          <a:xfrm>
            <a:off x="467544" y="1988840"/>
            <a:ext cx="8229600" cy="4389120"/>
          </a:xfrm>
        </p:spPr>
        <p:txBody>
          <a:bodyPr>
            <a:normAutofit fontScale="92500" lnSpcReduction="20000"/>
          </a:bodyPr>
          <a:lstStyle/>
          <a:p>
            <a:r>
              <a:rPr lang="tr-TR" dirty="0" smtClean="0"/>
              <a:t>ABD,Kanada ve Meksika'yı kapsayan kendine özgü bölgesel bir pazardır</a:t>
            </a:r>
          </a:p>
          <a:p>
            <a:r>
              <a:rPr lang="tr-TR" dirty="0" smtClean="0"/>
              <a:t>ABD’nin birinci sıradaki  ticari ortağı Kanada iken ikinci sırada Meksika üçüncü sırada Çin’dir</a:t>
            </a:r>
          </a:p>
          <a:p>
            <a:r>
              <a:rPr lang="tr-TR" dirty="0" smtClean="0"/>
              <a:t>1992’de Kuzey Amerika Serbest ticaret anlaşması (</a:t>
            </a:r>
            <a:r>
              <a:rPr lang="tr-TR" b="1" dirty="0" smtClean="0"/>
              <a:t>NAFTA</a:t>
            </a:r>
            <a:r>
              <a:rPr lang="tr-TR" dirty="0" smtClean="0"/>
              <a:t>)kurulmuştur. Nafta ile üç ülke, gümrük tarifelerinin ortadan kaldırılması yoluyla ekonomik büyümenin desteklenmesi ve genişletilmiş ticareti ve yatırımı taahhüt etmektedir.</a:t>
            </a:r>
          </a:p>
          <a:p>
            <a:r>
              <a:rPr lang="tr-TR" dirty="0" smtClean="0"/>
              <a:t>Ancak halen hem ortak bir tarife uygulama hem de mal ve hizmetlerin akışındaki kısıtlamaları ortadan kaldırma konusunda tartışmalar devam etmektedir. </a:t>
            </a:r>
            <a:r>
              <a:rPr lang="tr-TR" u="sng" dirty="0" smtClean="0"/>
              <a:t>Yasa dışı göç ve fikri mülkiyet konuları problemlidir.</a:t>
            </a:r>
            <a:endParaRPr lang="tr-TR" u="sng"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tr-TR" dirty="0" smtClean="0"/>
              <a:t>Latin Amerika</a:t>
            </a:r>
            <a:endParaRPr lang="tr-TR" dirty="0"/>
          </a:p>
        </p:txBody>
      </p:sp>
      <p:sp>
        <p:nvSpPr>
          <p:cNvPr id="3" name="2 İçerik Yer Tutucusu"/>
          <p:cNvSpPr>
            <a:spLocks noGrp="1"/>
          </p:cNvSpPr>
          <p:nvPr>
            <p:ph idx="1"/>
          </p:nvPr>
        </p:nvSpPr>
        <p:spPr>
          <a:xfrm>
            <a:off x="457200" y="1935480"/>
            <a:ext cx="4042792" cy="4389120"/>
          </a:xfrm>
        </p:spPr>
        <p:txBody>
          <a:bodyPr>
            <a:normAutofit fontScale="92500" lnSpcReduction="20000"/>
          </a:bodyPr>
          <a:lstStyle/>
          <a:p>
            <a:r>
              <a:rPr lang="tr-TR" dirty="0" err="1" smtClean="0"/>
              <a:t>Karayipler</a:t>
            </a:r>
            <a:r>
              <a:rPr lang="tr-TR" dirty="0" smtClean="0"/>
              <a:t>,orta ve güney Amerika'yı kapsayan bölge pazarının cazibesi çok yüksektir. Bu bölgedeki en önemli dört tercihli ticaret anlaşması:</a:t>
            </a:r>
          </a:p>
          <a:p>
            <a:r>
              <a:rPr lang="tr-TR" dirty="0" smtClean="0"/>
              <a:t>Orta </a:t>
            </a:r>
            <a:r>
              <a:rPr lang="tr-TR" dirty="0" err="1" smtClean="0"/>
              <a:t>AmerikaEntegrasyon</a:t>
            </a:r>
            <a:r>
              <a:rPr lang="tr-TR" dirty="0" smtClean="0"/>
              <a:t> sistemi (SICA)</a:t>
            </a:r>
          </a:p>
          <a:p>
            <a:r>
              <a:rPr lang="tr-TR" dirty="0" smtClean="0"/>
              <a:t>Güney Amerika ortak pazarı (MERCOSUR)</a:t>
            </a:r>
          </a:p>
          <a:p>
            <a:r>
              <a:rPr lang="tr-TR" dirty="0" err="1" smtClean="0"/>
              <a:t>Karayip</a:t>
            </a:r>
            <a:r>
              <a:rPr lang="tr-TR" dirty="0" smtClean="0"/>
              <a:t> topluluğu ve Ortak pazarı (CARICOM)</a:t>
            </a:r>
          </a:p>
          <a:p>
            <a:r>
              <a:rPr lang="tr-TR" dirty="0" err="1" smtClean="0"/>
              <a:t>And</a:t>
            </a:r>
            <a:r>
              <a:rPr lang="tr-TR" dirty="0" smtClean="0"/>
              <a:t> Milletler Topluluğu</a:t>
            </a:r>
            <a:endParaRPr lang="tr-TR" dirty="0"/>
          </a:p>
        </p:txBody>
      </p:sp>
      <p:pic>
        <p:nvPicPr>
          <p:cNvPr id="4" name="3 Resim" descr="latin-amerika-harita.jpg"/>
          <p:cNvPicPr>
            <a:picLocks noChangeAspect="1"/>
          </p:cNvPicPr>
          <p:nvPr/>
        </p:nvPicPr>
        <p:blipFill>
          <a:blip r:embed="rId2" cstate="print"/>
          <a:stretch>
            <a:fillRect/>
          </a:stretch>
        </p:blipFill>
        <p:spPr>
          <a:xfrm>
            <a:off x="4808659" y="2060848"/>
            <a:ext cx="4335341" cy="3645024"/>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04664"/>
            <a:ext cx="8229600" cy="1442424"/>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dirty="0" smtClean="0"/>
              <a:t>Asya-Pasifik: Güneydoğu Asya Uluslar Birliği (ASEAN)</a:t>
            </a:r>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t>1967 yılında altı kurucu ülke ile kurulmuştur: </a:t>
            </a:r>
            <a:r>
              <a:rPr lang="tr-TR" b="1" dirty="0" err="1" smtClean="0"/>
              <a:t>Burunei</a:t>
            </a:r>
            <a:r>
              <a:rPr lang="tr-TR" b="1" dirty="0" smtClean="0"/>
              <a:t>, Endonezya, Malezya, Filipinler, Singapur, Tayland</a:t>
            </a:r>
          </a:p>
          <a:p>
            <a:r>
              <a:rPr lang="tr-TR" dirty="0" smtClean="0"/>
              <a:t>Daha sonra Vietnam, Kamboçya, Burma katılmıştır.</a:t>
            </a:r>
          </a:p>
          <a:p>
            <a:r>
              <a:rPr lang="tr-TR" b="1" dirty="0" err="1" smtClean="0"/>
              <a:t>Asean</a:t>
            </a:r>
            <a:r>
              <a:rPr lang="tr-TR" b="1" dirty="0" smtClean="0"/>
              <a:t> serbest ticaret bölgesi(AFTA</a:t>
            </a:r>
            <a:r>
              <a:rPr lang="tr-TR" dirty="0" smtClean="0"/>
              <a:t>) kurulmuştur, bütünleşmiş, tek bir Pazar olma çalışmaları devam etmektedir.</a:t>
            </a:r>
          </a:p>
          <a:p>
            <a:r>
              <a:rPr lang="tr-TR" b="1" dirty="0" smtClean="0"/>
              <a:t>ASEAN artı altı</a:t>
            </a:r>
            <a:r>
              <a:rPr lang="tr-TR" dirty="0" smtClean="0"/>
              <a:t>: Japonya , Çin, </a:t>
            </a:r>
            <a:r>
              <a:rPr lang="tr-TR" dirty="0" err="1" smtClean="0"/>
              <a:t>Güneykore</a:t>
            </a:r>
            <a:r>
              <a:rPr lang="tr-TR" dirty="0" smtClean="0"/>
              <a:t>, Avustralya,Yeni Zelanda,</a:t>
            </a:r>
            <a:r>
              <a:rPr lang="tr-TR" dirty="0" err="1" smtClean="0"/>
              <a:t>hindistan</a:t>
            </a:r>
            <a:r>
              <a:rPr lang="tr-TR" dirty="0" smtClean="0"/>
              <a:t> katılımı ile birlikte genişletilmiştir.</a:t>
            </a:r>
          </a:p>
          <a:p>
            <a:r>
              <a:rPr lang="tr-TR" dirty="0" smtClean="0"/>
              <a:t>Amerika ile </a:t>
            </a:r>
            <a:r>
              <a:rPr lang="tr-TR" dirty="0" err="1" smtClean="0"/>
              <a:t>ASEAN’ın</a:t>
            </a:r>
            <a:r>
              <a:rPr lang="tr-TR" dirty="0" smtClean="0"/>
              <a:t> ticari işlemlerinin en büyük kısmını </a:t>
            </a:r>
            <a:r>
              <a:rPr lang="tr-TR" b="1" dirty="0" smtClean="0"/>
              <a:t>Singapur </a:t>
            </a:r>
            <a:r>
              <a:rPr lang="tr-TR" dirty="0" smtClean="0"/>
              <a:t>gerçekleştirmektedir. </a:t>
            </a:r>
          </a:p>
          <a:p>
            <a:r>
              <a:rPr lang="tr-TR" dirty="0" smtClean="0"/>
              <a:t>Singapur 30 yıl öncesine kadar İngiliz kolonisi iken son derece etkin bir endüstriyel güce dönüşmüş bir ülkedir.</a:t>
            </a:r>
            <a:endParaRPr lang="tr-T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Asya-Pasifik bölgesindeki pazarlama faaliyetleri</a:t>
            </a:r>
            <a:endParaRPr lang="tr-TR" dirty="0"/>
          </a:p>
        </p:txBody>
      </p:sp>
      <p:sp>
        <p:nvSpPr>
          <p:cNvPr id="3" name="2 İçerik Yer Tutucusu"/>
          <p:cNvSpPr>
            <a:spLocks noGrp="1"/>
          </p:cNvSpPr>
          <p:nvPr>
            <p:ph idx="1"/>
          </p:nvPr>
        </p:nvSpPr>
        <p:spPr/>
        <p:txBody>
          <a:bodyPr/>
          <a:lstStyle/>
          <a:p>
            <a:r>
              <a:rPr lang="tr-TR" dirty="0" smtClean="0"/>
              <a:t>Örneğin Japon pazarında, hukuksal mevzuatın yanı sıra tutumsal açıdan da engeller vardır. Japonya’da rekabet etmek isteyen bir firma, </a:t>
            </a:r>
            <a:r>
              <a:rPr lang="tr-TR" b="1" dirty="0" smtClean="0"/>
              <a:t>en iyi kalitedeki malları ve hizmetleri satmaya odaklanmalıdır.</a:t>
            </a:r>
          </a:p>
          <a:p>
            <a:r>
              <a:rPr lang="tr-TR" dirty="0" smtClean="0"/>
              <a:t>Japonya’da pazarlanan malların kozmopolit bir imaj ve batı görünüşü izlenimi uyandırması için etiketlerinin İngilizce,Fransızca,Almanca  yazılmaktadır.</a:t>
            </a:r>
            <a:endParaRPr lang="tr-T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ASEAN-Türkiye ilişkileri</a:t>
            </a:r>
            <a:endParaRPr lang="tr-TR" dirty="0"/>
          </a:p>
        </p:txBody>
      </p:sp>
      <p:sp>
        <p:nvSpPr>
          <p:cNvPr id="3" name="2 İçerik Yer Tutucusu"/>
          <p:cNvSpPr>
            <a:spLocks noGrp="1"/>
          </p:cNvSpPr>
          <p:nvPr>
            <p:ph idx="1"/>
          </p:nvPr>
        </p:nvSpPr>
        <p:spPr/>
        <p:txBody>
          <a:bodyPr>
            <a:normAutofit fontScale="77500" lnSpcReduction="20000"/>
          </a:bodyPr>
          <a:lstStyle/>
          <a:p>
            <a:r>
              <a:rPr lang="tr-TR" dirty="0" smtClean="0"/>
              <a:t>1998 yılında yaşanan Asya Krizi dışında ASEAN sürekli olarak büyüme göstermiştir. Dünya ekonomisinde küçülmeye neden olan 2009 küresel krizinde ASEAN, krize olan dayanıklılığını kanıtlamış ve kriz yılında ekonomik büyüme göstermiştir.</a:t>
            </a:r>
          </a:p>
          <a:p>
            <a:r>
              <a:rPr lang="tr-TR" dirty="0" smtClean="0">
                <a:solidFill>
                  <a:srgbClr val="FF0000"/>
                </a:solidFill>
              </a:rPr>
              <a:t> </a:t>
            </a:r>
            <a:r>
              <a:rPr lang="tr-TR" b="1" dirty="0" smtClean="0">
                <a:solidFill>
                  <a:srgbClr val="FF0000"/>
                </a:solidFill>
              </a:rPr>
              <a:t>Diyalog ve </a:t>
            </a:r>
            <a:r>
              <a:rPr lang="tr-TR" b="1" dirty="0" err="1" smtClean="0">
                <a:solidFill>
                  <a:srgbClr val="FF0000"/>
                </a:solidFill>
              </a:rPr>
              <a:t>sektörel</a:t>
            </a:r>
            <a:r>
              <a:rPr lang="tr-TR" b="1" dirty="0" smtClean="0">
                <a:solidFill>
                  <a:srgbClr val="FF0000"/>
                </a:solidFill>
              </a:rPr>
              <a:t> diyalog </a:t>
            </a:r>
            <a:r>
              <a:rPr lang="tr-TR" b="1" dirty="0" smtClean="0"/>
              <a:t>ortaklıkları olmak üzere farklı coğrafyalardaki ülkelerle ekonomik ilişkileri bulunmaktadır. </a:t>
            </a:r>
            <a:r>
              <a:rPr lang="tr-TR" dirty="0" smtClean="0"/>
              <a:t>Türkiye’nin 1999 yılında ASEAN ile ilişkilerin geliştirilmesi kararıyla başlayan süreç 2017 yılında </a:t>
            </a:r>
            <a:r>
              <a:rPr lang="tr-TR" dirty="0" err="1" smtClean="0"/>
              <a:t>sektörel</a:t>
            </a:r>
            <a:r>
              <a:rPr lang="tr-TR" dirty="0" smtClean="0"/>
              <a:t> diyalog ortaklığının kazanılmasıyla sonuçlanmıştır. </a:t>
            </a:r>
          </a:p>
          <a:p>
            <a:r>
              <a:rPr lang="tr-TR" dirty="0" smtClean="0"/>
              <a:t>Türkiye açısından coğrafi olarak son derece uzak olan bu bölgeye, dünya ekonomilerinin ilgisi, birliğin erken dönemlerinden itibaren artmasına karşın, gerek ekonomik ve gerekse siyasi krizlerin ve çalkantıların pençesinden bir türlü kurtulamayan </a:t>
            </a:r>
            <a:r>
              <a:rPr lang="tr-TR" u="sng" dirty="0" smtClean="0"/>
              <a:t>Türkiye'nin dış politika yüzünü Avrupa Birliğinden çevirememesi</a:t>
            </a:r>
            <a:r>
              <a:rPr lang="tr-TR" dirty="0" smtClean="0"/>
              <a:t>, güneydoğu Asya’ya da yeterince önem verememesine sebep olmuştur. </a:t>
            </a:r>
            <a:endParaRPr lang="tr-T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484784"/>
            <a:ext cx="8229600" cy="4839816"/>
          </a:xfrm>
        </p:spPr>
        <p:txBody>
          <a:bodyPr>
            <a:normAutofit fontScale="85000" lnSpcReduction="20000"/>
          </a:bodyPr>
          <a:lstStyle/>
          <a:p>
            <a:r>
              <a:rPr lang="tr-TR" dirty="0" smtClean="0"/>
              <a:t>Türkiye’nin ASEAN ile yaptığı ticarette ihracatın ithalatı karşılama oranı düşük seviyelerde olduğu görülmektedir. İhracatın ithalatı karşılamada bu denli yetersiz kalmasının kaynağında ise </a:t>
            </a:r>
            <a:r>
              <a:rPr lang="tr-TR" b="1" dirty="0" smtClean="0"/>
              <a:t>karşılıklı ticarete konu olan ürünlerin türleri </a:t>
            </a:r>
            <a:r>
              <a:rPr lang="tr-TR" dirty="0" smtClean="0"/>
              <a:t>göze çarpmaktadır. </a:t>
            </a:r>
            <a:r>
              <a:rPr lang="tr-TR" u="sng" dirty="0" smtClean="0"/>
              <a:t>Türkiye tarafından ithal edilen mal grubu genellikle teknolojik ürünlerden oluşurken ihraç edilen mallar genellikle tarımsal ve tekstil ürünleri üzerinde yoğunlaşmaktadır. </a:t>
            </a:r>
            <a:r>
              <a:rPr lang="tr-TR" dirty="0" smtClean="0"/>
              <a:t>Bu durum sadece ASEAN ile yapılan ticaretle sınırlı olmayıp genel olarak Türkiye’nin ihraç ettiği malların ileri teknolojili ürünlerden oluşmamasından kaynaklanmaktadır. </a:t>
            </a:r>
          </a:p>
          <a:p>
            <a:r>
              <a:rPr lang="tr-TR" dirty="0" smtClean="0"/>
              <a:t>İhracatı yapılan teknolojik ürünlerin oranının çok düşük olması Türkiye’nin dış ticaret açığı vermesindeki en önemli nedenlerin başında gelmektedir. Bu yüzden Türkiye’de ileri teknoloji gerektiren malların üretimine ve gerekli ar-</a:t>
            </a:r>
            <a:r>
              <a:rPr lang="tr-TR" dirty="0" err="1" smtClean="0"/>
              <a:t>ge</a:t>
            </a:r>
            <a:r>
              <a:rPr lang="tr-TR" dirty="0" smtClean="0"/>
              <a:t> çalışmalarına gereken önemin verilmesi gerekmektedir. Ancak bu şekilde gerek ASEAN gerekse diğer dünya ülkeleri ile yapılan ticarette dış ticaret açığının önüne geçilmesi mümkün görünmektedir. </a:t>
            </a:r>
            <a:endParaRPr lang="tr-TR" dirty="0"/>
          </a:p>
        </p:txBody>
      </p:sp>
      <p:sp>
        <p:nvSpPr>
          <p:cNvPr id="4" name="1 Başlık"/>
          <p:cNvSpPr>
            <a:spLocks noGrp="1"/>
          </p:cNvSpPr>
          <p:nvPr>
            <p:ph type="title"/>
          </p:nvPr>
        </p:nvSpPr>
        <p:spPr>
          <a:xfrm>
            <a:off x="457200" y="260648"/>
            <a:ext cx="8229600" cy="936104"/>
          </a:xfrm>
        </p:spPr>
        <p:txBody>
          <a:bodyPr>
            <a:normAutofit/>
          </a:bodyPr>
          <a:lstStyle/>
          <a:p>
            <a:r>
              <a:rPr lang="tr-TR" dirty="0" smtClean="0"/>
              <a:t>ASEAN-Türkiye ilişkileri-2</a:t>
            </a:r>
            <a:endParaRPr lang="tr-T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04664"/>
            <a:ext cx="8229600" cy="1442424"/>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dirty="0" smtClean="0"/>
              <a:t>Batı, Orta ve Doğu Avrupa</a:t>
            </a:r>
            <a:br>
              <a:rPr lang="tr-TR" dirty="0" smtClean="0"/>
            </a:br>
            <a:endParaRPr lang="tr-TR" dirty="0"/>
          </a:p>
        </p:txBody>
      </p:sp>
      <p:sp>
        <p:nvSpPr>
          <p:cNvPr id="3" name="2 İçerik Yer Tutucusu"/>
          <p:cNvSpPr>
            <a:spLocks noGrp="1"/>
          </p:cNvSpPr>
          <p:nvPr>
            <p:ph idx="1"/>
          </p:nvPr>
        </p:nvSpPr>
        <p:spPr/>
        <p:txBody>
          <a:bodyPr>
            <a:normAutofit lnSpcReduction="10000"/>
          </a:bodyPr>
          <a:lstStyle/>
          <a:p>
            <a:r>
              <a:rPr lang="tr-TR" dirty="0" smtClean="0"/>
              <a:t>Refah düzeyi yüksek</a:t>
            </a:r>
          </a:p>
          <a:p>
            <a:r>
              <a:rPr lang="tr-TR" dirty="0" smtClean="0"/>
              <a:t>Kuzeyi ve güneyi arasında farklılıklar olmasına rağmen giderek benzeşmekteler</a:t>
            </a:r>
          </a:p>
          <a:p>
            <a:r>
              <a:rPr lang="tr-TR" dirty="0" smtClean="0"/>
              <a:t>Britanyalılar kendilerini kıtanın geri kalanından biraz farklı görmektedir; AB şüpheciliği yaygındır.</a:t>
            </a:r>
          </a:p>
          <a:p>
            <a:r>
              <a:rPr lang="tr-TR" dirty="0" smtClean="0"/>
              <a:t>Akdeniz kulübü ülkeleri olarak tanımlanan </a:t>
            </a:r>
            <a:r>
              <a:rPr lang="tr-TR" b="1" dirty="0" smtClean="0"/>
              <a:t>Yunanistan,İtalya, Portekiz,İspanya’ya </a:t>
            </a:r>
            <a:r>
              <a:rPr lang="tr-TR" dirty="0" smtClean="0"/>
              <a:t>diğer ülkelerin biraz aşağılayarak bakmalarının üstesinden gelmeye çalışmaktadırlar.(Çevre ekonomiler!,Fransız tatil zinciri! Vb) Bu ülkeler bölgedeki borç krizinin merkezindedir.</a:t>
            </a:r>
            <a:endParaRPr lang="tr-T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tr-TR" dirty="0" smtClean="0"/>
              <a:t>Avrupa Birliği (AB)</a:t>
            </a:r>
            <a:endParaRPr lang="tr-TR" dirty="0"/>
          </a:p>
        </p:txBody>
      </p:sp>
      <p:sp>
        <p:nvSpPr>
          <p:cNvPr id="3" name="2 İçerik Yer Tutucusu"/>
          <p:cNvSpPr>
            <a:spLocks noGrp="1"/>
          </p:cNvSpPr>
          <p:nvPr>
            <p:ph idx="1"/>
          </p:nvPr>
        </p:nvSpPr>
        <p:spPr/>
        <p:txBody>
          <a:bodyPr>
            <a:normAutofit fontScale="92500"/>
          </a:bodyPr>
          <a:lstStyle/>
          <a:p>
            <a:r>
              <a:rPr lang="tr-TR" dirty="0" smtClean="0"/>
              <a:t>Kökeni 1958 Roma anlaşmasında bulunur. O zamanlar AT olarak adlandırılan grubun altı </a:t>
            </a:r>
            <a:r>
              <a:rPr lang="tr-TR" b="1" dirty="0" smtClean="0"/>
              <a:t>üyesi:Belçika, Fransa, Hollanda, İtalya </a:t>
            </a:r>
            <a:r>
              <a:rPr lang="tr-TR" b="1" dirty="0" err="1" smtClean="0"/>
              <a:t>Lüxemburg</a:t>
            </a:r>
            <a:r>
              <a:rPr lang="tr-TR" b="1" dirty="0" smtClean="0"/>
              <a:t> ve Batı </a:t>
            </a:r>
            <a:r>
              <a:rPr lang="tr-TR" b="1" dirty="0" err="1" smtClean="0"/>
              <a:t>Almanyadır</a:t>
            </a:r>
            <a:endParaRPr lang="tr-TR" b="1" dirty="0" smtClean="0"/>
          </a:p>
          <a:p>
            <a:r>
              <a:rPr lang="tr-TR" dirty="0" smtClean="0"/>
              <a:t>Bugün 27 üye ülkesi ile nüfusu 500 milyonu aşmaktadır ve dünyanın en büyük ekonomisini oluşturmaktadır.</a:t>
            </a:r>
          </a:p>
          <a:p>
            <a:r>
              <a:rPr lang="tr-TR" dirty="0" smtClean="0"/>
              <a:t>AB’ye üye ülkelerin gayesi; malların,hizmetlerin,insanların ve paranın ulusal sınırlar içerisinde boydan boya serbestçe dolaşımını sağlayabilmek için ulusal hukuk kurallarını ve düzenlemelerini uyumlaştırmaktır.</a:t>
            </a:r>
          </a:p>
          <a:p>
            <a:r>
              <a:rPr lang="tr-TR" dirty="0" smtClean="0"/>
              <a:t>1 ocak 1999’da tek para birimi avro’ya geçilmiştir.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Avrupa Birliği (AB)-2</a:t>
            </a:r>
            <a:endParaRPr lang="tr-TR" dirty="0"/>
          </a:p>
        </p:txBody>
      </p:sp>
      <p:sp>
        <p:nvSpPr>
          <p:cNvPr id="3" name="2 İçerik Yer Tutucusu"/>
          <p:cNvSpPr>
            <a:spLocks noGrp="1"/>
          </p:cNvSpPr>
          <p:nvPr>
            <p:ph idx="1"/>
          </p:nvPr>
        </p:nvSpPr>
        <p:spPr/>
        <p:txBody>
          <a:bodyPr/>
          <a:lstStyle/>
          <a:p>
            <a:r>
              <a:rPr lang="tr-TR" dirty="0" smtClean="0"/>
              <a:t>21.yüzyılın ilk yıllarında güçlü büyümeyi takiben güzel zamanlar sona ermiş ve ardından AB ekonomisi küresel ekonomik krizin kurbanı olmuştur</a:t>
            </a:r>
          </a:p>
          <a:p>
            <a:r>
              <a:rPr lang="tr-TR" dirty="0" smtClean="0"/>
              <a:t>Kuzey Almanya en büyük ekonomisidir</a:t>
            </a:r>
          </a:p>
          <a:p>
            <a:r>
              <a:rPr lang="tr-TR" dirty="0" smtClean="0"/>
              <a:t>Tek birlik olmasına rağmen ticaret şekilleri, ekonomileri vergilendirme ve harcama politikaları farklıdır.(Örn: Almanya Yunanistan farkı)</a:t>
            </a:r>
          </a:p>
          <a:p>
            <a:r>
              <a:rPr lang="tr-TR" dirty="0" err="1" smtClean="0"/>
              <a:t>Brexit</a:t>
            </a:r>
            <a:r>
              <a:rPr lang="tr-TR" dirty="0" smtClean="0"/>
              <a:t>?</a:t>
            </a:r>
          </a:p>
          <a:p>
            <a:endParaRPr lang="tr-T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Avrupa Birliği’ndeki Pazarlama Faaliyetleri</a:t>
            </a:r>
            <a:endParaRPr lang="tr-TR" dirty="0"/>
          </a:p>
        </p:txBody>
      </p:sp>
      <p:sp>
        <p:nvSpPr>
          <p:cNvPr id="3" name="2 İçerik Yer Tutucusu"/>
          <p:cNvSpPr>
            <a:spLocks noGrp="1"/>
          </p:cNvSpPr>
          <p:nvPr>
            <p:ph idx="1"/>
          </p:nvPr>
        </p:nvSpPr>
        <p:spPr/>
        <p:txBody>
          <a:bodyPr/>
          <a:lstStyle/>
          <a:p>
            <a:r>
              <a:rPr lang="tr-TR" dirty="0" smtClean="0"/>
              <a:t>Geçiş döneminde olduğu için ilginç fırsatlar ve zorluklar  sunmaktadır</a:t>
            </a:r>
          </a:p>
          <a:p>
            <a:r>
              <a:rPr lang="tr-TR" dirty="0" smtClean="0"/>
              <a:t>Küresel işletmeler bölgeyi büyümenin yeni kaynağı olarak görmektedir ve ülke pazarına ilk giren işletme, çoğu kez endüstri lideri olarak ortaya çıkmaktadır</a:t>
            </a:r>
          </a:p>
          <a:p>
            <a:r>
              <a:rPr lang="tr-TR" dirty="0" smtClean="0"/>
              <a:t>İhracat,yurt dış pazara giriş yöntemlerinden biri olarak tercih edilmektedir ancak bölgeye doğrudan yatırım yoluyla girmek de yükselen bir yöntemdir</a:t>
            </a:r>
            <a:endParaRPr lang="tr-T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AB’nin Türkiye ile Ticari İlişkileri</a:t>
            </a:r>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t>Türkiye ile AB arasındaki diplomatik ilişkiler giderek zayıflasa da, ticari ilişkiler artmaya devam etmektedir.Türkiye’nin ihracatında AB ülkelerinin payı yüzde 50’ye ulaşmıştır. En çok ihracat yapılan ülke ise Almanya’dır.</a:t>
            </a:r>
          </a:p>
          <a:p>
            <a:r>
              <a:rPr lang="tr-TR" dirty="0" smtClean="0"/>
              <a:t>İhracatta </a:t>
            </a:r>
            <a:r>
              <a:rPr lang="tr-TR" b="1" dirty="0" smtClean="0"/>
              <a:t>otomotiv, kimya ve makine sektörleri </a:t>
            </a:r>
            <a:r>
              <a:rPr lang="tr-TR" dirty="0" smtClean="0"/>
              <a:t>öne çıkmaktadır. Rakamsal olarak bakıldığında ise son dönemde Türkiye otomotiv sektörü, 2019’u 30,6 milyar dolarlık ihracat ile lider kapatmıştır.</a:t>
            </a:r>
          </a:p>
          <a:p>
            <a:r>
              <a:rPr lang="tr-TR" dirty="0" smtClean="0"/>
              <a:t>Otomotiv, kimya ve makine ihracatı, toplam ihracatın yüzde 39’unu oluşturuyor. Bu 3 dev sektör dışında ihracatta </a:t>
            </a:r>
            <a:r>
              <a:rPr lang="tr-TR" u="sng" dirty="0" smtClean="0"/>
              <a:t>çelik, hazır giyim, tekstil ve mobilya sektörleri </a:t>
            </a:r>
            <a:r>
              <a:rPr lang="tr-TR" dirty="0" smtClean="0"/>
              <a:t>de Türkiye için önemli. </a:t>
            </a:r>
            <a:endParaRPr lang="tr-T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tr-TR" dirty="0" smtClean="0"/>
              <a:t>Orta Doğu</a:t>
            </a:r>
            <a:endParaRPr lang="tr-TR" dirty="0"/>
          </a:p>
        </p:txBody>
      </p:sp>
      <p:sp>
        <p:nvSpPr>
          <p:cNvPr id="3" name="2 İçerik Yer Tutucusu"/>
          <p:cNvSpPr>
            <a:spLocks noGrp="1"/>
          </p:cNvSpPr>
          <p:nvPr>
            <p:ph idx="1"/>
          </p:nvPr>
        </p:nvSpPr>
        <p:spPr/>
        <p:txBody>
          <a:bodyPr/>
          <a:lstStyle/>
          <a:p>
            <a:r>
              <a:rPr lang="tr-TR" dirty="0" smtClean="0"/>
              <a:t>Orta Doğu; nüfusun çoğunluğu Arap, büyük bir yüzdesi Pers ve küçük bir yüzdesi Yahudi olmak üzere 16 ülkeyi kapsamaktadır. %95’i </a:t>
            </a:r>
            <a:r>
              <a:rPr lang="tr-TR" dirty="0" err="1" smtClean="0"/>
              <a:t>müslümandır</a:t>
            </a:r>
            <a:endParaRPr lang="tr-TR" dirty="0" smtClean="0"/>
          </a:p>
          <a:p>
            <a:r>
              <a:rPr lang="tr-TR" dirty="0" smtClean="0"/>
              <a:t>Homojen görünen yapısına rağmen, birçok farklılıklar içermektedir.</a:t>
            </a:r>
          </a:p>
          <a:p>
            <a:r>
              <a:rPr lang="tr-TR" dirty="0" smtClean="0"/>
              <a:t>Petrol fiyatı Orta Doğuda iş yapmayı sağlamaktadır. </a:t>
            </a:r>
            <a:r>
              <a:rPr lang="tr-TR" b="1" dirty="0" smtClean="0"/>
              <a:t>Bahreyn,Irak,İran,Kuveyt, Umman ve Suudi Arabistan </a:t>
            </a:r>
            <a:r>
              <a:rPr lang="tr-TR" dirty="0" smtClean="0"/>
              <a:t>yüksek petrol gelirlerine sahiptir ve bu 7 ülke dünyadaki önemli petrol rezervlerini elinde bulundurmaktadır</a:t>
            </a:r>
            <a:endParaRPr lang="tr-TR"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Orta Doğu 2</a:t>
            </a:r>
            <a:endParaRPr lang="tr-TR" dirty="0"/>
          </a:p>
        </p:txBody>
      </p:sp>
      <p:sp>
        <p:nvSpPr>
          <p:cNvPr id="3" name="2 İçerik Yer Tutucusu"/>
          <p:cNvSpPr>
            <a:spLocks noGrp="1"/>
          </p:cNvSpPr>
          <p:nvPr>
            <p:ph idx="1"/>
          </p:nvPr>
        </p:nvSpPr>
        <p:spPr/>
        <p:txBody>
          <a:bodyPr/>
          <a:lstStyle/>
          <a:p>
            <a:r>
              <a:rPr lang="tr-TR" dirty="0" smtClean="0"/>
              <a:t>Bölge 2011’de “Arap uyanışı” ve “Arap Baharı” olarak tarif edilen gösteri ve protestolarla sarsılmıştır. Tunus ve Mısır hükümetleri düşürülmüştür. Libya’da iç savaş patlak vermiştir ve Suriye yönetimi,isyan eden eylemcilere baskı yapıp olayları bitirmek için aşırı önlemler almıştır</a:t>
            </a:r>
          </a:p>
          <a:p>
            <a:r>
              <a:rPr lang="tr-TR" dirty="0" smtClean="0"/>
              <a:t>Ayaklanmalardan önce Suriye; değişimi Orta Doğu’da yavaş adımlarla zuhur eden bir vaka çalışmasıydı. Batı ile ilişkileri geliştirmekte özel bankalar açılmakta ticaret ve tüketim ortamı </a:t>
            </a:r>
            <a:r>
              <a:rPr lang="tr-TR" dirty="0" err="1" smtClean="0"/>
              <a:t>oluşmaktadaydı</a:t>
            </a:r>
            <a:endParaRPr lang="tr-TR" dirty="0" smtClean="0"/>
          </a:p>
          <a:p>
            <a:endParaRPr lang="tr-T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Körfez Arap Ülkeleri İşbirliği Konseyi</a:t>
            </a:r>
            <a:endParaRPr lang="tr-TR" dirty="0"/>
          </a:p>
        </p:txBody>
      </p:sp>
      <p:sp>
        <p:nvSpPr>
          <p:cNvPr id="3" name="2 İçerik Yer Tutucusu"/>
          <p:cNvSpPr>
            <a:spLocks noGrp="1"/>
          </p:cNvSpPr>
          <p:nvPr>
            <p:ph idx="1"/>
          </p:nvPr>
        </p:nvSpPr>
        <p:spPr>
          <a:xfrm>
            <a:off x="457200" y="1935480"/>
            <a:ext cx="4114800" cy="4389120"/>
          </a:xfrm>
        </p:spPr>
        <p:txBody>
          <a:bodyPr>
            <a:normAutofit fontScale="92500"/>
          </a:bodyPr>
          <a:lstStyle/>
          <a:p>
            <a:r>
              <a:rPr lang="tr-TR" dirty="0" smtClean="0"/>
              <a:t>1981’de Bahreyn,Kuveyt,Umman Katara, Suudi Arabistan Ve Birleşik Arap emirlikleri tarafından kurulan bölgenin anahtar örgüttür</a:t>
            </a:r>
          </a:p>
          <a:p>
            <a:r>
              <a:rPr lang="tr-TR" dirty="0" smtClean="0"/>
              <a:t>Amaçları ortak bir </a:t>
            </a:r>
            <a:r>
              <a:rPr lang="tr-TR" dirty="0" err="1" smtClean="0"/>
              <a:t>arap</a:t>
            </a:r>
            <a:r>
              <a:rPr lang="tr-TR" dirty="0" smtClean="0"/>
              <a:t> pazarının kurulması ve Asya ile ticaret bağlantılarının arttırılmasıdır</a:t>
            </a:r>
            <a:endParaRPr lang="tr-TR" dirty="0"/>
          </a:p>
        </p:txBody>
      </p:sp>
      <p:pic>
        <p:nvPicPr>
          <p:cNvPr id="4" name="3 Resim" descr="Persian_Gulf_Arab_States_english.png"/>
          <p:cNvPicPr>
            <a:picLocks noChangeAspect="1"/>
          </p:cNvPicPr>
          <p:nvPr/>
        </p:nvPicPr>
        <p:blipFill>
          <a:blip r:embed="rId2" cstate="print"/>
          <a:stretch>
            <a:fillRect/>
          </a:stretch>
        </p:blipFill>
        <p:spPr>
          <a:xfrm>
            <a:off x="4788024" y="1700808"/>
            <a:ext cx="3888432" cy="4608512"/>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Orta Doğu’daki Pazarlama Faaliyetleri</a:t>
            </a:r>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t>Orta Doğu’daki ticari faaliyetlerin yürütülmesinde ‘</a:t>
            </a:r>
            <a:r>
              <a:rPr lang="tr-TR" b="1" dirty="0" smtClean="0"/>
              <a:t>bağlantılar’ </a:t>
            </a:r>
            <a:r>
              <a:rPr lang="tr-TR" dirty="0" smtClean="0"/>
              <a:t>kilit bir kelimedir</a:t>
            </a:r>
          </a:p>
          <a:p>
            <a:r>
              <a:rPr lang="tr-TR" u="sng" dirty="0" smtClean="0"/>
              <a:t>Pazarlık yapma eğilimi </a:t>
            </a:r>
            <a:r>
              <a:rPr lang="tr-TR" dirty="0" smtClean="0"/>
              <a:t>kültürel olarak yerleştirilmiştir bu nedenle sıkı pazarlıklar için hazırlıklı olmak gerekir</a:t>
            </a:r>
          </a:p>
          <a:p>
            <a:r>
              <a:rPr lang="tr-TR" dirty="0" smtClean="0"/>
              <a:t>Esas olarak </a:t>
            </a:r>
            <a:r>
              <a:rPr lang="tr-TR" u="sng" dirty="0" smtClean="0"/>
              <a:t>şahsi olarak kurulan dostça ilişki, </a:t>
            </a:r>
            <a:r>
              <a:rPr lang="tr-TR" dirty="0" smtClean="0"/>
              <a:t>karşılıklı güven ve saygı başarılı bir ticari ilişkiye yol gösteren en önemli unsurlardır</a:t>
            </a:r>
          </a:p>
          <a:p>
            <a:r>
              <a:rPr lang="tr-TR" dirty="0" smtClean="0"/>
              <a:t>Kararlar genellikle yazışmayla veya telefonla alınmamaktadır. </a:t>
            </a:r>
            <a:r>
              <a:rPr lang="tr-TR" u="sng" dirty="0" smtClean="0"/>
              <a:t>Arap işadamları işletmeyle değil birey ile iş yapmaktadır.</a:t>
            </a:r>
          </a:p>
          <a:p>
            <a:r>
              <a:rPr lang="tr-TR" dirty="0" smtClean="0"/>
              <a:t>Toplumsal adetlerin çoğu erkek egemen Arap toplumuna dayanmaktadır. Kadınlar iş ve eğlence dünyasının  çoğunlukla bir parçası değildir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Orta Doğu’nun Türkiye ile Ticari İlişkileri</a:t>
            </a:r>
            <a:endParaRPr lang="tr-TR" dirty="0"/>
          </a:p>
        </p:txBody>
      </p:sp>
      <p:sp>
        <p:nvSpPr>
          <p:cNvPr id="3" name="2 İçerik Yer Tutucusu"/>
          <p:cNvSpPr>
            <a:spLocks noGrp="1"/>
          </p:cNvSpPr>
          <p:nvPr>
            <p:ph idx="1"/>
          </p:nvPr>
        </p:nvSpPr>
        <p:spPr>
          <a:xfrm>
            <a:off x="457200" y="1935480"/>
            <a:ext cx="8435280" cy="4589864"/>
          </a:xfrm>
        </p:spPr>
        <p:txBody>
          <a:bodyPr>
            <a:normAutofit fontScale="92500"/>
          </a:bodyPr>
          <a:lstStyle/>
          <a:p>
            <a:r>
              <a:rPr lang="tr-TR" dirty="0" smtClean="0"/>
              <a:t>Türkiye’nin özellikle 2008 yılından sonra dış ticaret politikasında yeni pazar arayışlarına girmesi, Ortadoğu ile ilişkilerinin canlanmasında önemli bir etkendir. </a:t>
            </a:r>
            <a:r>
              <a:rPr lang="tr-TR" b="1" dirty="0" smtClean="0"/>
              <a:t>İhracatta Ortadoğu ülkelerinin payı %22,5 tir ve ihracatta ilk sırayı Irak almaktadır. </a:t>
            </a:r>
            <a:r>
              <a:rPr lang="tr-TR" dirty="0" smtClean="0"/>
              <a:t>Irak’ ı, BAE, İran, Suudi Arabistan ve İsrail takip etmektedir. </a:t>
            </a:r>
            <a:r>
              <a:rPr lang="tr-TR" b="1" dirty="0" smtClean="0"/>
              <a:t>İthalatta Ortadoğu’ </a:t>
            </a:r>
            <a:r>
              <a:rPr lang="tr-TR" b="1" dirty="0" err="1" smtClean="0"/>
              <a:t>nun</a:t>
            </a:r>
            <a:r>
              <a:rPr lang="tr-TR" b="1" dirty="0" smtClean="0"/>
              <a:t> payı %8,5’tir ve ilk sırayı İran almaktadır</a:t>
            </a:r>
            <a:r>
              <a:rPr lang="tr-TR" dirty="0" smtClean="0"/>
              <a:t>. İran’ı BAE, Suudi Arabistan, İsrail ve Irak takip etmektedir. Bir başka ifadeyle, Türkiye’ </a:t>
            </a:r>
            <a:r>
              <a:rPr lang="tr-TR" dirty="0" err="1" smtClean="0"/>
              <a:t>nin</a:t>
            </a:r>
            <a:r>
              <a:rPr lang="tr-TR" dirty="0" smtClean="0"/>
              <a:t> dış ticaretine yön veren Ortadoğu ülkeleri bu beş ülkedir.</a:t>
            </a:r>
            <a:r>
              <a:rPr lang="tr-TR" b="1" dirty="0" smtClean="0"/>
              <a:t>Türkiye’ </a:t>
            </a:r>
            <a:r>
              <a:rPr lang="tr-TR" b="1" dirty="0" err="1" smtClean="0"/>
              <a:t>nin</a:t>
            </a:r>
            <a:r>
              <a:rPr lang="tr-TR" b="1" dirty="0" smtClean="0"/>
              <a:t> ithalatında ilk sırayı hidrokarbon sektörü alırken, ihracatta ilk sırayı demir-çelik, altın ve mücevher almaktadır.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lnSpcReduction="10000"/>
          </a:bodyPr>
          <a:lstStyle/>
          <a:p>
            <a:r>
              <a:rPr lang="tr-TR" dirty="0" smtClean="0"/>
              <a:t>Ortadoğu ile ticaret 2008 yılından itibaren daha çok canlanmış, 2014 yılına kadar dalgalı da olsa genel olarak artma eğilimine girmiştir. </a:t>
            </a:r>
            <a:r>
              <a:rPr lang="tr-TR" u="sng" dirty="0" smtClean="0"/>
              <a:t>2014 yılında ise petrol fiyatlarının aniden düşmesi neticesinde genel olarak ekonomisi petrole dayanan ülkelerin iç taleplerinin daralması ile ithalat rakamlarında düşüş yaşanmış ve devam etmiştir. </a:t>
            </a:r>
            <a:r>
              <a:rPr lang="tr-TR" dirty="0" smtClean="0"/>
              <a:t>Daha sonra yeniden toparlanma eğilime girmiş, </a:t>
            </a:r>
            <a:r>
              <a:rPr lang="tr-TR" b="1" dirty="0" smtClean="0"/>
              <a:t>Suriye Savaşı </a:t>
            </a:r>
            <a:r>
              <a:rPr lang="tr-TR" dirty="0" smtClean="0"/>
              <a:t>gibi siyasi nedenlerden dolayı istikrarsızlaşmıştır.</a:t>
            </a:r>
          </a:p>
          <a:p>
            <a:r>
              <a:rPr lang="tr-TR" dirty="0" smtClean="0"/>
              <a:t>2005 yılından sonra, serbest ticaret anlaşmalarının da etkisiyle genel anlamda artan ikili dış ticaretin, söz konusu ekonomik problemlerin aşılmasıyla yeniden canlanması beklenmektedir. </a:t>
            </a:r>
          </a:p>
          <a:p>
            <a:endParaRPr lang="tr-TR"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tr-TR" dirty="0" smtClean="0"/>
              <a:t>Afrika</a:t>
            </a:r>
            <a:endParaRPr lang="tr-TR" dirty="0"/>
          </a:p>
        </p:txBody>
      </p:sp>
      <p:sp>
        <p:nvSpPr>
          <p:cNvPr id="3" name="2 İçerik Yer Tutucusu"/>
          <p:cNvSpPr>
            <a:spLocks noGrp="1"/>
          </p:cNvSpPr>
          <p:nvPr>
            <p:ph idx="1"/>
          </p:nvPr>
        </p:nvSpPr>
        <p:spPr>
          <a:xfrm>
            <a:off x="457200" y="1935480"/>
            <a:ext cx="4042792" cy="4389120"/>
          </a:xfrm>
        </p:spPr>
        <p:txBody>
          <a:bodyPr>
            <a:normAutofit fontScale="92500" lnSpcReduction="20000"/>
          </a:bodyPr>
          <a:lstStyle/>
          <a:p>
            <a:r>
              <a:rPr lang="tr-TR" dirty="0" smtClean="0"/>
              <a:t>Kıtada </a:t>
            </a:r>
            <a:r>
              <a:rPr lang="tr-TR" dirty="0" smtClean="0">
                <a:solidFill>
                  <a:srgbClr val="FF0000"/>
                </a:solidFill>
              </a:rPr>
              <a:t>54 ulus;3 farklı bölgeye </a:t>
            </a:r>
            <a:r>
              <a:rPr lang="tr-TR" dirty="0" smtClean="0"/>
              <a:t>bölünebilir.</a:t>
            </a:r>
          </a:p>
          <a:p>
            <a:r>
              <a:rPr lang="tr-TR" dirty="0" smtClean="0"/>
              <a:t>Dünya nüfusunun yüzde 11’5’ine dünya servetinin yüzde 1’3üne sahip olan kıtada, kişi başına ortalama 600 dolardan daha az gelir düşmektedir.</a:t>
            </a:r>
          </a:p>
          <a:p>
            <a:r>
              <a:rPr lang="tr-TR" dirty="0" smtClean="0"/>
              <a:t>Birçok Afrika ülkesi Avrupa'nın eski sömürgesidir ve </a:t>
            </a:r>
            <a:r>
              <a:rPr lang="tr-TR" b="1" dirty="0" smtClean="0"/>
              <a:t>AB, kıtanın en önemli ticaret ortağı</a:t>
            </a:r>
            <a:r>
              <a:rPr lang="tr-TR" dirty="0" smtClean="0"/>
              <a:t> olarak varlığını sürdürmektedir.</a:t>
            </a:r>
            <a:endParaRPr lang="tr-TR" dirty="0"/>
          </a:p>
        </p:txBody>
      </p:sp>
      <p:pic>
        <p:nvPicPr>
          <p:cNvPr id="5" name="4 Resim" descr="afrika-kitasi-harita.jpg"/>
          <p:cNvPicPr>
            <a:picLocks noChangeAspect="1"/>
          </p:cNvPicPr>
          <p:nvPr/>
        </p:nvPicPr>
        <p:blipFill>
          <a:blip r:embed="rId2" cstate="print"/>
          <a:stretch>
            <a:fillRect/>
          </a:stretch>
        </p:blipFill>
        <p:spPr>
          <a:xfrm>
            <a:off x="4572000" y="2204864"/>
            <a:ext cx="4320480" cy="3960440"/>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Afrika-2</a:t>
            </a:r>
            <a:endParaRPr lang="tr-TR" dirty="0"/>
          </a:p>
        </p:txBody>
      </p:sp>
      <p:sp>
        <p:nvSpPr>
          <p:cNvPr id="3" name="2 İçerik Yer Tutucusu"/>
          <p:cNvSpPr>
            <a:spLocks noGrp="1"/>
          </p:cNvSpPr>
          <p:nvPr>
            <p:ph idx="1"/>
          </p:nvPr>
        </p:nvSpPr>
        <p:spPr/>
        <p:txBody>
          <a:bodyPr/>
          <a:lstStyle/>
          <a:p>
            <a:r>
              <a:rPr lang="tr-TR" b="1" dirty="0" smtClean="0"/>
              <a:t>Kuzey Afrika’da yaşayan Araplar</a:t>
            </a:r>
            <a:r>
              <a:rPr lang="tr-TR" dirty="0" smtClean="0"/>
              <a:t>, politik ve ekonomik açıdan ayırt edilmektedir. Altı kuzey ülkesi </a:t>
            </a:r>
            <a:r>
              <a:rPr lang="tr-TR" b="1" dirty="0" smtClean="0"/>
              <a:t>daha zengindir, daha gelişmiştir ve büyük petrol kaynaklarından çeşitli yarar sağlamaktadır</a:t>
            </a:r>
            <a:r>
              <a:rPr lang="tr-TR" dirty="0" smtClean="0"/>
              <a:t>. </a:t>
            </a:r>
          </a:p>
          <a:p>
            <a:r>
              <a:rPr lang="tr-TR" dirty="0" smtClean="0"/>
              <a:t>Ortadoğu ve kuzey Afrika bazen “</a:t>
            </a:r>
            <a:r>
              <a:rPr lang="tr-TR" b="1" u="sng" dirty="0" err="1" smtClean="0">
                <a:solidFill>
                  <a:srgbClr val="FF0000"/>
                </a:solidFill>
              </a:rPr>
              <a:t>Mena</a:t>
            </a:r>
            <a:r>
              <a:rPr lang="tr-TR" b="1" u="sng" dirty="0" smtClean="0">
                <a:solidFill>
                  <a:srgbClr val="FF0000"/>
                </a:solidFill>
              </a:rPr>
              <a:t>” </a:t>
            </a:r>
            <a:r>
              <a:rPr lang="tr-TR" dirty="0" smtClean="0"/>
              <a:t>olarak bilinen bölgesel bir kuruluş gibi görülmektedir.</a:t>
            </a:r>
          </a:p>
          <a:p>
            <a:r>
              <a:rPr lang="tr-TR" dirty="0" smtClean="0"/>
              <a:t>Petrole dayalı olmayan ekonomilerden olan; Ürdün,Lübnan,Fas ve Tunus’u içeren “</a:t>
            </a:r>
            <a:r>
              <a:rPr lang="tr-TR" b="1" dirty="0" smtClean="0"/>
              <a:t>yükselen </a:t>
            </a:r>
            <a:r>
              <a:rPr lang="tr-TR" b="1" dirty="0" err="1" smtClean="0"/>
              <a:t>Mena</a:t>
            </a:r>
            <a:r>
              <a:rPr lang="tr-TR" b="1" dirty="0" smtClean="0"/>
              <a:t>” </a:t>
            </a:r>
            <a:r>
              <a:rPr lang="tr-TR" dirty="0" smtClean="0"/>
              <a:t>ülkeleri de son yıllarda iyi bir performans sergilemektedir.</a:t>
            </a:r>
            <a:endParaRPr lang="tr-TR"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Batı Afrika Devletleri ekonomik topluluğu(BADET) (ECOWAS)</a:t>
            </a:r>
            <a:endParaRPr lang="tr-TR" dirty="0"/>
          </a:p>
        </p:txBody>
      </p:sp>
      <p:sp>
        <p:nvSpPr>
          <p:cNvPr id="3" name="2 İçerik Yer Tutucusu"/>
          <p:cNvSpPr>
            <a:spLocks noGrp="1"/>
          </p:cNvSpPr>
          <p:nvPr>
            <p:ph idx="1"/>
          </p:nvPr>
        </p:nvSpPr>
        <p:spPr>
          <a:xfrm>
            <a:off x="457200" y="1935480"/>
            <a:ext cx="4546848" cy="4517856"/>
          </a:xfrm>
        </p:spPr>
        <p:txBody>
          <a:bodyPr>
            <a:normAutofit fontScale="77500" lnSpcReduction="20000"/>
          </a:bodyPr>
          <a:lstStyle/>
          <a:p>
            <a:r>
              <a:rPr lang="tr-TR" dirty="0" smtClean="0"/>
              <a:t>Benin,</a:t>
            </a:r>
            <a:r>
              <a:rPr lang="tr-TR" dirty="0" err="1" smtClean="0"/>
              <a:t>Burkina</a:t>
            </a:r>
            <a:r>
              <a:rPr lang="tr-TR" dirty="0" smtClean="0"/>
              <a:t> </a:t>
            </a:r>
            <a:r>
              <a:rPr lang="tr-TR" dirty="0" err="1" smtClean="0"/>
              <a:t>faso</a:t>
            </a:r>
            <a:r>
              <a:rPr lang="tr-TR" dirty="0" smtClean="0"/>
              <a:t>,Yeşil burun adaları,fildişi,sahili,</a:t>
            </a:r>
            <a:r>
              <a:rPr lang="tr-TR" dirty="0" err="1" smtClean="0"/>
              <a:t>gambiya</a:t>
            </a:r>
            <a:r>
              <a:rPr lang="tr-TR" dirty="0" smtClean="0"/>
              <a:t>,</a:t>
            </a:r>
            <a:r>
              <a:rPr lang="tr-TR" dirty="0" err="1" smtClean="0"/>
              <a:t>gana</a:t>
            </a:r>
            <a:r>
              <a:rPr lang="tr-TR" dirty="0" smtClean="0"/>
              <a:t>,</a:t>
            </a:r>
            <a:r>
              <a:rPr lang="tr-TR" dirty="0" err="1" smtClean="0"/>
              <a:t>gine</a:t>
            </a:r>
            <a:r>
              <a:rPr lang="tr-TR" dirty="0" smtClean="0"/>
              <a:t>,</a:t>
            </a:r>
            <a:r>
              <a:rPr lang="tr-TR" dirty="0" err="1" smtClean="0"/>
              <a:t>libery</a:t>
            </a:r>
            <a:r>
              <a:rPr lang="tr-TR" dirty="0" smtClean="0"/>
              <a:t>,mali,</a:t>
            </a:r>
            <a:r>
              <a:rPr lang="tr-TR" dirty="0" err="1" smtClean="0"/>
              <a:t>moritanya</a:t>
            </a:r>
            <a:r>
              <a:rPr lang="tr-TR" dirty="0" smtClean="0"/>
              <a:t>,</a:t>
            </a:r>
            <a:r>
              <a:rPr lang="tr-TR" dirty="0" err="1" smtClean="0"/>
              <a:t>nijerya</a:t>
            </a:r>
            <a:r>
              <a:rPr lang="tr-TR" dirty="0" smtClean="0"/>
              <a:t>,</a:t>
            </a:r>
            <a:r>
              <a:rPr lang="tr-TR" dirty="0" err="1" smtClean="0"/>
              <a:t>senegal</a:t>
            </a:r>
            <a:r>
              <a:rPr lang="tr-TR" dirty="0" smtClean="0"/>
              <a:t> gibi 16ülkelerden oluşur.</a:t>
            </a:r>
          </a:p>
          <a:p>
            <a:r>
              <a:rPr lang="tr-TR" dirty="0" smtClean="0"/>
              <a:t>Üye ülkeler işlenmemiş tarım ürünleri ve el sanatları için serbest bir ticaret bölgesi kurmak amacıyla 1980 yılında mutabakata varmıştır.</a:t>
            </a:r>
          </a:p>
          <a:p>
            <a:r>
              <a:rPr lang="tr-TR" dirty="0" smtClean="0"/>
              <a:t>Gümrük tarifelerini 1990’da kaldırmıştır.</a:t>
            </a:r>
          </a:p>
          <a:p>
            <a:r>
              <a:rPr lang="tr-TR" dirty="0" smtClean="0"/>
              <a:t>Ekonomik gelişme açısından bölgede düzensizlikler söz konusudur (Çin’in </a:t>
            </a:r>
            <a:r>
              <a:rPr lang="tr-TR" dirty="0" err="1" smtClean="0"/>
              <a:t>gana</a:t>
            </a:r>
            <a:r>
              <a:rPr lang="tr-TR" dirty="0" smtClean="0"/>
              <a:t> ile anlaşması) Politik  çatışma ve ekonomik buhran içerisinde olan ülkeler vardır (Liberya gibi)</a:t>
            </a:r>
            <a:endParaRPr lang="tr-TR" dirty="0"/>
          </a:p>
        </p:txBody>
      </p:sp>
      <p:pic>
        <p:nvPicPr>
          <p:cNvPr id="5" name="4 Resim" descr="1200px-ECOWAS_members.svg.png"/>
          <p:cNvPicPr>
            <a:picLocks noChangeAspect="1"/>
          </p:cNvPicPr>
          <p:nvPr/>
        </p:nvPicPr>
        <p:blipFill>
          <a:blip r:embed="rId2" cstate="print"/>
          <a:stretch>
            <a:fillRect/>
          </a:stretch>
        </p:blipFill>
        <p:spPr>
          <a:xfrm>
            <a:off x="5436096" y="2060848"/>
            <a:ext cx="2780928" cy="3744416"/>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Doğu Afrika Topluluğu (DAT)</a:t>
            </a:r>
            <a:endParaRPr lang="tr-TR" dirty="0"/>
          </a:p>
        </p:txBody>
      </p:sp>
      <p:sp>
        <p:nvSpPr>
          <p:cNvPr id="3" name="2 İçerik Yer Tutucusu"/>
          <p:cNvSpPr>
            <a:spLocks noGrp="1"/>
          </p:cNvSpPr>
          <p:nvPr>
            <p:ph idx="1"/>
          </p:nvPr>
        </p:nvSpPr>
        <p:spPr>
          <a:xfrm>
            <a:off x="457200" y="1935480"/>
            <a:ext cx="4474840" cy="4389120"/>
          </a:xfrm>
        </p:spPr>
        <p:txBody>
          <a:bodyPr>
            <a:normAutofit fontScale="85000" lnSpcReduction="20000"/>
          </a:bodyPr>
          <a:lstStyle/>
          <a:p>
            <a:r>
              <a:rPr lang="tr-TR" dirty="0" smtClean="0"/>
              <a:t>DAT ülkelerinde 2005 yılında gümrük birliği uygulamaya geçilmiştir. 2010’da da ortak Pazar oluşturulmuştur.</a:t>
            </a:r>
          </a:p>
          <a:p>
            <a:r>
              <a:rPr lang="tr-TR" dirty="0" smtClean="0"/>
              <a:t>2024 yılına kadar ortak paraya geçilmesi hedeflenmektedir</a:t>
            </a:r>
          </a:p>
          <a:p>
            <a:r>
              <a:rPr lang="tr-TR" dirty="0" smtClean="0"/>
              <a:t>Yakın zamana kadar ikili ilişkilerinde büyük sorunlar yaşayan Kenya, Uganda ve </a:t>
            </a:r>
            <a:r>
              <a:rPr lang="tr-TR" dirty="0" err="1" smtClean="0"/>
              <a:t>Ruanda</a:t>
            </a:r>
            <a:r>
              <a:rPr lang="tr-TR" dirty="0" smtClean="0"/>
              <a:t> gibi ülkelerin tek çatı altında toplanmak suretiyle ortak projelere girişmiş olmaları, savaş baltalarını toprağa gömdükleri şeklinde yorumlanmaktadır</a:t>
            </a:r>
            <a:endParaRPr lang="tr-TR" dirty="0"/>
          </a:p>
        </p:txBody>
      </p:sp>
      <p:pic>
        <p:nvPicPr>
          <p:cNvPr id="4" name="3 Resim" descr="dat.jpg"/>
          <p:cNvPicPr>
            <a:picLocks noChangeAspect="1"/>
          </p:cNvPicPr>
          <p:nvPr/>
        </p:nvPicPr>
        <p:blipFill>
          <a:blip r:embed="rId2" cstate="print"/>
          <a:stretch>
            <a:fillRect/>
          </a:stretch>
        </p:blipFill>
        <p:spPr>
          <a:xfrm>
            <a:off x="5076056" y="2132856"/>
            <a:ext cx="3599343" cy="4346625"/>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Güney Afrika Kalkınma Topluluğu (GAKT)(SADC)</a:t>
            </a:r>
            <a:endParaRPr lang="tr-TR" dirty="0"/>
          </a:p>
        </p:txBody>
      </p:sp>
      <p:sp>
        <p:nvSpPr>
          <p:cNvPr id="3" name="2 İçerik Yer Tutucusu"/>
          <p:cNvSpPr>
            <a:spLocks noGrp="1"/>
          </p:cNvSpPr>
          <p:nvPr>
            <p:ph idx="1"/>
          </p:nvPr>
        </p:nvSpPr>
        <p:spPr>
          <a:xfrm>
            <a:off x="457200" y="1935480"/>
            <a:ext cx="4114800" cy="4389120"/>
          </a:xfrm>
        </p:spPr>
        <p:txBody>
          <a:bodyPr/>
          <a:lstStyle/>
          <a:p>
            <a:r>
              <a:rPr lang="tr-TR" dirty="0" smtClean="0"/>
              <a:t>Bölgenin siyahlar tarafından yönetilen devletleri tarafından 1992 yılında kuruldu.</a:t>
            </a:r>
          </a:p>
          <a:p>
            <a:r>
              <a:rPr lang="tr-TR" dirty="0" smtClean="0"/>
              <a:t>Amacı tam olarak gelişmiş bir gümrük birliğidir.</a:t>
            </a:r>
          </a:p>
          <a:p>
            <a:r>
              <a:rPr lang="tr-TR" dirty="0" smtClean="0"/>
              <a:t>Kongo’daki savaş endişe uyandırmaktadır</a:t>
            </a:r>
            <a:endParaRPr lang="tr-TR" dirty="0"/>
          </a:p>
        </p:txBody>
      </p:sp>
      <p:pic>
        <p:nvPicPr>
          <p:cNvPr id="4" name="3 Resim" descr="SADC-Map.png"/>
          <p:cNvPicPr>
            <a:picLocks noChangeAspect="1"/>
          </p:cNvPicPr>
          <p:nvPr/>
        </p:nvPicPr>
        <p:blipFill>
          <a:blip r:embed="rId2" cstate="print"/>
          <a:stretch>
            <a:fillRect/>
          </a:stretch>
        </p:blipFill>
        <p:spPr>
          <a:xfrm>
            <a:off x="4644008" y="1556792"/>
            <a:ext cx="4072785" cy="5108074"/>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Afrika’da Pazarlama Faaliyetleri</a:t>
            </a:r>
            <a:endParaRPr lang="tr-TR" dirty="0"/>
          </a:p>
        </p:txBody>
      </p:sp>
      <p:sp>
        <p:nvSpPr>
          <p:cNvPr id="3" name="2 İçerik Yer Tutucusu"/>
          <p:cNvSpPr>
            <a:spLocks noGrp="1"/>
          </p:cNvSpPr>
          <p:nvPr>
            <p:ph idx="1"/>
          </p:nvPr>
        </p:nvSpPr>
        <p:spPr/>
        <p:txBody>
          <a:bodyPr>
            <a:normAutofit fontScale="92500"/>
          </a:bodyPr>
          <a:lstStyle/>
          <a:p>
            <a:r>
              <a:rPr lang="tr-TR" dirty="0" smtClean="0"/>
              <a:t>Amerika 2000 yılında Afrika büyüme ve fırsatlar Kanunu’nu imzalayarak yürürlüğe koymuştur.(</a:t>
            </a:r>
            <a:r>
              <a:rPr lang="tr-TR" b="1" dirty="0" smtClean="0"/>
              <a:t>AGOA</a:t>
            </a:r>
            <a:r>
              <a:rPr lang="tr-TR" dirty="0" smtClean="0"/>
              <a:t>)</a:t>
            </a:r>
          </a:p>
          <a:p>
            <a:r>
              <a:rPr lang="tr-TR" dirty="0" smtClean="0"/>
              <a:t>Yardım değil ticaret temasıyla  oluşturulan kanun, ekonomik liberalleşmeye doğru önemli bir ilerleme sağlayan Afrika ülkelerini desteklemek için tasarlanmıştır.</a:t>
            </a:r>
          </a:p>
          <a:p>
            <a:r>
              <a:rPr lang="tr-TR" u="sng" dirty="0" smtClean="0"/>
              <a:t>Çeşitli girişimlere rağmen, yıllık doğrudan yabancı yatırımın sadece yaklaşık yüzde 3’ü Afrika’ya gitmektedir</a:t>
            </a:r>
            <a:r>
              <a:rPr lang="tr-TR" dirty="0" smtClean="0"/>
              <a:t>.Yine de </a:t>
            </a:r>
            <a:r>
              <a:rPr lang="tr-TR" dirty="0" err="1" smtClean="0"/>
              <a:t>basra</a:t>
            </a:r>
            <a:r>
              <a:rPr lang="tr-TR" dirty="0" smtClean="0"/>
              <a:t> körfezi ülkelerinden bazıları  alt yapı,tarım ve telekomünikasyon gibi kilit sektörde  yatırımlar yaparak Afrika ile bağlantılar oluşturmaktadır.</a:t>
            </a:r>
            <a:endParaRPr lang="tr-TR"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Afrika’nın Türkiye ile Ticari İlişkileri</a:t>
            </a:r>
            <a:endParaRPr lang="tr-TR" dirty="0"/>
          </a:p>
        </p:txBody>
      </p:sp>
      <p:sp>
        <p:nvSpPr>
          <p:cNvPr id="3" name="2 İçerik Yer Tutucusu"/>
          <p:cNvSpPr>
            <a:spLocks noGrp="1"/>
          </p:cNvSpPr>
          <p:nvPr>
            <p:ph idx="1"/>
          </p:nvPr>
        </p:nvSpPr>
        <p:spPr/>
        <p:txBody>
          <a:bodyPr>
            <a:normAutofit fontScale="85000" lnSpcReduction="10000"/>
          </a:bodyPr>
          <a:lstStyle/>
          <a:p>
            <a:r>
              <a:rPr lang="tr-TR" dirty="0" smtClean="0"/>
              <a:t>Afrika ile ilişkiler 9. yüzyıl gibi eski bir tarihe dayanmaktadır . Fakat uzun yıllar Türkiye’ </a:t>
            </a:r>
            <a:r>
              <a:rPr lang="tr-TR" dirty="0" err="1" smtClean="0"/>
              <a:t>nin</a:t>
            </a:r>
            <a:r>
              <a:rPr lang="tr-TR" dirty="0" smtClean="0"/>
              <a:t> ekonomi politikalarında hep Batı ülkeleri yer alırken 1980 yılından sonra Afrika gündeme alınmış ve 2000’ </a:t>
            </a:r>
            <a:r>
              <a:rPr lang="tr-TR" dirty="0" err="1" smtClean="0"/>
              <a:t>li</a:t>
            </a:r>
            <a:r>
              <a:rPr lang="tr-TR" dirty="0" smtClean="0"/>
              <a:t> yıllardan itibaren ihracat pazarını çeşitlendirme adına birkaç eylem planı hazırlanmıştır. İlk olarak 1998 yılında “</a:t>
            </a:r>
            <a:r>
              <a:rPr lang="tr-TR" b="1" dirty="0" smtClean="0"/>
              <a:t>Afrika’ ya Açılım Eylem Planı</a:t>
            </a:r>
            <a:r>
              <a:rPr lang="tr-TR" dirty="0" smtClean="0"/>
              <a:t>” adı altında ikili ilişkiler geliştirilmiş ardından da Türkiye’ de “</a:t>
            </a:r>
            <a:r>
              <a:rPr lang="tr-TR" b="1" dirty="0" smtClean="0"/>
              <a:t>Afrika Yılı</a:t>
            </a:r>
            <a:r>
              <a:rPr lang="tr-TR" dirty="0" smtClean="0"/>
              <a:t>” ilan edilmesi ekonomik ilişkilerde hareketlilik sağlanmıştır .</a:t>
            </a:r>
          </a:p>
          <a:p>
            <a:r>
              <a:rPr lang="tr-TR" dirty="0" smtClean="0"/>
              <a:t>Türkiye' </a:t>
            </a:r>
            <a:r>
              <a:rPr lang="tr-TR" dirty="0" err="1" smtClean="0"/>
              <a:t>nin</a:t>
            </a:r>
            <a:r>
              <a:rPr lang="tr-TR" dirty="0" smtClean="0"/>
              <a:t> Afrika ile ilişkileri 2005 yılından sonra daha hızlı ilerlemeye başlamış ve tüm Afrika pazarıyla </a:t>
            </a:r>
            <a:r>
              <a:rPr lang="tr-TR" b="1" dirty="0" smtClean="0"/>
              <a:t>18 milyar dolarlık ticaret hacminin 13 milyarını sadece Türkiye' </a:t>
            </a:r>
            <a:r>
              <a:rPr lang="tr-TR" b="1" dirty="0" err="1" smtClean="0"/>
              <a:t>nin</a:t>
            </a:r>
            <a:r>
              <a:rPr lang="tr-TR" b="1" dirty="0" smtClean="0"/>
              <a:t> ihracatı oluşturmaktadır</a:t>
            </a:r>
            <a:r>
              <a:rPr lang="tr-TR" dirty="0" smtClean="0"/>
              <a:t>. Ayrıca Afrika'daki devletlerin zengin yer altı ve yer üstü kaynaklarının ekonomiye kazandırma adına dıştan gelecek yatırımcılara destek ve teşvikleri cazip haldedir.</a:t>
            </a:r>
            <a:endParaRPr lang="tr-TR"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348880"/>
            <a:ext cx="8229600" cy="3975720"/>
          </a:xfrm>
        </p:spPr>
        <p:txBody>
          <a:bodyPr>
            <a:normAutofit fontScale="92500" lnSpcReduction="10000"/>
          </a:bodyPr>
          <a:lstStyle/>
          <a:p>
            <a:r>
              <a:rPr lang="tr-TR" dirty="0" smtClean="0"/>
              <a:t>2008 yılında görülen dünya ekonomisini etkisi altında alan küresel kriz, Türkiye' </a:t>
            </a:r>
            <a:r>
              <a:rPr lang="tr-TR" dirty="0" err="1" smtClean="0"/>
              <a:t>nin</a:t>
            </a:r>
            <a:r>
              <a:rPr lang="tr-TR" dirty="0" smtClean="0"/>
              <a:t> ihracatında bir küçülme meydana getirmiştir. 2009 yılının ilk çeyreğinde % 26,1' </a:t>
            </a:r>
            <a:r>
              <a:rPr lang="tr-TR" dirty="0" err="1" smtClean="0"/>
              <a:t>lik</a:t>
            </a:r>
            <a:r>
              <a:rPr lang="tr-TR" dirty="0" smtClean="0"/>
              <a:t>, 2009 yılının ikinci çeyreğinde de % 34,7' </a:t>
            </a:r>
            <a:r>
              <a:rPr lang="tr-TR" dirty="0" err="1" smtClean="0"/>
              <a:t>lik</a:t>
            </a:r>
            <a:r>
              <a:rPr lang="tr-TR" dirty="0" smtClean="0"/>
              <a:t> bir daralma meydana getirmiştir. Kriz sonrasında Türkiye' </a:t>
            </a:r>
            <a:r>
              <a:rPr lang="tr-TR" dirty="0" err="1" smtClean="0"/>
              <a:t>nin</a:t>
            </a:r>
            <a:r>
              <a:rPr lang="tr-TR" dirty="0" smtClean="0"/>
              <a:t> ihracatının tekrardan büyüme evresine geçmesi ihracat performansının bölgeler bazında farklı pazar bölümlendirilmesi sonucu hedef pazarının iyi seçilmesine bağlanmaktadır. </a:t>
            </a:r>
            <a:r>
              <a:rPr lang="tr-TR" b="1" dirty="0" smtClean="0"/>
              <a:t>Türkiye' </a:t>
            </a:r>
            <a:r>
              <a:rPr lang="tr-TR" b="1" dirty="0" err="1" smtClean="0"/>
              <a:t>nin</a:t>
            </a:r>
            <a:r>
              <a:rPr lang="tr-TR" b="1" dirty="0" smtClean="0"/>
              <a:t> AB ülkelerine yaptığı ihracat yaklaşık % 40 daralırken Afrika ülkelerine ihracat % 35 arttığı görülmektedir.</a:t>
            </a:r>
            <a:endParaRPr lang="tr-TR" b="1" dirty="0"/>
          </a:p>
        </p:txBody>
      </p:sp>
      <p:sp>
        <p:nvSpPr>
          <p:cNvPr id="4" name="1 Başlık"/>
          <p:cNvSpPr>
            <a:spLocks noGrp="1"/>
          </p:cNvSpPr>
          <p:nvPr>
            <p:ph type="title"/>
          </p:nvPr>
        </p:nvSpPr>
        <p:spPr>
          <a:xfrm>
            <a:off x="457200" y="548680"/>
            <a:ext cx="8229600" cy="1298408"/>
          </a:xfrm>
        </p:spPr>
        <p:txBody>
          <a:bodyPr>
            <a:normAutofit fontScale="90000"/>
          </a:bodyPr>
          <a:lstStyle/>
          <a:p>
            <a:r>
              <a:rPr lang="tr-TR" dirty="0" smtClean="0"/>
              <a:t>Afrika’nın Türkiye ile Ticari </a:t>
            </a:r>
            <a:br>
              <a:rPr lang="tr-TR" dirty="0" smtClean="0"/>
            </a:br>
            <a:r>
              <a:rPr lang="tr-TR" dirty="0" smtClean="0"/>
              <a:t>İlişkileri-2</a:t>
            </a:r>
            <a:endParaRPr lang="tr-TR"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TOPLUMSAL VE KÜLTÜREL ÇEVRE</a:t>
            </a:r>
            <a:endParaRPr lang="tr-TR" dirty="0"/>
          </a:p>
        </p:txBody>
      </p:sp>
      <p:pic>
        <p:nvPicPr>
          <p:cNvPr id="4" name="3 İçerik Yer Tutucusu" descr="indir (1).jpg"/>
          <p:cNvPicPr>
            <a:picLocks noGrp="1" noChangeAspect="1"/>
          </p:cNvPicPr>
          <p:nvPr>
            <p:ph idx="1"/>
          </p:nvPr>
        </p:nvPicPr>
        <p:blipFill>
          <a:blip r:embed="rId2" cstate="print"/>
          <a:stretch>
            <a:fillRect/>
          </a:stretch>
        </p:blipFill>
        <p:spPr>
          <a:xfrm>
            <a:off x="1043608" y="1958562"/>
            <a:ext cx="6696744" cy="4121073"/>
          </a:xfr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76672"/>
            <a:ext cx="8229600" cy="1370416"/>
          </a:xfrm>
          <a:ln/>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dirty="0" smtClean="0"/>
              <a:t>Toplum,Kültür ve Küresel Tüketici Kültürü</a:t>
            </a:r>
            <a:endParaRPr lang="tr-TR" dirty="0"/>
          </a:p>
        </p:txBody>
      </p:sp>
      <p:sp>
        <p:nvSpPr>
          <p:cNvPr id="3" name="2 İçerik Yer Tutucusu"/>
          <p:cNvSpPr>
            <a:spLocks noGrp="1"/>
          </p:cNvSpPr>
          <p:nvPr>
            <p:ph idx="1"/>
          </p:nvPr>
        </p:nvSpPr>
        <p:spPr/>
        <p:txBody>
          <a:bodyPr/>
          <a:lstStyle/>
          <a:p>
            <a:r>
              <a:rPr lang="tr-TR" dirty="0" smtClean="0"/>
              <a:t>Pazarlamacılar öncelikle, iş yapacakları ülkenin kültürlerini araştırmak ve anlamak zorundadır. İkinci olarak öğrendiklerini pazarlama planlaması süreciyle birleştirmelidir. Bu süreçte paylaşılan </a:t>
            </a:r>
            <a:r>
              <a:rPr lang="tr-TR" u="sng" dirty="0" smtClean="0"/>
              <a:t>ortak kültürel özelliklerden yararlanırlar ama bazı durumda da uyumlaştırma gerekir. </a:t>
            </a:r>
          </a:p>
          <a:p>
            <a:r>
              <a:rPr lang="tr-TR" dirty="0" smtClean="0"/>
              <a:t>Bu süreçte </a:t>
            </a:r>
            <a:r>
              <a:rPr lang="tr-TR" dirty="0" err="1" smtClean="0"/>
              <a:t>etnosentrizme</a:t>
            </a:r>
            <a:r>
              <a:rPr lang="tr-TR" dirty="0" smtClean="0"/>
              <a:t> olan doğal eğilimin sonucu ortaya çıkan </a:t>
            </a:r>
            <a:r>
              <a:rPr lang="tr-TR" u="sng" dirty="0" smtClean="0"/>
              <a:t>önyargılardan uzak durulmalıdır</a:t>
            </a:r>
            <a:r>
              <a:rPr lang="tr-TR" dirty="0" smtClean="0"/>
              <a:t>. Kültür şoku kaçınılmaz olsa da</a:t>
            </a:r>
            <a:r>
              <a:rPr lang="tr-TR" u="sng" dirty="0" smtClean="0"/>
              <a:t>, insanı yerel bakış açısıyla kavramak için çaba harcamak gereklidir.</a:t>
            </a:r>
            <a:endParaRPr lang="tr-TR" u="sng"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08720"/>
            <a:ext cx="4186808" cy="5415880"/>
          </a:xfrm>
        </p:spPr>
        <p:txBody>
          <a:bodyPr>
            <a:normAutofit fontScale="77500" lnSpcReduction="20000"/>
          </a:bodyPr>
          <a:lstStyle/>
          <a:p>
            <a:r>
              <a:rPr lang="tr-TR" dirty="0" smtClean="0"/>
              <a:t>Tüketim post modern toplumun ayırt edici özelliği olarak görülmektedir. </a:t>
            </a:r>
            <a:r>
              <a:rPr lang="tr-TR" u="sng" dirty="0" smtClean="0"/>
              <a:t>Kültürel bilgi ve görüntüler, internet ve benzeri iletişim kanalları,uydu televizyonları vb vasıtasıyla serbest bir şekilde hareket ettikçe </a:t>
            </a:r>
            <a:r>
              <a:rPr lang="tr-TR" b="1" dirty="0" smtClean="0"/>
              <a:t>yeni küresel tüketici kültürleri </a:t>
            </a:r>
            <a:r>
              <a:rPr lang="tr-TR" dirty="0" smtClean="0"/>
              <a:t>ortaya çıkmaktadır. Bu kültürlerle tanımlanan bireyler, </a:t>
            </a:r>
            <a:r>
              <a:rPr lang="tr-TR" u="sng" dirty="0" smtClean="0">
                <a:solidFill>
                  <a:srgbClr val="FF0000"/>
                </a:solidFill>
              </a:rPr>
              <a:t>tüketime bağlı anlamlı bir semboller bütününü </a:t>
            </a:r>
            <a:r>
              <a:rPr lang="tr-TR" dirty="0" smtClean="0"/>
              <a:t>paylaşmaktadır. Kahve kültürü, </a:t>
            </a:r>
            <a:r>
              <a:rPr lang="tr-TR" dirty="0" err="1" smtClean="0"/>
              <a:t>popkültür</a:t>
            </a:r>
            <a:r>
              <a:rPr lang="tr-TR" dirty="0" smtClean="0"/>
              <a:t>, </a:t>
            </a:r>
            <a:r>
              <a:rPr lang="tr-TR" dirty="0" err="1" smtClean="0"/>
              <a:t>fast</a:t>
            </a:r>
            <a:r>
              <a:rPr lang="tr-TR" dirty="0" smtClean="0"/>
              <a:t>-</a:t>
            </a:r>
            <a:r>
              <a:rPr lang="tr-TR" dirty="0" err="1" smtClean="0"/>
              <a:t>food</a:t>
            </a:r>
            <a:r>
              <a:rPr lang="tr-TR" dirty="0" smtClean="0"/>
              <a:t> kültürü vb.</a:t>
            </a:r>
          </a:p>
          <a:p>
            <a:r>
              <a:rPr lang="tr-TR" dirty="0" smtClean="0"/>
              <a:t>Tüketici davranışlarının belirleyenleri; </a:t>
            </a:r>
            <a:r>
              <a:rPr lang="tr-TR" b="1" dirty="0" smtClean="0"/>
              <a:t>kültür, tutumlar,inançlar, değerler ve estetik (renk,şekil vb) algılardır.</a:t>
            </a:r>
            <a:endParaRPr lang="tr-TR" b="1" dirty="0"/>
          </a:p>
        </p:txBody>
      </p:sp>
      <p:pic>
        <p:nvPicPr>
          <p:cNvPr id="4" name="3 Resim" descr="indir (5).jpg"/>
          <p:cNvPicPr>
            <a:picLocks noChangeAspect="1"/>
          </p:cNvPicPr>
          <p:nvPr/>
        </p:nvPicPr>
        <p:blipFill>
          <a:blip r:embed="rId2" cstate="print"/>
          <a:stretch>
            <a:fillRect/>
          </a:stretch>
        </p:blipFill>
        <p:spPr>
          <a:xfrm>
            <a:off x="5220072" y="980728"/>
            <a:ext cx="3744416" cy="4680520"/>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tr-TR" dirty="0" smtClean="0"/>
              <a:t>Tutumlar,İnançlar ve Değerler</a:t>
            </a:r>
            <a:endParaRPr lang="tr-TR" dirty="0"/>
          </a:p>
        </p:txBody>
      </p:sp>
      <p:sp>
        <p:nvSpPr>
          <p:cNvPr id="3" name="2 İçerik Yer Tutucusu"/>
          <p:cNvSpPr>
            <a:spLocks noGrp="1"/>
          </p:cNvSpPr>
          <p:nvPr>
            <p:ph idx="1"/>
          </p:nvPr>
        </p:nvSpPr>
        <p:spPr/>
        <p:txBody>
          <a:bodyPr>
            <a:normAutofit fontScale="92500"/>
          </a:bodyPr>
          <a:lstStyle/>
          <a:p>
            <a:r>
              <a:rPr lang="tr-TR" b="1" dirty="0" smtClean="0"/>
              <a:t>Tutum: </a:t>
            </a:r>
            <a:r>
              <a:rPr lang="tr-TR" dirty="0" smtClean="0"/>
              <a:t>Gösterilen bir nesne veya varlığa yönelik tutarlı bir tepki göstermede öğrenilmiş bir eğilimdir. Tutumlar birbirleriyle bağlantı inanç dizisidir. </a:t>
            </a:r>
          </a:p>
          <a:p>
            <a:r>
              <a:rPr lang="tr-TR" b="1" dirty="0" smtClean="0"/>
              <a:t>İnanç</a:t>
            </a:r>
            <a:r>
              <a:rPr lang="tr-TR" dirty="0" smtClean="0"/>
              <a:t>: bireyin dünyaya dair sahip olduğu doğrulara ilişkin düzenli bilgi yapısıdır. Tutum ve inançlar ise değerlerle yakından ilişkilidir</a:t>
            </a:r>
          </a:p>
          <a:p>
            <a:r>
              <a:rPr lang="tr-TR" b="1" dirty="0" smtClean="0"/>
              <a:t>Değer: </a:t>
            </a:r>
            <a:r>
              <a:rPr lang="tr-TR" dirty="0" smtClean="0"/>
              <a:t>belirli bir davranış biçiminin kişisel veya sosyal olarak başka bir davranış biçimine tercih edilebilirliğine yönelik  sürekli bir inanç veya duygudur. Değerler, kültürün en derin düzeyini temsil eder ve belirli bir kültürün bireylerinin çoğunluğunda vardır.</a:t>
            </a:r>
            <a:endParaRPr lang="tr-TR"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tr-TR" dirty="0" smtClean="0"/>
              <a:t>DİN</a:t>
            </a:r>
            <a:endParaRPr lang="tr-TR" dirty="0"/>
          </a:p>
        </p:txBody>
      </p:sp>
      <p:sp>
        <p:nvSpPr>
          <p:cNvPr id="3" name="2 İçerik Yer Tutucusu"/>
          <p:cNvSpPr>
            <a:spLocks noGrp="1"/>
          </p:cNvSpPr>
          <p:nvPr>
            <p:ph idx="1"/>
          </p:nvPr>
        </p:nvSpPr>
        <p:spPr>
          <a:xfrm>
            <a:off x="457200" y="1935480"/>
            <a:ext cx="4114800" cy="4389120"/>
          </a:xfrm>
        </p:spPr>
        <p:txBody>
          <a:bodyPr>
            <a:normAutofit fontScale="92500" lnSpcReduction="10000"/>
          </a:bodyPr>
          <a:lstStyle/>
          <a:p>
            <a:r>
              <a:rPr lang="tr-TR" dirty="0" smtClean="0"/>
              <a:t>Din bir toplumun inanç, tutum ve değerlerinin önemli bir kaynağıdır. </a:t>
            </a:r>
            <a:r>
              <a:rPr lang="tr-TR" b="1" dirty="0" smtClean="0"/>
              <a:t>Farklı inançlardan insanların küresel pazarlama etkinliklerine yaklaşımlarını etkileyen sayısız dinsel öğreti,uygulama, tatil, tarihi geçmiş bulunmaktadır</a:t>
            </a:r>
            <a:r>
              <a:rPr lang="tr-TR" dirty="0" smtClean="0"/>
              <a:t>. (Örn: Hinduların sığır eti yememesi)</a:t>
            </a:r>
            <a:endParaRPr lang="tr-TR" dirty="0"/>
          </a:p>
        </p:txBody>
      </p:sp>
      <p:pic>
        <p:nvPicPr>
          <p:cNvPr id="4" name="3 Resim" descr="200px-16_religionist_symbols.png"/>
          <p:cNvPicPr>
            <a:picLocks noChangeAspect="1"/>
          </p:cNvPicPr>
          <p:nvPr/>
        </p:nvPicPr>
        <p:blipFill>
          <a:blip r:embed="rId2" cstate="print"/>
          <a:stretch>
            <a:fillRect/>
          </a:stretch>
        </p:blipFill>
        <p:spPr>
          <a:xfrm>
            <a:off x="4860032" y="2276872"/>
            <a:ext cx="3744416" cy="3960440"/>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tr-TR" dirty="0" smtClean="0"/>
              <a:t>ESTETİK</a:t>
            </a:r>
            <a:endParaRPr lang="tr-TR" dirty="0"/>
          </a:p>
        </p:txBody>
      </p:sp>
      <p:sp>
        <p:nvSpPr>
          <p:cNvPr id="3" name="2 İçerik Yer Tutucusu"/>
          <p:cNvSpPr>
            <a:spLocks noGrp="1"/>
          </p:cNvSpPr>
          <p:nvPr>
            <p:ph idx="1"/>
          </p:nvPr>
        </p:nvSpPr>
        <p:spPr>
          <a:xfrm>
            <a:off x="457200" y="1935480"/>
            <a:ext cx="4114800" cy="4389120"/>
          </a:xfrm>
        </p:spPr>
        <p:txBody>
          <a:bodyPr>
            <a:normAutofit fontScale="70000" lnSpcReduction="20000"/>
          </a:bodyPr>
          <a:lstStyle/>
          <a:p>
            <a:r>
              <a:rPr lang="tr-TR" dirty="0" smtClean="0"/>
              <a:t>Her kültürde neyin güzel neyin çirkin olduğu, neyin lezzetli neyin tatsız olduğu vb.ne ilişkin bir ortak duyu vardır. Bu tür meseleler estetiğin konusudur.  Küresel pazarlamacıların </a:t>
            </a:r>
            <a:r>
              <a:rPr lang="tr-TR" b="1" u="sng" dirty="0" smtClean="0"/>
              <a:t>bir ürünün şekli, etiketi veya paketindeki renk veya şeklin görsel estetiğinin önemini </a:t>
            </a:r>
            <a:r>
              <a:rPr lang="tr-TR" dirty="0" smtClean="0"/>
              <a:t>anlamaları gerekir. Kültürel faklılıklar gözeterek yerel tercihlere göre uyumlaştırma yapılması gerekebilir. </a:t>
            </a:r>
            <a:r>
              <a:rPr lang="tr-TR" b="1" dirty="0" smtClean="0">
                <a:solidFill>
                  <a:srgbClr val="FF0000"/>
                </a:solidFill>
              </a:rPr>
              <a:t>Örneğin:</a:t>
            </a:r>
            <a:r>
              <a:rPr lang="tr-TR" dirty="0" smtClean="0"/>
              <a:t>gri rengi İngiltere’de yüksek kalite ve yüksek maliyet anlamına geldiği, Çin ve Japonya’da ucuzluğu çağrıştırdığı saptanmıştır.</a:t>
            </a:r>
            <a:endParaRPr lang="tr-TR" dirty="0"/>
          </a:p>
        </p:txBody>
      </p:sp>
      <p:pic>
        <p:nvPicPr>
          <p:cNvPr id="4" name="3 Resim" descr="DtHK8lsWwAYhcmI.jpg"/>
          <p:cNvPicPr>
            <a:picLocks noChangeAspect="1"/>
          </p:cNvPicPr>
          <p:nvPr/>
        </p:nvPicPr>
        <p:blipFill>
          <a:blip r:embed="rId2" cstate="print"/>
          <a:stretch>
            <a:fillRect/>
          </a:stretch>
        </p:blipFill>
        <p:spPr>
          <a:xfrm>
            <a:off x="5292080" y="1988840"/>
            <a:ext cx="3393228" cy="4464496"/>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tr-TR" dirty="0" smtClean="0"/>
              <a:t>Beslenme tercihleri</a:t>
            </a:r>
            <a:endParaRPr lang="tr-TR" dirty="0"/>
          </a:p>
        </p:txBody>
      </p:sp>
      <p:sp>
        <p:nvSpPr>
          <p:cNvPr id="3" name="2 İçerik Yer Tutucusu"/>
          <p:cNvSpPr>
            <a:spLocks noGrp="1"/>
          </p:cNvSpPr>
          <p:nvPr>
            <p:ph idx="1"/>
          </p:nvPr>
        </p:nvSpPr>
        <p:spPr/>
        <p:txBody>
          <a:bodyPr>
            <a:normAutofit/>
          </a:bodyPr>
          <a:lstStyle/>
          <a:p>
            <a:r>
              <a:rPr lang="tr-TR" dirty="0" smtClean="0"/>
              <a:t>Kültürel etkiler, yiyeceklerin hazırlanmasında, yiyeceğin tüketim kalıplarında ve yemek kültürü alışkanlıklarında etkilidir</a:t>
            </a:r>
          </a:p>
          <a:p>
            <a:r>
              <a:rPr lang="tr-TR" dirty="0" smtClean="0"/>
              <a:t>Örn: </a:t>
            </a:r>
            <a:r>
              <a:rPr lang="tr-TR" dirty="0" err="1" smtClean="0"/>
              <a:t>Dominos</a:t>
            </a:r>
            <a:r>
              <a:rPr lang="tr-TR" dirty="0" smtClean="0"/>
              <a:t> pizza, İtalyanlar tarafından “fazlaca Amerikan” olarak algılandığı için İtalya’dan çekilmek zorunda kalmıştır. (</a:t>
            </a:r>
            <a:r>
              <a:rPr lang="tr-TR" dirty="0" err="1" smtClean="0"/>
              <a:t>Subway</a:t>
            </a:r>
            <a:r>
              <a:rPr lang="tr-TR" dirty="0" smtClean="0"/>
              <a:t>-</a:t>
            </a:r>
            <a:r>
              <a:rPr lang="tr-TR" dirty="0" err="1" smtClean="0"/>
              <a:t>hindistan</a:t>
            </a:r>
            <a:r>
              <a:rPr lang="tr-TR" dirty="0" smtClean="0"/>
              <a:t>?)</a:t>
            </a:r>
          </a:p>
          <a:p>
            <a:r>
              <a:rPr lang="tr-TR" dirty="0" smtClean="0"/>
              <a:t>Bazı beslenme tercihleri tamamen kültüre bağlı iken küresel beslenme tercihlerinin değiştiğine ilişkin sayısız kanıt bulunmaktadır.(örn: </a:t>
            </a:r>
            <a:r>
              <a:rPr lang="tr-TR" dirty="0" err="1" smtClean="0"/>
              <a:t>fast</a:t>
            </a:r>
            <a:r>
              <a:rPr lang="tr-TR" dirty="0" smtClean="0"/>
              <a:t> </a:t>
            </a:r>
            <a:r>
              <a:rPr lang="tr-TR" dirty="0" err="1" smtClean="0"/>
              <a:t>food</a:t>
            </a:r>
            <a:r>
              <a:rPr lang="tr-TR" dirty="0" smtClean="0"/>
              <a:t> ve evde yemek pişirmede artan gönülsüzlük)</a:t>
            </a:r>
            <a:endParaRPr lang="tr-TR"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Dil ve İletişim</a:t>
            </a: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t>Dünya yüzeyindeki kültür çeşitliliği dile de yansır.</a:t>
            </a:r>
          </a:p>
          <a:p>
            <a:r>
              <a:rPr lang="tr-TR" dirty="0" smtClean="0"/>
              <a:t>Pazarlama literatürü ürün adlarının ve reklam kopyalarının yanlış veya beceriksizce çevirilerinin neden olduğu oldukça maliyetli gaflarla doludur.</a:t>
            </a:r>
          </a:p>
          <a:p>
            <a:r>
              <a:rPr lang="tr-TR" dirty="0" err="1" smtClean="0"/>
              <a:t>Colgate</a:t>
            </a:r>
            <a:r>
              <a:rPr lang="tr-TR" dirty="0" smtClean="0"/>
              <a:t>, İspanyolcada “git kendini as” anlamına gelmekte olduğunu sonradan keşfetmiş,</a:t>
            </a:r>
          </a:p>
          <a:p>
            <a:r>
              <a:rPr lang="tr-TR" dirty="0" err="1" smtClean="0"/>
              <a:t>Whirpool</a:t>
            </a:r>
            <a:r>
              <a:rPr lang="tr-TR" dirty="0" smtClean="0"/>
              <a:t>; İtalya,Almanya ve Fransa’da şirket adının telaffuzunda zorluk yaşandığını öğrenene kadar reklamlara çok yüksek meblağlar harcamıştı.</a:t>
            </a:r>
          </a:p>
          <a:p>
            <a:r>
              <a:rPr lang="tr-TR" dirty="0" smtClean="0"/>
              <a:t>Küreselleşmenin kültür üzerindeki bir etkisi de İngilizce dilinin dünya genelinde yayılımıdır.(AB ülkelerinde gençlerin yüzde 85’ingilizce öğrenmektedir)</a:t>
            </a:r>
            <a:endParaRPr lang="tr-TR"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Dil ve İletişim-2</a:t>
            </a:r>
            <a:endParaRPr lang="tr-TR" dirty="0"/>
          </a:p>
        </p:txBody>
      </p:sp>
      <p:sp>
        <p:nvSpPr>
          <p:cNvPr id="3" name="2 İçerik Yer Tutucusu"/>
          <p:cNvSpPr>
            <a:spLocks noGrp="1"/>
          </p:cNvSpPr>
          <p:nvPr>
            <p:ph idx="1"/>
          </p:nvPr>
        </p:nvSpPr>
        <p:spPr>
          <a:xfrm>
            <a:off x="457200" y="1935480"/>
            <a:ext cx="4186808" cy="4389120"/>
          </a:xfrm>
        </p:spPr>
        <p:txBody>
          <a:bodyPr>
            <a:normAutofit fontScale="92500" lnSpcReduction="20000"/>
          </a:bodyPr>
          <a:lstStyle/>
          <a:p>
            <a:r>
              <a:rPr lang="tr-TR" dirty="0" smtClean="0"/>
              <a:t>Sözsüz iletişimin neden olduğu zorluklar belki de çok daha güçlüdür.</a:t>
            </a:r>
          </a:p>
          <a:p>
            <a:r>
              <a:rPr lang="tr-TR" dirty="0" smtClean="0">
                <a:solidFill>
                  <a:srgbClr val="FF0000"/>
                </a:solidFill>
              </a:rPr>
              <a:t>Örn: </a:t>
            </a:r>
            <a:r>
              <a:rPr lang="tr-TR" dirty="0" smtClean="0"/>
              <a:t>Orta doğuda iş yapan batılılar ev sahiplerine ayak tabanlarını göstermeme veya bir belgeyi sol elle uzatmama konularında dikkatli olmalıdır.</a:t>
            </a:r>
          </a:p>
          <a:p>
            <a:r>
              <a:rPr lang="tr-TR" b="1" dirty="0" smtClean="0"/>
              <a:t>Batıda daha sözel olma Asya’da ise sözsüz iletişime ağırlık verme tutumu söz konusudur.</a:t>
            </a:r>
          </a:p>
          <a:p>
            <a:endParaRPr lang="tr-TR" dirty="0"/>
          </a:p>
        </p:txBody>
      </p:sp>
      <p:pic>
        <p:nvPicPr>
          <p:cNvPr id="4" name="3 Resim" descr="indir (2).jpg"/>
          <p:cNvPicPr>
            <a:picLocks noChangeAspect="1"/>
          </p:cNvPicPr>
          <p:nvPr/>
        </p:nvPicPr>
        <p:blipFill>
          <a:blip r:embed="rId2" cstate="print"/>
          <a:stretch>
            <a:fillRect/>
          </a:stretch>
        </p:blipFill>
        <p:spPr>
          <a:xfrm>
            <a:off x="4932040" y="1700808"/>
            <a:ext cx="3600400" cy="4680520"/>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76672"/>
            <a:ext cx="8229600" cy="1370416"/>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dirty="0" smtClean="0"/>
              <a:t>Pazarlamanın kültür üzerindeki etkileri</a:t>
            </a:r>
            <a:endParaRPr lang="tr-TR" dirty="0"/>
          </a:p>
        </p:txBody>
      </p:sp>
      <p:sp>
        <p:nvSpPr>
          <p:cNvPr id="3" name="2 İçerik Yer Tutucusu"/>
          <p:cNvSpPr>
            <a:spLocks noGrp="1"/>
          </p:cNvSpPr>
          <p:nvPr>
            <p:ph idx="1"/>
          </p:nvPr>
        </p:nvSpPr>
        <p:spPr>
          <a:xfrm>
            <a:off x="457200" y="1935480"/>
            <a:ext cx="4114800" cy="4389120"/>
          </a:xfrm>
        </p:spPr>
        <p:txBody>
          <a:bodyPr>
            <a:normAutofit fontScale="62500" lnSpcReduction="20000"/>
          </a:bodyPr>
          <a:lstStyle/>
          <a:p>
            <a:r>
              <a:rPr lang="tr-TR" dirty="0" smtClean="0"/>
              <a:t>Kültürel çevrenin evrensel boyutları küresel pazarlamacılara, pazarlama programının bütün veya bazı elemanlarını standartlaştırma olanağı sunar.</a:t>
            </a:r>
          </a:p>
          <a:p>
            <a:r>
              <a:rPr lang="tr-TR" b="1" dirty="0" smtClean="0"/>
              <a:t>Artan seyahat ve gelişen iletişim pek çok ürün kategorisinde beğeni ve tercihlerin birbirlerine benzemesine katkı sağlamıştır.</a:t>
            </a:r>
          </a:p>
          <a:p>
            <a:r>
              <a:rPr lang="tr-TR" dirty="0" smtClean="0"/>
              <a:t>Kültürün küreselleşmesi sermayeleştirilmiş ve dünya genelinde müşteri bulma arayışında olan şirketlerce önemli ölçüde hızlandırılmıştır (</a:t>
            </a:r>
            <a:r>
              <a:rPr lang="tr-TR" b="1" u="sng" dirty="0" smtClean="0"/>
              <a:t>Kültürün </a:t>
            </a:r>
            <a:r>
              <a:rPr lang="tr-TR" b="1" u="sng" dirty="0" err="1" smtClean="0"/>
              <a:t>McDonaldlaşması</a:t>
            </a:r>
            <a:r>
              <a:rPr lang="tr-TR" b="1" u="sng" dirty="0" smtClean="0"/>
              <a:t>)</a:t>
            </a:r>
          </a:p>
          <a:p>
            <a:r>
              <a:rPr lang="tr-TR" b="1" dirty="0" err="1" smtClean="0"/>
              <a:t>McDonaldlaşma</a:t>
            </a:r>
            <a:r>
              <a:rPr lang="tr-TR" b="1" dirty="0" smtClean="0"/>
              <a:t> karşıtlığı da oldukça yaygındır </a:t>
            </a:r>
            <a:r>
              <a:rPr lang="tr-TR" dirty="0" smtClean="0"/>
              <a:t>(Fransız </a:t>
            </a:r>
            <a:r>
              <a:rPr lang="tr-TR" dirty="0" err="1" smtClean="0"/>
              <a:t>Tati’nin</a:t>
            </a:r>
            <a:r>
              <a:rPr lang="tr-TR" dirty="0" smtClean="0"/>
              <a:t> Amerikan pazarına girmesinin nedenini “kişisel intikam” olarak açıklaması! Benzer şekilde “</a:t>
            </a:r>
            <a:r>
              <a:rPr lang="tr-TR" dirty="0" err="1" smtClean="0"/>
              <a:t>slow</a:t>
            </a:r>
            <a:r>
              <a:rPr lang="tr-TR" dirty="0" smtClean="0"/>
              <a:t> </a:t>
            </a:r>
            <a:r>
              <a:rPr lang="tr-TR" dirty="0" err="1" smtClean="0"/>
              <a:t>food</a:t>
            </a:r>
            <a:r>
              <a:rPr lang="tr-TR" dirty="0" smtClean="0"/>
              <a:t>” hareketinin 700 bin üyeye ulaşması)</a:t>
            </a:r>
            <a:endParaRPr lang="tr-TR" dirty="0"/>
          </a:p>
        </p:txBody>
      </p:sp>
      <p:pic>
        <p:nvPicPr>
          <p:cNvPr id="4" name="3 Resim" descr="indir (3).jpg"/>
          <p:cNvPicPr>
            <a:picLocks noChangeAspect="1"/>
          </p:cNvPicPr>
          <p:nvPr/>
        </p:nvPicPr>
        <p:blipFill>
          <a:blip r:embed="rId2" cstate="print"/>
          <a:stretch>
            <a:fillRect/>
          </a:stretch>
        </p:blipFill>
        <p:spPr>
          <a:xfrm>
            <a:off x="5220072" y="1916832"/>
            <a:ext cx="3528392" cy="2232248"/>
          </a:xfrm>
          <a:prstGeom prst="rect">
            <a:avLst/>
          </a:prstGeom>
        </p:spPr>
      </p:pic>
      <p:pic>
        <p:nvPicPr>
          <p:cNvPr id="5" name="4 Resim" descr="indir.png"/>
          <p:cNvPicPr>
            <a:picLocks noChangeAspect="1"/>
          </p:cNvPicPr>
          <p:nvPr/>
        </p:nvPicPr>
        <p:blipFill>
          <a:blip r:embed="rId3" cstate="print"/>
          <a:stretch>
            <a:fillRect/>
          </a:stretch>
        </p:blipFill>
        <p:spPr>
          <a:xfrm>
            <a:off x="5292080" y="4149080"/>
            <a:ext cx="3312368" cy="2160240"/>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48680"/>
            <a:ext cx="8229600" cy="1298408"/>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dirty="0" smtClean="0"/>
              <a:t>Yüksek ve Düşük bağlamlı kültürler</a:t>
            </a:r>
            <a:endParaRPr lang="tr-TR" dirty="0"/>
          </a:p>
        </p:txBody>
      </p:sp>
      <p:sp>
        <p:nvSpPr>
          <p:cNvPr id="3" name="2 İçerik Yer Tutucusu"/>
          <p:cNvSpPr>
            <a:spLocks noGrp="1"/>
          </p:cNvSpPr>
          <p:nvPr>
            <p:ph idx="1"/>
          </p:nvPr>
        </p:nvSpPr>
        <p:spPr/>
        <p:txBody>
          <a:bodyPr/>
          <a:lstStyle/>
          <a:p>
            <a:r>
              <a:rPr lang="tr-TR" dirty="0" smtClean="0"/>
              <a:t>Edward T.</a:t>
            </a:r>
            <a:r>
              <a:rPr lang="tr-TR" dirty="0" err="1" smtClean="0"/>
              <a:t>Hall</a:t>
            </a:r>
            <a:r>
              <a:rPr lang="tr-TR" dirty="0" smtClean="0"/>
              <a:t> farklı kültürel eğilimleri anlama yöntemi olarak yüksek ve düşük kültür kavramlarını önermiştir:</a:t>
            </a:r>
          </a:p>
          <a:p>
            <a:r>
              <a:rPr lang="tr-TR" b="1" dirty="0" smtClean="0"/>
              <a:t>Düşük bağlamlı kültür</a:t>
            </a:r>
            <a:r>
              <a:rPr lang="tr-TR" dirty="0" smtClean="0"/>
              <a:t>: İletiler hep </a:t>
            </a:r>
            <a:r>
              <a:rPr lang="tr-TR" u="sng" dirty="0" smtClean="0"/>
              <a:t>açık ve belirgindir, </a:t>
            </a:r>
            <a:r>
              <a:rPr lang="tr-TR" dirty="0" smtClean="0"/>
              <a:t>iletişimin gücünün büyük kısmına </a:t>
            </a:r>
            <a:r>
              <a:rPr lang="tr-TR" u="sng" dirty="0" smtClean="0"/>
              <a:t>sözcükler hakimdir</a:t>
            </a:r>
          </a:p>
          <a:p>
            <a:r>
              <a:rPr lang="tr-TR" b="1" dirty="0" smtClean="0"/>
              <a:t>Yüksek bağlamlı kültür</a:t>
            </a:r>
            <a:r>
              <a:rPr lang="tr-TR" dirty="0" smtClean="0"/>
              <a:t>: Bir iletinin sözel kısmında daha az bilgi bulunur. İletinin büyük kısmı arka plan, çağrışımlar ve iletişimde bulunanların temel değerleri gibi iletişim bağlamları içinde bulunur.</a:t>
            </a:r>
          </a:p>
          <a:p>
            <a:pPr>
              <a:buNone/>
            </a:pPr>
            <a:endParaRPr lang="tr-TR"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Yüksek ve Düşük bağlamlı kültür-2</a:t>
            </a:r>
            <a:endParaRPr lang="tr-TR" dirty="0"/>
          </a:p>
        </p:txBody>
      </p:sp>
      <p:sp>
        <p:nvSpPr>
          <p:cNvPr id="3" name="2 İçerik Yer Tutucusu"/>
          <p:cNvSpPr>
            <a:spLocks noGrp="1"/>
          </p:cNvSpPr>
          <p:nvPr>
            <p:ph idx="1"/>
          </p:nvPr>
        </p:nvSpPr>
        <p:spPr/>
        <p:txBody>
          <a:bodyPr>
            <a:normAutofit fontScale="77500" lnSpcReduction="20000"/>
          </a:bodyPr>
          <a:lstStyle/>
          <a:p>
            <a:r>
              <a:rPr lang="tr-TR" dirty="0" smtClean="0"/>
              <a:t>Y.B Kültürler genellikle daha az belgeye dayalıdır ki belge D.B kültürlerin özüdür.</a:t>
            </a:r>
          </a:p>
          <a:p>
            <a:r>
              <a:rPr lang="tr-TR" b="1" dirty="0" smtClean="0"/>
              <a:t>Japonya, Suudi Arabistan vb gibi  Y.B kültürlerde </a:t>
            </a:r>
            <a:r>
              <a:rPr lang="tr-TR" dirty="0" smtClean="0"/>
              <a:t>bireyin değerine ve konumuna veya toplumdaki yerine büyük önem verilir. Bu tür kültürlerde işletme kredisi sizin kim olduğunuza göre verilir.</a:t>
            </a:r>
          </a:p>
          <a:p>
            <a:r>
              <a:rPr lang="tr-TR" b="1" dirty="0" smtClean="0"/>
              <a:t>ABD,İsviçre ve Almanya gibi D.B kültürlerde </a:t>
            </a:r>
            <a:r>
              <a:rPr lang="tr-TR" dirty="0" smtClean="0"/>
              <a:t>anlaşmalarda kişinin karakteri, geçmişi ve değerlerine ilişkin daha az bilgi aranır. Kredi başvurusundaki rakamlara daha fazla güvenilir.</a:t>
            </a:r>
          </a:p>
          <a:p>
            <a:r>
              <a:rPr lang="tr-TR" b="1" dirty="0" smtClean="0"/>
              <a:t>Y.B bir kültürde ise kişinin sözü onun senedidir. </a:t>
            </a:r>
            <a:r>
              <a:rPr lang="tr-TR" dirty="0" smtClean="0"/>
              <a:t>Sorumluluklar ve güven bu kültürlerde önemli değerler olarak görülür. </a:t>
            </a:r>
            <a:r>
              <a:rPr lang="tr-TR" b="1" dirty="0" smtClean="0"/>
              <a:t>Onur duygusu yasal müeyyidelerin yerini alır. Bu durum ise uzun soluklu anlaşmaların önemini açıklar</a:t>
            </a:r>
          </a:p>
          <a:p>
            <a:r>
              <a:rPr lang="tr-TR" u="sng" dirty="0" smtClean="0"/>
              <a:t>YB kültürlerde bir iş onu en iyi yapacak ve güvenebileceğiniz ve kontrol edebileceğiniz kişilere verilir! (</a:t>
            </a:r>
            <a:r>
              <a:rPr lang="tr-TR" b="1" u="sng" dirty="0" smtClean="0"/>
              <a:t>kişinin sözü senedidir!)</a:t>
            </a:r>
          </a:p>
          <a:p>
            <a:r>
              <a:rPr lang="tr-TR" u="sng" dirty="0" smtClean="0"/>
              <a:t>İstisnalar vardır ve genellikle alt-kültürlerde bulunur</a:t>
            </a:r>
          </a:p>
          <a:p>
            <a:endParaRPr lang="tr-TR"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tr-TR" dirty="0" err="1" smtClean="0"/>
              <a:t>Hofstede’nin</a:t>
            </a:r>
            <a:r>
              <a:rPr lang="tr-TR" dirty="0" smtClean="0"/>
              <a:t> </a:t>
            </a:r>
            <a:r>
              <a:rPr lang="tr-TR" smtClean="0"/>
              <a:t>Kültürel Tipolojisi</a:t>
            </a:r>
            <a:endParaRPr lang="tr-TR"/>
          </a:p>
        </p:txBody>
      </p:sp>
      <p:sp>
        <p:nvSpPr>
          <p:cNvPr id="3" name="2 İçerik Yer Tutucusu"/>
          <p:cNvSpPr>
            <a:spLocks noGrp="1"/>
          </p:cNvSpPr>
          <p:nvPr>
            <p:ph idx="1"/>
          </p:nvPr>
        </p:nvSpPr>
        <p:spPr/>
        <p:txBody>
          <a:bodyPr>
            <a:normAutofit lnSpcReduction="10000"/>
          </a:bodyPr>
          <a:lstStyle/>
          <a:p>
            <a:r>
              <a:rPr lang="tr-TR" dirty="0" smtClean="0"/>
              <a:t>Örgütsel antropolog </a:t>
            </a:r>
            <a:r>
              <a:rPr lang="tr-TR" dirty="0" err="1" smtClean="0"/>
              <a:t>Hofstede’in</a:t>
            </a:r>
            <a:r>
              <a:rPr lang="tr-TR" dirty="0" smtClean="0"/>
              <a:t> farklı ulusların kültürlerinin </a:t>
            </a:r>
            <a:r>
              <a:rPr lang="tr-TR" b="1" dirty="0" smtClean="0"/>
              <a:t>beş boyutta </a:t>
            </a:r>
            <a:r>
              <a:rPr lang="tr-TR" dirty="0" smtClean="0"/>
              <a:t>karşılaştırılabileceğini varsaydığı </a:t>
            </a:r>
            <a:r>
              <a:rPr lang="tr-TR" b="1" dirty="0" smtClean="0"/>
              <a:t>sosyal değerler çalışması</a:t>
            </a:r>
            <a:r>
              <a:rPr lang="tr-TR" dirty="0" smtClean="0"/>
              <a:t>:</a:t>
            </a:r>
          </a:p>
          <a:p>
            <a:r>
              <a:rPr lang="tr-TR" b="1" u="sng" dirty="0" smtClean="0"/>
              <a:t>1-Güç aralığı boyutu: </a:t>
            </a:r>
            <a:r>
              <a:rPr lang="tr-TR" dirty="0" smtClean="0"/>
              <a:t>Bir toplumun en zayıf bireylerinin gücün eşitsiz olarak dağıtılmasını kabul etme(hatta umma) derecesidir. Örn: </a:t>
            </a:r>
            <a:r>
              <a:rPr lang="tr-TR" b="1" dirty="0" err="1" smtClean="0"/>
              <a:t>hong</a:t>
            </a:r>
            <a:r>
              <a:rPr lang="tr-TR" b="1" dirty="0" smtClean="0"/>
              <a:t> </a:t>
            </a:r>
            <a:r>
              <a:rPr lang="tr-TR" b="1" dirty="0" err="1" smtClean="0"/>
              <a:t>kong</a:t>
            </a:r>
            <a:r>
              <a:rPr lang="tr-TR" b="1" dirty="0" smtClean="0"/>
              <a:t> ve Fransa yüksek güç aralığına sahiptir.</a:t>
            </a:r>
            <a:r>
              <a:rPr lang="tr-TR" dirty="0" smtClean="0"/>
              <a:t> (Bütün toplumlar eşitsizdir ancak bazıları diğerlerinden daha eşitsizdir!). </a:t>
            </a:r>
            <a:r>
              <a:rPr lang="tr-TR" b="1" dirty="0" smtClean="0"/>
              <a:t>Almanya,Avusturya, Hollanda ve İskandinavya düşük güç aralığına sahip </a:t>
            </a:r>
            <a:r>
              <a:rPr lang="tr-TR" dirty="0" smtClean="0"/>
              <a:t>kültürlerdir.</a:t>
            </a:r>
            <a:endParaRPr lang="tr-TR"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52736"/>
            <a:ext cx="4114800" cy="5271864"/>
          </a:xfrm>
        </p:spPr>
        <p:txBody>
          <a:bodyPr>
            <a:normAutofit fontScale="85000" lnSpcReduction="20000"/>
          </a:bodyPr>
          <a:lstStyle/>
          <a:p>
            <a:r>
              <a:rPr lang="tr-TR" b="1" u="sng" dirty="0" smtClean="0"/>
              <a:t>Bireysellik boyutu: </a:t>
            </a:r>
            <a:r>
              <a:rPr lang="tr-TR" dirty="0" smtClean="0"/>
              <a:t>Bir toplumdaki bireylerin grupla bütünleşme derecesinin yansımasıdır. </a:t>
            </a:r>
            <a:r>
              <a:rPr lang="tr-TR" b="1" dirty="0" smtClean="0">
                <a:solidFill>
                  <a:srgbClr val="FF0000"/>
                </a:solidFill>
              </a:rPr>
              <a:t>Bireyci kültürlerde </a:t>
            </a:r>
            <a:r>
              <a:rPr lang="tr-TR" b="1" dirty="0" smtClean="0"/>
              <a:t>toplumun her bir bireyi öncelikle kendi çıkarları ve yakın akrabalarının çıkarlarıyla ilgilenir</a:t>
            </a:r>
            <a:r>
              <a:rPr lang="tr-TR" dirty="0" smtClean="0"/>
              <a:t>. </a:t>
            </a:r>
          </a:p>
          <a:p>
            <a:r>
              <a:rPr lang="tr-TR" b="1" dirty="0" err="1" smtClean="0">
                <a:solidFill>
                  <a:srgbClr val="FF0000"/>
                </a:solidFill>
              </a:rPr>
              <a:t>Kollektivist</a:t>
            </a:r>
            <a:r>
              <a:rPr lang="tr-TR" b="1" dirty="0" smtClean="0">
                <a:solidFill>
                  <a:srgbClr val="FF0000"/>
                </a:solidFill>
              </a:rPr>
              <a:t> kültürlerde </a:t>
            </a:r>
            <a:r>
              <a:rPr lang="tr-TR" b="1" dirty="0" smtClean="0"/>
              <a:t>toplum bireylerinin hepsi gruplara bağlıdır. </a:t>
            </a:r>
          </a:p>
          <a:p>
            <a:r>
              <a:rPr lang="tr-TR" dirty="0" smtClean="0"/>
              <a:t>Yüksek Bireycilik Birleşik devletler ve Avrupa’daki kültürün genel özelliğidir; düşük bireycilik ise Japonların ve Asya kültür dokusunun bir özelliğidir.</a:t>
            </a:r>
            <a:endParaRPr lang="tr-TR" dirty="0"/>
          </a:p>
        </p:txBody>
      </p:sp>
      <p:pic>
        <p:nvPicPr>
          <p:cNvPr id="4" name="3 Resim" descr="indir (4).jpg"/>
          <p:cNvPicPr>
            <a:picLocks noChangeAspect="1"/>
          </p:cNvPicPr>
          <p:nvPr/>
        </p:nvPicPr>
        <p:blipFill>
          <a:blip r:embed="rId2" cstate="print"/>
          <a:stretch>
            <a:fillRect/>
          </a:stretch>
        </p:blipFill>
        <p:spPr>
          <a:xfrm>
            <a:off x="5292080" y="1268760"/>
            <a:ext cx="3528392" cy="4968552"/>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96752"/>
            <a:ext cx="4186808" cy="5127848"/>
          </a:xfrm>
        </p:spPr>
        <p:txBody>
          <a:bodyPr>
            <a:normAutofit fontScale="85000" lnSpcReduction="20000"/>
          </a:bodyPr>
          <a:lstStyle/>
          <a:p>
            <a:r>
              <a:rPr lang="tr-TR" b="1" u="sng" dirty="0" smtClean="0"/>
              <a:t>Erillik boyutu:  Erkeklerin iddialı, rekabetçi ve maddi başarıyla ilgilendiği, kadınların ise besleyici oldukları ve çocukların mutluluğunu düşündükleri toplumları tanımlar. </a:t>
            </a:r>
          </a:p>
          <a:p>
            <a:r>
              <a:rPr lang="tr-TR" b="1" dirty="0" smtClean="0"/>
              <a:t>Bunun aksine dişillik</a:t>
            </a:r>
            <a:r>
              <a:rPr lang="tr-TR" dirty="0" smtClean="0"/>
              <a:t>, kadın erkek rollerinin birbirinin içine geçtiği hiçbir cinsiyetin iddialı ve rekabetçi davranış içinde olmadığı toplumları tanımlar. </a:t>
            </a:r>
            <a:r>
              <a:rPr lang="tr-TR" i="1" dirty="0" smtClean="0"/>
              <a:t>Japonya ve Avusturya erillikte yüksek puana sahipken </a:t>
            </a:r>
            <a:r>
              <a:rPr lang="tr-TR" u="sng" dirty="0" smtClean="0"/>
              <a:t>İspanya, Tayvan, Hollanda ve İskandinav ülkeleri en düşük puana sahip ülkelerdir.</a:t>
            </a:r>
            <a:endParaRPr lang="tr-TR" u="sng" dirty="0"/>
          </a:p>
        </p:txBody>
      </p:sp>
      <p:pic>
        <p:nvPicPr>
          <p:cNvPr id="4" name="3 Resim" descr="erilli.jpg"/>
          <p:cNvPicPr>
            <a:picLocks noChangeAspect="1"/>
          </p:cNvPicPr>
          <p:nvPr/>
        </p:nvPicPr>
        <p:blipFill>
          <a:blip r:embed="rId2" cstate="print"/>
          <a:stretch>
            <a:fillRect/>
          </a:stretch>
        </p:blipFill>
        <p:spPr>
          <a:xfrm>
            <a:off x="5364088" y="1196752"/>
            <a:ext cx="3528392" cy="4392488"/>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lnSpcReduction="20000"/>
          </a:bodyPr>
          <a:lstStyle/>
          <a:p>
            <a:r>
              <a:rPr lang="tr-TR" b="1" u="sng" dirty="0" smtClean="0"/>
              <a:t>Belirsizlikten Kaçınma boyutu: </a:t>
            </a:r>
            <a:r>
              <a:rPr lang="tr-TR" dirty="0" smtClean="0">
                <a:solidFill>
                  <a:srgbClr val="FF0000"/>
                </a:solidFill>
              </a:rPr>
              <a:t>Bir toplumun bireylerinin belirsiz durumları benimseme veya aşina olmayan durumlardan rahatsızlık duyma derecesidir. </a:t>
            </a:r>
            <a:r>
              <a:rPr lang="tr-TR" dirty="0" smtClean="0"/>
              <a:t>Belirsizlikten kaçınan kültürlerin bireyleri </a:t>
            </a:r>
            <a:r>
              <a:rPr lang="tr-TR" b="1" dirty="0" smtClean="0"/>
              <a:t>saldırgan,heyecanlı, hoşgörüsüz davranışlara başvururlar; mutlak gerçek inancı ile karakterize olurlar </a:t>
            </a:r>
            <a:r>
              <a:rPr lang="tr-TR" dirty="0" smtClean="0"/>
              <a:t>(Yunanistan, Portekiz, Latin Amerika ve Akdeniz ülkeleri). </a:t>
            </a:r>
          </a:p>
          <a:p>
            <a:r>
              <a:rPr lang="tr-TR" dirty="0" smtClean="0"/>
              <a:t>Belirsizliği benimseyen kültürlerin bireyleri (örn: Danimarka,İsveç, İrlanda ve </a:t>
            </a:r>
            <a:r>
              <a:rPr lang="tr-TR" dirty="0" err="1" smtClean="0"/>
              <a:t>Abd</a:t>
            </a:r>
            <a:r>
              <a:rPr lang="tr-TR" dirty="0" smtClean="0"/>
              <a:t>) görüşleri kendinden farklı olan bireylere karşı daha hoşgörülüdür.</a:t>
            </a:r>
          </a:p>
          <a:p>
            <a:r>
              <a:rPr lang="tr-TR" dirty="0" smtClean="0"/>
              <a:t> Belirsizliğin kabulü kendini tefekkür ve tolerans gibi davranışlarda göstermektedir (Güneydoğu Asya ve Hindistan’da belirgindir)</a:t>
            </a:r>
            <a:endParaRPr lang="tr-TR"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85000" lnSpcReduction="20000"/>
          </a:bodyPr>
          <a:lstStyle/>
          <a:p>
            <a:r>
              <a:rPr lang="tr-TR" dirty="0" smtClean="0"/>
              <a:t>Her ne kadar batı yönelimli olmakla eleştirilse de </a:t>
            </a:r>
            <a:r>
              <a:rPr lang="tr-TR" dirty="0" err="1" smtClean="0"/>
              <a:t>Hofstade’in</a:t>
            </a:r>
            <a:r>
              <a:rPr lang="tr-TR" dirty="0" smtClean="0"/>
              <a:t> boyutlarının iyi anlaşılması ile pazarlamacılar  pazarlama kararlarına ilişkin kendilerine kılavuzluk edecek fikre sahip olabilirler.</a:t>
            </a:r>
          </a:p>
          <a:p>
            <a:r>
              <a:rPr lang="tr-TR" b="1" dirty="0" smtClean="0"/>
              <a:t>Örneğin: </a:t>
            </a:r>
            <a:r>
              <a:rPr lang="tr-TR" dirty="0" smtClean="0"/>
              <a:t>belirsizlikten kaçınma boyutunun anlaşılmasıyla küresel pazarlamacılar  alıcıların alabileceği risk miktarını daha kolay belirleyebilirler. </a:t>
            </a:r>
            <a:r>
              <a:rPr lang="tr-TR" u="sng" dirty="0" smtClean="0"/>
              <a:t>Belirsizliğe karşı toleransın düşük olduğu Japonya ve diğer Asya ülkelerinde alıcılar marka adları konusunda daha bilinçli olacaklar ve muhtemelen daha yüksek marka sadakati sergileyeceklerdir. Belirsizlikten kaçınmanın yüksek olduğu ülkelerdeki reklamlar garanti, para iade garantisi ve başkaca risk azaltıcı özelliklere vurgu yapmalıdır.</a:t>
            </a:r>
          </a:p>
          <a:p>
            <a:r>
              <a:rPr lang="tr-TR" b="1" dirty="0" smtClean="0"/>
              <a:t>Örneğin:</a:t>
            </a:r>
            <a:r>
              <a:rPr lang="tr-TR" dirty="0" smtClean="0"/>
              <a:t>Bireyciliğin yüksek olduğu kültürlerde reklamlar bir kişiye sunulacaktır;bireyciliğin düşük olduğu kültürlerde ise reklamlarda gruplar görünecektir.</a:t>
            </a:r>
            <a:endParaRPr lang="tr-TR"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BEN ÖLÇÜTÜ VE ALGI</a:t>
            </a:r>
            <a:endParaRPr lang="tr-TR" dirty="0"/>
          </a:p>
        </p:txBody>
      </p:sp>
      <p:sp>
        <p:nvSpPr>
          <p:cNvPr id="3" name="2 İçerik Yer Tutucusu"/>
          <p:cNvSpPr>
            <a:spLocks noGrp="1"/>
          </p:cNvSpPr>
          <p:nvPr>
            <p:ph idx="1"/>
          </p:nvPr>
        </p:nvSpPr>
        <p:spPr/>
        <p:txBody>
          <a:bodyPr>
            <a:normAutofit fontScale="77500" lnSpcReduction="20000"/>
          </a:bodyPr>
          <a:lstStyle/>
          <a:p>
            <a:r>
              <a:rPr lang="tr-TR" b="1" dirty="0" smtClean="0"/>
              <a:t>James Lee </a:t>
            </a:r>
            <a:r>
              <a:rPr lang="tr-TR" dirty="0" smtClean="0"/>
              <a:t>tarafından geliştirilen çerçevede, </a:t>
            </a:r>
            <a:r>
              <a:rPr lang="tr-TR" b="1" dirty="0" smtClean="0"/>
              <a:t>kişinin kendi kültürel değerlerini bilinçsizce referans göstermesi </a:t>
            </a:r>
            <a:r>
              <a:rPr lang="tr-TR" dirty="0" smtClean="0"/>
              <a:t>BEN KRİTERİ (BK) olarak adlandırılmıştır. </a:t>
            </a:r>
            <a:r>
              <a:rPr lang="tr-TR" b="1" u="sng" dirty="0" smtClean="0"/>
              <a:t>Bu sorunla başa çıkmak ve kültürel </a:t>
            </a:r>
            <a:r>
              <a:rPr lang="tr-TR" b="1" u="sng" dirty="0" err="1" smtClean="0"/>
              <a:t>miyopiyi</a:t>
            </a:r>
            <a:r>
              <a:rPr lang="tr-TR" b="1" u="sng" dirty="0" smtClean="0"/>
              <a:t> tamamen ortadan kaldırmak veya azaltmak için sistematik dört adımlı bir çerçeve önermiştir:</a:t>
            </a:r>
          </a:p>
          <a:p>
            <a:r>
              <a:rPr lang="tr-TR" dirty="0" smtClean="0"/>
              <a:t>1-Ana ülkenin kültürel </a:t>
            </a:r>
            <a:r>
              <a:rPr lang="tr-TR" dirty="0" err="1" smtClean="0"/>
              <a:t>özelllikleri</a:t>
            </a:r>
            <a:r>
              <a:rPr lang="tr-TR" dirty="0" smtClean="0"/>
              <a:t>, alışkanlıkları ve normları bağlamında sorun veya amacın tanımlanması</a:t>
            </a:r>
          </a:p>
          <a:p>
            <a:r>
              <a:rPr lang="tr-TR" dirty="0" smtClean="0"/>
              <a:t>2-Ev sahibi ülkenin kültürel özellikleri, alışkanlıkları ve normları bağlamında sorun veya amacın tanımlanması. Değerleri yargılamayın!</a:t>
            </a:r>
          </a:p>
          <a:p>
            <a:r>
              <a:rPr lang="tr-TR" dirty="0" smtClean="0"/>
              <a:t>3-BK etkisini ayrı tutun ve sorunu nasıl karmaşıklaştırdığını anlamak için dikkatlice inceleyin</a:t>
            </a:r>
          </a:p>
          <a:p>
            <a:r>
              <a:rPr lang="tr-TR" dirty="0" smtClean="0"/>
              <a:t>4-Sorunu BK etkisi olmaksızın yeniden tanımlayın ve sorunu, ev sahibi ülkenin Pazar durumuna göre çözün</a:t>
            </a:r>
          </a:p>
          <a:p>
            <a:r>
              <a:rPr lang="tr-TR" b="1" dirty="0" smtClean="0">
                <a:solidFill>
                  <a:srgbClr val="FF0000"/>
                </a:solidFill>
              </a:rPr>
              <a:t>NOT: BK, küresel ticarette yaygın bir olumsuz güçtür ve bunun unutulması yanlış anlamaya ve hataya yol açabilir!</a:t>
            </a:r>
            <a:endParaRPr lang="tr-TR" b="1" dirty="0">
              <a:solidFill>
                <a:srgbClr val="FF0000"/>
              </a:solidFil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04664"/>
            <a:ext cx="8229600" cy="1442424"/>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dirty="0" smtClean="0"/>
              <a:t>Toplumsal ve Kültürel Çevrenin Pazarlama Üzerindeki Etkileri</a:t>
            </a:r>
            <a:endParaRPr lang="tr-TR" dirty="0"/>
          </a:p>
        </p:txBody>
      </p:sp>
      <p:sp>
        <p:nvSpPr>
          <p:cNvPr id="3" name="2 İçerik Yer Tutucusu"/>
          <p:cNvSpPr>
            <a:spLocks noGrp="1"/>
          </p:cNvSpPr>
          <p:nvPr>
            <p:ph idx="1"/>
          </p:nvPr>
        </p:nvSpPr>
        <p:spPr>
          <a:xfrm>
            <a:off x="457200" y="1935480"/>
            <a:ext cx="8435280" cy="4733880"/>
          </a:xfrm>
        </p:spPr>
        <p:txBody>
          <a:bodyPr>
            <a:normAutofit fontScale="77500" lnSpcReduction="20000"/>
          </a:bodyPr>
          <a:lstStyle/>
          <a:p>
            <a:r>
              <a:rPr lang="tr-TR" b="1" u="sng" dirty="0" smtClean="0">
                <a:solidFill>
                  <a:srgbClr val="FF0000"/>
                </a:solidFill>
              </a:rPr>
              <a:t>Çevresel duyarlılık: </a:t>
            </a:r>
            <a:r>
              <a:rPr lang="tr-TR" dirty="0" smtClean="0"/>
              <a:t>Ürünlerin çevresel duyarlılık açısından değerlendirilmesi uygun bir yaklaşım </a:t>
            </a:r>
            <a:r>
              <a:rPr lang="tr-TR" b="1" dirty="0" smtClean="0"/>
              <a:t>olabilir.Sürecin bir ucunda dünyanın çeşitli pazarlarına belirgin bir şekilde uyarlama gerektirmeyen ,çevresel açıdan duyarsız ürünler vardır. Diğer ucunda ise farklı çevresel unsurlara oldukça duyarlı ürünler bulunmaktadır.</a:t>
            </a:r>
          </a:p>
          <a:p>
            <a:r>
              <a:rPr lang="tr-TR" b="1" dirty="0" smtClean="0"/>
              <a:t> </a:t>
            </a:r>
            <a:r>
              <a:rPr lang="tr-TR" dirty="0" smtClean="0"/>
              <a:t>Çevresel olarak duyarsız ürünlere sahip bir şirket, yerel pazarların özgün koşullarını belirleme konusunda nispeten daha az zaman harcayacaktır çünkü ürün temelde evrenseldir. Bir ürünün çevresel duyarlılığı arttıkça yöneticilerin ülkelere özgü ekonomik,yasal, teknolojik,toplumsal ve kültürel çevre koşullarıyla ilgilenme gereksinimi o kadar artacaktır.</a:t>
            </a:r>
          </a:p>
          <a:p>
            <a:r>
              <a:rPr lang="tr-TR" b="1" dirty="0" smtClean="0"/>
              <a:t>Örn: </a:t>
            </a:r>
            <a:r>
              <a:rPr lang="tr-TR" dirty="0" smtClean="0"/>
              <a:t>düşük çevresel duyarlıklı bir ürün çiptir (çip dünyanın her yerinde çiptir)</a:t>
            </a:r>
          </a:p>
          <a:p>
            <a:r>
              <a:rPr lang="tr-TR" dirty="0" smtClean="0"/>
              <a:t> Yüksek çevresel duyarlılık gösteren ürünler ; yiyecekler(iklime ve kültüre duyarlı) </a:t>
            </a:r>
          </a:p>
          <a:p>
            <a:r>
              <a:rPr lang="tr-TR" dirty="0" smtClean="0"/>
              <a:t>Bilgisayarlar orta düzeyde çevresel duyarlılık gösterir. Ülkelerdeki voltaj düzenlemelerindeki farklılıklar kısmen uyarlama gerektirir. Buna ek olarak bilgisayarın yazılım belgeleri yerel dilde olmalıdır.</a:t>
            </a:r>
            <a:endParaRPr lang="tr-TR"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76672"/>
            <a:ext cx="8229600" cy="1370416"/>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dirty="0" smtClean="0"/>
              <a:t>POLİTİK,YASAL VE DÜZENLEYİCİ ÇEVRE</a:t>
            </a:r>
            <a:endParaRPr lang="tr-TR" dirty="0"/>
          </a:p>
        </p:txBody>
      </p:sp>
      <p:pic>
        <p:nvPicPr>
          <p:cNvPr id="4" name="3 İçerik Yer Tutucusu" descr="images.jpg"/>
          <p:cNvPicPr>
            <a:picLocks noGrp="1" noChangeAspect="1"/>
          </p:cNvPicPr>
          <p:nvPr>
            <p:ph idx="1"/>
          </p:nvPr>
        </p:nvPicPr>
        <p:blipFill>
          <a:blip r:embed="rId2" cstate="print"/>
          <a:stretch>
            <a:fillRect/>
          </a:stretch>
        </p:blipFill>
        <p:spPr>
          <a:xfrm>
            <a:off x="1475656" y="2204864"/>
            <a:ext cx="6264696" cy="3429834"/>
          </a:xfr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tr-TR" dirty="0" smtClean="0"/>
              <a:t>POLİTİK ÇEVRE</a:t>
            </a:r>
            <a:endParaRPr lang="tr-TR" dirty="0"/>
          </a:p>
        </p:txBody>
      </p:sp>
      <p:sp>
        <p:nvSpPr>
          <p:cNvPr id="3" name="2 İçerik Yer Tutucusu"/>
          <p:cNvSpPr>
            <a:spLocks noGrp="1"/>
          </p:cNvSpPr>
          <p:nvPr>
            <p:ph idx="1"/>
          </p:nvPr>
        </p:nvSpPr>
        <p:spPr>
          <a:xfrm>
            <a:off x="457200" y="1935480"/>
            <a:ext cx="4618856" cy="4389120"/>
          </a:xfrm>
        </p:spPr>
        <p:txBody>
          <a:bodyPr>
            <a:normAutofit fontScale="77500" lnSpcReduction="20000"/>
          </a:bodyPr>
          <a:lstStyle/>
          <a:p>
            <a:r>
              <a:rPr lang="tr-TR" dirty="0" smtClean="0"/>
              <a:t>Küresel pazarlama aktiviteleri, devlet kurumları, siyasi partiler, örgütler kanalıyla gücü kullanan ülke insanları ve kural koruyucuların yarattığı politik çevrede gerçekleşir</a:t>
            </a:r>
            <a:r>
              <a:rPr lang="tr-TR" b="1" dirty="0" smtClean="0"/>
              <a:t>. Her ulusun politik kültürü vardır. Kendi ülkesi dışında iş yapan her kuruluş, hedef ülkenin politik kültürünü dikkatlice incelemeli ve politik çevrenin ürettiği kanunları analiz etmelidir. </a:t>
            </a:r>
          </a:p>
          <a:p>
            <a:r>
              <a:rPr lang="tr-TR" dirty="0" smtClean="0"/>
              <a:t>Bu inceleme </a:t>
            </a:r>
            <a:r>
              <a:rPr lang="tr-TR" b="1" dirty="0" smtClean="0"/>
              <a:t>iktidar partilerinin özerklik politikaları, politik risk, vergiler, öz sermaye azalmaları ve kamulaştırmaları da içine almaktadır.</a:t>
            </a:r>
            <a:endParaRPr lang="tr-TR" b="1" dirty="0"/>
          </a:p>
        </p:txBody>
      </p:sp>
      <p:pic>
        <p:nvPicPr>
          <p:cNvPr id="4" name="3 Resim" descr="unnamed.jpg"/>
          <p:cNvPicPr>
            <a:picLocks noChangeAspect="1"/>
          </p:cNvPicPr>
          <p:nvPr/>
        </p:nvPicPr>
        <p:blipFill>
          <a:blip r:embed="rId2" cstate="print"/>
          <a:stretch>
            <a:fillRect/>
          </a:stretch>
        </p:blipFill>
        <p:spPr>
          <a:xfrm>
            <a:off x="5292080" y="2348880"/>
            <a:ext cx="3580656" cy="3672408"/>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tr-TR" dirty="0" smtClean="0"/>
              <a:t>Ulus Devletler ve Egemenlik</a:t>
            </a:r>
            <a:endParaRPr lang="tr-TR" dirty="0"/>
          </a:p>
        </p:txBody>
      </p:sp>
      <p:sp>
        <p:nvSpPr>
          <p:cNvPr id="3" name="2 İçerik Yer Tutucusu"/>
          <p:cNvSpPr>
            <a:spLocks noGrp="1"/>
          </p:cNvSpPr>
          <p:nvPr>
            <p:ph idx="1"/>
          </p:nvPr>
        </p:nvSpPr>
        <p:spPr/>
        <p:txBody>
          <a:bodyPr>
            <a:normAutofit fontScale="85000" lnSpcReduction="10000"/>
          </a:bodyPr>
          <a:lstStyle/>
          <a:p>
            <a:r>
              <a:rPr lang="tr-TR" dirty="0" smtClean="0"/>
              <a:t>Ulusal egemenlik adına gerçekleştirilen hükümet faaliyetleri iki önemli bağlamda oluşur: </a:t>
            </a:r>
            <a:r>
              <a:rPr lang="tr-TR" b="1" dirty="0" smtClean="0"/>
              <a:t>ülkenin gelişmişlik düzeyi ve ülkede uygulanan politik ve ekonomik sistem</a:t>
            </a:r>
          </a:p>
          <a:p>
            <a:r>
              <a:rPr lang="tr-TR" b="1" dirty="0" smtClean="0"/>
              <a:t>Bir ülkenin ekonomisi sanayileşmiş, yeni sanayileşmekte  ve gelişmekte olan şeklinde sınıflandırılabilir </a:t>
            </a:r>
            <a:r>
              <a:rPr lang="tr-TR" dirty="0" smtClean="0"/>
              <a:t>(2.bölümde). </a:t>
            </a:r>
          </a:p>
          <a:p>
            <a:r>
              <a:rPr lang="tr-TR" u="sng" dirty="0" smtClean="0"/>
              <a:t>Gelişmekte olan ülkelerdeki </a:t>
            </a:r>
            <a:r>
              <a:rPr lang="tr-TR" dirty="0" smtClean="0"/>
              <a:t>hükümetlerin çoğu, kendi ülkelerindeki gelişmelerin kontrolünü ellerinde bulundurmak için </a:t>
            </a:r>
            <a:r>
              <a:rPr lang="tr-TR" u="sng" dirty="0" smtClean="0"/>
              <a:t>korumacı kanunlar ve kurallar </a:t>
            </a:r>
            <a:r>
              <a:rPr lang="tr-TR" dirty="0" smtClean="0"/>
              <a:t>benimsemektedirler. Hükümetlerin hedefleri, yeni girişimleri ve stratejik işletmeleri koruyarak ekonomik gelişmeyi desteklemektir. Hükümet liderleri aile üyelerine ya da “yakın arkadaşlarına” ayrıcalık sağlayarak ayrımcılık yapabilirler.</a:t>
            </a:r>
            <a:endParaRPr lang="tr-TR"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b="1" dirty="0" smtClean="0"/>
              <a:t>Güncel küresel fenomenlerden birisi özelleştirme eğilimidir</a:t>
            </a:r>
            <a:r>
              <a:rPr lang="tr-TR" dirty="0" smtClean="0"/>
              <a:t>. Özeleştirme, o ekonomide hükümetin, ürünlerin ve hizmetlerin sağlayıcısı olarak ekonomiye doğrudan katkısını azaltmaktadır. </a:t>
            </a:r>
            <a:r>
              <a:rPr lang="tr-TR" b="1" dirty="0" smtClean="0"/>
              <a:t>Aslında her özelleştirme faaliyeti ülkenin ekonomisini serbest Pazar yönüne itmektedir. </a:t>
            </a:r>
            <a:r>
              <a:rPr lang="tr-TR" dirty="0" smtClean="0"/>
              <a:t>Meksika gibi ülkelerdeki büyük özelleştirme hamleleri (23 milyar dolarlık özelleştirme), ulusal hükümetlerin bağımsızlık yetkilerinin nasıl değiştiğini kanıtlamaktadır.</a:t>
            </a:r>
          </a:p>
          <a:p>
            <a:pPr>
              <a:buNone/>
            </a:pPr>
            <a:endParaRPr lang="tr-TR"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tr-TR" dirty="0" smtClean="0"/>
              <a:t>Politik Risk</a:t>
            </a:r>
            <a:endParaRPr lang="tr-TR" dirty="0"/>
          </a:p>
        </p:txBody>
      </p:sp>
      <p:sp>
        <p:nvSpPr>
          <p:cNvPr id="3" name="2 İçerik Yer Tutucusu"/>
          <p:cNvSpPr>
            <a:spLocks noGrp="1"/>
          </p:cNvSpPr>
          <p:nvPr>
            <p:ph idx="1"/>
          </p:nvPr>
        </p:nvSpPr>
        <p:spPr/>
        <p:txBody>
          <a:bodyPr>
            <a:normAutofit fontScale="85000" lnSpcReduction="10000"/>
          </a:bodyPr>
          <a:lstStyle/>
          <a:p>
            <a:r>
              <a:rPr lang="tr-TR" b="1" dirty="0" smtClean="0"/>
              <a:t>Politik riskin bir ülkenin politik çevresini değiştirme ya da devlet politikasında değişikliğe sebep olma imkanı vardır. </a:t>
            </a:r>
            <a:r>
              <a:rPr lang="tr-TR" dirty="0" smtClean="0"/>
              <a:t>Bu, etkili ve karlı şirketlerin faaliyetlerini olumsuz yönde etkileyebilir.</a:t>
            </a:r>
          </a:p>
          <a:p>
            <a:r>
              <a:rPr lang="tr-TR" dirty="0" smtClean="0"/>
              <a:t>Politik risk,bir şirketi yurt dışında yatırım yapmaktan caydırabilir; başka bir deyişle, </a:t>
            </a:r>
            <a:r>
              <a:rPr lang="tr-TR" u="sng" dirty="0" smtClean="0"/>
              <a:t>bir ülkenin siyasi ortamındaki belirsizlik düzeyinin yüksekliği, yabancı sermayeyi ülkeye çekmekte zorluk yaratabilir. </a:t>
            </a:r>
            <a:r>
              <a:rPr lang="tr-TR" dirty="0" smtClean="0"/>
              <a:t>(Şirket yöneticilerinin siyaset bilimi hakkında güncel bilgilerinin olması önerilmektedir)</a:t>
            </a:r>
          </a:p>
          <a:p>
            <a:r>
              <a:rPr lang="tr-TR" b="1" dirty="0" smtClean="0"/>
              <a:t>Örn: </a:t>
            </a:r>
            <a:r>
              <a:rPr lang="tr-TR" dirty="0" smtClean="0"/>
              <a:t>Rusya siyasi açıdan risk düzeyi yüksek bulunmaktadır.</a:t>
            </a:r>
          </a:p>
          <a:p>
            <a:r>
              <a:rPr lang="tr-TR" b="1" dirty="0" smtClean="0"/>
              <a:t>Not:</a:t>
            </a:r>
            <a:r>
              <a:rPr lang="tr-TR" dirty="0" smtClean="0"/>
              <a:t>Şirketler siyasi ortamdan kaynaklanan olası riskleri dengelemek için </a:t>
            </a:r>
            <a:r>
              <a:rPr lang="tr-TR" b="1" dirty="0" smtClean="0"/>
              <a:t>sigortadan </a:t>
            </a:r>
            <a:r>
              <a:rPr lang="tr-TR" dirty="0" smtClean="0"/>
              <a:t>yararlanabilirler. </a:t>
            </a:r>
            <a:endParaRPr lang="tr-TR"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tr-TR" dirty="0" smtClean="0"/>
              <a:t>Vergiler</a:t>
            </a:r>
            <a:endParaRPr lang="tr-TR" dirty="0"/>
          </a:p>
        </p:txBody>
      </p:sp>
      <p:sp>
        <p:nvSpPr>
          <p:cNvPr id="3" name="2 İçerik Yer Tutucusu"/>
          <p:cNvSpPr>
            <a:spLocks noGrp="1"/>
          </p:cNvSpPr>
          <p:nvPr>
            <p:ph idx="1"/>
          </p:nvPr>
        </p:nvSpPr>
        <p:spPr>
          <a:xfrm>
            <a:off x="457200" y="1935480"/>
            <a:ext cx="4114800" cy="4389120"/>
          </a:xfrm>
        </p:spPr>
        <p:txBody>
          <a:bodyPr>
            <a:normAutofit fontScale="77500" lnSpcReduction="20000"/>
          </a:bodyPr>
          <a:lstStyle/>
          <a:p>
            <a:r>
              <a:rPr lang="tr-TR" dirty="0" smtClean="0"/>
              <a:t>Hükümetler için önemli olan vergi gelirleri ve vergi politikaları, birey ve kurumları çoğu kez vergi ödemeden kar elde etmeye sevk etmektedir.(örn: Çin’de satılan sigaraların yüzde 90’ının kaçak olduğu tahmin edilmektedir).</a:t>
            </a:r>
          </a:p>
          <a:p>
            <a:r>
              <a:rPr lang="tr-TR" dirty="0" smtClean="0"/>
              <a:t>Küresel kuruluşların farklı coğrafyalardaki faaliyetleri vergi kanunlarına özel dikkat gerektirir. Çok sayıda şirket gelir bölgesinin yerini değiştirerek vergi yükümlülüğünü en aza indirmek için çaba sarf etmektedir. </a:t>
            </a:r>
            <a:endParaRPr lang="tr-TR" dirty="0"/>
          </a:p>
        </p:txBody>
      </p:sp>
      <p:pic>
        <p:nvPicPr>
          <p:cNvPr id="4" name="3 Resim" descr="girisimciler-icin-kisa-kisa-vergiler.jpg"/>
          <p:cNvPicPr>
            <a:picLocks noChangeAspect="1"/>
          </p:cNvPicPr>
          <p:nvPr/>
        </p:nvPicPr>
        <p:blipFill>
          <a:blip r:embed="rId2" cstate="print"/>
          <a:stretch>
            <a:fillRect/>
          </a:stretch>
        </p:blipFill>
        <p:spPr>
          <a:xfrm>
            <a:off x="4932040" y="2204864"/>
            <a:ext cx="3816424" cy="3960440"/>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tr-TR" dirty="0" smtClean="0"/>
              <a:t>Varlıklara el koyma</a:t>
            </a:r>
            <a:endParaRPr lang="tr-TR" dirty="0"/>
          </a:p>
        </p:txBody>
      </p:sp>
      <p:sp>
        <p:nvSpPr>
          <p:cNvPr id="3" name="2 İçerik Yer Tutucusu"/>
          <p:cNvSpPr>
            <a:spLocks noGrp="1"/>
          </p:cNvSpPr>
          <p:nvPr>
            <p:ph idx="1"/>
          </p:nvPr>
        </p:nvSpPr>
        <p:spPr/>
        <p:txBody>
          <a:bodyPr>
            <a:normAutofit lnSpcReduction="10000"/>
          </a:bodyPr>
          <a:lstStyle/>
          <a:p>
            <a:r>
              <a:rPr lang="tr-TR" dirty="0" smtClean="0"/>
              <a:t>Hükümetlerin firmalar için oluşturabileceği nihai </a:t>
            </a:r>
            <a:r>
              <a:rPr lang="tr-TR" dirty="0" err="1" smtClean="0"/>
              <a:t>tehtit</a:t>
            </a:r>
            <a:r>
              <a:rPr lang="tr-TR" dirty="0" smtClean="0"/>
              <a:t> onun varlıklarına el koymak olabilir. </a:t>
            </a:r>
          </a:p>
          <a:p>
            <a:r>
              <a:rPr lang="tr-TR" b="1" dirty="0" smtClean="0"/>
              <a:t>Kamulaştırma,</a:t>
            </a:r>
            <a:r>
              <a:rPr lang="tr-TR" dirty="0" smtClean="0"/>
              <a:t> yabancı bir şirketin veya yatırımcının mallarına hükümet tarafından el konmasıdır. Eğer hiçbir tazminat ödenmezse buna </a:t>
            </a:r>
            <a:r>
              <a:rPr lang="tr-TR" b="1" dirty="0" smtClean="0"/>
              <a:t>el koyma </a:t>
            </a:r>
            <a:r>
              <a:rPr lang="tr-TR" dirty="0" smtClean="0"/>
              <a:t>denir.</a:t>
            </a:r>
          </a:p>
          <a:p>
            <a:r>
              <a:rPr lang="tr-TR" b="1" dirty="0" smtClean="0"/>
              <a:t>Devletleştirme</a:t>
            </a:r>
            <a:r>
              <a:rPr lang="tr-TR" dirty="0" smtClean="0"/>
              <a:t> ise, hükümetin belli bir endüstrideki bir kısım veya bütün teşebbüsleri hakimiyeti altına almasıdır.</a:t>
            </a:r>
          </a:p>
          <a:p>
            <a:r>
              <a:rPr lang="tr-TR" dirty="0" smtClean="0"/>
              <a:t>Uluslar arası hukuk kamulaştırmayı, </a:t>
            </a:r>
            <a:r>
              <a:rPr lang="tr-TR" b="1" dirty="0" smtClean="0">
                <a:solidFill>
                  <a:srgbClr val="FF0000"/>
                </a:solidFill>
              </a:rPr>
              <a:t>‘kamu yararı’ ve yeterli ödeme (piyasa değerinde) olması halinde </a:t>
            </a:r>
            <a:r>
              <a:rPr lang="tr-TR" dirty="0" smtClean="0"/>
              <a:t>devlet gücünün meşru bir çalışması olarak kabul eder.</a:t>
            </a:r>
            <a:endParaRPr lang="tr-TR"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tr-TR" dirty="0" smtClean="0"/>
              <a:t>Uluslar arası Hukuk</a:t>
            </a:r>
            <a:endParaRPr lang="tr-TR" dirty="0"/>
          </a:p>
        </p:txBody>
      </p:sp>
      <p:sp>
        <p:nvSpPr>
          <p:cNvPr id="3" name="2 İçerik Yer Tutucusu"/>
          <p:cNvSpPr>
            <a:spLocks noGrp="1"/>
          </p:cNvSpPr>
          <p:nvPr>
            <p:ph idx="1"/>
          </p:nvPr>
        </p:nvSpPr>
        <p:spPr/>
        <p:txBody>
          <a:bodyPr>
            <a:normAutofit lnSpcReduction="10000"/>
          </a:bodyPr>
          <a:lstStyle/>
          <a:p>
            <a:r>
              <a:rPr lang="tr-TR" dirty="0" smtClean="0"/>
              <a:t>Ulus devletlerin kendilerini bağlayıcı olarak dikkate aldıkları kurallar ve ilkelerdir. Uluslar arası hukuk, tek tek ülkelerin geleneksel olarak yargılama yetkisi altında olan </a:t>
            </a:r>
            <a:r>
              <a:rPr lang="tr-TR" b="1" dirty="0" smtClean="0"/>
              <a:t>mülkiyet, ticaret, göç ve diğer alanlarla ilgilidir.</a:t>
            </a:r>
            <a:r>
              <a:rPr lang="tr-TR" dirty="0" smtClean="0"/>
              <a:t> </a:t>
            </a:r>
            <a:r>
              <a:rPr lang="tr-TR" u="sng" dirty="0" smtClean="0"/>
              <a:t>Uluslararası hukuk, ülkelerin bu alandaki tüm hak ve yükümlülükleri üstlenmeye istekli oldukları ölçüde geçerlidir.</a:t>
            </a:r>
          </a:p>
          <a:p>
            <a:r>
              <a:rPr lang="tr-TR" dirty="0" smtClean="0"/>
              <a:t>Devletler arasında ortak hukuk konularında doğan uluslar arası anlaşmazlıklar </a:t>
            </a:r>
            <a:r>
              <a:rPr lang="tr-TR" b="1" dirty="0" smtClean="0"/>
              <a:t>Lahey’de bulunan Uluslar arası Adalet Divanı’na alınmıştır (</a:t>
            </a:r>
            <a:r>
              <a:rPr lang="tr-TR" dirty="0" smtClean="0"/>
              <a:t>birleşmiş milletlerin yargı organıdır)</a:t>
            </a:r>
            <a:endParaRPr lang="tr-TR"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Kaçınılan Yasal Problemler; Önemli İş/Meslek Sorunları</a:t>
            </a:r>
            <a:endParaRPr lang="tr-TR" dirty="0"/>
          </a:p>
        </p:txBody>
      </p:sp>
      <p:sp>
        <p:nvSpPr>
          <p:cNvPr id="3" name="2 İçerik Yer Tutucusu"/>
          <p:cNvSpPr>
            <a:spLocks noGrp="1"/>
          </p:cNvSpPr>
          <p:nvPr>
            <p:ph idx="1"/>
          </p:nvPr>
        </p:nvSpPr>
        <p:spPr/>
        <p:txBody>
          <a:bodyPr/>
          <a:lstStyle/>
          <a:p>
            <a:r>
              <a:rPr lang="tr-TR" dirty="0" smtClean="0"/>
              <a:t>Küresel yasal çevre çok dinamik ve </a:t>
            </a:r>
            <a:r>
              <a:rPr lang="tr-TR" dirty="0" err="1" smtClean="0"/>
              <a:t>krmaşıktır</a:t>
            </a:r>
            <a:r>
              <a:rPr lang="tr-TR" dirty="0" smtClean="0"/>
              <a:t>. Bundan dolayı en </a:t>
            </a:r>
            <a:r>
              <a:rPr lang="tr-TR" dirty="0" err="1" smtClean="0"/>
              <a:t>iyiyol</a:t>
            </a:r>
            <a:r>
              <a:rPr lang="tr-TR" dirty="0" smtClean="0"/>
              <a:t> uzmanlardan yardım almaktır. Şirketlerin özellikle kuruluş aşamasında ilk etapta pek çok çatışma konusu söz konusudur:</a:t>
            </a:r>
          </a:p>
          <a:p>
            <a:r>
              <a:rPr lang="tr-TR" dirty="0" smtClean="0"/>
              <a:t>-Yargı</a:t>
            </a:r>
          </a:p>
          <a:p>
            <a:r>
              <a:rPr lang="tr-TR" dirty="0" smtClean="0"/>
              <a:t>-Patent ve ticari markalar</a:t>
            </a:r>
          </a:p>
          <a:p>
            <a:r>
              <a:rPr lang="tr-TR" dirty="0" smtClean="0"/>
              <a:t>-</a:t>
            </a:r>
            <a:r>
              <a:rPr lang="tr-TR" dirty="0" err="1" smtClean="0"/>
              <a:t>Antitröst</a:t>
            </a:r>
            <a:endParaRPr lang="tr-TR" dirty="0" smtClean="0"/>
          </a:p>
          <a:p>
            <a:r>
              <a:rPr lang="tr-TR" dirty="0" smtClean="0"/>
              <a:t>-Lisans ve ticaret sırları</a:t>
            </a:r>
          </a:p>
          <a:p>
            <a:r>
              <a:rPr lang="tr-TR" dirty="0" smtClean="0"/>
              <a:t>-Rüşvet, reklam ve diğer promosyon araçları vb.</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04664"/>
            <a:ext cx="8229600" cy="1442424"/>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dirty="0" smtClean="0"/>
              <a:t>KÜRESEL BİLGİ SİSTEMLERİ VE PAZAR ARAŞTIRMASI</a:t>
            </a:r>
            <a:endParaRPr lang="tr-TR" dirty="0"/>
          </a:p>
        </p:txBody>
      </p:sp>
      <p:sp>
        <p:nvSpPr>
          <p:cNvPr id="3" name="2 İçerik Yer Tutucusu"/>
          <p:cNvSpPr>
            <a:spLocks noGrp="1"/>
          </p:cNvSpPr>
          <p:nvPr>
            <p:ph idx="1"/>
          </p:nvPr>
        </p:nvSpPr>
        <p:spPr>
          <a:xfrm>
            <a:off x="457200" y="1935480"/>
            <a:ext cx="3970784" cy="4389120"/>
          </a:xfrm>
        </p:spPr>
        <p:txBody>
          <a:bodyPr>
            <a:normAutofit fontScale="85000" lnSpcReduction="10000"/>
          </a:bodyPr>
          <a:lstStyle/>
          <a:p>
            <a:r>
              <a:rPr lang="tr-TR" dirty="0" smtClean="0"/>
              <a:t>Yönetim bilgi sistemi: Yöneticilere ve diğer karar vericilere işletmenin faaliyetleri hakkında sürekli bir bilgi akışı sağlar. YBS, işletmenin bilgiyi yönetmek için kullandığı, donanım ve yazılımdan oluşan bir sistemi ifade eden geniş kapsamlı bir terimdir.</a:t>
            </a:r>
          </a:p>
          <a:p>
            <a:r>
              <a:rPr lang="tr-TR" dirty="0" smtClean="0"/>
              <a:t>Küresel rekabet, işletme genelinde erişilebilecek etkili bir YBS ve ticari istihbarat ihtiyacını arttırmıştır.</a:t>
            </a:r>
            <a:endParaRPr lang="tr-TR" dirty="0"/>
          </a:p>
        </p:txBody>
      </p:sp>
      <p:pic>
        <p:nvPicPr>
          <p:cNvPr id="4" name="3 Resim" descr="marketing-infromation-system.jpg"/>
          <p:cNvPicPr>
            <a:picLocks noChangeAspect="1"/>
          </p:cNvPicPr>
          <p:nvPr/>
        </p:nvPicPr>
        <p:blipFill>
          <a:blip r:embed="rId2" cstate="print"/>
          <a:stretch>
            <a:fillRect/>
          </a:stretch>
        </p:blipFill>
        <p:spPr>
          <a:xfrm>
            <a:off x="5292080" y="2060848"/>
            <a:ext cx="3672408" cy="4032448"/>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dirty="0" smtClean="0"/>
              <a:t>Müşteri ilişkileri yönetimi ve veri tabanları</a:t>
            </a:r>
            <a:endParaRPr lang="tr-TR" dirty="0"/>
          </a:p>
        </p:txBody>
      </p:sp>
      <p:sp>
        <p:nvSpPr>
          <p:cNvPr id="3" name="2 İçerik Yer Tutucusu"/>
          <p:cNvSpPr>
            <a:spLocks noGrp="1"/>
          </p:cNvSpPr>
          <p:nvPr>
            <p:ph idx="1"/>
          </p:nvPr>
        </p:nvSpPr>
        <p:spPr/>
        <p:txBody>
          <a:bodyPr>
            <a:normAutofit/>
          </a:bodyPr>
          <a:lstStyle/>
          <a:p>
            <a:r>
              <a:rPr lang="tr-TR" dirty="0" smtClean="0"/>
              <a:t>CRM, bir şirketin müşteri ile kurduğu her bağlantı (web sitesi, garanti kartı, ödüllü reklam kampanyası, bir kredi kartı hesabından ödeme ya da bir müşteri temsilcisine danışma) bir veri toplama fırsatıdır. </a:t>
            </a:r>
          </a:p>
          <a:p>
            <a:r>
              <a:rPr lang="tr-TR" dirty="0" smtClean="0"/>
              <a:t>CRM araçları, şirketlere hangi müşterinin en değerli olduğunu belirleme ve müşteri gereksinimleri ile yakından eşleşen özelleştirilmiş ürün ve hizmet tekliflerine vb olanak tanır.</a:t>
            </a:r>
          </a:p>
          <a:p>
            <a:r>
              <a:rPr lang="tr-TR" dirty="0" smtClean="0"/>
              <a:t>Veri tabanları da şirketin CRM sistemlerinin ayrılmaz bir parçasıdır.</a:t>
            </a:r>
          </a:p>
          <a:p>
            <a:pPr>
              <a:buNone/>
            </a:pPr>
            <a:endParaRPr lang="tr-TR"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Pazar bilgisinin kaynakları</a:t>
            </a: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t>Çevresel tarama bilginin önemli bir kaynağı olmasın rağmen, küresel şirketlerin genel merkezlerindeki yöneticilerin (araştırmalara göre)“kişisel </a:t>
            </a:r>
            <a:r>
              <a:rPr lang="tr-TR" dirty="0" err="1" smtClean="0"/>
              <a:t>kaynaklar”dan</a:t>
            </a:r>
            <a:r>
              <a:rPr lang="tr-TR" dirty="0" smtClean="0"/>
              <a:t> ihtiyaç duydukları  bilgilerin çoğunu elde ettiklerini göstermektedir. Dışsal bilgilerin çoğu, şirketlerin yurt dışındaki bağlı ortaklarından, bağlı şirketlerinden ve şubelerindeki yöneticilerinden elde edilmektedir.</a:t>
            </a:r>
          </a:p>
          <a:p>
            <a:r>
              <a:rPr lang="tr-TR" dirty="0" smtClean="0"/>
              <a:t>Örn: Çin’de </a:t>
            </a:r>
            <a:r>
              <a:rPr lang="tr-TR" dirty="0" err="1" smtClean="0"/>
              <a:t>walmart</a:t>
            </a:r>
            <a:r>
              <a:rPr lang="tr-TR" dirty="0" smtClean="0"/>
              <a:t> mağazaları ilk açıldığında </a:t>
            </a:r>
            <a:r>
              <a:rPr lang="tr-TR" dirty="0" err="1" smtClean="0"/>
              <a:t>çinlilerin</a:t>
            </a:r>
            <a:r>
              <a:rPr lang="tr-TR" dirty="0" smtClean="0"/>
              <a:t> ihtiyaç duymadığı büyüklükte ürünler bulundurmaktaydı ancak </a:t>
            </a:r>
            <a:r>
              <a:rPr lang="tr-TR" dirty="0" err="1" smtClean="0"/>
              <a:t>asya</a:t>
            </a:r>
            <a:r>
              <a:rPr lang="tr-TR" dirty="0" smtClean="0"/>
              <a:t> yöneticisi günde 17 saat çalışarak Çin sokaklarında gezdi ve yerinde gözlemleri ile bu durum değiştirilerek müşteri sayısı arttırıldı.</a:t>
            </a:r>
            <a:endParaRPr lang="tr-TR"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Biçimsel Pazar araştırması</a:t>
            </a:r>
            <a:endParaRPr lang="tr-TR" dirty="0"/>
          </a:p>
        </p:txBody>
      </p:sp>
      <p:sp>
        <p:nvSpPr>
          <p:cNvPr id="3" name="2 İçerik Yer Tutucusu"/>
          <p:cNvSpPr>
            <a:spLocks noGrp="1"/>
          </p:cNvSpPr>
          <p:nvPr>
            <p:ph idx="1"/>
          </p:nvPr>
        </p:nvSpPr>
        <p:spPr/>
        <p:txBody>
          <a:bodyPr/>
          <a:lstStyle/>
          <a:p>
            <a:r>
              <a:rPr lang="tr-TR" dirty="0" smtClean="0"/>
              <a:t>Pazar araştırması verilerin projeye özel ve sistematik olarak toplanmasıdır.</a:t>
            </a:r>
          </a:p>
          <a:p>
            <a:r>
              <a:rPr lang="tr-TR" dirty="0" smtClean="0"/>
              <a:t>Küresel Pazar araştırmasının görevi bilgiyi elde etme yollarını etkileyen önemli ulusal farklılıkları (kültürel,dilsel,ekonomik,politik vb.) tanımak ve bunlara cevap vermektir.</a:t>
            </a:r>
          </a:p>
          <a:p>
            <a:r>
              <a:rPr lang="tr-TR" dirty="0" smtClean="0"/>
              <a:t>Küresel araştırma, hem kurum içinde tasarlanabilir hem de kurum dışı araştırma şirketleri (</a:t>
            </a:r>
            <a:r>
              <a:rPr lang="tr-TR" dirty="0" err="1" smtClean="0"/>
              <a:t>Nielsen</a:t>
            </a:r>
            <a:r>
              <a:rPr lang="tr-TR" dirty="0" smtClean="0"/>
              <a:t>, Kantar, IMS </a:t>
            </a:r>
            <a:r>
              <a:rPr lang="tr-TR" dirty="0" err="1" smtClean="0"/>
              <a:t>Health</a:t>
            </a:r>
            <a:r>
              <a:rPr lang="tr-TR" dirty="0" smtClean="0"/>
              <a:t> gibi) kullanılarak gerçekleştirilebilir</a:t>
            </a:r>
            <a:endParaRPr lang="tr-TR"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tr-TR" dirty="0" smtClean="0"/>
              <a:t>Araştırma adımları</a:t>
            </a:r>
            <a:endParaRPr lang="tr-TR" dirty="0"/>
          </a:p>
        </p:txBody>
      </p:sp>
      <p:sp>
        <p:nvSpPr>
          <p:cNvPr id="3" name="2 İçerik Yer Tutucusu"/>
          <p:cNvSpPr>
            <a:spLocks noGrp="1"/>
          </p:cNvSpPr>
          <p:nvPr>
            <p:ph idx="1"/>
          </p:nvPr>
        </p:nvSpPr>
        <p:spPr>
          <a:xfrm>
            <a:off x="457200" y="1935480"/>
            <a:ext cx="4186808" cy="4389120"/>
          </a:xfrm>
        </p:spPr>
        <p:txBody>
          <a:bodyPr>
            <a:normAutofit fontScale="92500"/>
          </a:bodyPr>
          <a:lstStyle/>
          <a:p>
            <a:r>
              <a:rPr lang="tr-TR" dirty="0" smtClean="0"/>
              <a:t>1-Bilgi gereksinimi</a:t>
            </a:r>
          </a:p>
          <a:p>
            <a:r>
              <a:rPr lang="tr-TR" dirty="0" smtClean="0"/>
              <a:t>2-Problem tanımı</a:t>
            </a:r>
          </a:p>
          <a:p>
            <a:r>
              <a:rPr lang="tr-TR" dirty="0" smtClean="0"/>
              <a:t>3-Analiz biriminin seçimi</a:t>
            </a:r>
          </a:p>
          <a:p>
            <a:r>
              <a:rPr lang="tr-TR" dirty="0" smtClean="0"/>
              <a:t>4-Veri elde edilebilirliğinin incelenmesi</a:t>
            </a:r>
          </a:p>
          <a:p>
            <a:r>
              <a:rPr lang="tr-TR" dirty="0" smtClean="0"/>
              <a:t>5-Araştırma değerinin hesaplanması</a:t>
            </a:r>
          </a:p>
          <a:p>
            <a:r>
              <a:rPr lang="tr-TR" dirty="0" smtClean="0"/>
              <a:t>6-Araştırma tasarımı</a:t>
            </a:r>
          </a:p>
          <a:p>
            <a:r>
              <a:rPr lang="tr-TR" dirty="0" smtClean="0"/>
              <a:t>7-Veri Analizi</a:t>
            </a:r>
          </a:p>
          <a:p>
            <a:r>
              <a:rPr lang="tr-TR" dirty="0" smtClean="0"/>
              <a:t>8-Yorumlama ve sunum</a:t>
            </a:r>
            <a:endParaRPr lang="tr-TR" dirty="0"/>
          </a:p>
        </p:txBody>
      </p:sp>
      <p:pic>
        <p:nvPicPr>
          <p:cNvPr id="4" name="3 Resim" descr="board-3695073_640.jpg"/>
          <p:cNvPicPr>
            <a:picLocks noChangeAspect="1"/>
          </p:cNvPicPr>
          <p:nvPr/>
        </p:nvPicPr>
        <p:blipFill>
          <a:blip r:embed="rId2" cstate="print"/>
          <a:stretch>
            <a:fillRect/>
          </a:stretch>
        </p:blipFill>
        <p:spPr>
          <a:xfrm>
            <a:off x="4788024" y="1988840"/>
            <a:ext cx="3805267" cy="4333081"/>
          </a:xfrm>
          <a:prstGeom prst="rect">
            <a:avLst/>
          </a:prstGeom>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tr-TR" dirty="0" smtClean="0"/>
              <a:t>1-BİLGİ GEREKSİNİMİ:</a:t>
            </a:r>
            <a:endParaRPr lang="tr-TR" dirty="0"/>
          </a:p>
        </p:txBody>
      </p:sp>
      <p:sp>
        <p:nvSpPr>
          <p:cNvPr id="3" name="2 İçerik Yer Tutucusu"/>
          <p:cNvSpPr>
            <a:spLocks noGrp="1"/>
          </p:cNvSpPr>
          <p:nvPr>
            <p:ph idx="1"/>
          </p:nvPr>
        </p:nvSpPr>
        <p:spPr/>
        <p:txBody>
          <a:bodyPr>
            <a:normAutofit/>
          </a:bodyPr>
          <a:lstStyle/>
          <a:p>
            <a:r>
              <a:rPr lang="tr-TR" dirty="0" smtClean="0"/>
              <a:t>Pazarlamacının  sorması gereken ilk iki soru:</a:t>
            </a:r>
          </a:p>
          <a:p>
            <a:r>
              <a:rPr lang="tr-TR" dirty="0" smtClean="0"/>
              <a:t>-İhtiyaç duyduğum bilgi nedir?</a:t>
            </a:r>
          </a:p>
          <a:p>
            <a:r>
              <a:rPr lang="tr-TR" dirty="0" smtClean="0"/>
              <a:t>-Bu bilgiye neden ihtiyaç duyuyorum?</a:t>
            </a:r>
          </a:p>
          <a:p>
            <a:r>
              <a:rPr lang="tr-TR" dirty="0" smtClean="0"/>
              <a:t>Bu süreçte,Pazar potansiyeli, rakip bilgisi, ödemeler dengesi, faiz oranları gibi döviz durumları, kanun tüzük vb gibi kuralcı bilgiler, insan, fiziksel vb kaynak bilgiler ve </a:t>
            </a:r>
            <a:r>
              <a:rPr lang="tr-TR" dirty="0" err="1" smtClean="0"/>
              <a:t>sosyo</a:t>
            </a:r>
            <a:r>
              <a:rPr lang="tr-TR" dirty="0" smtClean="0"/>
              <a:t> kültürel koşullar, politik çevre vb. gibi genel bilgiler  araştırma yapılmasını gerektirecek temel konular olarak verilebilir</a:t>
            </a:r>
            <a:endParaRPr lang="tr-TR"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2-Problem tanımı</a:t>
            </a:r>
            <a:endParaRPr lang="tr-TR" dirty="0"/>
          </a:p>
        </p:txBody>
      </p:sp>
      <p:sp>
        <p:nvSpPr>
          <p:cNvPr id="3" name="2 İçerik Yer Tutucusu"/>
          <p:cNvSpPr>
            <a:spLocks noGrp="1"/>
          </p:cNvSpPr>
          <p:nvPr>
            <p:ph idx="1"/>
          </p:nvPr>
        </p:nvSpPr>
        <p:spPr/>
        <p:txBody>
          <a:bodyPr>
            <a:normAutofit lnSpcReduction="10000"/>
          </a:bodyPr>
          <a:lstStyle/>
          <a:p>
            <a:r>
              <a:rPr lang="tr-TR" dirty="0" smtClean="0"/>
              <a:t>İyi tanımlanmış bir problem yarısı çözülmüş bir problemdir</a:t>
            </a:r>
          </a:p>
          <a:p>
            <a:r>
              <a:rPr lang="tr-TR" dirty="0" smtClean="0"/>
              <a:t>Örn: </a:t>
            </a:r>
            <a:r>
              <a:rPr lang="tr-TR" dirty="0" err="1" smtClean="0"/>
              <a:t>Barbie</a:t>
            </a:r>
            <a:r>
              <a:rPr lang="tr-TR" dirty="0" smtClean="0"/>
              <a:t> Japonya’ya ilk kez tanıtıldığında yöneticiler Japon kızlarının bu bebeklerin tasarımını Amerikan kızları kadar seveceklerini düşündüler ama </a:t>
            </a:r>
            <a:r>
              <a:rPr lang="tr-TR" dirty="0" err="1" smtClean="0"/>
              <a:t>japon</a:t>
            </a:r>
            <a:r>
              <a:rPr lang="tr-TR" dirty="0" smtClean="0"/>
              <a:t> kızları </a:t>
            </a:r>
            <a:r>
              <a:rPr lang="tr-TR" dirty="0" err="1" smtClean="0"/>
              <a:t>barbie</a:t>
            </a:r>
            <a:r>
              <a:rPr lang="tr-TR" dirty="0" smtClean="0"/>
              <a:t> bebekleri çekici bulmadı. </a:t>
            </a:r>
          </a:p>
          <a:p>
            <a:r>
              <a:rPr lang="tr-TR" dirty="0" smtClean="0"/>
              <a:t>İç pazarda edinilen başarıların küresel pazarlarda başarısız olma ihtimali her zaman vardır. Kişisel referanslar her zaman doğru yönlendirmeyi sağlayamamaktadır. Bu nedenle  gözleri dört açmak ve  daha çok kültürel araştırmalar yapmak gerekir</a:t>
            </a:r>
            <a:endParaRPr lang="tr-TR"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3-Analiz biriminin seçimi</a:t>
            </a:r>
            <a:endParaRPr lang="tr-TR" dirty="0"/>
          </a:p>
        </p:txBody>
      </p:sp>
      <p:sp>
        <p:nvSpPr>
          <p:cNvPr id="3" name="2 İçerik Yer Tutucusu"/>
          <p:cNvSpPr>
            <a:spLocks noGrp="1"/>
          </p:cNvSpPr>
          <p:nvPr>
            <p:ph idx="1"/>
          </p:nvPr>
        </p:nvSpPr>
        <p:spPr/>
        <p:txBody>
          <a:bodyPr/>
          <a:lstStyle/>
          <a:p>
            <a:r>
              <a:rPr lang="tr-TR" dirty="0" smtClean="0"/>
              <a:t>Dünyanın hangi bölgesiyle iş yapması gerektiğinin tanımlanması ve tanımlanan bu çevrelerin mümkün olduğu kadar öğrenilmesi aşamasıdır</a:t>
            </a:r>
          </a:p>
          <a:p>
            <a:r>
              <a:rPr lang="tr-TR" dirty="0" smtClean="0"/>
              <a:t>Analiz birimi tek bir ülke olabilir  veya Avrupa vb. gibi bölge de olabilir ya da öncelikle bir kent de olabilir</a:t>
            </a:r>
            <a:endParaRPr lang="tr-TR"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32656"/>
            <a:ext cx="8229600" cy="1514432"/>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dirty="0" smtClean="0"/>
              <a:t>4-Veri elde edilebilirliğinin İncelenmesi</a:t>
            </a:r>
            <a:endParaRPr lang="tr-TR" dirty="0"/>
          </a:p>
        </p:txBody>
      </p:sp>
      <p:sp>
        <p:nvSpPr>
          <p:cNvPr id="3" name="2 İçerik Yer Tutucusu"/>
          <p:cNvSpPr>
            <a:spLocks noGrp="1"/>
          </p:cNvSpPr>
          <p:nvPr>
            <p:ph idx="1"/>
          </p:nvPr>
        </p:nvSpPr>
        <p:spPr/>
        <p:txBody>
          <a:bodyPr>
            <a:normAutofit lnSpcReduction="10000"/>
          </a:bodyPr>
          <a:lstStyle/>
          <a:p>
            <a:r>
              <a:rPr lang="tr-TR" dirty="0" smtClean="0"/>
              <a:t>Bu aşamada ilk iş, verilerin uygunluğuna ilişkin sorulara yanıt aramaktır:</a:t>
            </a:r>
          </a:p>
          <a:p>
            <a:r>
              <a:rPr lang="tr-TR" dirty="0" smtClean="0"/>
              <a:t>Ne tür veriler toplanmalıdır?</a:t>
            </a:r>
          </a:p>
          <a:p>
            <a:r>
              <a:rPr lang="tr-TR" dirty="0" smtClean="0"/>
              <a:t>İkincil veriler kullanılabilir mi?</a:t>
            </a:r>
          </a:p>
          <a:p>
            <a:r>
              <a:rPr lang="tr-TR" dirty="0" smtClean="0"/>
              <a:t>İkincil kaynaklar  iyi bir başlangıç noktasıdır. Online veritabanları, ticari dernekler, kütüphaneler vb. Ancak kaynakların güvenilir olduğundan emin olunmalıdır</a:t>
            </a:r>
          </a:p>
          <a:p>
            <a:r>
              <a:rPr lang="tr-TR" dirty="0" smtClean="0"/>
              <a:t>İkincil veriler ülke dışındaki pazarları izleme kararı için faydalıdır ama özel soruları aydınlatması mümkün değildir: örn: mobilyalarınızın Endonezya pazarındaki potansiyeli nedir?</a:t>
            </a:r>
            <a:endParaRPr lang="tr-TR"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dirty="0" smtClean="0"/>
              <a:t>5-Araştırmanın değerinin saptanması</a:t>
            </a:r>
            <a:endParaRPr lang="tr-TR" dirty="0"/>
          </a:p>
        </p:txBody>
      </p:sp>
      <p:sp>
        <p:nvSpPr>
          <p:cNvPr id="3" name="2 İçerik Yer Tutucusu"/>
          <p:cNvSpPr>
            <a:spLocks noGrp="1"/>
          </p:cNvSpPr>
          <p:nvPr>
            <p:ph idx="1"/>
          </p:nvPr>
        </p:nvSpPr>
        <p:spPr/>
        <p:txBody>
          <a:bodyPr/>
          <a:lstStyle/>
          <a:p>
            <a:r>
              <a:rPr lang="tr-TR" dirty="0" smtClean="0"/>
              <a:t>Birincil verilerden araştırma yapmak maliyetlidir.  Bu nedenle bilginin şirket için parasal değerinin ne olduğunu da bilgi toplamanın maliyetiyle karşılaştırarak ayrıntılı bir şekilde açıklamalıdır. Şirket bu bilgiyi toplamakla ne kazanacak? Yararlı bilgilere dönüştürülebilen verilere sahip olmanın maliyeti nedir? </a:t>
            </a:r>
          </a:p>
          <a:p>
            <a:r>
              <a:rPr lang="tr-TR" dirty="0" smtClean="0"/>
              <a:t>Küçük pazarlar için pazarlama araştırması yapılması söz konusu olduğunda b konu daha önemli hale gelmektedir.</a:t>
            </a:r>
            <a:endParaRPr lang="tr-TR"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tr-TR" dirty="0" smtClean="0"/>
              <a:t>6-Araştırma tasarımı</a:t>
            </a:r>
            <a:endParaRPr lang="tr-TR" dirty="0"/>
          </a:p>
        </p:txBody>
      </p:sp>
      <p:sp>
        <p:nvSpPr>
          <p:cNvPr id="3" name="2 İçerik Yer Tutucusu"/>
          <p:cNvSpPr>
            <a:spLocks noGrp="1"/>
          </p:cNvSpPr>
          <p:nvPr>
            <p:ph idx="1"/>
          </p:nvPr>
        </p:nvSpPr>
        <p:spPr/>
        <p:txBody>
          <a:bodyPr>
            <a:normAutofit fontScale="85000" lnSpcReduction="20000"/>
          </a:bodyPr>
          <a:lstStyle/>
          <a:p>
            <a:r>
              <a:rPr lang="tr-TR" dirty="0" smtClean="0"/>
              <a:t>Saha taraması, görüşmeler, tüketici panelleri, gözlem ve odak gruplar birincil pazar verisi toplamak için kullanılan araçlardan  bazılarıdır.</a:t>
            </a:r>
          </a:p>
          <a:p>
            <a:r>
              <a:rPr lang="tr-TR" dirty="0" smtClean="0"/>
              <a:t> Küresel pazarlama için bu araştırma tipleri ile ilgili bazı uyarlamalar söz konusudur.</a:t>
            </a:r>
          </a:p>
          <a:p>
            <a:r>
              <a:rPr lang="tr-TR" dirty="0" smtClean="0"/>
              <a:t>Örn: saha taramasında kullanılan anketler telefon, posta veya insan eliyle dağıtılır. Ama küresel pazarda örneğin telefon kullanıldığında hem altyapısal farklılıklar hem kültürel farklılıklar nedeniyle problemler çıkabileceği hesap edilmelidir. Yine kültürel olarak anket sorularına cevap verme gönüllülüğü konusunda da farklılıklar vardır. Açık uçlu sorular araştırmacıya cevaplayanın referans çerçevesini tanımlamada yardımcı olabilir.</a:t>
            </a:r>
          </a:p>
          <a:p>
            <a:r>
              <a:rPr lang="tr-TR" dirty="0" smtClean="0"/>
              <a:t>Bazı kültürlerde,cevaplayıcılar belli soruları cevaplamaya gönülsüzdür veya bilerek doğru olmayan cevaplar verebilirler</a:t>
            </a:r>
            <a:endParaRPr lang="tr-TR"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Anketi tasarlayanların kültürel alt yapısı anket yapılan ülkeninkinden çok farklı olabilir bu nedenle dikkatli bir biçimde kullanılmalıdır.</a:t>
            </a:r>
          </a:p>
          <a:p>
            <a:r>
              <a:rPr lang="tr-TR" dirty="0" smtClean="0"/>
              <a:t>Tekrar tercüme denilen teknik kullanımı bu konuda yardımcı olabilir</a:t>
            </a:r>
          </a:p>
          <a:p>
            <a:r>
              <a:rPr lang="tr-TR" dirty="0" smtClean="0"/>
              <a:t>Bu teknik, anketin yapılacağı ülkenin diline tercüme edildikten sonra başka bir tercüman tarafından tekrar orijinal dile tercüme edilmesidir. Ya da paralel tercüme de kullanılabilir (farklı tercümanlar tarafından tercüme edilen iki versiyon)</a:t>
            </a:r>
            <a:endParaRPr lang="tr-TR"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tr-TR" dirty="0" smtClean="0"/>
              <a:t>7 Verilerin analizi</a:t>
            </a:r>
            <a:endParaRPr lang="tr-TR" dirty="0"/>
          </a:p>
        </p:txBody>
      </p:sp>
      <p:sp>
        <p:nvSpPr>
          <p:cNvPr id="3" name="2 İçerik Yer Tutucusu"/>
          <p:cNvSpPr>
            <a:spLocks noGrp="1"/>
          </p:cNvSpPr>
          <p:nvPr>
            <p:ph idx="1"/>
          </p:nvPr>
        </p:nvSpPr>
        <p:spPr>
          <a:xfrm>
            <a:off x="457200" y="1935480"/>
            <a:ext cx="4186808" cy="4389120"/>
          </a:xfrm>
        </p:spPr>
        <p:txBody>
          <a:bodyPr>
            <a:normAutofit fontScale="85000" lnSpcReduction="20000"/>
          </a:bodyPr>
          <a:lstStyle/>
          <a:p>
            <a:r>
              <a:rPr lang="tr-TR" dirty="0" smtClean="0"/>
              <a:t>Araştırmadan elde edilen veriler  merkezi bir yere ya da veri tabanlarına girilmelidir. Ve saklanmalıdır. Araştırma dünyanın farklı yerlerinde yapıldığı zaman toplanan veriler bazı zorluklar çıkarabilir.</a:t>
            </a:r>
          </a:p>
          <a:p>
            <a:r>
              <a:rPr lang="tr-TR" dirty="0" smtClean="0"/>
              <a:t>Örneklemden elde edilen veriler karşılaştırılabilir mi?Böylece çok uluslu analiz yapılabilir mi?</a:t>
            </a:r>
          </a:p>
          <a:p>
            <a:r>
              <a:rPr lang="tr-TR" dirty="0" smtClean="0"/>
              <a:t>Anketler kodlanmalı sonra tablolaştırılmalıdır.</a:t>
            </a:r>
            <a:endParaRPr lang="tr-TR" dirty="0"/>
          </a:p>
        </p:txBody>
      </p:sp>
      <p:pic>
        <p:nvPicPr>
          <p:cNvPr id="4" name="3 Resim" descr="verileri-analiz-edin.jpg"/>
          <p:cNvPicPr>
            <a:picLocks noChangeAspect="1"/>
          </p:cNvPicPr>
          <p:nvPr/>
        </p:nvPicPr>
        <p:blipFill>
          <a:blip r:embed="rId2" cstate="print"/>
          <a:stretch>
            <a:fillRect/>
          </a:stretch>
        </p:blipFill>
        <p:spPr>
          <a:xfrm>
            <a:off x="5220072" y="2348880"/>
            <a:ext cx="3600400" cy="4032448"/>
          </a:xfrm>
          <a:prstGeom prst="rect">
            <a:avLst/>
          </a:prstGeom>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a:bodyPr>
          <a:lstStyle/>
          <a:p>
            <a:r>
              <a:rPr lang="tr-TR" dirty="0" smtClean="0"/>
              <a:t>8-Yorumlama ve sunum</a:t>
            </a:r>
            <a:endParaRPr lang="tr-TR" dirty="0"/>
          </a:p>
        </p:txBody>
      </p:sp>
      <p:sp>
        <p:nvSpPr>
          <p:cNvPr id="3" name="2 İçerik Yer Tutucusu"/>
          <p:cNvSpPr>
            <a:spLocks noGrp="1"/>
          </p:cNvSpPr>
          <p:nvPr>
            <p:ph idx="1"/>
          </p:nvPr>
        </p:nvSpPr>
        <p:spPr/>
        <p:txBody>
          <a:bodyPr/>
          <a:lstStyle/>
          <a:p>
            <a:r>
              <a:rPr lang="tr-TR" dirty="0" smtClean="0"/>
              <a:t>Genel olarak araştırmada elde edilen bulguların birinci adımda ortaya konan soruna yönelik yanıtları gösterecek bir bilgi notu içerisinde kısaca özetlenmesi tavsiye edilmektedir. Pek çok yöneticinin araştırma jargonu ve karmaşık analizlerle arası iyi değildir. Sonuçlar bu nedenle açık şekilde sunulmalıdır</a:t>
            </a:r>
          </a:p>
          <a:p>
            <a:endParaRPr lang="tr-TR"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92696"/>
            <a:ext cx="8435280" cy="5631904"/>
          </a:xfrm>
        </p:spPr>
        <p:style>
          <a:lnRef idx="1">
            <a:schemeClr val="accent1"/>
          </a:lnRef>
          <a:fillRef idx="2">
            <a:schemeClr val="accent1"/>
          </a:fillRef>
          <a:effectRef idx="1">
            <a:schemeClr val="accent1"/>
          </a:effectRef>
          <a:fontRef idx="minor">
            <a:schemeClr val="dk1"/>
          </a:fontRef>
        </p:style>
        <p:txBody>
          <a:bodyPr>
            <a:normAutofit/>
          </a:bodyPr>
          <a:lstStyle/>
          <a:p>
            <a:r>
              <a:rPr lang="tr-TR" sz="4000" b="1" dirty="0" smtClean="0"/>
              <a:t>BÖLÜMLENDİRME,HEDEFLEME ve</a:t>
            </a:r>
          </a:p>
          <a:p>
            <a:r>
              <a:rPr lang="tr-TR" sz="4000" b="1" dirty="0" smtClean="0"/>
              <a:t>KONUMLANDIRMA </a:t>
            </a:r>
          </a:p>
          <a:p>
            <a:endParaRPr lang="tr-TR" sz="4000" dirty="0"/>
          </a:p>
        </p:txBody>
      </p:sp>
      <p:pic>
        <p:nvPicPr>
          <p:cNvPr id="4" name="3 Resim" descr="unnamed.png"/>
          <p:cNvPicPr>
            <a:picLocks noChangeAspect="1"/>
          </p:cNvPicPr>
          <p:nvPr/>
        </p:nvPicPr>
        <p:blipFill>
          <a:blip r:embed="rId2" cstate="print"/>
          <a:stretch>
            <a:fillRect/>
          </a:stretch>
        </p:blipFill>
        <p:spPr>
          <a:xfrm>
            <a:off x="1763688" y="2852936"/>
            <a:ext cx="6192688" cy="2942456"/>
          </a:xfrm>
          <a:prstGeom prst="rect">
            <a:avLst/>
          </a:prstGeom>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Küresel Pazar Bölümlendirmesi</a:t>
            </a:r>
            <a:endParaRPr lang="tr-TR" dirty="0"/>
          </a:p>
        </p:txBody>
      </p:sp>
      <p:sp>
        <p:nvSpPr>
          <p:cNvPr id="3" name="2 İçerik Yer Tutucusu"/>
          <p:cNvSpPr>
            <a:spLocks noGrp="1"/>
          </p:cNvSpPr>
          <p:nvPr>
            <p:ph idx="1"/>
          </p:nvPr>
        </p:nvSpPr>
        <p:spPr/>
        <p:txBody>
          <a:bodyPr>
            <a:normAutofit fontScale="92500"/>
          </a:bodyPr>
          <a:lstStyle/>
          <a:p>
            <a:r>
              <a:rPr lang="tr-TR" dirty="0" smtClean="0"/>
              <a:t>Bir şirketin pazarlama karmasına benzer tepkiler vermesi olası olan homojen tavırlara sahip potansiyel müşterilerden oluşan belirli bölümleri belirleme sürecidir.</a:t>
            </a:r>
          </a:p>
          <a:p>
            <a:r>
              <a:rPr lang="tr-TR" b="1" dirty="0" smtClean="0">
                <a:solidFill>
                  <a:srgbClr val="FF0000"/>
                </a:solidFill>
              </a:rPr>
              <a:t>Örn: </a:t>
            </a:r>
            <a:r>
              <a:rPr lang="tr-TR" dirty="0" smtClean="0"/>
              <a:t>kişisel bilgisayar pazarı ev kullanıcıları, kurumsal kullanıcılar ve eğitimsel kullanıcılar şeklinde 3’ayrılabilir</a:t>
            </a:r>
          </a:p>
          <a:p>
            <a:r>
              <a:rPr lang="tr-TR" dirty="0" smtClean="0"/>
              <a:t>Küresel Pazar bölümlendirmesi, şirketlerin farklı ülkelerdeki belirli ihtiyaçlara ve arzulara sahip tüketicileri belirlemeye çalışması önermesine dayanmaktadır. Ancak, birçok ülkede pizza tüketicisinin olması demek tam olarak herkesin aynı şekilde pizza yemeyi sevdikleri anlamına gelmez!</a:t>
            </a:r>
            <a:endParaRPr lang="tr-TR"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tr-TR" dirty="0" smtClean="0"/>
              <a:t>Bölümlendirme değişkenleri</a:t>
            </a:r>
            <a:endParaRPr lang="tr-TR" dirty="0"/>
          </a:p>
        </p:txBody>
      </p:sp>
      <p:sp>
        <p:nvSpPr>
          <p:cNvPr id="3" name="2 İçerik Yer Tutucusu"/>
          <p:cNvSpPr>
            <a:spLocks noGrp="1"/>
          </p:cNvSpPr>
          <p:nvPr>
            <p:ph idx="1"/>
          </p:nvPr>
        </p:nvSpPr>
        <p:spPr>
          <a:xfrm>
            <a:off x="457200" y="1935480"/>
            <a:ext cx="4042792" cy="4389120"/>
          </a:xfrm>
        </p:spPr>
        <p:txBody>
          <a:bodyPr>
            <a:normAutofit lnSpcReduction="10000"/>
          </a:bodyPr>
          <a:lstStyle/>
          <a:p>
            <a:r>
              <a:rPr lang="tr-TR" dirty="0" smtClean="0"/>
              <a:t>Küresel Pazar bölümlendirme süreci, müşterileri gruplamak için temel olarak kullanılmak üzere bir ya da daha fazla değişkenin </a:t>
            </a:r>
            <a:r>
              <a:rPr lang="tr-TR" u="sng" dirty="0" smtClean="0"/>
              <a:t>seçilmesi ile başlar. Yaygın değişkenler: </a:t>
            </a:r>
            <a:r>
              <a:rPr lang="tr-TR" b="1" dirty="0" smtClean="0"/>
              <a:t>demografik,</a:t>
            </a:r>
            <a:r>
              <a:rPr lang="tr-TR" b="1" dirty="0" err="1" smtClean="0"/>
              <a:t>psikografik</a:t>
            </a:r>
            <a:r>
              <a:rPr lang="tr-TR" b="1" dirty="0" smtClean="0"/>
              <a:t>, davranışsal </a:t>
            </a:r>
            <a:r>
              <a:rPr lang="tr-TR" dirty="0" smtClean="0"/>
              <a:t>bölümlendirmedir</a:t>
            </a:r>
            <a:endParaRPr lang="tr-TR" dirty="0"/>
          </a:p>
        </p:txBody>
      </p:sp>
      <p:pic>
        <p:nvPicPr>
          <p:cNvPr id="4" name="3 Resim" descr="shutterstock-1129015031.png"/>
          <p:cNvPicPr>
            <a:picLocks noChangeAspect="1"/>
          </p:cNvPicPr>
          <p:nvPr/>
        </p:nvPicPr>
        <p:blipFill>
          <a:blip r:embed="rId2" cstate="print"/>
          <a:stretch>
            <a:fillRect/>
          </a:stretch>
        </p:blipFill>
        <p:spPr>
          <a:xfrm>
            <a:off x="4788024" y="2276872"/>
            <a:ext cx="4355976" cy="3481572"/>
          </a:xfrm>
          <a:prstGeom prst="rect">
            <a:avLst/>
          </a:prstGeo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tr-TR" dirty="0" smtClean="0"/>
              <a:t>Demografik bölümlendirme</a:t>
            </a:r>
            <a:endParaRPr lang="tr-TR" dirty="0"/>
          </a:p>
        </p:txBody>
      </p:sp>
      <p:sp>
        <p:nvSpPr>
          <p:cNvPr id="3" name="2 İçerik Yer Tutucusu"/>
          <p:cNvSpPr>
            <a:spLocks noGrp="1"/>
          </p:cNvSpPr>
          <p:nvPr>
            <p:ph idx="1"/>
          </p:nvPr>
        </p:nvSpPr>
        <p:spPr/>
        <p:txBody>
          <a:bodyPr>
            <a:normAutofit fontScale="92500" lnSpcReduction="20000"/>
          </a:bodyPr>
          <a:lstStyle/>
          <a:p>
            <a:r>
              <a:rPr lang="tr-TR" b="1" dirty="0" smtClean="0"/>
              <a:t>Gelir,nüfus, yaş,cinsiyet,eğitim, istihdam </a:t>
            </a:r>
            <a:r>
              <a:rPr lang="tr-TR" dirty="0" smtClean="0"/>
              <a:t>gibi ölçülebilir nüfus özelliklerine dayanır</a:t>
            </a:r>
          </a:p>
          <a:p>
            <a:r>
              <a:rPr lang="tr-TR" u="sng" dirty="0" smtClean="0"/>
              <a:t>Tüm dünyadaki çeşitli ana demografik olay ve eğilimler:</a:t>
            </a:r>
          </a:p>
          <a:p>
            <a:r>
              <a:rPr lang="tr-TR" dirty="0" smtClean="0"/>
              <a:t>-Asya 16 yaş altı 500 milyon tüketici vardır</a:t>
            </a:r>
          </a:p>
          <a:p>
            <a:r>
              <a:rPr lang="tr-TR" dirty="0" smtClean="0"/>
              <a:t>-Hindistan, dünyanın en genç demografik görünüşüne sahip büyük ülkelerden biridir. Nüfusun yarısından fazlası 25 yasın altındadır ve 14 yas altı gençlerin oranı tüm Amerikan nüfusundan fazladır</a:t>
            </a:r>
          </a:p>
          <a:p>
            <a:r>
              <a:rPr lang="tr-TR" dirty="0" smtClean="0"/>
              <a:t>Japonya birkaç yıl içinde nüfusun yarısı 50 yaş üstünde olacaktır</a:t>
            </a:r>
          </a:p>
          <a:p>
            <a:r>
              <a:rPr lang="tr-TR" dirty="0" smtClean="0"/>
              <a:t>Bunun gibi istatistikler,Pazar fırsatı arayan küresel şirketler için değerli bakış açıları sağlayabilir. (Örn: Disney Hindistan pazarına taliptir)</a:t>
            </a:r>
          </a:p>
          <a:p>
            <a:endParaRPr lang="tr-TR" dirty="0" smtClean="0"/>
          </a:p>
          <a:p>
            <a:endParaRPr lang="tr-TR"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Dünya gayrisafi milli gelirinin yaklaşık üçte ikisi </a:t>
            </a:r>
            <a:r>
              <a:rPr lang="tr-TR" b="1" dirty="0" err="1" smtClean="0"/>
              <a:t>Triad</a:t>
            </a:r>
            <a:r>
              <a:rPr lang="tr-TR" b="1" dirty="0" smtClean="0"/>
              <a:t>( ABD,AB VE JAPONYA) </a:t>
            </a:r>
            <a:r>
              <a:rPr lang="tr-TR" dirty="0" smtClean="0"/>
              <a:t>ülkelerinde üretilmesine rağmen, dünya nüfusunun sadece yaklaşık </a:t>
            </a:r>
            <a:r>
              <a:rPr lang="tr-TR" b="1" dirty="0" smtClean="0"/>
              <a:t>yüzde 12’si </a:t>
            </a:r>
            <a:r>
              <a:rPr lang="tr-TR" dirty="0" smtClean="0"/>
              <a:t>bu ülkelerde yaşamaktadır. Sadece gelir  değişkeni açısından bölümlendirme yapmak zengin pazarlara ulaşmayı sağlasa da </a:t>
            </a:r>
            <a:r>
              <a:rPr lang="tr-TR" b="1" dirty="0" smtClean="0"/>
              <a:t>dünyanın yüzde 90’ına ulaşamamak </a:t>
            </a:r>
            <a:r>
              <a:rPr lang="tr-TR" dirty="0" smtClean="0"/>
              <a:t>anlamına gelir. </a:t>
            </a:r>
          </a:p>
          <a:p>
            <a:r>
              <a:rPr lang="tr-TR" dirty="0" smtClean="0"/>
              <a:t>Bazı gelir düzeyi çok yüksek ülkelerin de(İsveç gibi) Pazar çok sınırlıdır</a:t>
            </a:r>
            <a:endParaRPr lang="tr-TR"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08720"/>
            <a:ext cx="8229600" cy="5415880"/>
          </a:xfrm>
        </p:spPr>
        <p:txBody>
          <a:bodyPr/>
          <a:lstStyle/>
          <a:p>
            <a:r>
              <a:rPr lang="tr-TR" dirty="0" smtClean="0"/>
              <a:t>Fiyatı yeterince düşük olan ürünler için, Pazar potansiyelini belirlemede, </a:t>
            </a:r>
            <a:r>
              <a:rPr lang="tr-TR" b="1" dirty="0" smtClean="0"/>
              <a:t>nüfus gelirden daha önemli bir değişkendir</a:t>
            </a:r>
            <a:r>
              <a:rPr lang="tr-TR" dirty="0" smtClean="0"/>
              <a:t>. Bu nedenle </a:t>
            </a:r>
            <a:r>
              <a:rPr lang="tr-TR" b="1" dirty="0" smtClean="0"/>
              <a:t>Çin ve Hindistan </a:t>
            </a:r>
            <a:r>
              <a:rPr lang="tr-TR" dirty="0" smtClean="0"/>
              <a:t>çekici hedef pazarları temsil etmektedir. Bu nedenle bu tür kalabalık ülkelerde bir bölümlendirme yaklaşımı, </a:t>
            </a:r>
            <a:r>
              <a:rPr lang="tr-TR" b="1" dirty="0" smtClean="0"/>
              <a:t>pahalı olmayan tüketici ürünleri </a:t>
            </a:r>
            <a:r>
              <a:rPr lang="tr-TR" dirty="0" smtClean="0"/>
              <a:t>için mevcut kitle pazarına hizmet vermeyi gerektirir. (Örneğin tek kullanımlık şampuan paketi sunma veya daha ucuz alternatifler üretme)</a:t>
            </a:r>
          </a:p>
          <a:p>
            <a:r>
              <a:rPr lang="tr-TR" dirty="0" smtClean="0"/>
              <a:t>Demografik bir bölümlendirme için ek bilgiler gerekir. </a:t>
            </a:r>
            <a:r>
              <a:rPr lang="tr-TR" b="1" dirty="0" smtClean="0"/>
              <a:t>Örn; </a:t>
            </a:r>
            <a:r>
              <a:rPr lang="tr-TR" dirty="0" smtClean="0"/>
              <a:t>Hindistan gelir düzeyi düşük nüfus yoğunluğuna sahi olsa da nüfusunun yüzde 10’u üst orta sınıftadır.</a:t>
            </a:r>
            <a:endParaRPr lang="tr-TR"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a:bodyPr>
          <a:lstStyle/>
          <a:p>
            <a:r>
              <a:rPr lang="tr-TR" b="1" dirty="0" smtClean="0"/>
              <a:t>Yaş bölümlendirmesi </a:t>
            </a:r>
            <a:r>
              <a:rPr lang="tr-TR" dirty="0" smtClean="0"/>
              <a:t>de küresel pazarda faydalı bir demografik değişkendir. Örn: 12-19 yaş arası küresel gençler  ortak müzik,moda,yaşam biçimi vb gibi ilgileri sebebiyle dünyada genellikle tutarlı bir tüketim davranışı göstermektedir</a:t>
            </a:r>
          </a:p>
          <a:p>
            <a:r>
              <a:rPr lang="tr-TR" dirty="0" smtClean="0"/>
              <a:t>Yine küresel elit olarak ifade edilebilecek prestijli ürünler e para harcamaya hevesli oldukça zengin müşterilerden  oluşan bölüm de önemli bir küresel bölümdür.</a:t>
            </a:r>
          </a:p>
          <a:p>
            <a:r>
              <a:rPr lang="tr-TR" b="1" dirty="0" smtClean="0"/>
              <a:t>Cinsiyete göre Pazar oluşturmak </a:t>
            </a:r>
            <a:r>
              <a:rPr lang="tr-TR" dirty="0" smtClean="0"/>
              <a:t>da birçok şirket tarafından oldukça kullanılan bir demografik değişkendir.</a:t>
            </a:r>
          </a:p>
          <a:p>
            <a:pPr>
              <a:buNone/>
            </a:pPr>
            <a:endParaRPr lang="tr-TR"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tr-TR" dirty="0" err="1" smtClean="0"/>
              <a:t>Psikografik</a:t>
            </a:r>
            <a:r>
              <a:rPr lang="tr-TR" dirty="0" smtClean="0"/>
              <a:t> Bölümlendirme</a:t>
            </a:r>
            <a:endParaRPr lang="tr-TR" dirty="0"/>
          </a:p>
        </p:txBody>
      </p:sp>
      <p:sp>
        <p:nvSpPr>
          <p:cNvPr id="3" name="2 İçerik Yer Tutucusu"/>
          <p:cNvSpPr>
            <a:spLocks noGrp="1"/>
          </p:cNvSpPr>
          <p:nvPr>
            <p:ph idx="1"/>
          </p:nvPr>
        </p:nvSpPr>
        <p:spPr>
          <a:xfrm>
            <a:off x="457200" y="1935480"/>
            <a:ext cx="4042792" cy="4389120"/>
          </a:xfrm>
        </p:spPr>
        <p:txBody>
          <a:bodyPr>
            <a:normAutofit fontScale="85000" lnSpcReduction="10000"/>
          </a:bodyPr>
          <a:lstStyle/>
          <a:p>
            <a:r>
              <a:rPr lang="tr-TR" dirty="0" smtClean="0"/>
              <a:t>İnsanları tavırları,değerleri ve yaşam biçimlerine göre gruplandırmayı içermektedir. Veriler, cevaplayıcıların bir dizi ifadeye ne derece katılıp katılmadıklarını belirtmeleri istenen anketlerle toplanır.</a:t>
            </a:r>
          </a:p>
          <a:p>
            <a:r>
              <a:rPr lang="tr-TR" dirty="0" smtClean="0"/>
              <a:t>Örn: Nokia’nın cep telefonu kullanıcılarını pozcular, trend belirleyiciler, sosyal iletişim arayanlar ve yüksekten uçanlar şeklinde bölümlere ayırması.</a:t>
            </a:r>
          </a:p>
          <a:p>
            <a:pPr>
              <a:buNone/>
            </a:pPr>
            <a:endParaRPr lang="tr-TR" dirty="0"/>
          </a:p>
        </p:txBody>
      </p:sp>
      <p:pic>
        <p:nvPicPr>
          <p:cNvPr id="4" name="3 Resim" descr="psikografik_segmentasyon.jpg"/>
          <p:cNvPicPr>
            <a:picLocks noChangeAspect="1"/>
          </p:cNvPicPr>
          <p:nvPr/>
        </p:nvPicPr>
        <p:blipFill>
          <a:blip r:embed="rId2" cstate="print"/>
          <a:stretch>
            <a:fillRect/>
          </a:stretch>
        </p:blipFill>
        <p:spPr>
          <a:xfrm>
            <a:off x="4572000" y="2060848"/>
            <a:ext cx="4572000" cy="4536504"/>
          </a:xfrm>
          <a:prstGeom prst="rect">
            <a:avLst/>
          </a:prstGeo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tr-TR" dirty="0" smtClean="0"/>
              <a:t>Davranışsal bölümlendirme</a:t>
            </a:r>
            <a:endParaRPr lang="tr-TR" dirty="0"/>
          </a:p>
        </p:txBody>
      </p:sp>
      <p:sp>
        <p:nvSpPr>
          <p:cNvPr id="3" name="2 İçerik Yer Tutucusu"/>
          <p:cNvSpPr>
            <a:spLocks noGrp="1"/>
          </p:cNvSpPr>
          <p:nvPr>
            <p:ph idx="1"/>
          </p:nvPr>
        </p:nvSpPr>
        <p:spPr/>
        <p:txBody>
          <a:bodyPr>
            <a:normAutofit lnSpcReduction="10000"/>
          </a:bodyPr>
          <a:lstStyle/>
          <a:p>
            <a:r>
              <a:rPr lang="tr-TR" dirty="0" smtClean="0"/>
              <a:t>Kişilerin bir ürünü satın alarak kullanıp kullanmadıklarına ve aynı zamanda ne sıklıkta ve ne miktarda satın aldıklarına ya da kullandıklarına odaklanmaktadır. </a:t>
            </a:r>
          </a:p>
          <a:p>
            <a:r>
              <a:rPr lang="tr-TR" dirty="0" smtClean="0"/>
              <a:t>Tüketiciler kullanım oranlarına göre de sınıflandırılabilirler: yüksek,orta, hafif ya da kullanıcı olmama</a:t>
            </a:r>
          </a:p>
          <a:p>
            <a:r>
              <a:rPr lang="tr-TR" dirty="0" smtClean="0"/>
              <a:t>Kullanım durumuna göre de sınıflandırılabilir:potansiyel kullanıcılar, hiç kullanmayanlar, eski kullanıcılar, ilk defa kullananlar ya da rakip ürünlerin kullanıcıları</a:t>
            </a:r>
            <a:endParaRPr lang="tr-TR"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ln/>
        </p:spPr>
        <p:style>
          <a:lnRef idx="1">
            <a:schemeClr val="accent1"/>
          </a:lnRef>
          <a:fillRef idx="2">
            <a:schemeClr val="accent1"/>
          </a:fillRef>
          <a:effectRef idx="1">
            <a:schemeClr val="accent1"/>
          </a:effectRef>
          <a:fontRef idx="minor">
            <a:schemeClr val="dk1"/>
          </a:fontRef>
        </p:style>
        <p:txBody>
          <a:bodyPr/>
          <a:lstStyle/>
          <a:p>
            <a:r>
              <a:rPr lang="tr-TR" dirty="0" smtClean="0"/>
              <a:t>Etnik bölümlendirme</a:t>
            </a:r>
            <a:endParaRPr lang="tr-TR" dirty="0"/>
          </a:p>
        </p:txBody>
      </p:sp>
      <p:sp>
        <p:nvSpPr>
          <p:cNvPr id="3" name="2 İçerik Yer Tutucusu"/>
          <p:cNvSpPr>
            <a:spLocks noGrp="1"/>
          </p:cNvSpPr>
          <p:nvPr>
            <p:ph idx="1"/>
          </p:nvPr>
        </p:nvSpPr>
        <p:spPr>
          <a:xfrm>
            <a:off x="457200" y="1935480"/>
            <a:ext cx="3898776" cy="4389120"/>
          </a:xfrm>
        </p:spPr>
        <p:txBody>
          <a:bodyPr>
            <a:normAutofit fontScale="92500" lnSpcReduction="20000"/>
          </a:bodyPr>
          <a:lstStyle/>
          <a:p>
            <a:r>
              <a:rPr lang="tr-TR" dirty="0" smtClean="0"/>
              <a:t>Birçok ülkede </a:t>
            </a:r>
            <a:r>
              <a:rPr lang="tr-TR" dirty="0" err="1" smtClean="0"/>
              <a:t>nufüs</a:t>
            </a:r>
            <a:r>
              <a:rPr lang="tr-TR" dirty="0" smtClean="0"/>
              <a:t> önemli boyutlardaki etik grupları içermektedir. (Örn: </a:t>
            </a:r>
            <a:r>
              <a:rPr lang="tr-TR" dirty="0" err="1" smtClean="0"/>
              <a:t>Amerikaki</a:t>
            </a:r>
            <a:r>
              <a:rPr lang="tr-TR" dirty="0" smtClean="0"/>
              <a:t> üç ana etnik bölüm; siyahi, Asyalı ve </a:t>
            </a:r>
            <a:r>
              <a:rPr lang="tr-TR" dirty="0" err="1" smtClean="0"/>
              <a:t>Hispanik</a:t>
            </a:r>
            <a:r>
              <a:rPr lang="tr-TR" dirty="0" smtClean="0"/>
              <a:t> Amerikalılar)</a:t>
            </a:r>
          </a:p>
          <a:p>
            <a:r>
              <a:rPr lang="tr-TR" dirty="0" smtClean="0"/>
              <a:t>Örn: Toyota ve Honda yıllardır ABD </a:t>
            </a:r>
            <a:r>
              <a:rPr lang="tr-TR" dirty="0" err="1" smtClean="0"/>
              <a:t>Hispaniklerine</a:t>
            </a:r>
            <a:r>
              <a:rPr lang="tr-TR" dirty="0" smtClean="0"/>
              <a:t> odaklanmış  ve onlar arasında büyük bir marka bağlılığı geliştirmişlerdir.</a:t>
            </a:r>
            <a:endParaRPr lang="tr-TR" dirty="0"/>
          </a:p>
        </p:txBody>
      </p:sp>
      <p:pic>
        <p:nvPicPr>
          <p:cNvPr id="4" name="3 Resim" descr="demographic-segmentation_1.jpg"/>
          <p:cNvPicPr>
            <a:picLocks noChangeAspect="1"/>
          </p:cNvPicPr>
          <p:nvPr/>
        </p:nvPicPr>
        <p:blipFill>
          <a:blip r:embed="rId2" cstate="print"/>
          <a:stretch>
            <a:fillRect/>
          </a:stretch>
        </p:blipFill>
        <p:spPr>
          <a:xfrm>
            <a:off x="4435332" y="2204864"/>
            <a:ext cx="4708668" cy="3960440"/>
          </a:xfrm>
          <a:prstGeom prst="rect">
            <a:avLst/>
          </a:prstGeom>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31440"/>
            <a:ext cx="8229600" cy="2378528"/>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dirty="0" smtClean="0"/>
              <a:t>Pazar potansiyelini değerlendirmek ve Hedef pazarları ya da bölümleri seçmek</a:t>
            </a:r>
            <a:endParaRPr lang="tr-TR" dirty="0"/>
          </a:p>
        </p:txBody>
      </p:sp>
      <p:sp>
        <p:nvSpPr>
          <p:cNvPr id="3" name="2 İçerik Yer Tutucusu"/>
          <p:cNvSpPr>
            <a:spLocks noGrp="1"/>
          </p:cNvSpPr>
          <p:nvPr>
            <p:ph idx="1"/>
          </p:nvPr>
        </p:nvSpPr>
        <p:spPr/>
        <p:txBody>
          <a:bodyPr>
            <a:normAutofit fontScale="77500" lnSpcReduction="20000"/>
          </a:bodyPr>
          <a:lstStyle/>
          <a:p>
            <a:r>
              <a:rPr lang="tr-TR" dirty="0" smtClean="0"/>
              <a:t>Pazarı bir yada daha fazla ölçütü kullanarak bölümlere ayırdıktan sonra sonraki adım belirlenen </a:t>
            </a:r>
            <a:r>
              <a:rPr lang="tr-TR" b="1" dirty="0" smtClean="0"/>
              <a:t>bölümlerin çekiciliğini değerlendirmektir. </a:t>
            </a:r>
          </a:p>
          <a:p>
            <a:r>
              <a:rPr lang="tr-TR" dirty="0" smtClean="0"/>
              <a:t>Bu aşama, Küresel pazarlamacıların, Pazar bölümlendirme sürecindeki </a:t>
            </a:r>
            <a:r>
              <a:rPr lang="tr-TR" b="1" dirty="0" smtClean="0"/>
              <a:t>çeşitli potansiyel tuzaklar </a:t>
            </a:r>
            <a:r>
              <a:rPr lang="tr-TR" dirty="0" smtClean="0"/>
              <a:t>konusunda dikkatli olmaları gereken aşamadır. </a:t>
            </a:r>
            <a:r>
              <a:rPr lang="tr-TR" u="sng" dirty="0" smtClean="0"/>
              <a:t>Örneğin</a:t>
            </a:r>
            <a:r>
              <a:rPr lang="tr-TR" dirty="0" smtClean="0"/>
              <a:t> gelir ve nüfus gibi ölçütler bazı ülkelerin değerlendirilmesinde abartı bir çekicilik oluşturabilmektedir. Çin, Hindistan ve Brezilya gibi bu açıdan çekici görülen ülkeler uzun vadede potansiyel içerse de kısa dönemde kar ve gelir elde etme konusunda zorluklar içermektedir.</a:t>
            </a:r>
          </a:p>
          <a:p>
            <a:r>
              <a:rPr lang="tr-TR" dirty="0" smtClean="0"/>
              <a:t>Bu ve başka tuzaklar akılda tutularak pazarlamacılar, </a:t>
            </a:r>
            <a:r>
              <a:rPr lang="tr-TR" b="1" dirty="0" smtClean="0">
                <a:solidFill>
                  <a:srgbClr val="FF0000"/>
                </a:solidFill>
              </a:rPr>
              <a:t>küresel pazarlardaki fırsatları değerlendirmek için üç temel kriter </a:t>
            </a:r>
            <a:r>
              <a:rPr lang="tr-TR" dirty="0" smtClean="0"/>
              <a:t>kullanabilirler:</a:t>
            </a:r>
          </a:p>
          <a:p>
            <a:pPr>
              <a:buNone/>
            </a:pPr>
            <a:r>
              <a:rPr lang="tr-TR" dirty="0" smtClean="0"/>
              <a:t>1-Bölümün mevcut boyutu ve öngörülen büyüme potansiyeli</a:t>
            </a:r>
          </a:p>
          <a:p>
            <a:pPr>
              <a:buNone/>
            </a:pPr>
            <a:r>
              <a:rPr lang="tr-TR" dirty="0" smtClean="0"/>
              <a:t>2-Rekabet ve şirketin bütünsel hedefleri ile uygunluğu </a:t>
            </a:r>
          </a:p>
          <a:p>
            <a:pPr>
              <a:buNone/>
            </a:pPr>
            <a:r>
              <a:rPr lang="tr-TR" dirty="0" smtClean="0"/>
              <a:t>3-Belirlenen bir hedefe başarılı bir şekilde ulaşmanın olanağı</a:t>
            </a:r>
          </a:p>
          <a:p>
            <a:endParaRPr lang="tr-TR"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48680"/>
            <a:ext cx="8229600" cy="1298408"/>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dirty="0" smtClean="0"/>
              <a:t>1-Bölümün mevcut potansiyeli ve Büyüme potansiyeli</a:t>
            </a:r>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t>Pazar bölümü </a:t>
            </a:r>
            <a:r>
              <a:rPr lang="tr-TR" b="1" dirty="0" smtClean="0"/>
              <a:t>şu anda </a:t>
            </a:r>
            <a:r>
              <a:rPr lang="tr-TR" dirty="0" smtClean="0"/>
              <a:t>bir şirkete kar yapması konusunda bir fırsat sağlamak için </a:t>
            </a:r>
            <a:r>
              <a:rPr lang="tr-TR" b="1" dirty="0" smtClean="0"/>
              <a:t>yeterince büyük mü?</a:t>
            </a:r>
            <a:r>
              <a:rPr lang="tr-TR" dirty="0" smtClean="0"/>
              <a:t>Eğer cevap bugün için “</a:t>
            </a:r>
            <a:r>
              <a:rPr lang="tr-TR" dirty="0" err="1" smtClean="0"/>
              <a:t>hayır”ise</a:t>
            </a:r>
            <a:r>
              <a:rPr lang="tr-TR" dirty="0" smtClean="0"/>
              <a:t>,şirketin uzun dönem stratejisi açısından bu bölümü çekici hale getirecek önemli</a:t>
            </a:r>
            <a:r>
              <a:rPr lang="tr-TR" b="1" dirty="0" smtClean="0"/>
              <a:t> büyüme potansiyeline sahip mi?</a:t>
            </a:r>
          </a:p>
          <a:p>
            <a:r>
              <a:rPr lang="tr-TR" b="1" dirty="0" smtClean="0"/>
              <a:t>Örn: </a:t>
            </a:r>
            <a:r>
              <a:rPr lang="tr-TR" dirty="0" smtClean="0"/>
              <a:t>Hindistan’da cep telefonu pazarı yıllık yüzde 50 büyümektedir. 900 milyonu aşkın cep tel. kullanıcısı bulunmaktadır (2011). Buna rağmen, politik ve düzenleyici çevrelerde ortaya çıkan engeller özel sektördeki büyümeye engel olmuştur. Ama nüfusunun yüzde 70’i 35 yaşında olan bu ülkede, genç ve marka düşkünü tüketici potansiyeli oldukça yüksek görülmektedir.(Bu bölgede Louis Vuitton, </a:t>
            </a:r>
            <a:r>
              <a:rPr lang="tr-TR" dirty="0" err="1" smtClean="0"/>
              <a:t>Tomy</a:t>
            </a:r>
            <a:r>
              <a:rPr lang="tr-TR" dirty="0" smtClean="0"/>
              <a:t> </a:t>
            </a:r>
            <a:r>
              <a:rPr lang="tr-TR" dirty="0" err="1" smtClean="0"/>
              <a:t>Hilfiger</a:t>
            </a:r>
            <a:r>
              <a:rPr lang="tr-TR" dirty="0" smtClean="0"/>
              <a:t> vb markaların bu yüzden cirosu yüksektir)</a:t>
            </a:r>
            <a:endParaRPr lang="tr-TR"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tr-TR" dirty="0" smtClean="0"/>
              <a:t>2-Potansiyel rekabet</a:t>
            </a:r>
            <a:endParaRPr lang="tr-TR" dirty="0"/>
          </a:p>
        </p:txBody>
      </p:sp>
      <p:sp>
        <p:nvSpPr>
          <p:cNvPr id="3" name="2 İçerik Yer Tutucusu"/>
          <p:cNvSpPr>
            <a:spLocks noGrp="1"/>
          </p:cNvSpPr>
          <p:nvPr>
            <p:ph idx="1"/>
          </p:nvPr>
        </p:nvSpPr>
        <p:spPr/>
        <p:txBody>
          <a:bodyPr>
            <a:normAutofit fontScale="92500"/>
          </a:bodyPr>
          <a:lstStyle/>
          <a:p>
            <a:r>
              <a:rPr lang="tr-TR" dirty="0" smtClean="0"/>
              <a:t>Güçlü bir rekabet ile nitelendirilen bir pazar bölümü ya da ülke pazarı, kaçınılması gereken bir bölüm olabilir. Ancak rekabetin kırılgan olması durumunda bile ,pazara yeni giren birinin önemli mesafeler kat etmesi mümkündür.</a:t>
            </a:r>
          </a:p>
          <a:p>
            <a:r>
              <a:rPr lang="tr-TR" b="1" dirty="0" smtClean="0"/>
              <a:t>***Örn: </a:t>
            </a:r>
            <a:r>
              <a:rPr lang="tr-TR" dirty="0" smtClean="0"/>
              <a:t>Motosiklet endüstrisinde, Honda, kısa-mesafeli arazı motosikletleri için ilk pazarı oluşturmuştur. Daha sonra şirket, </a:t>
            </a:r>
            <a:r>
              <a:rPr lang="tr-TR" dirty="0" err="1" smtClean="0"/>
              <a:t>Harley</a:t>
            </a:r>
            <a:r>
              <a:rPr lang="tr-TR" dirty="0" smtClean="0"/>
              <a:t> </a:t>
            </a:r>
            <a:r>
              <a:rPr lang="tr-TR" dirty="0" err="1" smtClean="0"/>
              <a:t>Davidson</a:t>
            </a:r>
            <a:r>
              <a:rPr lang="tr-TR" dirty="0" smtClean="0"/>
              <a:t> sürücülerinden farklı bir </a:t>
            </a:r>
            <a:r>
              <a:rPr lang="tr-TR" dirty="0" err="1" smtClean="0"/>
              <a:t>psikografik</a:t>
            </a:r>
            <a:r>
              <a:rPr lang="tr-TR" dirty="0" smtClean="0"/>
              <a:t> bölümlendirme yaparak </a:t>
            </a:r>
            <a:r>
              <a:rPr lang="tr-TR" u="sng" dirty="0" smtClean="0"/>
              <a:t>günlük sürücüler</a:t>
            </a:r>
            <a:r>
              <a:rPr lang="tr-TR" dirty="0" smtClean="0"/>
              <a:t> bölümü tanımlamış ve bu alanda daha büyük motosikletlerle Pazar payını arttırmıştır.</a:t>
            </a:r>
            <a:endParaRPr lang="tr-TR"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dirty="0" smtClean="0"/>
              <a:t>3-Uygulanabilirlik ve uygunluk</a:t>
            </a:r>
            <a:endParaRPr lang="tr-TR" dirty="0"/>
          </a:p>
        </p:txBody>
      </p:sp>
      <p:sp>
        <p:nvSpPr>
          <p:cNvPr id="3" name="2 İçerik Yer Tutucusu"/>
          <p:cNvSpPr>
            <a:spLocks noGrp="1"/>
          </p:cNvSpPr>
          <p:nvPr>
            <p:ph idx="1"/>
          </p:nvPr>
        </p:nvSpPr>
        <p:spPr/>
        <p:txBody>
          <a:bodyPr>
            <a:normAutofit fontScale="77500" lnSpcReduction="20000"/>
          </a:bodyPr>
          <a:lstStyle/>
          <a:p>
            <a:r>
              <a:rPr lang="tr-TR" dirty="0" smtClean="0"/>
              <a:t>Karar verilmesi gereken son konu </a:t>
            </a:r>
            <a:r>
              <a:rPr lang="tr-TR" b="1" dirty="0" smtClean="0"/>
              <a:t>bir şirketin potansiyel ve rekabet açısından uygunluğu belirlenen pazarı hedef alıp almayacağı ya da almasının gerekip gerekmediğidir.</a:t>
            </a:r>
            <a:r>
              <a:rPr lang="tr-TR" dirty="0" smtClean="0"/>
              <a:t> </a:t>
            </a:r>
          </a:p>
          <a:p>
            <a:r>
              <a:rPr lang="tr-TR" b="1" dirty="0" smtClean="0"/>
              <a:t>Belirli bir Pazar bölümünü hedef almanın uygulanabilirliği çeşitli faktörlerden olumsuz olarak etkilenebilir</a:t>
            </a:r>
            <a:r>
              <a:rPr lang="tr-TR" u="sng" dirty="0" smtClean="0"/>
              <a:t>. </a:t>
            </a:r>
            <a:r>
              <a:rPr lang="tr-TR" b="1" dirty="0" smtClean="0"/>
              <a:t>Örneğin</a:t>
            </a:r>
            <a:r>
              <a:rPr lang="tr-TR" dirty="0" smtClean="0"/>
              <a:t> Pazar erişimini engelleyen önemli düzenleyici engeller var olabilir (Özellikle Çin) ya da örneğin Hindistan’da birçok tüketici ürünü için etkili bir dağıtım sistemi oluşturmak için 3 ile 5 yıl gerekmektedir. Bu da büyük nüfus çekiciliğine karşın caydırıcı olabilecek bir sorundur.</a:t>
            </a:r>
          </a:p>
          <a:p>
            <a:r>
              <a:rPr lang="tr-TR" b="1" dirty="0" smtClean="0"/>
              <a:t>Belirli bir bölümü hedef almanın şirketin genel hedeflerine, marka imajına ya da rekabet avantajı konusundaki oluşturulmuş kaynaklarına uygun olup olmadığı da sorgulanmalıdır</a:t>
            </a:r>
            <a:r>
              <a:rPr lang="tr-TR" dirty="0" smtClean="0"/>
              <a:t>.(BMW </a:t>
            </a:r>
            <a:r>
              <a:rPr lang="tr-TR" dirty="0" err="1" smtClean="0"/>
              <a:t>minivan</a:t>
            </a:r>
            <a:r>
              <a:rPr lang="tr-TR" dirty="0" smtClean="0"/>
              <a:t> üretmemektedir)</a:t>
            </a:r>
          </a:p>
          <a:p>
            <a:r>
              <a:rPr lang="tr-TR" u="sng" dirty="0" smtClean="0"/>
              <a:t>Şirketin mevcut ürünlerinin hedeflenen ülke pazarına ne kadar uygun olduğu,Pazar için yeni bir ürün geliştirilip geliştirilmeyeceği ya da ülke pazarına uyumlaştırma gerekip gerekmediği de karara bağlanmalıdır.</a:t>
            </a:r>
            <a:endParaRPr lang="tr-TR" u="sng"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dirty="0" smtClean="0"/>
              <a:t>Hedef pazarları seçmek için bir sistem</a:t>
            </a:r>
            <a:endParaRPr lang="tr-TR" dirty="0"/>
          </a:p>
        </p:txBody>
      </p:sp>
      <p:sp>
        <p:nvSpPr>
          <p:cNvPr id="3" name="2 İçerik Yer Tutucusu"/>
          <p:cNvSpPr>
            <a:spLocks noGrp="1"/>
          </p:cNvSpPr>
          <p:nvPr>
            <p:ph idx="1"/>
          </p:nvPr>
        </p:nvSpPr>
        <p:spPr/>
        <p:txBody>
          <a:bodyPr>
            <a:normAutofit fontScale="92500" lnSpcReduction="20000"/>
          </a:bodyPr>
          <a:lstStyle/>
          <a:p>
            <a:pPr>
              <a:buNone/>
            </a:pPr>
            <a:r>
              <a:rPr lang="tr-TR" dirty="0" smtClean="0"/>
              <a:t>Ülkeler </a:t>
            </a:r>
            <a:r>
              <a:rPr lang="tr-TR" dirty="0" err="1" smtClean="0"/>
              <a:t>ingerçek</a:t>
            </a:r>
            <a:r>
              <a:rPr lang="tr-TR" dirty="0" smtClean="0"/>
              <a:t> Pazar potansiyelini belirlemek için bir sistem önerisi:</a:t>
            </a:r>
          </a:p>
          <a:p>
            <a:pPr>
              <a:buNone/>
            </a:pPr>
            <a:r>
              <a:rPr lang="tr-TR" dirty="0" smtClean="0"/>
              <a:t>1-Pazarlama model iticileri:Bir çalışmanın </a:t>
            </a:r>
            <a:r>
              <a:rPr lang="tr-TR" dirty="0" err="1" smtClean="0"/>
              <a:t>beliri</a:t>
            </a:r>
            <a:r>
              <a:rPr lang="tr-TR" dirty="0" smtClean="0"/>
              <a:t> bir ülke </a:t>
            </a:r>
            <a:r>
              <a:rPr lang="tr-TR" dirty="0" err="1" smtClean="0"/>
              <a:t>ortamındakök</a:t>
            </a:r>
            <a:r>
              <a:rPr lang="tr-TR" dirty="0" smtClean="0"/>
              <a:t> salması ve büyümesi için gerekli ana elemanlar ya da faktörlerdir. Bir fırsat arayan </a:t>
            </a:r>
            <a:r>
              <a:rPr lang="tr-TR" dirty="0" err="1" smtClean="0"/>
              <a:t>paarlma</a:t>
            </a:r>
            <a:r>
              <a:rPr lang="tr-TR" dirty="0" smtClean="0"/>
              <a:t> yöneticileri, belirli ürün pazarları için elde edecekleri başarıyı etkileyecek olan gerçek itici güç/</a:t>
            </a:r>
            <a:r>
              <a:rPr lang="tr-TR" dirty="0" err="1" smtClean="0"/>
              <a:t>ler</a:t>
            </a:r>
            <a:r>
              <a:rPr lang="tr-TR" dirty="0" smtClean="0"/>
              <a:t> konusunda görüş birliğine varmalıdır. </a:t>
            </a:r>
          </a:p>
          <a:p>
            <a:pPr>
              <a:buNone/>
            </a:pPr>
            <a:r>
              <a:rPr lang="tr-TR" dirty="0" smtClean="0"/>
              <a:t>2-Fırsat veren koşullar: varlıkları ya da yoklukları bir pazarlama modelinin başarılı olup olmayacağını belirleyebilecek olan yapısal özellikleridir. Örneğin </a:t>
            </a:r>
            <a:r>
              <a:rPr lang="tr-TR" dirty="0" err="1" smtClean="0"/>
              <a:t>Hindistanda</a:t>
            </a:r>
            <a:r>
              <a:rPr lang="tr-TR" dirty="0" smtClean="0"/>
              <a:t> mağazalarda </a:t>
            </a:r>
            <a:r>
              <a:rPr lang="tr-TR" dirty="0" err="1" smtClean="0"/>
              <a:t>yiyiecek</a:t>
            </a:r>
            <a:r>
              <a:rPr lang="tr-TR" dirty="0" smtClean="0"/>
              <a:t> stantlarında soğutma büyük çoğunlukla yoktur. Bu durum örneğin yatırım düşünen </a:t>
            </a:r>
            <a:r>
              <a:rPr lang="tr-TR" dirty="0" err="1" smtClean="0"/>
              <a:t>nestle</a:t>
            </a:r>
            <a:r>
              <a:rPr lang="tr-TR" dirty="0" smtClean="0"/>
              <a:t> için sorundur.</a:t>
            </a:r>
          </a:p>
          <a:p>
            <a:endParaRPr lang="tr-TR"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340768"/>
            <a:ext cx="8229600" cy="4983832"/>
          </a:xfrm>
        </p:spPr>
        <p:txBody>
          <a:bodyPr>
            <a:normAutofit fontScale="92500" lnSpcReduction="20000"/>
          </a:bodyPr>
          <a:lstStyle/>
          <a:p>
            <a:r>
              <a:rPr lang="tr-TR" b="1" dirty="0" smtClean="0"/>
              <a:t>Pazarlama modeli iticileri </a:t>
            </a:r>
            <a:r>
              <a:rPr lang="tr-TR" dirty="0" smtClean="0"/>
              <a:t>ve </a:t>
            </a:r>
            <a:r>
              <a:rPr lang="tr-TR" b="1" dirty="0" smtClean="0"/>
              <a:t>fırsat sağlayan koşullar </a:t>
            </a:r>
            <a:r>
              <a:rPr lang="tr-TR" dirty="0" smtClean="0"/>
              <a:t>belirlendikten sonra üçüncü adım, </a:t>
            </a:r>
            <a:r>
              <a:rPr lang="tr-TR" b="1" dirty="0" smtClean="0"/>
              <a:t>pazara girişin tahmini maliyetlerini ölçmektir.</a:t>
            </a:r>
            <a:r>
              <a:rPr lang="tr-TR" dirty="0" smtClean="0"/>
              <a:t> </a:t>
            </a:r>
            <a:r>
              <a:rPr lang="tr-TR" b="1" dirty="0" smtClean="0"/>
              <a:t>Bu bölüm ya da ülke pazarı, şu anda girmeye değer mi ya da fırsat sağlayan koşullar oluşana kadar beklemek daha mı iyi olur? </a:t>
            </a:r>
            <a:r>
              <a:rPr lang="tr-TR" dirty="0" smtClean="0"/>
              <a:t>Zamanlama konusunda genellikle </a:t>
            </a:r>
            <a:r>
              <a:rPr lang="tr-TR" b="1" dirty="0" smtClean="0"/>
              <a:t>ilk hareket edenin avantajı</a:t>
            </a:r>
            <a:r>
              <a:rPr lang="tr-TR" dirty="0" smtClean="0"/>
              <a:t> açısından değerlendirilmektedir. Geleneksel bakış açısı, bir pazara ilk giren şirketin Pazar lideri olma konusunda avantaja sahip olacağıdır.</a:t>
            </a:r>
          </a:p>
          <a:p>
            <a:r>
              <a:rPr lang="tr-TR" dirty="0" smtClean="0"/>
              <a:t>Ancak pazara ilk girenler açısından </a:t>
            </a:r>
            <a:r>
              <a:rPr lang="tr-TR" b="1" dirty="0" smtClean="0"/>
              <a:t>dezavantajlar </a:t>
            </a:r>
            <a:r>
              <a:rPr lang="tr-TR" dirty="0" smtClean="0"/>
              <a:t>da söz konusudur. İlk giren şirket pazarlama ile ilgili önemli yatırımlar yapar sonradan giren rakipler bu durumun faydalarının bir kısmını toplar. Bu nedenle pazara geç giren şirketler için de yenilikçi modeller geliştirerek başarılı olmak mümkündür.</a:t>
            </a:r>
            <a:endParaRPr lang="tr-TR"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Ürün-Pazar kararları</a:t>
            </a:r>
            <a:endParaRPr lang="tr-TR" dirty="0"/>
          </a:p>
        </p:txBody>
      </p:sp>
      <p:sp>
        <p:nvSpPr>
          <p:cNvPr id="3" name="2 İçerik Yer Tutucusu"/>
          <p:cNvSpPr>
            <a:spLocks noGrp="1"/>
          </p:cNvSpPr>
          <p:nvPr>
            <p:ph idx="1"/>
          </p:nvPr>
        </p:nvSpPr>
        <p:spPr>
          <a:xfrm>
            <a:off x="457200" y="1935480"/>
            <a:ext cx="4114800" cy="4389120"/>
          </a:xfrm>
        </p:spPr>
        <p:txBody>
          <a:bodyPr>
            <a:normAutofit fontScale="85000" lnSpcReduction="20000"/>
          </a:bodyPr>
          <a:lstStyle/>
          <a:p>
            <a:r>
              <a:rPr lang="tr-TR" dirty="0" smtClean="0"/>
              <a:t>Bu aşamada, </a:t>
            </a:r>
            <a:r>
              <a:rPr lang="tr-TR" b="1" dirty="0" smtClean="0"/>
              <a:t>Mevcut ya da potansiyel ürün arzları, ülke pazarına uygunluk bakımından değerlendirilir</a:t>
            </a:r>
            <a:r>
              <a:rPr lang="tr-TR" dirty="0" smtClean="0"/>
              <a:t>. Bu değerlendirme, sütunlu bir tablo üzerinde pazarları yatay sütun ve ürünleri de dikey sütunlar olarak gösteren bir ürün Pazar matrisi oluşturarak gerçekleştirilebilir. Her bir hücre, bir ürün ile bir Pazar bölümünün olası </a:t>
            </a:r>
            <a:r>
              <a:rPr lang="tr-TR" dirty="0" err="1" smtClean="0"/>
              <a:t>keşişmesini</a:t>
            </a:r>
            <a:r>
              <a:rPr lang="tr-TR" dirty="0" smtClean="0"/>
              <a:t> temsil etmektedir.</a:t>
            </a:r>
            <a:endParaRPr lang="tr-TR" dirty="0"/>
          </a:p>
        </p:txBody>
      </p:sp>
      <p:pic>
        <p:nvPicPr>
          <p:cNvPr id="4" name="3 Resim" descr="Ürün-Pazarlaması.jpg"/>
          <p:cNvPicPr>
            <a:picLocks noChangeAspect="1"/>
          </p:cNvPicPr>
          <p:nvPr/>
        </p:nvPicPr>
        <p:blipFill>
          <a:blip r:embed="rId2" cstate="print"/>
          <a:stretch>
            <a:fillRect/>
          </a:stretch>
        </p:blipFill>
        <p:spPr>
          <a:xfrm>
            <a:off x="5148064" y="2204864"/>
            <a:ext cx="3744416" cy="4032448"/>
          </a:xfrm>
          <a:prstGeom prst="rect">
            <a:avLst/>
          </a:prstGeom>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dirty="0" smtClean="0"/>
              <a:t>HEDEFLEME VE HEDEF PAZAR STRATEJİSİ SEÇENEKLERİ</a:t>
            </a:r>
            <a:endParaRPr lang="tr-TR" dirty="0"/>
          </a:p>
        </p:txBody>
      </p:sp>
      <p:sp>
        <p:nvSpPr>
          <p:cNvPr id="3" name="2 İçerik Yer Tutucusu"/>
          <p:cNvSpPr>
            <a:spLocks noGrp="1"/>
          </p:cNvSpPr>
          <p:nvPr>
            <p:ph idx="1"/>
          </p:nvPr>
        </p:nvSpPr>
        <p:spPr>
          <a:xfrm>
            <a:off x="457200" y="1935480"/>
            <a:ext cx="3610744" cy="4389120"/>
          </a:xfrm>
        </p:spPr>
        <p:txBody>
          <a:bodyPr/>
          <a:lstStyle/>
          <a:p>
            <a:r>
              <a:rPr lang="tr-TR" dirty="0" smtClean="0"/>
              <a:t>Küresel pazarlamada verilmesi gereken önemli karar hangi ülkeye ya da bölgesel pazara girileceği kararıdır</a:t>
            </a:r>
            <a:endParaRPr lang="tr-TR" dirty="0"/>
          </a:p>
        </p:txBody>
      </p:sp>
      <p:pic>
        <p:nvPicPr>
          <p:cNvPr id="4" name="3 Resim" descr="1520188279108.jpg"/>
          <p:cNvPicPr>
            <a:picLocks noChangeAspect="1"/>
          </p:cNvPicPr>
          <p:nvPr/>
        </p:nvPicPr>
        <p:blipFill>
          <a:blip r:embed="rId2" cstate="print"/>
          <a:stretch>
            <a:fillRect/>
          </a:stretch>
        </p:blipFill>
        <p:spPr>
          <a:xfrm>
            <a:off x="4283968" y="2276872"/>
            <a:ext cx="4392488" cy="3960440"/>
          </a:xfrm>
          <a:prstGeom prst="rect">
            <a:avLst/>
          </a:prstGeom>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Hedef alma örnekleri:</a:t>
            </a:r>
            <a:endParaRPr lang="tr-TR" dirty="0"/>
          </a:p>
        </p:txBody>
      </p:sp>
      <p:sp>
        <p:nvSpPr>
          <p:cNvPr id="3" name="2 İçerik Yer Tutucusu"/>
          <p:cNvSpPr>
            <a:spLocks noGrp="1"/>
          </p:cNvSpPr>
          <p:nvPr>
            <p:ph idx="1"/>
          </p:nvPr>
        </p:nvSpPr>
        <p:spPr>
          <a:xfrm>
            <a:off x="457200" y="1935480"/>
            <a:ext cx="4114800" cy="4389120"/>
          </a:xfrm>
        </p:spPr>
        <p:txBody>
          <a:bodyPr>
            <a:normAutofit fontScale="70000" lnSpcReduction="20000"/>
          </a:bodyPr>
          <a:lstStyle/>
          <a:p>
            <a:r>
              <a:rPr lang="tr-TR" dirty="0" smtClean="0"/>
              <a:t>Küresel ev mobilyaları pazarı cinsiyet açısından bölümlendirilebilir. </a:t>
            </a:r>
            <a:r>
              <a:rPr lang="tr-TR" dirty="0" err="1" smtClean="0"/>
              <a:t>IKEA’nın</a:t>
            </a:r>
            <a:r>
              <a:rPr lang="tr-TR" dirty="0" smtClean="0"/>
              <a:t> müşterilerinin yüzde 70’i kadındır.</a:t>
            </a:r>
          </a:p>
          <a:p>
            <a:r>
              <a:rPr lang="tr-TR" dirty="0" smtClean="0"/>
              <a:t>Hindistan’ın araç pazarı </a:t>
            </a:r>
            <a:r>
              <a:rPr lang="tr-TR" dirty="0" err="1" smtClean="0"/>
              <a:t>scooter</a:t>
            </a:r>
            <a:r>
              <a:rPr lang="tr-TR" dirty="0" smtClean="0"/>
              <a:t> ve motosiklet sürücüleri ve dört tekerlekli bir aracın maliyetini karşılayabilecekler olarak bölümlendirilebilir. </a:t>
            </a:r>
            <a:r>
              <a:rPr lang="tr-TR" dirty="0" err="1" smtClean="0"/>
              <a:t>Tata</a:t>
            </a:r>
            <a:r>
              <a:rPr lang="tr-TR" dirty="0" smtClean="0"/>
              <a:t> motor’un </a:t>
            </a:r>
            <a:r>
              <a:rPr lang="tr-TR" dirty="0" err="1" smtClean="0"/>
              <a:t>nano</a:t>
            </a:r>
            <a:r>
              <a:rPr lang="tr-TR" dirty="0" smtClean="0"/>
              <a:t> </a:t>
            </a:r>
            <a:r>
              <a:rPr lang="tr-TR" dirty="0" err="1" smtClean="0"/>
              <a:t>micro</a:t>
            </a:r>
            <a:r>
              <a:rPr lang="tr-TR" dirty="0" smtClean="0"/>
              <a:t> otomobilin hedef pazarı dört tekerliklilere yükseltmeyi isteyen ve bunu yapabilecek olan iki tekerlekli araç sürücüleridir.</a:t>
            </a:r>
          </a:p>
          <a:p>
            <a:r>
              <a:rPr lang="tr-TR" dirty="0" smtClean="0"/>
              <a:t>Amerikalı otomobil alıcıları yaşları açısından bölümlendirilebilir. Toyota’nın </a:t>
            </a:r>
            <a:r>
              <a:rPr lang="tr-TR" dirty="0" err="1" smtClean="0"/>
              <a:t>Scion</a:t>
            </a:r>
            <a:r>
              <a:rPr lang="tr-TR" dirty="0" smtClean="0"/>
              <a:t> modeli Y kuşağını hedef almaktadır yani ilk otomobillerini alan 20’liyaşlardaki kişiler.</a:t>
            </a:r>
            <a:endParaRPr lang="tr-TR" dirty="0"/>
          </a:p>
        </p:txBody>
      </p:sp>
      <p:pic>
        <p:nvPicPr>
          <p:cNvPr id="4" name="3 Resim" descr="indir (6).jpg"/>
          <p:cNvPicPr>
            <a:picLocks noChangeAspect="1"/>
          </p:cNvPicPr>
          <p:nvPr/>
        </p:nvPicPr>
        <p:blipFill>
          <a:blip r:embed="rId2" cstate="print"/>
          <a:stretch>
            <a:fillRect/>
          </a:stretch>
        </p:blipFill>
        <p:spPr>
          <a:xfrm>
            <a:off x="5148064" y="1844824"/>
            <a:ext cx="3672408" cy="3816424"/>
          </a:xfrm>
          <a:prstGeom prst="rect">
            <a:avLst/>
          </a:prstGeom>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32656"/>
            <a:ext cx="8229600" cy="1514432"/>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dirty="0" smtClean="0"/>
              <a:t>Hedef pazarlama stratejisinin üç temel kategorisi:</a:t>
            </a:r>
            <a:endParaRPr lang="tr-TR" dirty="0"/>
          </a:p>
        </p:txBody>
      </p:sp>
      <p:sp>
        <p:nvSpPr>
          <p:cNvPr id="3" name="2 İçerik Yer Tutucusu"/>
          <p:cNvSpPr>
            <a:spLocks noGrp="1"/>
          </p:cNvSpPr>
          <p:nvPr>
            <p:ph idx="1"/>
          </p:nvPr>
        </p:nvSpPr>
        <p:spPr>
          <a:xfrm>
            <a:off x="457200" y="1935480"/>
            <a:ext cx="4042792" cy="4389120"/>
          </a:xfrm>
        </p:spPr>
        <p:txBody>
          <a:bodyPr/>
          <a:lstStyle/>
          <a:p>
            <a:r>
              <a:rPr lang="tr-TR" dirty="0" smtClean="0"/>
              <a:t>Standartlaştırılmış küresel pazarlama</a:t>
            </a:r>
          </a:p>
          <a:p>
            <a:r>
              <a:rPr lang="tr-TR" dirty="0" smtClean="0"/>
              <a:t>Yoğunlaştırılmış küresel pazarlama</a:t>
            </a:r>
          </a:p>
          <a:p>
            <a:r>
              <a:rPr lang="tr-TR" dirty="0" smtClean="0"/>
              <a:t>Farklılaştırılmış küresel pazarlama</a:t>
            </a:r>
          </a:p>
          <a:p>
            <a:endParaRPr lang="tr-TR" dirty="0" smtClean="0"/>
          </a:p>
        </p:txBody>
      </p:sp>
      <p:pic>
        <p:nvPicPr>
          <p:cNvPr id="4" name="3 Resim" descr="farkılılaştırma-stratejisi.png"/>
          <p:cNvPicPr>
            <a:picLocks noChangeAspect="1"/>
          </p:cNvPicPr>
          <p:nvPr/>
        </p:nvPicPr>
        <p:blipFill>
          <a:blip r:embed="rId2" cstate="print"/>
          <a:stretch>
            <a:fillRect/>
          </a:stretch>
        </p:blipFill>
        <p:spPr>
          <a:xfrm>
            <a:off x="4788024" y="2132856"/>
            <a:ext cx="4104456" cy="3528392"/>
          </a:xfrm>
          <a:prstGeom prst="rect">
            <a:avLst/>
          </a:prstGeom>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dirty="0" smtClean="0"/>
              <a:t>1-Standartlaştırılmış küresel pazarlama</a:t>
            </a:r>
            <a:endParaRPr lang="tr-TR" dirty="0"/>
          </a:p>
        </p:txBody>
      </p:sp>
      <p:sp>
        <p:nvSpPr>
          <p:cNvPr id="3" name="2 İçerik Yer Tutucusu"/>
          <p:cNvSpPr>
            <a:spLocks noGrp="1"/>
          </p:cNvSpPr>
          <p:nvPr>
            <p:ph idx="1"/>
          </p:nvPr>
        </p:nvSpPr>
        <p:spPr/>
        <p:txBody>
          <a:bodyPr>
            <a:normAutofit lnSpcReduction="10000"/>
          </a:bodyPr>
          <a:lstStyle/>
          <a:p>
            <a:r>
              <a:rPr lang="tr-TR" dirty="0" smtClean="0"/>
              <a:t>Tek bir ülkedeki kitlesel pazarlamaya benzemektedir. Potansiyel alıcıların geniş kitlesel pazarı için aynı pazarlama karmasını oluşturmayı içermektedir. Aynı zamanda </a:t>
            </a:r>
            <a:r>
              <a:rPr lang="tr-TR" b="1" i="1" dirty="0" smtClean="0"/>
              <a:t>farklılaştırılmamış hedef pazarlaması </a:t>
            </a:r>
            <a:r>
              <a:rPr lang="tr-TR" dirty="0" smtClean="0"/>
              <a:t>olarak da bilinen küresel standartlaştırılmış pazarlama, </a:t>
            </a:r>
            <a:r>
              <a:rPr lang="tr-TR" b="1" dirty="0" smtClean="0"/>
              <a:t>tüm dünyada kitlesel bir pazarın var olduğu varsayımına dayanır. </a:t>
            </a:r>
            <a:r>
              <a:rPr lang="tr-TR" dirty="0" smtClean="0"/>
              <a:t>Ürün ayarlaması minimuma indirgenmiştir ve bir </a:t>
            </a:r>
            <a:r>
              <a:rPr lang="tr-TR" b="1" dirty="0" smtClean="0">
                <a:solidFill>
                  <a:srgbClr val="FF0000"/>
                </a:solidFill>
              </a:rPr>
              <a:t>yoğun dağıtım stratejisi,</a:t>
            </a:r>
            <a:r>
              <a:rPr lang="tr-TR" dirty="0" smtClean="0"/>
              <a:t> ürünün maksimum sayıdaki perakende satış yerinde ulaşılabilir olmasını sağlamaktadır. </a:t>
            </a:r>
            <a:r>
              <a:rPr lang="tr-TR" b="1" u="sng" dirty="0" smtClean="0">
                <a:solidFill>
                  <a:srgbClr val="FF0000"/>
                </a:solidFill>
              </a:rPr>
              <a:t>Düşük üretim maliyetleri </a:t>
            </a:r>
            <a:r>
              <a:rPr lang="tr-TR" dirty="0" smtClean="0"/>
              <a:t>nedeniyle tercih edilen bir stratejidir.</a:t>
            </a:r>
            <a:endParaRPr lang="tr-TR"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1586440"/>
          </a:xfrm>
        </p:spPr>
        <p:style>
          <a:lnRef idx="1">
            <a:schemeClr val="accent1"/>
          </a:lnRef>
          <a:fillRef idx="2">
            <a:schemeClr val="accent1"/>
          </a:fillRef>
          <a:effectRef idx="1">
            <a:schemeClr val="accent1"/>
          </a:effectRef>
          <a:fontRef idx="minor">
            <a:schemeClr val="dk1"/>
          </a:fontRef>
        </p:style>
        <p:txBody>
          <a:bodyPr>
            <a:normAutofit/>
          </a:bodyPr>
          <a:lstStyle/>
          <a:p>
            <a:r>
              <a:rPr lang="tr-TR" dirty="0" smtClean="0"/>
              <a:t>2-Yoğunlaştırılmış küresel pazarlama</a:t>
            </a:r>
            <a:endParaRPr lang="tr-TR" dirty="0"/>
          </a:p>
        </p:txBody>
      </p:sp>
      <p:sp>
        <p:nvSpPr>
          <p:cNvPr id="3" name="2 İçerik Yer Tutucusu"/>
          <p:cNvSpPr>
            <a:spLocks noGrp="1"/>
          </p:cNvSpPr>
          <p:nvPr>
            <p:ph idx="1"/>
          </p:nvPr>
        </p:nvSpPr>
        <p:spPr/>
        <p:txBody>
          <a:bodyPr>
            <a:normAutofit fontScale="92500" lnSpcReduction="20000"/>
          </a:bodyPr>
          <a:lstStyle/>
          <a:p>
            <a:r>
              <a:rPr lang="tr-TR" b="1" dirty="0" smtClean="0"/>
              <a:t>Bir nişe ulaşmak amacıyla bir pazarlama karması tasarlamayı içermektedir</a:t>
            </a:r>
            <a:r>
              <a:rPr lang="tr-TR" dirty="0" smtClean="0"/>
              <a:t>. Bir niş küresel pazarın tek bir bölümüdür. Örn </a:t>
            </a:r>
            <a:r>
              <a:rPr lang="tr-TR" dirty="0" err="1" smtClean="0"/>
              <a:t>Chanel</a:t>
            </a:r>
            <a:r>
              <a:rPr lang="tr-TR" dirty="0" smtClean="0"/>
              <a:t> gibi kozmetik markaları pazarın üst seviyesini , prestijli bölümünü hedef almakta, ürün kalitesi ve yüksek kaliteli satıcılara dar bir dağıtım tercih etmekte kitlesel pazarlamaya girmemektedir.</a:t>
            </a:r>
          </a:p>
          <a:p>
            <a:r>
              <a:rPr lang="tr-TR" dirty="0" smtClean="0"/>
              <a:t>Bir çok ülkede var olan bir niş pazara hitap ederek başarılı olan ve birçok kişinin bilmediği pek çok başarılı şirket de yoğunlaştırılmış pazarlama stratejisini kullanmaktadır. Bu tür şirketler </a:t>
            </a:r>
            <a:r>
              <a:rPr lang="tr-TR" b="1" dirty="0" smtClean="0"/>
              <a:t>ulusal genişlikten çok küresel derinlik için uğraşır. </a:t>
            </a:r>
            <a:r>
              <a:rPr lang="tr-TR" dirty="0" smtClean="0"/>
              <a:t>(Örn:sadece otel ve restoranlara satılan bulaşık makinesi markası </a:t>
            </a:r>
            <a:r>
              <a:rPr lang="tr-TR" dirty="0" err="1" smtClean="0"/>
              <a:t>Winterhalter</a:t>
            </a:r>
            <a:r>
              <a:rPr lang="tr-TR" dirty="0" smtClean="0"/>
              <a:t> şirketi, tüketicilere, hastanelere, okullara vb ürün satmamaktadır)</a:t>
            </a:r>
            <a:endParaRPr lang="tr-TR"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dirty="0" smtClean="0"/>
              <a:t>3-Farklılaştırılmış Küresel pazarlama </a:t>
            </a:r>
            <a:endParaRPr lang="tr-TR" dirty="0"/>
          </a:p>
        </p:txBody>
      </p:sp>
      <p:sp>
        <p:nvSpPr>
          <p:cNvPr id="3" name="2 İçerik Yer Tutucusu"/>
          <p:cNvSpPr>
            <a:spLocks noGrp="1"/>
          </p:cNvSpPr>
          <p:nvPr>
            <p:ph idx="1"/>
          </p:nvPr>
        </p:nvSpPr>
        <p:spPr/>
        <p:txBody>
          <a:bodyPr>
            <a:normAutofit fontScale="92500" lnSpcReduction="10000"/>
          </a:bodyPr>
          <a:lstStyle/>
          <a:p>
            <a:r>
              <a:rPr lang="tr-TR" b="1" dirty="0" smtClean="0"/>
              <a:t>Çok bölümlü hedefleme olarak da bilinen bu iddialı yaklaşımda,birden fazla pazarlama karması sunumu ile iki ya da daha fazla Pazar bölümü hedef alınmaktadır. </a:t>
            </a:r>
            <a:r>
              <a:rPr lang="tr-TR" dirty="0" smtClean="0"/>
              <a:t>Bu strateji, bir şirketin daha geniş Pazar kapsamına girmesini mümkün kılmaktadır. </a:t>
            </a:r>
          </a:p>
          <a:p>
            <a:r>
              <a:rPr lang="tr-TR" dirty="0" smtClean="0"/>
              <a:t>Bu stratejide </a:t>
            </a:r>
            <a:r>
              <a:rPr lang="tr-TR" b="1" dirty="0" smtClean="0"/>
              <a:t>aynı Pazar içerisinde farklı konumlandırma </a:t>
            </a:r>
            <a:r>
              <a:rPr lang="tr-TR" dirty="0" smtClean="0"/>
              <a:t>yapıldığı görülmektedir. Örn </a:t>
            </a:r>
            <a:r>
              <a:rPr lang="tr-TR" dirty="0" err="1" smtClean="0"/>
              <a:t>Danone</a:t>
            </a:r>
            <a:r>
              <a:rPr lang="tr-TR" dirty="0" smtClean="0"/>
              <a:t> şirketinin </a:t>
            </a:r>
            <a:r>
              <a:rPr lang="tr-TR" dirty="0" err="1" smtClean="0"/>
              <a:t>Evian</a:t>
            </a:r>
            <a:r>
              <a:rPr lang="tr-TR" dirty="0" smtClean="0"/>
              <a:t> şişe suyu markası gelişmiş ülkelerdeki tüketicileri hedef almakta, ama gelişmekte olan ülkelere de farklı ve daha ucuz ürünler de sunulmaktadır. Mesela </a:t>
            </a:r>
            <a:r>
              <a:rPr lang="tr-TR" dirty="0" err="1" smtClean="0"/>
              <a:t>evian</a:t>
            </a:r>
            <a:r>
              <a:rPr lang="tr-TR" dirty="0" smtClean="0"/>
              <a:t> güzellikle ilişkili konumlandırılırken </a:t>
            </a:r>
            <a:r>
              <a:rPr lang="tr-TR" dirty="0" err="1" smtClean="0"/>
              <a:t>volvic</a:t>
            </a:r>
            <a:r>
              <a:rPr lang="tr-TR" dirty="0" smtClean="0"/>
              <a:t> ürünü enerji ile ilişkilendirilmektedir.</a:t>
            </a:r>
            <a:endParaRPr lang="tr-TR"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tr-TR" dirty="0" smtClean="0"/>
              <a:t>Konumlandırma</a:t>
            </a:r>
            <a:endParaRPr lang="tr-TR" dirty="0"/>
          </a:p>
        </p:txBody>
      </p:sp>
      <p:sp>
        <p:nvSpPr>
          <p:cNvPr id="3" name="2 İçerik Yer Tutucusu"/>
          <p:cNvSpPr>
            <a:spLocks noGrp="1"/>
          </p:cNvSpPr>
          <p:nvPr>
            <p:ph idx="1"/>
          </p:nvPr>
        </p:nvSpPr>
        <p:spPr>
          <a:xfrm>
            <a:off x="457200" y="1935480"/>
            <a:ext cx="4114800" cy="4389120"/>
          </a:xfrm>
        </p:spPr>
        <p:txBody>
          <a:bodyPr>
            <a:normAutofit fontScale="92500" lnSpcReduction="10000"/>
          </a:bodyPr>
          <a:lstStyle/>
          <a:p>
            <a:r>
              <a:rPr lang="tr-TR" dirty="0" smtClean="0"/>
              <a:t>Konumlandırma, markanın sunduğu ve sunmadığı tavırlar ve faydalar bakımından rakipler ile ilişkili olarak müşterilerin zihinlerindeki bir markayı farklılaştırma faaliyetini ifade etmektedir. Hedef müşterilerin zihinlerindeki “şeyleri belirlemek” ya da “bir boşluğu doldurmak” için stratejiler geliştirmek sürecidir.</a:t>
            </a:r>
            <a:endParaRPr lang="tr-TR" dirty="0"/>
          </a:p>
        </p:txBody>
      </p:sp>
      <p:pic>
        <p:nvPicPr>
          <p:cNvPr id="4" name="3 Resim" descr="marka-konumlandirma-gostergebilim.jpg"/>
          <p:cNvPicPr>
            <a:picLocks noChangeAspect="1"/>
          </p:cNvPicPr>
          <p:nvPr/>
        </p:nvPicPr>
        <p:blipFill>
          <a:blip r:embed="rId2" cstate="print"/>
          <a:stretch>
            <a:fillRect/>
          </a:stretch>
        </p:blipFill>
        <p:spPr>
          <a:xfrm>
            <a:off x="4716016" y="2132856"/>
            <a:ext cx="3888432" cy="4032448"/>
          </a:xfrm>
          <a:prstGeom prst="rect">
            <a:avLst/>
          </a:prstGeom>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36712"/>
            <a:ext cx="8229600" cy="5487888"/>
          </a:xfrm>
        </p:spPr>
        <p:txBody>
          <a:bodyPr>
            <a:normAutofit/>
          </a:bodyPr>
          <a:lstStyle/>
          <a:p>
            <a:pPr>
              <a:buNone/>
            </a:pPr>
            <a:r>
              <a:rPr lang="tr-TR" dirty="0" smtClean="0"/>
              <a:t>Konumlandırma, bölümlendirme ve hedefleme stratejileri ile ilişkilidir.  Konumlandırma stratejisi:</a:t>
            </a:r>
          </a:p>
          <a:p>
            <a:r>
              <a:rPr lang="tr-TR" u="sng" dirty="0" smtClean="0"/>
              <a:t>Özellik ve fayda, </a:t>
            </a:r>
          </a:p>
          <a:p>
            <a:r>
              <a:rPr lang="tr-TR" u="sng" dirty="0" smtClean="0"/>
              <a:t>Kalite ve fiyat, </a:t>
            </a:r>
          </a:p>
          <a:p>
            <a:r>
              <a:rPr lang="tr-TR" u="sng" dirty="0" smtClean="0"/>
              <a:t>Kullanım ya da kullanıcı bazında konumlandırma</a:t>
            </a:r>
            <a:r>
              <a:rPr lang="tr-TR" dirty="0" smtClean="0"/>
              <a:t>yı içermektedir.</a:t>
            </a:r>
          </a:p>
          <a:p>
            <a:pPr>
              <a:buNone/>
            </a:pPr>
            <a:r>
              <a:rPr lang="tr-TR" dirty="0" smtClean="0"/>
              <a:t>Küresel pazarlamada özellikle faydalı </a:t>
            </a:r>
            <a:r>
              <a:rPr lang="tr-TR" b="1" dirty="0" smtClean="0"/>
              <a:t>üç ek konumlandırma stratejisi </a:t>
            </a:r>
            <a:r>
              <a:rPr lang="tr-TR" dirty="0" smtClean="0"/>
              <a:t>daha vardır: </a:t>
            </a:r>
          </a:p>
          <a:p>
            <a:r>
              <a:rPr lang="tr-TR" u="sng" dirty="0" smtClean="0"/>
              <a:t>Küresel tüketici kültürü konumlandırması, </a:t>
            </a:r>
          </a:p>
          <a:p>
            <a:r>
              <a:rPr lang="tr-TR" u="sng" dirty="0" smtClean="0"/>
              <a:t>Yerel tüketici kültürü konumlandırması, </a:t>
            </a:r>
          </a:p>
          <a:p>
            <a:r>
              <a:rPr lang="tr-TR" u="sng" dirty="0" smtClean="0"/>
              <a:t>Yabancı tüketici kültürü konumlandırması</a:t>
            </a:r>
            <a:endParaRPr lang="tr-TR" u="sng"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24744"/>
            <a:ext cx="8229600" cy="5199856"/>
          </a:xfrm>
        </p:spPr>
        <p:txBody>
          <a:bodyPr/>
          <a:lstStyle/>
          <a:p>
            <a:pPr>
              <a:buNone/>
            </a:pPr>
            <a:r>
              <a:rPr lang="tr-TR" b="1" dirty="0" smtClean="0"/>
              <a:t>1-Özellik ya da fayda konumlandırması</a:t>
            </a:r>
          </a:p>
          <a:p>
            <a:r>
              <a:rPr lang="tr-TR" dirty="0" smtClean="0"/>
              <a:t>Sıkça kullanılan bu strateji, belirli bir ürünün özelliğini, faydasını ya da önemini kullanır.Ekonomik, dayanıklılık, güvenilirlik vb. Volvo=güvenlik; BMW=üstün sürüş makinesi</a:t>
            </a:r>
          </a:p>
          <a:p>
            <a:pPr>
              <a:buNone/>
            </a:pPr>
            <a:r>
              <a:rPr lang="tr-TR" b="1" dirty="0" smtClean="0"/>
              <a:t>2-Kalite ve Fiyat konumlandırması</a:t>
            </a:r>
          </a:p>
          <a:p>
            <a:r>
              <a:rPr lang="tr-TR" dirty="0" smtClean="0"/>
              <a:t>Bu stratejinin, yüksek moda/kalite ve yüksek fiyattan, uygun fiyattaki gerçek değere kadar uzanan (düşük kaliteden ziyade!) bir sürece dayalı koşullardan oluşur</a:t>
            </a:r>
            <a:endParaRPr lang="tr-TR"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1484784"/>
            <a:ext cx="8352928" cy="4821168"/>
          </a:xfrm>
        </p:spPr>
        <p:txBody>
          <a:bodyPr>
            <a:normAutofit lnSpcReduction="10000"/>
          </a:bodyPr>
          <a:lstStyle/>
          <a:p>
            <a:r>
              <a:rPr lang="tr-TR" b="1" dirty="0" smtClean="0"/>
              <a:t>3-Kullanım ya da Kullanıcı ya da rakip bazında konumlandırma:</a:t>
            </a:r>
          </a:p>
          <a:p>
            <a:r>
              <a:rPr lang="tr-TR" dirty="0" smtClean="0"/>
              <a:t>Bir ürünün nasıl kullanıldığını ya da markayı bir kullanıcı ya da kullanıcılar sınıfı ile ilişkilendirir. Örn: </a:t>
            </a:r>
            <a:r>
              <a:rPr lang="tr-TR" dirty="0" err="1" smtClean="0"/>
              <a:t>Max</a:t>
            </a:r>
            <a:r>
              <a:rPr lang="tr-TR" dirty="0" smtClean="0"/>
              <a:t> faktörün “makyaj uzmanlarının kullandığı makyaj markası” olarak konumlandırması.</a:t>
            </a:r>
          </a:p>
          <a:p>
            <a:r>
              <a:rPr lang="tr-TR" b="1" dirty="0" smtClean="0"/>
              <a:t>4-Rekabet:</a:t>
            </a:r>
          </a:p>
          <a:p>
            <a:pPr>
              <a:buNone/>
            </a:pPr>
            <a:r>
              <a:rPr lang="tr-TR" dirty="0" smtClean="0"/>
              <a:t>Rekabete yapılan kapalı ya da açık referanslar, etkili bir konumlandırma stratejisinin temelini oluşturabilir. Örneğin, body </a:t>
            </a:r>
            <a:r>
              <a:rPr lang="tr-TR" dirty="0" err="1" smtClean="0"/>
              <a:t>shop</a:t>
            </a:r>
            <a:r>
              <a:rPr lang="tr-TR" dirty="0" smtClean="0"/>
              <a:t> markasının “yaygın” sağlık ve güzellik markaları ile kendi markası arasındaki farkı vurgulayarak piyasaya girmesi</a:t>
            </a:r>
            <a:endParaRPr lang="tr-TR"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68760"/>
            <a:ext cx="8229600" cy="5055840"/>
          </a:xfrm>
        </p:spPr>
        <p:txBody>
          <a:bodyPr/>
          <a:lstStyle/>
          <a:p>
            <a:r>
              <a:rPr lang="tr-TR" b="1" u="sng" dirty="0" smtClean="0">
                <a:solidFill>
                  <a:schemeClr val="accent1">
                    <a:lumMod val="75000"/>
                  </a:schemeClr>
                </a:solidFill>
              </a:rPr>
              <a:t>5-Küresel,Yabancı ve Yerel Tüketici Kültürü Konumlandırması:</a:t>
            </a:r>
          </a:p>
          <a:p>
            <a:r>
              <a:rPr lang="tr-TR" b="1" dirty="0" smtClean="0"/>
              <a:t>A)Küresel tüketici kültürü konumlandırması, </a:t>
            </a:r>
            <a:r>
              <a:rPr lang="tr-TR" u="sng" dirty="0" smtClean="0"/>
              <a:t>markayı belirli bir küresel kültürün sembolü olarak tanımlayan bir stratejidir </a:t>
            </a:r>
            <a:r>
              <a:rPr lang="tr-TR" dirty="0" smtClean="0"/>
              <a:t>(küresel gençler, kozmopolit elitler vb) Belirli ürünler özellikle bu strateji ile uyumludur. Örneğin </a:t>
            </a:r>
            <a:r>
              <a:rPr lang="tr-TR" b="1" dirty="0" smtClean="0"/>
              <a:t>yüksek teknolojik ürünleri </a:t>
            </a:r>
            <a:r>
              <a:rPr lang="tr-TR" dirty="0" smtClean="0"/>
              <a:t>sofistike, karmaşık ve anlaşılması zor olduğu için alıcıların da böyle olduğu görülmektedir. </a:t>
            </a:r>
          </a:p>
          <a:p>
            <a:r>
              <a:rPr lang="tr-TR" b="1" dirty="0" smtClean="0"/>
              <a:t>Yüksek temaslı ürünler </a:t>
            </a:r>
            <a:r>
              <a:rPr lang="tr-TR" dirty="0" smtClean="0"/>
              <a:t>olarak ifade edilen ürünler için de akıldan çok duygulara hitap daha önemlidir(eğlence romantizm materyalizm temalı)</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08720"/>
            <a:ext cx="8229600" cy="5415880"/>
          </a:xfrm>
        </p:spPr>
        <p:txBody>
          <a:bodyPr>
            <a:normAutofit/>
          </a:bodyPr>
          <a:lstStyle/>
          <a:p>
            <a:r>
              <a:rPr lang="tr-TR" b="1" dirty="0" smtClean="0"/>
              <a:t>B)Yabancı tüketici kültürü konumlandırması </a:t>
            </a:r>
            <a:r>
              <a:rPr lang="tr-TR" dirty="0" smtClean="0"/>
              <a:t>ise, markanın kullanıcıları ile özdeşleşen durumları ya da yabancı bir kültür/ülke ile ilişkili üretim kökenlerini kullanır.(örn: </a:t>
            </a:r>
            <a:r>
              <a:rPr lang="tr-TR" dirty="0" err="1" smtClean="0"/>
              <a:t>Foster’s</a:t>
            </a:r>
            <a:r>
              <a:rPr lang="tr-TR" dirty="0" smtClean="0"/>
              <a:t>. Biranın </a:t>
            </a:r>
            <a:r>
              <a:rPr lang="tr-TR" dirty="0" err="1" smtClean="0"/>
              <a:t>Avusturalyalısı</a:t>
            </a:r>
            <a:r>
              <a:rPr lang="tr-TR" dirty="0" smtClean="0"/>
              <a:t> ya da </a:t>
            </a:r>
            <a:r>
              <a:rPr lang="tr-TR" dirty="0" err="1" smtClean="0"/>
              <a:t>İKEA’nın</a:t>
            </a:r>
            <a:r>
              <a:rPr lang="tr-TR" dirty="0" smtClean="0"/>
              <a:t> mağazalarının İsveç bayrağı renkleri ile süslenmiş olması)</a:t>
            </a:r>
          </a:p>
          <a:p>
            <a:r>
              <a:rPr lang="tr-TR" b="1" dirty="0" smtClean="0"/>
              <a:t>C)Yerel tüketici kültürü konumlandırması, </a:t>
            </a:r>
            <a:r>
              <a:rPr lang="tr-TR" dirty="0" smtClean="0"/>
              <a:t>Markayı yerel kültürle ilişkilendiren ve markayı ulusal kültür içerisindeki yerel kişiler tarafından tüketiliyor şekline gösteren ya da ürünü yerel müşteriler için yerel olarak üretiliyor şeklinde tanımlayan konumlandırma stratejisidir (özellikle gıda ürünlerinde)</a:t>
            </a:r>
            <a:endParaRPr lang="tr-TR"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32656"/>
            <a:ext cx="8229600" cy="1514432"/>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dirty="0" smtClean="0"/>
              <a:t>Küresel Pazarlar için Ürün ve Hizmet Stratejileri</a:t>
            </a:r>
            <a:endParaRPr lang="tr-TR" dirty="0"/>
          </a:p>
        </p:txBody>
      </p:sp>
      <p:pic>
        <p:nvPicPr>
          <p:cNvPr id="4" name="3 İçerik Yer Tutucusu" descr="unnamed (3).jpg"/>
          <p:cNvPicPr>
            <a:picLocks noGrp="1" noChangeAspect="1"/>
          </p:cNvPicPr>
          <p:nvPr>
            <p:ph idx="1"/>
          </p:nvPr>
        </p:nvPicPr>
        <p:blipFill>
          <a:blip r:embed="rId2" cstate="print"/>
          <a:stretch>
            <a:fillRect/>
          </a:stretch>
        </p:blipFill>
        <p:spPr>
          <a:xfrm>
            <a:off x="1187624" y="2492896"/>
            <a:ext cx="6770550" cy="3456384"/>
          </a:xfrm>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864096"/>
          </a:xfrm>
        </p:spPr>
        <p:txBody>
          <a:bodyPr>
            <a:normAutofit fontScale="90000"/>
          </a:bodyPr>
          <a:lstStyle/>
          <a:p>
            <a:r>
              <a:rPr lang="tr-TR" dirty="0" smtClean="0"/>
              <a:t>ÜRÜN ve KÜRESEL ÜRÜN KAVRAMI</a:t>
            </a:r>
            <a:endParaRPr lang="tr-TR" dirty="0"/>
          </a:p>
        </p:txBody>
      </p:sp>
      <p:sp>
        <p:nvSpPr>
          <p:cNvPr id="3" name="2 İçerik Yer Tutucusu"/>
          <p:cNvSpPr>
            <a:spLocks noGrp="1"/>
          </p:cNvSpPr>
          <p:nvPr>
            <p:ph idx="1"/>
          </p:nvPr>
        </p:nvSpPr>
        <p:spPr>
          <a:xfrm>
            <a:off x="457200" y="1340768"/>
            <a:ext cx="8229600" cy="2952328"/>
          </a:xfrm>
        </p:spPr>
        <p:txBody>
          <a:bodyPr>
            <a:normAutofit fontScale="92500" lnSpcReduction="10000"/>
          </a:bodyPr>
          <a:lstStyle/>
          <a:p>
            <a:r>
              <a:rPr lang="tr-TR" dirty="0" smtClean="0"/>
              <a:t>Küresel pazarlamada hedefe ulaşmak için kullanılacak temel araçlar  beş madde etrafında sıralanabilmektedir: </a:t>
            </a:r>
          </a:p>
          <a:p>
            <a:r>
              <a:rPr lang="tr-TR" dirty="0" smtClean="0"/>
              <a:t>1. Ürünün kendisi </a:t>
            </a:r>
          </a:p>
          <a:p>
            <a:r>
              <a:rPr lang="tr-TR" dirty="0" smtClean="0"/>
              <a:t>2. Tespit edilen fiyat </a:t>
            </a:r>
          </a:p>
          <a:p>
            <a:r>
              <a:rPr lang="tr-TR" dirty="0" smtClean="0"/>
              <a:t>3. Satış ve dağıtım çalışmaları</a:t>
            </a:r>
          </a:p>
          <a:p>
            <a:r>
              <a:rPr lang="tr-TR" dirty="0" smtClean="0"/>
              <a:t>4. Reklam </a:t>
            </a:r>
          </a:p>
          <a:p>
            <a:r>
              <a:rPr lang="tr-TR" dirty="0" smtClean="0"/>
              <a:t>5. Satış ve teşvik kampanyaları</a:t>
            </a:r>
            <a:endParaRPr lang="tr-TR" dirty="0"/>
          </a:p>
        </p:txBody>
      </p:sp>
      <p:pic>
        <p:nvPicPr>
          <p:cNvPr id="4" name="3 Resim" descr="kv935j6yvx.jpg"/>
          <p:cNvPicPr>
            <a:picLocks noChangeAspect="1"/>
          </p:cNvPicPr>
          <p:nvPr/>
        </p:nvPicPr>
        <p:blipFill>
          <a:blip r:embed="rId2" cstate="print"/>
          <a:stretch>
            <a:fillRect/>
          </a:stretch>
        </p:blipFill>
        <p:spPr>
          <a:xfrm>
            <a:off x="539552" y="4149080"/>
            <a:ext cx="7975600" cy="2304256"/>
          </a:xfrm>
          <a:prstGeom prst="rect">
            <a:avLst/>
          </a:prstGeom>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24744"/>
            <a:ext cx="8229600" cy="5199856"/>
          </a:xfrm>
        </p:spPr>
        <p:txBody>
          <a:bodyPr>
            <a:normAutofit fontScale="92500" lnSpcReduction="10000"/>
          </a:bodyPr>
          <a:lstStyle/>
          <a:p>
            <a:r>
              <a:rPr lang="tr-TR" dirty="0" smtClean="0"/>
              <a:t>Temel olarak, uluslar arası alanda faaliyet gösteren işletmelerin karşılarına </a:t>
            </a:r>
            <a:r>
              <a:rPr lang="tr-TR" b="1" u="sng" dirty="0" smtClean="0"/>
              <a:t>iki ayrı modelin </a:t>
            </a:r>
            <a:r>
              <a:rPr lang="tr-TR" dirty="0" smtClean="0"/>
              <a:t>çıktığı söylenebilir.</a:t>
            </a:r>
          </a:p>
          <a:p>
            <a:r>
              <a:rPr lang="tr-TR" dirty="0" smtClean="0"/>
              <a:t> Birinci model, kullanılan üretim teknolojileri açısından değerlendirildiğinde, üretimi gerçekleştirilen ürünler üzerinde her hangi bir değişiklik yapmadan ve dünyanın farklı bölgelerinde ortaya çıkan farklı beklentileri dikkate almadan gerçekleştirilen üretim modelinin benimsendiği </a:t>
            </a:r>
            <a:r>
              <a:rPr lang="tr-TR" b="1" dirty="0" smtClean="0"/>
              <a:t>küresel üretim modelidir. </a:t>
            </a:r>
          </a:p>
          <a:p>
            <a:r>
              <a:rPr lang="tr-TR" dirty="0" smtClean="0"/>
              <a:t>Buna karşılık  ikinci model ise gerek kullanılan teknolojinin özelliğine bağlı olarak ve gerekse üretilen ürünün özelliğine uygun olarak yerel ve bölgesel özelliklerin üretim süreçlerine dahil edildiği </a:t>
            </a:r>
            <a:r>
              <a:rPr lang="tr-TR" b="1" dirty="0" smtClean="0"/>
              <a:t>çok uluslu işletme modelidir</a:t>
            </a:r>
            <a:endParaRPr lang="tr-TR" b="1"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36712"/>
            <a:ext cx="8229600" cy="5487888"/>
          </a:xfrm>
        </p:spPr>
        <p:txBody>
          <a:bodyPr>
            <a:normAutofit fontScale="85000" lnSpcReduction="20000"/>
          </a:bodyPr>
          <a:lstStyle/>
          <a:p>
            <a:r>
              <a:rPr lang="tr-TR" b="1" dirty="0" smtClean="0"/>
              <a:t>Ürün yaşam eğrisi</a:t>
            </a:r>
            <a:r>
              <a:rPr lang="tr-TR" dirty="0" smtClean="0"/>
              <a:t>, yöneticiler tarafından belirli bir hedef pazarın dinamiğini analiz etmede, çeşitli ülkelerin pazarlarında aynı zamanda ürünlerin pozisyonlarını belirlemede kullanılır. </a:t>
            </a:r>
            <a:r>
              <a:rPr lang="tr-TR" b="1" dirty="0" smtClean="0"/>
              <a:t>Firmalar, ürünlerin değişik ülkelerde yaşam çizgilerinin hangi evrelerde olduğunu saptayıp stratejilerini buna göre ayarlamalıdırlar</a:t>
            </a:r>
            <a:r>
              <a:rPr lang="tr-TR" dirty="0" smtClean="0"/>
              <a:t>. Örneğin ürünün pazara ilk giriş döneminde bulunduğu ülkede yapılacak reklam, eğitici ve tanıtıcı olacaktır. Ürün olgunluk devresindeyken aynı reklamı sürdürmek çok gerekli olmayacaktır. O nedenle satışları arttırmak için rakipleri hedef almak daha uygun olacaktır. Olgunluk veya düşüş evresine giren ürünün yaşamını uzatmak için yeni kullanımlar düşünülebilir.</a:t>
            </a:r>
          </a:p>
          <a:p>
            <a:r>
              <a:rPr lang="tr-TR" b="1" dirty="0" smtClean="0"/>
              <a:t>Ürünün yaşam eğrisinin şekli ve süreci üründen ürüne, bir ülkenin pazarından diğerine göre değişir </a:t>
            </a:r>
            <a:r>
              <a:rPr lang="tr-TR" dirty="0" smtClean="0"/>
              <a:t>Ürün farklı ülkelerde farklı aşamalarda bulunabilir. Örneğin, siyah-beyaz televizyon 1970’li yıllarda Türkiye’de büyüme dönemini yaşarken Avrupa ve Amerika’da çoktan yerini renkli tüplü televizyonlara bırakmıştı.</a:t>
            </a:r>
            <a:endParaRPr lang="tr-TR"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8229600" cy="1847088"/>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dirty="0" smtClean="0"/>
              <a:t>STANDARTLAŞTIRMA VE UYUMLAŞTIRMA (UYARLAMA) KARARLARI </a:t>
            </a:r>
            <a:endParaRPr lang="tr-TR" dirty="0"/>
          </a:p>
        </p:txBody>
      </p:sp>
      <p:sp>
        <p:nvSpPr>
          <p:cNvPr id="3" name="2 İçerik Yer Tutucusu"/>
          <p:cNvSpPr>
            <a:spLocks noGrp="1"/>
          </p:cNvSpPr>
          <p:nvPr>
            <p:ph idx="1"/>
          </p:nvPr>
        </p:nvSpPr>
        <p:spPr>
          <a:xfrm>
            <a:off x="457200" y="1935480"/>
            <a:ext cx="4114800" cy="4389120"/>
          </a:xfrm>
        </p:spPr>
        <p:txBody>
          <a:bodyPr>
            <a:normAutofit fontScale="92500" lnSpcReduction="20000"/>
          </a:bodyPr>
          <a:lstStyle/>
          <a:p>
            <a:r>
              <a:rPr lang="tr-TR" dirty="0" smtClean="0"/>
              <a:t>Uluslararası pazarlama karmasında ürün boyutunda en önemli kararlardan biri, ürünün </a:t>
            </a:r>
            <a:r>
              <a:rPr lang="tr-TR" b="1" dirty="0" smtClean="0"/>
              <a:t>standart veya uyumlaştırılmış </a:t>
            </a:r>
            <a:r>
              <a:rPr lang="tr-TR" dirty="0" smtClean="0"/>
              <a:t>olarak pazara sunulması kararıdır İki seçeneğin de avantaj ve dezavantajları bulunmaktadır. İşletmeler küresel ürünlerini dış pazarlar için ne ölçüde uyumlu hâle getireceklerine karar vermelidirler</a:t>
            </a:r>
            <a:endParaRPr lang="tr-TR" dirty="0"/>
          </a:p>
        </p:txBody>
      </p:sp>
      <p:pic>
        <p:nvPicPr>
          <p:cNvPr id="5" name="4 Resim" descr="blog_ProductStandardization.jpg"/>
          <p:cNvPicPr>
            <a:picLocks noChangeAspect="1"/>
          </p:cNvPicPr>
          <p:nvPr/>
        </p:nvPicPr>
        <p:blipFill>
          <a:blip r:embed="rId2" cstate="print"/>
          <a:stretch>
            <a:fillRect/>
          </a:stretch>
        </p:blipFill>
        <p:spPr>
          <a:xfrm>
            <a:off x="5076056" y="2132856"/>
            <a:ext cx="3543300" cy="3810000"/>
          </a:xfrm>
          <a:prstGeom prst="rect">
            <a:avLst/>
          </a:prstGeom>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STANDARTLAŞTIRMA</a:t>
            </a:r>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t>Ülkeler arasında var olan </a:t>
            </a:r>
            <a:r>
              <a:rPr lang="tr-TR" b="1" dirty="0" smtClean="0"/>
              <a:t>dilde, dağıtım kanallarında, perakende yapısında, iklimde, pazar düzenlemelerinde, kültürel özelliklerde farklılıklardan </a:t>
            </a:r>
            <a:r>
              <a:rPr lang="tr-TR" dirty="0" smtClean="0"/>
              <a:t>dolayı tamamıyla kapsamlı bir standardizasyon imkânsız görünmektedir. </a:t>
            </a:r>
            <a:r>
              <a:rPr lang="tr-TR" dirty="0" smtClean="0">
                <a:solidFill>
                  <a:srgbClr val="FF0000"/>
                </a:solidFill>
              </a:rPr>
              <a:t>Ancak küresel pazarlamanın ana özelliği, bu farklılıkları olabildiğince standart hâle getirmektir </a:t>
            </a:r>
          </a:p>
          <a:p>
            <a:r>
              <a:rPr lang="tr-TR" b="1" dirty="0" smtClean="0"/>
              <a:t>Uluslar arası pazarlamada standartlaşmanın ortaya çıkmasını sağlayan temel neden </a:t>
            </a:r>
            <a:r>
              <a:rPr lang="tr-TR" dirty="0" smtClean="0"/>
              <a:t>iletişim ve ulaşım teknolojilerindeki gelişmeyle küresel pazarlarda tüketici istek ve ihtiyaçlarını homojenleşmesi yani gittikçe birbirine benzer hâle gelmesidir. Bunun sonucunda düşük fiyatta yüksek kaliteli ürün talep eden </a:t>
            </a:r>
            <a:r>
              <a:rPr lang="tr-TR" b="1" dirty="0" smtClean="0"/>
              <a:t>küresel tüketiciler </a:t>
            </a:r>
            <a:r>
              <a:rPr lang="tr-TR" dirty="0" smtClean="0"/>
              <a:t>ortaya çıkmaktadır.</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36712"/>
            <a:ext cx="8229600" cy="5487888"/>
          </a:xfrm>
        </p:spPr>
        <p:txBody>
          <a:bodyPr>
            <a:normAutofit fontScale="70000" lnSpcReduction="20000"/>
          </a:bodyPr>
          <a:lstStyle/>
          <a:p>
            <a:r>
              <a:rPr lang="tr-TR" dirty="0" smtClean="0"/>
              <a:t>Bu konudaki çalışmalar, üründe standardizasyonun </a:t>
            </a:r>
            <a:r>
              <a:rPr lang="tr-TR" b="1" dirty="0" smtClean="0"/>
              <a:t>ürünün </a:t>
            </a:r>
            <a:r>
              <a:rPr lang="tr-TR" b="1" dirty="0" smtClean="0"/>
              <a:t>niteliğine </a:t>
            </a:r>
            <a:r>
              <a:rPr lang="tr-TR" b="1" dirty="0" smtClean="0"/>
              <a:t>göre </a:t>
            </a:r>
            <a:r>
              <a:rPr lang="tr-TR" dirty="0" smtClean="0"/>
              <a:t>farklılık gösterdiğini ortaya koymuştur. Ürünün iki özelliği birbiriyle yakından ilgilidir ve bunlar </a:t>
            </a:r>
            <a:r>
              <a:rPr lang="tr-TR" b="1" u="sng" dirty="0" smtClean="0">
                <a:solidFill>
                  <a:srgbClr val="FF0000"/>
                </a:solidFill>
              </a:rPr>
              <a:t>ürünün çeşidi </a:t>
            </a:r>
            <a:r>
              <a:rPr lang="tr-TR" dirty="0" smtClean="0"/>
              <a:t>(endüstriyel ürün/tüketici ürünü) ve </a:t>
            </a:r>
            <a:r>
              <a:rPr lang="tr-TR" b="1" u="sng" dirty="0" smtClean="0">
                <a:solidFill>
                  <a:srgbClr val="FF0000"/>
                </a:solidFill>
              </a:rPr>
              <a:t>ürün konumlandırmasıdır.</a:t>
            </a:r>
          </a:p>
          <a:p>
            <a:r>
              <a:rPr lang="tr-TR" dirty="0" smtClean="0"/>
              <a:t>“Standartlaştırma</a:t>
            </a:r>
            <a:r>
              <a:rPr lang="tr-TR" b="1" dirty="0" smtClean="0"/>
              <a:t>” endüstriyel mallar için tüketici mallarına kıyasla çok daha uygundur</a:t>
            </a:r>
            <a:r>
              <a:rPr lang="tr-TR" dirty="0" smtClean="0"/>
              <a:t>. </a:t>
            </a:r>
          </a:p>
          <a:p>
            <a:r>
              <a:rPr lang="tr-TR" dirty="0" smtClean="0"/>
              <a:t>Tüketici mallarında ise </a:t>
            </a:r>
            <a:r>
              <a:rPr lang="tr-TR" b="1" dirty="0" smtClean="0"/>
              <a:t>dayanıklı tüketim mallarında dayanıksız mallara kıyasla standartlaştırma olanağı daha fazladır</a:t>
            </a:r>
            <a:r>
              <a:rPr lang="tr-TR" dirty="0" smtClean="0"/>
              <a:t>. Bunun sebebi dayanıksız malların daha çok damak tadı, gelenekler ve görenekler gibi her bir toplumun kendine özgü değerlerine göre cazibesi olmasıdır. </a:t>
            </a:r>
          </a:p>
          <a:p>
            <a:r>
              <a:rPr lang="tr-TR" dirty="0" smtClean="0"/>
              <a:t>Bu konuda yakın zamanda yapılan araştırmalardan elde edilen sonuçlar ise </a:t>
            </a:r>
            <a:r>
              <a:rPr lang="tr-TR" dirty="0" smtClean="0">
                <a:solidFill>
                  <a:srgbClr val="FF0000"/>
                </a:solidFill>
              </a:rPr>
              <a:t>endüstriyel ve yüksek teknoloji ürünü malların (bilgisayar parçaları, makine parçaları vb.) küresel marka stratejileri için en uygun ürünler </a:t>
            </a:r>
            <a:r>
              <a:rPr lang="tr-TR" dirty="0" smtClean="0"/>
              <a:t>olduğunu ortaya koymaktadır.</a:t>
            </a:r>
          </a:p>
          <a:p>
            <a:r>
              <a:rPr lang="tr-TR" dirty="0" smtClean="0"/>
              <a:t> </a:t>
            </a:r>
            <a:r>
              <a:rPr lang="tr-TR" b="1" dirty="0" smtClean="0"/>
              <a:t>Konfeksiyon, giyim, yiyecek, ev temizliği, makyaj gibi ürünler ise küresel marka stratejisi açısından daha az uygundur.</a:t>
            </a:r>
            <a:r>
              <a:rPr lang="tr-TR" dirty="0" smtClean="0"/>
              <a:t> Bu noktada, eğer bir ürün küresel bir ihtiyacı karşılıyorsa yerel pazarlara göre ufak değişikliklerle sunulabilmektedir ve standardizasyon çok daha kolaydır .</a:t>
            </a:r>
          </a:p>
          <a:p>
            <a:r>
              <a:rPr lang="tr-TR" dirty="0" smtClean="0"/>
              <a:t> </a:t>
            </a:r>
            <a:r>
              <a:rPr lang="tr-TR" b="1" dirty="0" smtClean="0"/>
              <a:t>Genelde ülkelere göre farklılık göstermeyen elektronik ve medikal ürünler evrensel ürünler olarak kabul edilmektedir</a:t>
            </a:r>
            <a:r>
              <a:rPr lang="tr-TR" dirty="0" smtClean="0"/>
              <a:t>. Bu ürünlerde genelde ürün politikası, ürün gelişimi ve fiyatlama standardize olma eğilimindedir</a:t>
            </a:r>
            <a:endParaRPr lang="tr-TR"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412776"/>
            <a:ext cx="8229600" cy="4911824"/>
          </a:xfrm>
        </p:spPr>
        <p:txBody>
          <a:bodyPr>
            <a:normAutofit fontScale="92500" lnSpcReduction="10000"/>
          </a:bodyPr>
          <a:lstStyle/>
          <a:p>
            <a:r>
              <a:rPr lang="tr-TR" dirty="0" smtClean="0"/>
              <a:t>Diğer yandan, </a:t>
            </a:r>
            <a:r>
              <a:rPr lang="tr-TR" b="1" dirty="0" smtClean="0"/>
              <a:t>“ürün konumlandırma</a:t>
            </a:r>
            <a:r>
              <a:rPr lang="tr-TR" dirty="0" smtClean="0"/>
              <a:t>” kavramı bir ürünün tüketicinin gözünde istenilen imaja göre ayarlanması olarak ifade edilebilmektedir. </a:t>
            </a:r>
          </a:p>
          <a:p>
            <a:r>
              <a:rPr lang="tr-TR" b="1" dirty="0" smtClean="0"/>
              <a:t>Eğer ürün iç pazardaki yaklaşımın aynısıyla dış pazarlarda da konumlandırılabiliyorsa standardizasyon mümkündür</a:t>
            </a:r>
            <a:r>
              <a:rPr lang="tr-TR" dirty="0" smtClean="0"/>
              <a:t>. Örneğin, </a:t>
            </a:r>
            <a:r>
              <a:rPr lang="tr-TR" dirty="0" err="1" smtClean="0"/>
              <a:t>Tang</a:t>
            </a:r>
            <a:r>
              <a:rPr lang="tr-TR" dirty="0" smtClean="0"/>
              <a:t> ABD’de portakal suyunun yerine konumlandırılabilirken Fransa’da (portakal suyu kahvaltı içeceği olmadığı için) aynı konumlandırma yaklaşımı çok uygun görünmemektedir. Bu durum ise standardizasyon imkânı verememektedir. </a:t>
            </a:r>
            <a:r>
              <a:rPr lang="tr-TR" dirty="0" err="1" smtClean="0"/>
              <a:t>Phillip</a:t>
            </a:r>
            <a:r>
              <a:rPr lang="tr-TR" dirty="0" smtClean="0"/>
              <a:t> </a:t>
            </a:r>
            <a:r>
              <a:rPr lang="tr-TR" dirty="0" err="1" smtClean="0"/>
              <a:t>Morris</a:t>
            </a:r>
            <a:r>
              <a:rPr lang="tr-TR" dirty="0" smtClean="0"/>
              <a:t> ise ürün markasını her yerde aynı  şekilde ve </a:t>
            </a:r>
            <a:r>
              <a:rPr lang="tr-TR" dirty="0" err="1" smtClean="0"/>
              <a:t>Marlboro</a:t>
            </a:r>
            <a:r>
              <a:rPr lang="tr-TR" dirty="0" smtClean="0"/>
              <a:t> konseptiyle konumlandırdığı için, </a:t>
            </a:r>
            <a:r>
              <a:rPr lang="tr-TR" dirty="0" err="1" smtClean="0"/>
              <a:t>Marlboro’nun</a:t>
            </a:r>
            <a:r>
              <a:rPr lang="tr-TR" dirty="0" smtClean="0"/>
              <a:t> pazarlama </a:t>
            </a:r>
            <a:r>
              <a:rPr lang="tr-TR" dirty="0" smtClean="0"/>
              <a:t>programını </a:t>
            </a:r>
            <a:r>
              <a:rPr lang="tr-TR" dirty="0" smtClean="0"/>
              <a:t>standardize edebilmiştir</a:t>
            </a:r>
            <a:endParaRPr lang="tr-TR"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76672"/>
            <a:ext cx="8229600" cy="1370416"/>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dirty="0" smtClean="0"/>
              <a:t>Standartlaştırmanın Olumlu Etkileri</a:t>
            </a:r>
            <a:endParaRPr lang="tr-TR" dirty="0"/>
          </a:p>
        </p:txBody>
      </p:sp>
      <p:sp>
        <p:nvSpPr>
          <p:cNvPr id="3" name="2 İçerik Yer Tutucusu"/>
          <p:cNvSpPr>
            <a:spLocks noGrp="1"/>
          </p:cNvSpPr>
          <p:nvPr>
            <p:ph idx="1"/>
          </p:nvPr>
        </p:nvSpPr>
        <p:spPr/>
        <p:txBody>
          <a:bodyPr>
            <a:normAutofit lnSpcReduction="10000"/>
          </a:bodyPr>
          <a:lstStyle/>
          <a:p>
            <a:r>
              <a:rPr lang="tr-TR" dirty="0" smtClean="0"/>
              <a:t>Küresel pazarlarda standartlaştırma stratejisinin esas yararları, </a:t>
            </a:r>
            <a:r>
              <a:rPr lang="tr-TR" b="1" dirty="0" smtClean="0"/>
              <a:t>ölçek ekonomisinden faydalanmayı, önemli maliyet tasarrufunu, birim maliyetini düşürmeyi, planlama ve dağıtım kanallarını iyileştirmeyi, lojistik maliyetlerini düşürmeyi, ulusal sınırlara karşı büyük kontrolü </a:t>
            </a:r>
            <a:r>
              <a:rPr lang="tr-TR" dirty="0" smtClean="0"/>
              <a:t>içermektedir </a:t>
            </a:r>
          </a:p>
          <a:p>
            <a:r>
              <a:rPr lang="tr-TR" dirty="0" smtClean="0"/>
              <a:t>Tüm pazarda standart bir ürünle faaliyet gösterilmesi özellikle merkezî bir yönetimin kontrol olanaklarını arttıracaktır. Bu şekilde stratejik planlama çabalarında düşüş olacağından yönetim maliyetlerinde de azalma beklenecektir </a:t>
            </a:r>
            <a:endParaRPr lang="tr-TR"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48680"/>
            <a:ext cx="8229600" cy="1298408"/>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dirty="0" smtClean="0"/>
              <a:t>Standartlaştırmanın olumsuz etkileri</a:t>
            </a:r>
            <a:endParaRPr lang="tr-TR" dirty="0"/>
          </a:p>
        </p:txBody>
      </p:sp>
      <p:sp>
        <p:nvSpPr>
          <p:cNvPr id="3" name="2 İçerik Yer Tutucusu"/>
          <p:cNvSpPr>
            <a:spLocks noGrp="1"/>
          </p:cNvSpPr>
          <p:nvPr>
            <p:ph idx="1"/>
          </p:nvPr>
        </p:nvSpPr>
        <p:spPr/>
        <p:txBody>
          <a:bodyPr>
            <a:normAutofit fontScale="77500" lnSpcReduction="20000"/>
          </a:bodyPr>
          <a:lstStyle/>
          <a:p>
            <a:r>
              <a:rPr lang="tr-TR" dirty="0" smtClean="0"/>
              <a:t>Standartlaştırmanın </a:t>
            </a:r>
            <a:r>
              <a:rPr lang="tr-TR" dirty="0" smtClean="0"/>
              <a:t>yararlarının yanında potansiyel sakıncaları da bulunmaktadır. </a:t>
            </a:r>
          </a:p>
          <a:p>
            <a:r>
              <a:rPr lang="tr-TR" dirty="0" smtClean="0"/>
              <a:t>Standardizasyon stratejisi </a:t>
            </a:r>
            <a:r>
              <a:rPr lang="tr-TR" b="1" dirty="0" smtClean="0"/>
              <a:t>sadece belli durumlarda geçerlidir . </a:t>
            </a:r>
            <a:r>
              <a:rPr lang="tr-TR" dirty="0" smtClean="0"/>
              <a:t>Bu durumlar, dünya çapında hedef müşterilere küresel işletme arzını  ulaştıracak </a:t>
            </a:r>
            <a:r>
              <a:rPr lang="tr-TR" b="1" dirty="0" smtClean="0"/>
              <a:t>pazar bölümlerinin, iletişim ve ulaşım altyapısının </a:t>
            </a:r>
            <a:r>
              <a:rPr lang="tr-TR" dirty="0" smtClean="0"/>
              <a:t>olmasını içermektedir. </a:t>
            </a:r>
          </a:p>
          <a:p>
            <a:r>
              <a:rPr lang="tr-TR" dirty="0" smtClean="0"/>
              <a:t>Standardizasyon yaklaşımının esas eksikliklerinden başında </a:t>
            </a:r>
            <a:r>
              <a:rPr lang="tr-TR" b="1" dirty="0" smtClean="0"/>
              <a:t>müşteri ve rakip odaklı olmadan ziyade, daha çok ürün odaklı olmasıdır</a:t>
            </a:r>
          </a:p>
          <a:p>
            <a:r>
              <a:rPr lang="tr-TR" dirty="0" smtClean="0"/>
              <a:t> Ürün odaklı olmak ise yukarıda söz edilen, </a:t>
            </a:r>
            <a:r>
              <a:rPr lang="tr-TR" b="1" dirty="0" smtClean="0"/>
              <a:t>tüketicilerin istek ve ihtiyaçlarının karşılanmaması riskini</a:t>
            </a:r>
            <a:r>
              <a:rPr lang="tr-TR" dirty="0" smtClean="0"/>
              <a:t> ortaya çıkarabilmektedir  İşletme ürün fiyatına vurgu yaparken farklı ülkelerden olan tüketicilerin özel istek ve ihtiyaçlarını gözden kaçırabilmektedir. Bunun nedeni, </a:t>
            </a:r>
            <a:r>
              <a:rPr lang="tr-TR" b="1" u="sng" dirty="0" smtClean="0"/>
              <a:t>ürün fiyatı daha düşük olsa bile, tüketicinin biraz yüksek fiyat ödeyerek istek ve ihtiyaçlarını daha iyi karşılayacak ürüne yönlenebilmesidir. </a:t>
            </a:r>
            <a:endParaRPr lang="tr-TR" b="1" u="sng"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08720"/>
            <a:ext cx="3970784" cy="5415880"/>
          </a:xfrm>
        </p:spPr>
        <p:txBody>
          <a:bodyPr>
            <a:normAutofit/>
          </a:bodyPr>
          <a:lstStyle/>
          <a:p>
            <a:r>
              <a:rPr lang="tr-TR" dirty="0" smtClean="0"/>
              <a:t>Diğer yandan, pazarla ilgili, özellikle yabancı işletmelerin uymasının zorunlu oldukları çevresel düzenlemeler, ürün güvenlik standardı ya da yerel şartlarla ilgili devlet düzenlemelerinde değişiklik olduğunda, standardizasyon stratejisini uygulamak zorlaşabilmektedir</a:t>
            </a:r>
            <a:endParaRPr lang="tr-TR" dirty="0"/>
          </a:p>
        </p:txBody>
      </p:sp>
      <p:pic>
        <p:nvPicPr>
          <p:cNvPr id="4" name="3 Resim" descr="GettyImages-689964010 (1).jpg"/>
          <p:cNvPicPr>
            <a:picLocks noChangeAspect="1"/>
          </p:cNvPicPr>
          <p:nvPr/>
        </p:nvPicPr>
        <p:blipFill>
          <a:blip r:embed="rId2" cstate="print"/>
          <a:stretch>
            <a:fillRect/>
          </a:stretch>
        </p:blipFill>
        <p:spPr>
          <a:xfrm>
            <a:off x="4572000" y="1124744"/>
            <a:ext cx="4392488" cy="4680520"/>
          </a:xfrm>
          <a:prstGeom prst="rect">
            <a:avLst/>
          </a:prstGeom>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dirty="0" smtClean="0"/>
              <a:t>Uyumlaştırma(uyarlama) stratejisi</a:t>
            </a:r>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t>Her ne kadar uluslar arası pazarlara açılmak isteyen işletmeler standart bir ürünle faaliyet göstermek isteseler de farklı ülkelerdeki istek ve ihtiyaçlar arasındaki farklılıkların devam etmesi nedeniyle işletmeler uluslararası pazarlarda da yerel şekilde hareket etmeye zorlanmakta ve bu durumda </a:t>
            </a:r>
            <a:r>
              <a:rPr lang="tr-TR" b="1" dirty="0" smtClean="0"/>
              <a:t>uyarlama standart bir ürüne karşı çoğu firma için kaçınılmaz olmaktadır</a:t>
            </a:r>
            <a:r>
              <a:rPr lang="tr-TR" dirty="0" smtClean="0"/>
              <a:t>. </a:t>
            </a:r>
          </a:p>
          <a:p>
            <a:r>
              <a:rPr lang="tr-TR" dirty="0" smtClean="0"/>
              <a:t>Bu konudaki önemli </a:t>
            </a:r>
            <a:r>
              <a:rPr lang="tr-TR" b="1" dirty="0" smtClean="0"/>
              <a:t>örnek</a:t>
            </a:r>
            <a:r>
              <a:rPr lang="tr-TR" dirty="0" smtClean="0"/>
              <a:t>lerden biri geniş Amerikan otomobillerinin, dar ve virajlı Avrupa yollarında yeterli manevra kabiliyetinin bulunmaması nedeniyle pazarlanamaması ve bu nedenle Amerikalı otomobil üreticilerinin Avrupa yol koşullarına göre otomobil üretmeleridir </a:t>
            </a:r>
            <a:endParaRPr lang="tr-TR" dirty="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64704"/>
            <a:ext cx="8229600" cy="5559896"/>
          </a:xfrm>
        </p:spPr>
        <p:txBody>
          <a:bodyPr>
            <a:normAutofit fontScale="92500"/>
          </a:bodyPr>
          <a:lstStyle/>
          <a:p>
            <a:r>
              <a:rPr lang="tr-TR" dirty="0" smtClean="0"/>
              <a:t>Diğer yandan, </a:t>
            </a:r>
            <a:r>
              <a:rPr lang="tr-TR" b="1" dirty="0" smtClean="0"/>
              <a:t>uyumlaştırma “zorunlu” ya da “gönüllü” olabilir</a:t>
            </a:r>
            <a:r>
              <a:rPr lang="tr-TR" dirty="0" smtClean="0"/>
              <a:t>. </a:t>
            </a:r>
            <a:endParaRPr lang="tr-TR" dirty="0" smtClean="0"/>
          </a:p>
          <a:p>
            <a:r>
              <a:rPr lang="tr-TR" b="1" dirty="0" smtClean="0"/>
              <a:t>Zorunlu </a:t>
            </a:r>
            <a:r>
              <a:rPr lang="tr-TR" b="1" dirty="0" smtClean="0"/>
              <a:t>uyumlaştırma</a:t>
            </a:r>
            <a:r>
              <a:rPr lang="tr-TR" dirty="0" smtClean="0"/>
              <a:t> ihracatçının ürün üzerinde yabancı pazarlara girebilmek için veya dış çevre etmenleri zorunlu kıldığı için yapmak zorunda olduğu değişiklikleri içermektedir </a:t>
            </a:r>
            <a:r>
              <a:rPr lang="tr-TR" dirty="0" smtClean="0"/>
              <a:t>. Daha </a:t>
            </a:r>
            <a:r>
              <a:rPr lang="tr-TR" dirty="0" smtClean="0"/>
              <a:t>belirgin olarak bu tür uyumlaştırma, </a:t>
            </a:r>
            <a:r>
              <a:rPr lang="tr-TR" i="1" dirty="0" smtClean="0"/>
              <a:t>dil farklılıkları, farklı elektrik ve ölçüm sistemleri, farklı ürün özellikleri ve ihracat yapılan ülkedeki devletin kuralları </a:t>
            </a:r>
            <a:r>
              <a:rPr lang="tr-TR" dirty="0" smtClean="0"/>
              <a:t>nedeniyle yapılabilir .</a:t>
            </a:r>
          </a:p>
          <a:p>
            <a:r>
              <a:rPr lang="tr-TR" b="1" dirty="0" smtClean="0"/>
              <a:t>Gönüllü </a:t>
            </a:r>
            <a:r>
              <a:rPr lang="tr-TR" b="1" dirty="0" smtClean="0"/>
              <a:t>uyumlaştırmada </a:t>
            </a:r>
            <a:r>
              <a:rPr lang="tr-TR" dirty="0" smtClean="0"/>
              <a:t>ise ihracatçı ürün veya ürünleri üzerinde değişiklik yapmaya kendisi </a:t>
            </a:r>
            <a:r>
              <a:rPr lang="tr-TR" dirty="0" smtClean="0"/>
              <a:t>karar vermektedir Burada </a:t>
            </a:r>
            <a:r>
              <a:rPr lang="tr-TR" dirty="0" smtClean="0"/>
              <a:t>amaç</a:t>
            </a:r>
            <a:r>
              <a:rPr lang="tr-TR" dirty="0" smtClean="0"/>
              <a:t>, ürünü pazarın ihtiyaçlarına ve/veya kültürel farklılıklarına daha uyumlu hâle getirerek istikrarlı yabancı pazarlar oluşturmaktır.</a:t>
            </a:r>
          </a:p>
          <a:p>
            <a:endParaRPr lang="tr-TR" dirty="0" smtClean="0"/>
          </a:p>
          <a:p>
            <a:endParaRPr lang="tr-TR"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lnSpcReduction="10000"/>
          </a:bodyPr>
          <a:lstStyle/>
          <a:p>
            <a:r>
              <a:rPr lang="tr-TR" b="1" dirty="0" smtClean="0"/>
              <a:t>Zorunlu ve/ veya gönüllü uyumlaştırmayı gerekli kılan etmenler arasında:</a:t>
            </a:r>
          </a:p>
          <a:p>
            <a:r>
              <a:rPr lang="tr-TR" dirty="0" smtClean="0"/>
              <a:t>ölçüm sistemleri, dağıtım altyapısı, tüketici davranışı, devlet düzenlemeleri, rekabet ve diğer çeşitli dış çevre elemanları sayılabilir. </a:t>
            </a:r>
          </a:p>
          <a:p>
            <a:r>
              <a:rPr lang="tr-TR" dirty="0" smtClean="0"/>
              <a:t>Uyumlaştırma konusunda dikkate alınması gereken bir başka unsur da </a:t>
            </a:r>
            <a:r>
              <a:rPr lang="tr-TR" u="sng" dirty="0" smtClean="0"/>
              <a:t>firmanın kendisidir. </a:t>
            </a:r>
            <a:r>
              <a:rPr lang="tr-TR" dirty="0" smtClean="0"/>
              <a:t>Firma yapacağı uyumlaştırmaya karar verirken</a:t>
            </a:r>
            <a:r>
              <a:rPr lang="tr-TR" b="1" dirty="0" smtClean="0"/>
              <a:t> maliyetlerini kontrol edebilme becerisini, pazar potansiyelini ve kârlılığı </a:t>
            </a:r>
            <a:r>
              <a:rPr lang="tr-TR" dirty="0" smtClean="0"/>
              <a:t>dikkate almalıdır. Bu kararı vermeden önce pazarın ayrıntılı bir analizi yapılmalıdır.</a:t>
            </a:r>
            <a:endParaRPr lang="tr-TR"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76672"/>
            <a:ext cx="8229600" cy="1370416"/>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s-ES" dirty="0" smtClean="0"/>
              <a:t>Ürün Uyumla</a:t>
            </a:r>
            <a:r>
              <a:rPr lang="tr-TR" dirty="0" err="1" smtClean="0"/>
              <a:t>ştı</a:t>
            </a:r>
            <a:r>
              <a:rPr lang="es-ES" dirty="0" smtClean="0"/>
              <a:t>rma Derecesini Etkileyen Etkenler</a:t>
            </a: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t>Ürün uyarlama stratejisi temel olarak iki aşamalıdır: “</a:t>
            </a:r>
            <a:r>
              <a:rPr lang="tr-TR" b="1" dirty="0" smtClean="0"/>
              <a:t>pazara girişte ürünü uyarlama”, “pazara girdikten sonra uyarlama”. </a:t>
            </a:r>
          </a:p>
          <a:p>
            <a:r>
              <a:rPr lang="tr-TR" b="1" dirty="0" smtClean="0"/>
              <a:t>Pazara girişte ürün uyarlama stratejisi </a:t>
            </a:r>
            <a:r>
              <a:rPr lang="tr-TR" dirty="0" smtClean="0"/>
              <a:t>yasal ve teknik düzenlemelere cevap olarak kullanmaktadır. </a:t>
            </a:r>
            <a:r>
              <a:rPr lang="tr-TR" b="1" dirty="0" smtClean="0"/>
              <a:t>Pazara girdikten sonraki ürün uyarlama </a:t>
            </a:r>
            <a:r>
              <a:rPr lang="tr-TR" dirty="0" smtClean="0"/>
              <a:t>yöneticinin isteği ve dış pazarlardaki istek ve ihtiyaçları algılamasına bağlı olmaktadır.</a:t>
            </a:r>
          </a:p>
          <a:p>
            <a:r>
              <a:rPr lang="tr-TR" b="1" dirty="0" smtClean="0">
                <a:solidFill>
                  <a:srgbClr val="FF0000"/>
                </a:solidFill>
              </a:rPr>
              <a:t>Bununla birlikte, </a:t>
            </a:r>
            <a:r>
              <a:rPr lang="tr-TR" b="1" dirty="0" smtClean="0"/>
              <a:t>ürün uyarlama derecesini etkileyen etkenler </a:t>
            </a:r>
            <a:r>
              <a:rPr lang="tr-TR" b="1" dirty="0" smtClean="0">
                <a:solidFill>
                  <a:srgbClr val="FF0000"/>
                </a:solidFill>
              </a:rPr>
              <a:t>üç başlık altında incelenebilmektedir :</a:t>
            </a:r>
          </a:p>
          <a:p>
            <a:r>
              <a:rPr lang="tr-TR" b="1" dirty="0" smtClean="0">
                <a:solidFill>
                  <a:srgbClr val="FF0000"/>
                </a:solidFill>
              </a:rPr>
              <a:t> 1. İşletmeyle ilgili etkenler. 2. Ürünle ilgili etkenler. 3. Pazarla ilgili etkenler.</a:t>
            </a:r>
            <a:endParaRPr lang="tr-TR" b="1" dirty="0">
              <a:solidFill>
                <a:srgbClr val="FF0000"/>
              </a:solidFill>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1-İşletmeyle ilgili etkenler</a:t>
            </a:r>
            <a:endParaRPr lang="tr-TR" dirty="0"/>
          </a:p>
        </p:txBody>
      </p:sp>
      <p:sp>
        <p:nvSpPr>
          <p:cNvPr id="3" name="2 İçerik Yer Tutucusu"/>
          <p:cNvSpPr>
            <a:spLocks noGrp="1"/>
          </p:cNvSpPr>
          <p:nvPr>
            <p:ph idx="1"/>
          </p:nvPr>
        </p:nvSpPr>
        <p:spPr/>
        <p:txBody>
          <a:bodyPr>
            <a:normAutofit fontScale="92500" lnSpcReduction="20000"/>
          </a:bodyPr>
          <a:lstStyle/>
          <a:p>
            <a:r>
              <a:rPr lang="tr-TR" b="1" dirty="0" smtClean="0"/>
              <a:t>Firmaların uluslararası pazarlarda tecrübeleri arttıkça, ürün ve tutundurmanın farklı açıdan uyarlanma derecesi de artacaktır. </a:t>
            </a:r>
            <a:endParaRPr lang="tr-TR" b="1" dirty="0" smtClean="0"/>
          </a:p>
          <a:p>
            <a:r>
              <a:rPr lang="tr-TR" dirty="0" smtClean="0"/>
              <a:t>Uluslararası </a:t>
            </a:r>
            <a:r>
              <a:rPr lang="tr-TR" dirty="0" smtClean="0"/>
              <a:t>pazarlarda tecrübeli olmayan firmalar genelde ürün ve tutundurmada minimum uyarlama yapabilmek için kendinin mevcut arzı ile dış pazar durumu arsındaki yakınlıkları arayacaktır. </a:t>
            </a:r>
            <a:endParaRPr lang="tr-TR" dirty="0" smtClean="0"/>
          </a:p>
          <a:p>
            <a:r>
              <a:rPr lang="tr-TR" dirty="0" smtClean="0"/>
              <a:t>Uluslar </a:t>
            </a:r>
            <a:r>
              <a:rPr lang="tr-TR" dirty="0" smtClean="0"/>
              <a:t>arası pazarda tecrübeli olan firma ise pazarlar arasındaki farklılıkları değerlendirme yeteneğine sahiptir. Böylece her pazarın talebine göre etkili pazarlama stratejisini kullanabilmektedir. Böyle firmalar kendi istekleriyle ürünü farklı istek ve ihtiyaçlara uyarlayarak rekabet avantajı sağlamış olmaktadır.</a:t>
            </a:r>
            <a:endParaRPr lang="tr-TR"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2-Ürünle ilgili etkenler</a:t>
            </a:r>
            <a:endParaRPr lang="tr-TR" dirty="0"/>
          </a:p>
        </p:txBody>
      </p:sp>
      <p:sp>
        <p:nvSpPr>
          <p:cNvPr id="3" name="2 İçerik Yer Tutucusu"/>
          <p:cNvSpPr>
            <a:spLocks noGrp="1"/>
          </p:cNvSpPr>
          <p:nvPr>
            <p:ph idx="1"/>
          </p:nvPr>
        </p:nvSpPr>
        <p:spPr/>
        <p:txBody>
          <a:bodyPr>
            <a:normAutofit fontScale="92500" lnSpcReduction="20000"/>
          </a:bodyPr>
          <a:lstStyle/>
          <a:p>
            <a:r>
              <a:rPr lang="tr-TR" b="1" dirty="0" smtClean="0"/>
              <a:t>Endüstrinin teknoloji odaklılığı arttıkça </a:t>
            </a:r>
            <a:r>
              <a:rPr lang="tr-TR" dirty="0" smtClean="0"/>
              <a:t>ürün ve tutundurmanın farklı açıdan uyarlanma derecesi düşük olacaktır. Bilgisayar, uçak, tıbbi teçhizat gibi teknoloji odaklı endüstrilerde, giysi, yemek, temizlik malzemeleri gibi “geleneksel” endüstrilere göre küresel stratejilerin kullanılması daha uygundur. “Geleneksel” endüstri ürünleri pazara göre değişme eğiliminde olan farklı zevk ve alışkanlıklara yönlenmelidir. </a:t>
            </a:r>
          </a:p>
          <a:p>
            <a:r>
              <a:rPr lang="tr-TR" b="1" dirty="0" smtClean="0"/>
              <a:t>Ü</a:t>
            </a:r>
            <a:r>
              <a:rPr lang="tr-TR" b="1" dirty="0" smtClean="0"/>
              <a:t>rünün </a:t>
            </a:r>
            <a:r>
              <a:rPr lang="tr-TR" b="1" dirty="0" smtClean="0"/>
              <a:t>kültürel özellikleri arttıkça </a:t>
            </a:r>
            <a:r>
              <a:rPr lang="tr-TR" dirty="0" smtClean="0"/>
              <a:t>ürün ve tutundurmanın farklı açıdan uyarlanma derecesi artacaktır.</a:t>
            </a:r>
          </a:p>
          <a:p>
            <a:r>
              <a:rPr lang="tr-TR" dirty="0" smtClean="0"/>
              <a:t>Diğer yandan, endüstriyel ürünlerin ürün ve tutundurmanın farklı açıdan uyarlanma derecesi tüketim ürünlerininkine göre düşüktür. </a:t>
            </a:r>
            <a:endParaRPr lang="tr-TR"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Pazarla ilgili etkenler</a:t>
            </a:r>
            <a:endParaRPr lang="tr-TR" dirty="0"/>
          </a:p>
        </p:txBody>
      </p:sp>
      <p:sp>
        <p:nvSpPr>
          <p:cNvPr id="3" name="2 İçerik Yer Tutucusu"/>
          <p:cNvSpPr>
            <a:spLocks noGrp="1"/>
          </p:cNvSpPr>
          <p:nvPr>
            <p:ph idx="1"/>
          </p:nvPr>
        </p:nvSpPr>
        <p:spPr/>
        <p:txBody>
          <a:bodyPr>
            <a:normAutofit fontScale="77500" lnSpcReduction="20000"/>
          </a:bodyPr>
          <a:lstStyle/>
          <a:p>
            <a:r>
              <a:rPr lang="tr-TR" b="1" dirty="0" smtClean="0"/>
              <a:t>Yasal düzenlemeler arttıkça </a:t>
            </a:r>
            <a:r>
              <a:rPr lang="tr-TR" dirty="0" smtClean="0"/>
              <a:t>ürün ve tutundurmanın farklı açıdan uyarlanma derecesi düşebilmektedir. Ayrıca, dış pazarlardaki farklı sağlık, güvenlik ve teknik standartlardaki düzenlemeler firmaların ürün ve tutundurma programlarını değiştirmesini gerektirebilmektedir</a:t>
            </a:r>
          </a:p>
          <a:p>
            <a:r>
              <a:rPr lang="tr-TR" b="1" dirty="0" smtClean="0"/>
              <a:t>Bununla birlikte, pazarda rekabet arttıkça </a:t>
            </a:r>
            <a:r>
              <a:rPr lang="tr-TR" dirty="0" smtClean="0"/>
              <a:t>ürün ve tutundurmanın farklı açıdan uyarlanma derecesi de artacaktır. Rekabet koşullarının şiddetli olma durumunda rekabetçi üstünlük sağlayabilmek için yerel şartlara uymak, odaklanmak gerekecektir. Kapalı pazar koşullarında ürün lider durumunda olabilir, burada yüksek standartlaştırma derecesi önerilmektedir</a:t>
            </a:r>
          </a:p>
          <a:p>
            <a:r>
              <a:rPr lang="tr-TR" b="1" dirty="0" smtClean="0"/>
              <a:t>Tüketiciler açısından ürünün iyi tanınması ürün ve tutundurmanın farklı açıdan uyarlanma derecesini düşürecektir</a:t>
            </a:r>
            <a:r>
              <a:rPr lang="tr-TR" dirty="0" smtClean="0"/>
              <a:t>. İyi tanınmış ürün pazarla daha iyi ilişki yaratarak, standardizasyon stratejisinin kullanılmasına olanak sağlamaktadır. </a:t>
            </a:r>
            <a:endParaRPr lang="tr-TR" dirty="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Ürün uyumlaştırmanın işletmeye etkisi</a:t>
            </a:r>
            <a:endParaRPr lang="tr-TR" dirty="0"/>
          </a:p>
        </p:txBody>
      </p:sp>
      <p:sp>
        <p:nvSpPr>
          <p:cNvPr id="3" name="2 İçerik Yer Tutucusu"/>
          <p:cNvSpPr>
            <a:spLocks noGrp="1"/>
          </p:cNvSpPr>
          <p:nvPr>
            <p:ph idx="1"/>
          </p:nvPr>
        </p:nvSpPr>
        <p:spPr/>
        <p:txBody>
          <a:bodyPr>
            <a:normAutofit fontScale="85000" lnSpcReduction="20000"/>
          </a:bodyPr>
          <a:lstStyle/>
          <a:p>
            <a:r>
              <a:rPr lang="tr-TR" b="1" dirty="0" smtClean="0"/>
              <a:t>Ürün uyarlama derecesinin işletmenin kârı üzerinde çok yüksek derecede etkisi olmamaktadır</a:t>
            </a:r>
            <a:r>
              <a:rPr lang="tr-TR" dirty="0" smtClean="0"/>
              <a:t>. Farklı pazarlara yönelmek farklı pazarlama araştırmaları, farklı pazarlama programları, farklı üretim süreçleri gerçekleştirme maliyetlerinin yüksek olmasına neden olmaktadır. </a:t>
            </a:r>
          </a:p>
          <a:p>
            <a:r>
              <a:rPr lang="tr-TR" dirty="0" smtClean="0"/>
              <a:t>Ürün uyarlama işletme faaliyetinin diğer yanlarını etkilemektedir. </a:t>
            </a:r>
            <a:r>
              <a:rPr lang="tr-TR" b="1" dirty="0" smtClean="0"/>
              <a:t>Uyarlama stratejisi işletmenin pazar payını ve satışlarını yükseltebilmekte fakat bu direkt olarak kârı çok fazla etkilememektedir </a:t>
            </a:r>
            <a:r>
              <a:rPr lang="tr-TR" dirty="0" smtClean="0"/>
              <a:t>. </a:t>
            </a:r>
          </a:p>
          <a:p>
            <a:r>
              <a:rPr lang="tr-TR" dirty="0" smtClean="0"/>
              <a:t>Öte yandan, uyarlama her ne kadar satış miktarını artıracaksa da ortaya çıkacak olan ek maliyetlerin toplam geliri düşüreceği de belirtilmektedir . Böylece, </a:t>
            </a:r>
            <a:r>
              <a:rPr lang="tr-TR" dirty="0" smtClean="0">
                <a:solidFill>
                  <a:srgbClr val="FF0000"/>
                </a:solidFill>
              </a:rPr>
              <a:t>ürün uyarlama derecesi işletmenin kârı ile olumsuz, pazar payı ve satışları hacmi ile olumlu ilişkilidir </a:t>
            </a:r>
            <a:endParaRPr lang="tr-TR" dirty="0">
              <a:solidFill>
                <a:srgbClr val="FF0000"/>
              </a:solidFill>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76672"/>
            <a:ext cx="8229600" cy="864096"/>
          </a:xfrm>
        </p:spPr>
        <p:style>
          <a:lnRef idx="1">
            <a:schemeClr val="accent1"/>
          </a:lnRef>
          <a:fillRef idx="2">
            <a:schemeClr val="accent1"/>
          </a:fillRef>
          <a:effectRef idx="1">
            <a:schemeClr val="accent1"/>
          </a:effectRef>
          <a:fontRef idx="minor">
            <a:schemeClr val="dk1"/>
          </a:fontRef>
        </p:style>
        <p:txBody>
          <a:bodyPr>
            <a:normAutofit/>
          </a:bodyPr>
          <a:lstStyle/>
          <a:p>
            <a:r>
              <a:rPr lang="tr-TR" dirty="0" smtClean="0"/>
              <a:t>Özel ürün stratejisi</a:t>
            </a:r>
            <a:endParaRPr lang="tr-TR" dirty="0"/>
          </a:p>
        </p:txBody>
      </p:sp>
      <p:sp>
        <p:nvSpPr>
          <p:cNvPr id="3" name="2 İçerik Yer Tutucusu"/>
          <p:cNvSpPr>
            <a:spLocks noGrp="1"/>
          </p:cNvSpPr>
          <p:nvPr>
            <p:ph idx="1"/>
          </p:nvPr>
        </p:nvSpPr>
        <p:spPr>
          <a:xfrm>
            <a:off x="457200" y="1412776"/>
            <a:ext cx="8291264" cy="5184576"/>
          </a:xfrm>
        </p:spPr>
        <p:txBody>
          <a:bodyPr>
            <a:normAutofit fontScale="77500" lnSpcReduction="20000"/>
          </a:bodyPr>
          <a:lstStyle/>
          <a:p>
            <a:r>
              <a:rPr lang="tr-TR" dirty="0" smtClean="0"/>
              <a:t>Standart ürün dışında işletmelerin sahip olduğu alternatiflerden biri de özel üretimdir. </a:t>
            </a:r>
            <a:r>
              <a:rPr lang="tr-TR" b="1" dirty="0" smtClean="0"/>
              <a:t>Özel üretimde ürün dış pazarlardaki tüketicilerin istek ve ihtiyaçları dikkate alınarak geliştirilmektedir</a:t>
            </a:r>
            <a:r>
              <a:rPr lang="tr-TR" dirty="0" smtClean="0"/>
              <a:t>. </a:t>
            </a:r>
          </a:p>
          <a:p>
            <a:r>
              <a:rPr lang="tr-TR" b="1" dirty="0" smtClean="0">
                <a:solidFill>
                  <a:srgbClr val="FF0000"/>
                </a:solidFill>
              </a:rPr>
              <a:t>Her ne kadar uyarlama ile özel üretim arasında önemli bir benzerlik görülmekteyse de aralarında bazı farklar bulunmaktadır. </a:t>
            </a:r>
            <a:r>
              <a:rPr lang="tr-TR" dirty="0" smtClean="0"/>
              <a:t>Uyarlamada işletmeler için farklılaştırmayı zorunlu kılan, yasal düzenlemeler veya çevresel koşullar gibi unsurlar söz konusudur. Buna karşın </a:t>
            </a:r>
            <a:r>
              <a:rPr lang="tr-TR" b="1" dirty="0" smtClean="0"/>
              <a:t>özel üretimde farklılaştırmaya konu olan önemli unsur </a:t>
            </a:r>
            <a:r>
              <a:rPr lang="tr-TR" b="1" u="sng" dirty="0" smtClean="0"/>
              <a:t>tüketicilerin istek ve ihtiyaçlarıdır. </a:t>
            </a:r>
          </a:p>
          <a:p>
            <a:r>
              <a:rPr lang="tr-TR" dirty="0" smtClean="0"/>
              <a:t>Ayrıca uyarlamadan farklı olarak özel üretimde işletmeler hedef pazarlara uygun, iç pazarlardan farklı yeni ürünler de geliştirebilmektedir. </a:t>
            </a:r>
            <a:endParaRPr lang="tr-TR" dirty="0" smtClean="0"/>
          </a:p>
          <a:p>
            <a:r>
              <a:rPr lang="tr-TR" dirty="0" smtClean="0"/>
              <a:t>Küresel </a:t>
            </a:r>
            <a:r>
              <a:rPr lang="tr-TR" dirty="0" smtClean="0"/>
              <a:t>rekabetin etkisinde kalan ve küresel işletmelerle rekabet içine girecek olan, </a:t>
            </a:r>
            <a:r>
              <a:rPr lang="tr-TR" b="1" u="sng" dirty="0" smtClean="0"/>
              <a:t>özellikle gelişmekte olan ülkelerdeki işletmelerin </a:t>
            </a:r>
            <a:r>
              <a:rPr lang="tr-TR" b="1" dirty="0" smtClean="0">
                <a:solidFill>
                  <a:srgbClr val="FF0000"/>
                </a:solidFill>
              </a:rPr>
              <a:t>tercih ettiği strateji, genellikle standart bir ürün ile faaliyet göstermekten çok uyarlama veya özel üretim şeklinde faaliyet göstermektir.</a:t>
            </a:r>
            <a:r>
              <a:rPr lang="tr-TR" b="1" dirty="0" smtClean="0"/>
              <a:t>Bunun en temel nedeni</a:t>
            </a:r>
            <a:r>
              <a:rPr lang="tr-TR" b="1" dirty="0" smtClean="0">
                <a:solidFill>
                  <a:srgbClr val="FF0000"/>
                </a:solidFill>
              </a:rPr>
              <a:t>, bu işletmelerin küresel pazar içerisinde rekabet edebilecek yüksek değere sahip bir markaya sahip olmaması ve uyarlamayla uluslararası pazarlarda etkin bir faaliyet gösterebilme olanaklarıdır.</a:t>
            </a:r>
            <a:r>
              <a:rPr lang="tr-TR" dirty="0" smtClean="0"/>
              <a:t> </a:t>
            </a:r>
            <a:endParaRPr lang="tr-TR"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0"/>
            <a:ext cx="8229600" cy="1412776"/>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sz="3200" dirty="0" smtClean="0"/>
              <a:t>ULUSLARARASI PAZARLARDA UYGULANABİLECEK TEMEL ÜRÜN VE HİZMET STRATEJİLERİ</a:t>
            </a:r>
            <a:endParaRPr lang="tr-TR" sz="3200" dirty="0"/>
          </a:p>
        </p:txBody>
      </p:sp>
      <p:sp>
        <p:nvSpPr>
          <p:cNvPr id="3" name="2 İçerik Yer Tutucusu"/>
          <p:cNvSpPr>
            <a:spLocks noGrp="1"/>
          </p:cNvSpPr>
          <p:nvPr>
            <p:ph idx="1"/>
          </p:nvPr>
        </p:nvSpPr>
        <p:spPr>
          <a:xfrm>
            <a:off x="457200" y="1628800"/>
            <a:ext cx="4114800" cy="4695800"/>
          </a:xfrm>
        </p:spPr>
        <p:txBody>
          <a:bodyPr>
            <a:normAutofit fontScale="92500" lnSpcReduction="20000"/>
          </a:bodyPr>
          <a:lstStyle/>
          <a:p>
            <a:r>
              <a:rPr lang="tr-TR" dirty="0" smtClean="0"/>
              <a:t>Uluslararası pazarlarda faaliyet gösteren işletmelerin hedeflerine ulaşmak için kullanacağı temel araçlar </a:t>
            </a:r>
            <a:r>
              <a:rPr lang="tr-TR" b="1" dirty="0" smtClean="0"/>
              <a:t>ürünün kendisi, saptanan fiyatı, satış ve dağıtım çalışmaları, reklam ve satışı teşvik kampanyalarıdır. </a:t>
            </a:r>
            <a:r>
              <a:rPr lang="tr-TR" dirty="0" smtClean="0"/>
              <a:t>Bunların hangi oranlarda bir bileşim hâline getirileceği firmanın durumuna ve hedeflerine göre </a:t>
            </a:r>
            <a:r>
              <a:rPr lang="tr-TR" dirty="0" smtClean="0"/>
              <a:t>değişmektedir</a:t>
            </a:r>
            <a:endParaRPr lang="tr-TR" dirty="0" smtClean="0"/>
          </a:p>
        </p:txBody>
      </p:sp>
      <p:pic>
        <p:nvPicPr>
          <p:cNvPr id="4" name="3 Resim" descr="Marketing-Mix-of-Costa-coffee.png"/>
          <p:cNvPicPr>
            <a:picLocks noChangeAspect="1"/>
          </p:cNvPicPr>
          <p:nvPr/>
        </p:nvPicPr>
        <p:blipFill>
          <a:blip r:embed="rId2" cstate="print"/>
          <a:stretch>
            <a:fillRect/>
          </a:stretch>
        </p:blipFill>
        <p:spPr>
          <a:xfrm>
            <a:off x="4788024" y="2060848"/>
            <a:ext cx="4355976" cy="3888432"/>
          </a:xfrm>
          <a:prstGeom prst="rect">
            <a:avLst/>
          </a:prstGeom>
        </p:spPr>
      </p:pic>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b="1" dirty="0" smtClean="0"/>
              <a:t>Bu kararı verecek olan firmanın önünde </a:t>
            </a:r>
            <a:r>
              <a:rPr lang="tr-TR" b="1" dirty="0" smtClean="0"/>
              <a:t>değişik seçenekler </a:t>
            </a:r>
            <a:r>
              <a:rPr lang="tr-TR" b="1" dirty="0" smtClean="0"/>
              <a:t>bulunmaktadır:</a:t>
            </a:r>
          </a:p>
          <a:p>
            <a:r>
              <a:rPr lang="tr-TR" dirty="0" smtClean="0"/>
              <a:t>1-Yeni ürün geliştirme veya ekleme</a:t>
            </a:r>
          </a:p>
          <a:p>
            <a:r>
              <a:rPr lang="tr-TR" dirty="0" smtClean="0"/>
              <a:t>2-Var olan ürünlerde </a:t>
            </a:r>
            <a:r>
              <a:rPr lang="tr-TR" dirty="0" smtClean="0"/>
              <a:t>değişiklik yapma</a:t>
            </a:r>
            <a:endParaRPr lang="tr-TR" dirty="0" smtClean="0"/>
          </a:p>
          <a:p>
            <a:r>
              <a:rPr lang="tr-TR" dirty="0" smtClean="0"/>
              <a:t>3-Var olan ürünler için yeni kullanım </a:t>
            </a:r>
            <a:r>
              <a:rPr lang="tr-TR" dirty="0" smtClean="0"/>
              <a:t>alanları bulma</a:t>
            </a:r>
          </a:p>
          <a:p>
            <a:r>
              <a:rPr lang="tr-TR" dirty="0" smtClean="0"/>
              <a:t>4-Ürünleri pazardan </a:t>
            </a:r>
            <a:r>
              <a:rPr lang="tr-TR" dirty="0" smtClean="0"/>
              <a:t>çekme</a:t>
            </a:r>
          </a:p>
          <a:p>
            <a:r>
              <a:rPr lang="tr-TR" dirty="0" smtClean="0"/>
              <a:t>5-Aynı ürün-Aynı mesaj</a:t>
            </a:r>
          </a:p>
          <a:p>
            <a:r>
              <a:rPr lang="tr-TR" dirty="0" smtClean="0"/>
              <a:t>6-Aynı ürün-Farklı mesaj</a:t>
            </a:r>
            <a:endParaRPr lang="tr-TR" dirty="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68760"/>
            <a:ext cx="8229600" cy="5055840"/>
          </a:xfrm>
        </p:spPr>
        <p:txBody>
          <a:bodyPr>
            <a:normAutofit fontScale="85000" lnSpcReduction="10000"/>
          </a:bodyPr>
          <a:lstStyle/>
          <a:p>
            <a:r>
              <a:rPr lang="tr-TR" b="1" dirty="0" smtClean="0"/>
              <a:t>• 1-Yeni ürün </a:t>
            </a:r>
            <a:r>
              <a:rPr lang="tr-TR" b="1" dirty="0" smtClean="0"/>
              <a:t>geliştirme </a:t>
            </a:r>
            <a:r>
              <a:rPr lang="tr-TR" b="1" dirty="0" smtClean="0"/>
              <a:t>veya ekleme</a:t>
            </a:r>
            <a:r>
              <a:rPr lang="tr-TR" dirty="0" smtClean="0"/>
              <a:t>: </a:t>
            </a:r>
            <a:r>
              <a:rPr lang="tr-TR" dirty="0" smtClean="0"/>
              <a:t>İhracatç</a:t>
            </a:r>
            <a:r>
              <a:rPr lang="tr-TR" dirty="0" smtClean="0"/>
              <a:t>ı</a:t>
            </a:r>
            <a:r>
              <a:rPr lang="tr-TR" dirty="0" smtClean="0"/>
              <a:t> </a:t>
            </a:r>
            <a:r>
              <a:rPr lang="tr-TR" dirty="0" smtClean="0"/>
              <a:t>bir firma, </a:t>
            </a:r>
            <a:r>
              <a:rPr lang="tr-TR" dirty="0" smtClean="0"/>
              <a:t>dış </a:t>
            </a:r>
            <a:r>
              <a:rPr lang="tr-TR" dirty="0" smtClean="0"/>
              <a:t>pazarlarda </a:t>
            </a:r>
            <a:r>
              <a:rPr lang="tr-TR" dirty="0" smtClean="0"/>
              <a:t>pazarlayaca</a:t>
            </a:r>
            <a:r>
              <a:rPr lang="tr-TR" dirty="0" smtClean="0"/>
              <a:t>ğ</a:t>
            </a:r>
            <a:r>
              <a:rPr lang="tr-TR" dirty="0" smtClean="0"/>
              <a:t>ı</a:t>
            </a:r>
            <a:r>
              <a:rPr lang="tr-TR" dirty="0" smtClean="0"/>
              <a:t> </a:t>
            </a:r>
            <a:r>
              <a:rPr lang="tr-TR" dirty="0" smtClean="0"/>
              <a:t>ürünleri, ürün dizisine </a:t>
            </a:r>
            <a:r>
              <a:rPr lang="tr-TR" dirty="0" smtClean="0"/>
              <a:t>çeşitli </a:t>
            </a:r>
            <a:r>
              <a:rPr lang="tr-TR" dirty="0" smtClean="0"/>
              <a:t>biçimlerde ekleyebilir. Bu alternatifler, </a:t>
            </a:r>
            <a:r>
              <a:rPr lang="tr-TR" b="1" dirty="0" smtClean="0"/>
              <a:t>yerli ürünleri ihraç etmeye </a:t>
            </a:r>
            <a:r>
              <a:rPr lang="tr-TR" b="1" dirty="0" smtClean="0"/>
              <a:t>başlamak</a:t>
            </a:r>
            <a:r>
              <a:rPr lang="tr-TR" b="1" dirty="0" smtClean="0"/>
              <a:t>, potansiyel veya mevcut </a:t>
            </a:r>
            <a:r>
              <a:rPr lang="tr-TR" b="1" dirty="0" smtClean="0"/>
              <a:t>uluslararas</a:t>
            </a:r>
            <a:r>
              <a:rPr lang="tr-TR" b="1" dirty="0" smtClean="0"/>
              <a:t>ı</a:t>
            </a:r>
            <a:r>
              <a:rPr lang="tr-TR" b="1" dirty="0" smtClean="0"/>
              <a:t> pazarları </a:t>
            </a:r>
            <a:r>
              <a:rPr lang="tr-TR" b="1" dirty="0" smtClean="0"/>
              <a:t>olan ürüne sahip bir </a:t>
            </a:r>
            <a:r>
              <a:rPr lang="tr-TR" b="1" dirty="0" smtClean="0"/>
              <a:t>firmay</a:t>
            </a:r>
            <a:r>
              <a:rPr lang="tr-TR" b="1" dirty="0" smtClean="0"/>
              <a:t>ı</a:t>
            </a:r>
            <a:r>
              <a:rPr lang="tr-TR" b="1" dirty="0" smtClean="0"/>
              <a:t> satın </a:t>
            </a:r>
            <a:r>
              <a:rPr lang="tr-TR" b="1" dirty="0" smtClean="0"/>
              <a:t>almak, </a:t>
            </a:r>
            <a:r>
              <a:rPr lang="tr-TR" b="1" dirty="0" smtClean="0"/>
              <a:t>başka firmaların geliştirdikleri </a:t>
            </a:r>
            <a:r>
              <a:rPr lang="tr-TR" b="1" dirty="0" smtClean="0"/>
              <a:t>ürünlerin </a:t>
            </a:r>
            <a:r>
              <a:rPr lang="tr-TR" b="1" dirty="0" smtClean="0"/>
              <a:t>ayn</a:t>
            </a:r>
            <a:r>
              <a:rPr lang="tr-TR" b="1" dirty="0" smtClean="0"/>
              <a:t>ı</a:t>
            </a:r>
            <a:r>
              <a:rPr lang="tr-TR" b="1" dirty="0" smtClean="0"/>
              <a:t>s</a:t>
            </a:r>
            <a:r>
              <a:rPr lang="tr-TR" b="1" dirty="0" smtClean="0"/>
              <a:t>ı</a:t>
            </a:r>
            <a:r>
              <a:rPr lang="tr-TR" b="1" dirty="0" smtClean="0"/>
              <a:t>n</a:t>
            </a:r>
            <a:r>
              <a:rPr lang="tr-TR" b="1" dirty="0" smtClean="0"/>
              <a:t>ı</a:t>
            </a:r>
            <a:r>
              <a:rPr lang="tr-TR" b="1" dirty="0" smtClean="0"/>
              <a:t> </a:t>
            </a:r>
            <a:r>
              <a:rPr lang="tr-TR" b="1" dirty="0" smtClean="0"/>
              <a:t>üretmek ve firma içinde ürün </a:t>
            </a:r>
            <a:r>
              <a:rPr lang="tr-TR" b="1" dirty="0" smtClean="0"/>
              <a:t>geliştirmek</a:t>
            </a:r>
            <a:r>
              <a:rPr lang="tr-TR" dirty="0" smtClean="0"/>
              <a:t> </a:t>
            </a:r>
            <a:r>
              <a:rPr lang="tr-TR" dirty="0" smtClean="0"/>
              <a:t>olabilir. </a:t>
            </a:r>
            <a:r>
              <a:rPr lang="tr-TR" dirty="0" smtClean="0"/>
              <a:t>Doğal </a:t>
            </a:r>
            <a:r>
              <a:rPr lang="tr-TR" dirty="0" smtClean="0"/>
              <a:t>olarak bu seçeneklerin her birinin firmaya maliyeti </a:t>
            </a:r>
            <a:r>
              <a:rPr lang="tr-TR" dirty="0" smtClean="0"/>
              <a:t>farkl</a:t>
            </a:r>
            <a:r>
              <a:rPr lang="tr-TR" dirty="0" smtClean="0"/>
              <a:t>ı</a:t>
            </a:r>
            <a:r>
              <a:rPr lang="tr-TR" dirty="0" smtClean="0"/>
              <a:t> olacaktır</a:t>
            </a:r>
            <a:r>
              <a:rPr lang="tr-TR" dirty="0" smtClean="0"/>
              <a:t>. Öyleyse maliyetler bu kararlar için önemli bir veri olarak görülebilir. </a:t>
            </a:r>
            <a:endParaRPr lang="tr-TR" dirty="0" smtClean="0"/>
          </a:p>
          <a:p>
            <a:r>
              <a:rPr lang="tr-TR" dirty="0" smtClean="0"/>
              <a:t>• </a:t>
            </a:r>
            <a:r>
              <a:rPr lang="tr-TR" b="1" dirty="0" smtClean="0"/>
              <a:t>2-Var olan ürünlerde </a:t>
            </a:r>
            <a:r>
              <a:rPr lang="tr-TR" b="1" dirty="0" smtClean="0"/>
              <a:t>değişiklik </a:t>
            </a:r>
            <a:r>
              <a:rPr lang="tr-TR" b="1" dirty="0" smtClean="0"/>
              <a:t>yapma: </a:t>
            </a:r>
            <a:r>
              <a:rPr lang="tr-TR" dirty="0" smtClean="0"/>
              <a:t>Sorunlu veya ürün </a:t>
            </a:r>
            <a:r>
              <a:rPr lang="tr-TR" dirty="0" smtClean="0"/>
              <a:t>yaşam eğrisinin </a:t>
            </a:r>
            <a:r>
              <a:rPr lang="tr-TR" dirty="0" smtClean="0"/>
              <a:t>ileri dönemlerinde bulunan ürünlerin ömrü, bu ürünler üzerinde </a:t>
            </a:r>
            <a:r>
              <a:rPr lang="tr-TR" dirty="0" smtClean="0"/>
              <a:t>değişiklik yapılarak uzatılabilir</a:t>
            </a:r>
            <a:r>
              <a:rPr lang="tr-TR" dirty="0" smtClean="0"/>
              <a:t>. Bu seçenek, daha </a:t>
            </a:r>
            <a:r>
              <a:rPr lang="tr-TR" dirty="0" smtClean="0"/>
              <a:t>geniş </a:t>
            </a:r>
            <a:r>
              <a:rPr lang="tr-TR" dirty="0" smtClean="0"/>
              <a:t>bir konu olan </a:t>
            </a:r>
            <a:r>
              <a:rPr lang="tr-TR" dirty="0" smtClean="0"/>
              <a:t>standartlaşt</a:t>
            </a:r>
            <a:r>
              <a:rPr lang="tr-TR" dirty="0" smtClean="0"/>
              <a:t>ı</a:t>
            </a:r>
            <a:r>
              <a:rPr lang="tr-TR" dirty="0" smtClean="0"/>
              <a:t>rma-uyumlaşt</a:t>
            </a:r>
            <a:r>
              <a:rPr lang="tr-TR" dirty="0" smtClean="0"/>
              <a:t>ı</a:t>
            </a:r>
            <a:r>
              <a:rPr lang="tr-TR" dirty="0" smtClean="0"/>
              <a:t>rma kapsamında incelenebilece</a:t>
            </a:r>
            <a:r>
              <a:rPr lang="tr-TR" dirty="0" smtClean="0"/>
              <a:t>ğ</a:t>
            </a:r>
            <a:r>
              <a:rPr lang="tr-TR" dirty="0" smtClean="0"/>
              <a:t>i </a:t>
            </a:r>
            <a:r>
              <a:rPr lang="tr-TR" dirty="0" smtClean="0"/>
              <a:t>gibi bu konudan </a:t>
            </a:r>
            <a:r>
              <a:rPr lang="tr-TR" dirty="0" smtClean="0"/>
              <a:t>bağıms</a:t>
            </a:r>
            <a:r>
              <a:rPr lang="tr-TR" dirty="0" smtClean="0"/>
              <a:t>ı</a:t>
            </a:r>
            <a:r>
              <a:rPr lang="tr-TR" dirty="0" smtClean="0"/>
              <a:t>z </a:t>
            </a:r>
            <a:r>
              <a:rPr lang="tr-TR" dirty="0" smtClean="0"/>
              <a:t>olarak da ele </a:t>
            </a:r>
            <a:r>
              <a:rPr lang="tr-TR" dirty="0" smtClean="0"/>
              <a:t>alınabilir</a:t>
            </a:r>
            <a:r>
              <a:rPr lang="tr-TR" dirty="0" smtClean="0"/>
              <a:t>. </a:t>
            </a:r>
            <a:r>
              <a:rPr lang="tr-TR" dirty="0" smtClean="0"/>
              <a:t>Örne</a:t>
            </a:r>
            <a:r>
              <a:rPr lang="tr-TR" dirty="0" smtClean="0"/>
              <a:t>ğ</a:t>
            </a:r>
            <a:r>
              <a:rPr lang="tr-TR" dirty="0" smtClean="0"/>
              <a:t>in bu, standartlaştırma-uyumlaştırma kararının </a:t>
            </a:r>
            <a:r>
              <a:rPr lang="tr-TR" dirty="0" smtClean="0"/>
              <a:t>bir alternatifi olarak </a:t>
            </a:r>
            <a:r>
              <a:rPr lang="tr-TR" dirty="0" smtClean="0"/>
              <a:t>değerlendirilebilir</a:t>
            </a:r>
            <a:endParaRPr lang="tr-TR" dirty="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340768"/>
            <a:ext cx="8229600" cy="4983832"/>
          </a:xfrm>
        </p:spPr>
        <p:txBody>
          <a:bodyPr>
            <a:normAutofit fontScale="92500"/>
          </a:bodyPr>
          <a:lstStyle/>
          <a:p>
            <a:r>
              <a:rPr lang="tr-TR" b="1" dirty="0" smtClean="0"/>
              <a:t>3-Var olan ürünler için yeni </a:t>
            </a:r>
            <a:r>
              <a:rPr lang="tr-TR" b="1" dirty="0" smtClean="0"/>
              <a:t>kullanım alanları </a:t>
            </a:r>
            <a:r>
              <a:rPr lang="tr-TR" b="1" dirty="0" smtClean="0"/>
              <a:t>bulma</a:t>
            </a:r>
            <a:r>
              <a:rPr lang="tr-TR" dirty="0" smtClean="0"/>
              <a:t>: Bu seçenek de </a:t>
            </a:r>
            <a:r>
              <a:rPr lang="tr-TR" u="sng" dirty="0" smtClean="0"/>
              <a:t>bir ürünün </a:t>
            </a:r>
            <a:r>
              <a:rPr lang="tr-TR" u="sng" dirty="0" smtClean="0"/>
              <a:t>yaşam eğrisini </a:t>
            </a:r>
            <a:r>
              <a:rPr lang="tr-TR" u="sng" dirty="0" smtClean="0"/>
              <a:t>uzatmak için bir </a:t>
            </a:r>
            <a:r>
              <a:rPr lang="tr-TR" u="sng" dirty="0" smtClean="0"/>
              <a:t>yaklaşımdır</a:t>
            </a:r>
            <a:r>
              <a:rPr lang="tr-TR" u="sng" dirty="0" smtClean="0"/>
              <a:t>.</a:t>
            </a:r>
            <a:r>
              <a:rPr lang="tr-TR" dirty="0" smtClean="0"/>
              <a:t> Yeni </a:t>
            </a:r>
            <a:r>
              <a:rPr lang="tr-TR" dirty="0" smtClean="0"/>
              <a:t>kullanım alanları; </a:t>
            </a:r>
            <a:r>
              <a:rPr lang="tr-TR" dirty="0" smtClean="0"/>
              <a:t>ürün </a:t>
            </a:r>
            <a:r>
              <a:rPr lang="tr-TR" dirty="0" smtClean="0"/>
              <a:t>araşt</a:t>
            </a:r>
            <a:r>
              <a:rPr lang="tr-TR" dirty="0" smtClean="0"/>
              <a:t>ı</a:t>
            </a:r>
            <a:r>
              <a:rPr lang="tr-TR" dirty="0" smtClean="0"/>
              <a:t>rmas</a:t>
            </a:r>
            <a:r>
              <a:rPr lang="tr-TR" dirty="0" smtClean="0"/>
              <a:t>ı</a:t>
            </a:r>
            <a:r>
              <a:rPr lang="tr-TR" dirty="0" smtClean="0"/>
              <a:t> </a:t>
            </a:r>
            <a:r>
              <a:rPr lang="tr-TR" dirty="0" smtClean="0"/>
              <a:t>ve tüketici </a:t>
            </a:r>
            <a:r>
              <a:rPr lang="tr-TR" dirty="0" smtClean="0"/>
              <a:t>araşt</a:t>
            </a:r>
            <a:r>
              <a:rPr lang="tr-TR" dirty="0" smtClean="0"/>
              <a:t>ı</a:t>
            </a:r>
            <a:r>
              <a:rPr lang="tr-TR" dirty="0" smtClean="0"/>
              <a:t>rmas</a:t>
            </a:r>
            <a:r>
              <a:rPr lang="tr-TR" dirty="0" smtClean="0"/>
              <a:t>ı</a:t>
            </a:r>
            <a:r>
              <a:rPr lang="tr-TR" dirty="0" smtClean="0"/>
              <a:t> </a:t>
            </a:r>
            <a:r>
              <a:rPr lang="tr-TR" dirty="0" smtClean="0"/>
              <a:t>yoluyla </a:t>
            </a:r>
            <a:r>
              <a:rPr lang="tr-TR" dirty="0" smtClean="0"/>
              <a:t>bulunabilece</a:t>
            </a:r>
            <a:r>
              <a:rPr lang="tr-TR" dirty="0" smtClean="0"/>
              <a:t>ğ</a:t>
            </a:r>
            <a:r>
              <a:rPr lang="tr-TR" dirty="0" smtClean="0"/>
              <a:t>i </a:t>
            </a:r>
            <a:r>
              <a:rPr lang="tr-TR" dirty="0" smtClean="0"/>
              <a:t>gibi </a:t>
            </a:r>
            <a:r>
              <a:rPr lang="tr-TR" dirty="0" smtClean="0"/>
              <a:t>ş</a:t>
            </a:r>
            <a:r>
              <a:rPr lang="tr-TR" dirty="0" smtClean="0"/>
              <a:t>ans </a:t>
            </a:r>
            <a:r>
              <a:rPr lang="tr-TR" dirty="0" smtClean="0"/>
              <a:t>eseri olarak da yöneticilerin </a:t>
            </a:r>
            <a:r>
              <a:rPr lang="tr-TR" dirty="0" smtClean="0"/>
              <a:t>karş</a:t>
            </a:r>
            <a:r>
              <a:rPr lang="tr-TR" dirty="0" smtClean="0"/>
              <a:t>ı</a:t>
            </a:r>
            <a:r>
              <a:rPr lang="tr-TR" dirty="0" smtClean="0"/>
              <a:t>s</a:t>
            </a:r>
            <a:r>
              <a:rPr lang="tr-TR" dirty="0" smtClean="0"/>
              <a:t>ı</a:t>
            </a:r>
            <a:r>
              <a:rPr lang="tr-TR" dirty="0" smtClean="0"/>
              <a:t>na çıkabilir</a:t>
            </a:r>
            <a:r>
              <a:rPr lang="tr-TR" dirty="0" smtClean="0"/>
              <a:t>. </a:t>
            </a:r>
          </a:p>
          <a:p>
            <a:r>
              <a:rPr lang="tr-TR" b="1" dirty="0" smtClean="0"/>
              <a:t>4-Ürünleri pazardan çekme</a:t>
            </a:r>
            <a:r>
              <a:rPr lang="tr-TR" dirty="0" smtClean="0"/>
              <a:t>: </a:t>
            </a:r>
            <a:r>
              <a:rPr lang="tr-TR" u="sng" dirty="0" smtClean="0"/>
              <a:t>Başarıs</a:t>
            </a:r>
            <a:r>
              <a:rPr lang="tr-TR" u="sng" dirty="0" smtClean="0"/>
              <a:t>ı</a:t>
            </a:r>
            <a:r>
              <a:rPr lang="tr-TR" u="sng" dirty="0" smtClean="0"/>
              <a:t>z </a:t>
            </a:r>
            <a:r>
              <a:rPr lang="tr-TR" u="sng" dirty="0" smtClean="0"/>
              <a:t>ürünleri pazarda tutmak </a:t>
            </a:r>
            <a:r>
              <a:rPr lang="tr-TR" u="sng" dirty="0" smtClean="0"/>
              <a:t>firmanın </a:t>
            </a:r>
            <a:r>
              <a:rPr lang="tr-TR" u="sng" dirty="0" smtClean="0"/>
              <a:t>maliyetlerini </a:t>
            </a:r>
            <a:r>
              <a:rPr lang="tr-TR" u="sng" dirty="0" smtClean="0"/>
              <a:t>artt</a:t>
            </a:r>
            <a:r>
              <a:rPr lang="tr-TR" u="sng" dirty="0" smtClean="0"/>
              <a:t>ı</a:t>
            </a:r>
            <a:r>
              <a:rPr lang="tr-TR" u="sng" dirty="0" smtClean="0"/>
              <a:t>rabilir</a:t>
            </a:r>
            <a:r>
              <a:rPr lang="tr-TR" dirty="0" smtClean="0"/>
              <a:t>. Bu nedenle, ürün dizisi sürekli izlenmeli ve </a:t>
            </a:r>
            <a:r>
              <a:rPr lang="tr-TR" dirty="0" smtClean="0"/>
              <a:t>değerlendirilmelidir</a:t>
            </a:r>
            <a:r>
              <a:rPr lang="tr-TR" dirty="0" smtClean="0"/>
              <a:t>. Bu </a:t>
            </a:r>
            <a:r>
              <a:rPr lang="tr-TR" dirty="0" smtClean="0"/>
              <a:t>değerlendirmeler </a:t>
            </a:r>
            <a:r>
              <a:rPr lang="tr-TR" dirty="0" smtClean="0"/>
              <a:t>için </a:t>
            </a:r>
            <a:r>
              <a:rPr lang="tr-TR" dirty="0" smtClean="0"/>
              <a:t>satış </a:t>
            </a:r>
            <a:r>
              <a:rPr lang="tr-TR" dirty="0" smtClean="0"/>
              <a:t>ve maliyet analizleri </a:t>
            </a:r>
            <a:r>
              <a:rPr lang="tr-TR" dirty="0" smtClean="0"/>
              <a:t>kullanılabilir</a:t>
            </a:r>
            <a:r>
              <a:rPr lang="tr-TR" dirty="0" smtClean="0"/>
              <a:t>. Kriter olarak gelecekteki pazar potansiyeli, pazarlama stratejisinde veya üründe </a:t>
            </a:r>
            <a:r>
              <a:rPr lang="tr-TR" dirty="0" smtClean="0"/>
              <a:t>yapılacak değişikliklerden </a:t>
            </a:r>
            <a:r>
              <a:rPr lang="tr-TR" dirty="0" smtClean="0"/>
              <a:t>elde edilecek </a:t>
            </a:r>
            <a:r>
              <a:rPr lang="tr-TR" dirty="0" smtClean="0"/>
              <a:t>olas</a:t>
            </a:r>
            <a:r>
              <a:rPr lang="tr-TR" dirty="0" smtClean="0"/>
              <a:t>ı </a:t>
            </a:r>
            <a:r>
              <a:rPr lang="tr-TR" dirty="0" smtClean="0"/>
              <a:t>kazançlar </a:t>
            </a:r>
            <a:r>
              <a:rPr lang="tr-TR" dirty="0" smtClean="0"/>
              <a:t>ve </a:t>
            </a:r>
            <a:r>
              <a:rPr lang="tr-TR" dirty="0" smtClean="0"/>
              <a:t>di</a:t>
            </a:r>
            <a:r>
              <a:rPr lang="tr-TR" dirty="0" smtClean="0"/>
              <a:t>ğ</a:t>
            </a:r>
            <a:r>
              <a:rPr lang="tr-TR" dirty="0" smtClean="0"/>
              <a:t>er </a:t>
            </a:r>
            <a:r>
              <a:rPr lang="tr-TR" dirty="0" smtClean="0"/>
              <a:t>ürünlerin </a:t>
            </a:r>
            <a:r>
              <a:rPr lang="tr-TR" dirty="0" smtClean="0"/>
              <a:t>satışlarına katk</a:t>
            </a:r>
            <a:r>
              <a:rPr lang="tr-TR" dirty="0" smtClean="0"/>
              <a:t>ı</a:t>
            </a:r>
            <a:r>
              <a:rPr lang="tr-TR" dirty="0" smtClean="0"/>
              <a:t>sı kullanılabilir</a:t>
            </a:r>
            <a:endParaRPr lang="tr-TR" dirty="0"/>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80728"/>
            <a:ext cx="8229600" cy="5343872"/>
          </a:xfrm>
        </p:spPr>
        <p:txBody>
          <a:bodyPr>
            <a:normAutofit fontScale="85000" lnSpcReduction="10000"/>
          </a:bodyPr>
          <a:lstStyle/>
          <a:p>
            <a:r>
              <a:rPr lang="tr-TR" b="1" dirty="0" smtClean="0"/>
              <a:t>Ayn</a:t>
            </a:r>
            <a:r>
              <a:rPr lang="tr-TR" b="1" dirty="0" smtClean="0"/>
              <a:t>ı</a:t>
            </a:r>
            <a:r>
              <a:rPr lang="tr-TR" b="1" dirty="0" smtClean="0"/>
              <a:t> </a:t>
            </a:r>
            <a:r>
              <a:rPr lang="tr-TR" b="1" dirty="0" smtClean="0"/>
              <a:t>Ürün - </a:t>
            </a:r>
            <a:r>
              <a:rPr lang="tr-TR" b="1" dirty="0" smtClean="0"/>
              <a:t>Ayn</a:t>
            </a:r>
            <a:r>
              <a:rPr lang="tr-TR" b="1" dirty="0" smtClean="0"/>
              <a:t>ı</a:t>
            </a:r>
            <a:r>
              <a:rPr lang="tr-TR" b="1" dirty="0" smtClean="0"/>
              <a:t> </a:t>
            </a:r>
            <a:r>
              <a:rPr lang="tr-TR" b="1" dirty="0" smtClean="0"/>
              <a:t>Mesaj: “</a:t>
            </a:r>
            <a:r>
              <a:rPr lang="tr-TR" dirty="0" smtClean="0"/>
              <a:t>Ayn</a:t>
            </a:r>
            <a:r>
              <a:rPr lang="tr-TR" dirty="0" smtClean="0"/>
              <a:t>ı</a:t>
            </a:r>
            <a:r>
              <a:rPr lang="tr-TR" dirty="0" smtClean="0"/>
              <a:t> </a:t>
            </a:r>
            <a:r>
              <a:rPr lang="tr-TR" dirty="0" smtClean="0"/>
              <a:t>ürün - </a:t>
            </a:r>
            <a:r>
              <a:rPr lang="tr-TR" dirty="0" smtClean="0"/>
              <a:t>ayn</a:t>
            </a:r>
            <a:r>
              <a:rPr lang="tr-TR" dirty="0" smtClean="0"/>
              <a:t>ı</a:t>
            </a:r>
            <a:r>
              <a:rPr lang="tr-TR" dirty="0" smtClean="0"/>
              <a:t> </a:t>
            </a:r>
            <a:r>
              <a:rPr lang="tr-TR" dirty="0" smtClean="0"/>
              <a:t>mesaj” stratejisinde firma </a:t>
            </a:r>
            <a:r>
              <a:rPr lang="tr-TR" dirty="0" smtClean="0"/>
              <a:t>çeşitli </a:t>
            </a:r>
            <a:r>
              <a:rPr lang="tr-TR" dirty="0" smtClean="0"/>
              <a:t>ülkelerde </a:t>
            </a:r>
            <a:r>
              <a:rPr lang="tr-TR" dirty="0" smtClean="0"/>
              <a:t>ayn</a:t>
            </a:r>
            <a:r>
              <a:rPr lang="tr-TR" dirty="0" smtClean="0"/>
              <a:t>ı </a:t>
            </a:r>
            <a:r>
              <a:rPr lang="tr-TR" dirty="0" smtClean="0"/>
              <a:t>ürünü ayn</a:t>
            </a:r>
            <a:r>
              <a:rPr lang="tr-TR" dirty="0" smtClean="0"/>
              <a:t>ı</a:t>
            </a:r>
            <a:r>
              <a:rPr lang="tr-TR" dirty="0" smtClean="0"/>
              <a:t> kullanım </a:t>
            </a:r>
            <a:r>
              <a:rPr lang="tr-TR" dirty="0" smtClean="0"/>
              <a:t>için ve </a:t>
            </a:r>
            <a:r>
              <a:rPr lang="tr-TR" dirty="0" smtClean="0"/>
              <a:t>ayn</a:t>
            </a:r>
            <a:r>
              <a:rPr lang="tr-TR" dirty="0" smtClean="0"/>
              <a:t>ı</a:t>
            </a:r>
            <a:r>
              <a:rPr lang="tr-TR" dirty="0" smtClean="0"/>
              <a:t> </a:t>
            </a:r>
            <a:r>
              <a:rPr lang="tr-TR" dirty="0" smtClean="0"/>
              <a:t>mesajla </a:t>
            </a:r>
            <a:r>
              <a:rPr lang="tr-TR" dirty="0" smtClean="0"/>
              <a:t>pazarlamaktad</a:t>
            </a:r>
            <a:r>
              <a:rPr lang="tr-TR" dirty="0" smtClean="0"/>
              <a:t>ı</a:t>
            </a:r>
            <a:r>
              <a:rPr lang="tr-TR" dirty="0" smtClean="0"/>
              <a:t>r</a:t>
            </a:r>
            <a:r>
              <a:rPr lang="tr-TR" dirty="0" smtClean="0"/>
              <a:t>. </a:t>
            </a:r>
            <a:r>
              <a:rPr lang="tr-TR" dirty="0" smtClean="0"/>
              <a:t>Örne</a:t>
            </a:r>
            <a:r>
              <a:rPr lang="tr-TR" dirty="0" smtClean="0"/>
              <a:t>ğ</a:t>
            </a:r>
            <a:r>
              <a:rPr lang="tr-TR" dirty="0" smtClean="0"/>
              <a:t>in</a:t>
            </a:r>
            <a:r>
              <a:rPr lang="tr-TR" dirty="0" smtClean="0"/>
              <a:t>, </a:t>
            </a:r>
            <a:r>
              <a:rPr lang="tr-TR" dirty="0" smtClean="0"/>
              <a:t>geçmiş yıllarda </a:t>
            </a:r>
            <a:r>
              <a:rPr lang="tr-TR" dirty="0" err="1" smtClean="0"/>
              <a:t>Coca</a:t>
            </a:r>
            <a:r>
              <a:rPr lang="tr-TR" dirty="0" smtClean="0"/>
              <a:t>-</a:t>
            </a:r>
            <a:r>
              <a:rPr lang="tr-TR" dirty="0" err="1" smtClean="0"/>
              <a:t>Cola’n</a:t>
            </a:r>
            <a:r>
              <a:rPr lang="tr-TR" dirty="0" err="1" smtClean="0"/>
              <a:t>ı</a:t>
            </a:r>
            <a:r>
              <a:rPr lang="tr-TR" dirty="0" err="1" smtClean="0"/>
              <a:t>n</a:t>
            </a:r>
            <a:r>
              <a:rPr lang="tr-TR" dirty="0" smtClean="0"/>
              <a:t> </a:t>
            </a:r>
            <a:r>
              <a:rPr lang="tr-TR" dirty="0" smtClean="0"/>
              <a:t>formülü ve </a:t>
            </a:r>
            <a:r>
              <a:rPr lang="tr-TR" dirty="0" smtClean="0"/>
              <a:t>ambalajı satıld</a:t>
            </a:r>
            <a:r>
              <a:rPr lang="tr-TR" dirty="0" smtClean="0"/>
              <a:t>ığı</a:t>
            </a:r>
            <a:r>
              <a:rPr lang="tr-TR" dirty="0" smtClean="0"/>
              <a:t> </a:t>
            </a:r>
            <a:r>
              <a:rPr lang="tr-TR" dirty="0" smtClean="0"/>
              <a:t>tüm ülkelerde </a:t>
            </a:r>
            <a:r>
              <a:rPr lang="tr-TR" dirty="0" smtClean="0"/>
              <a:t>ayn</a:t>
            </a:r>
            <a:r>
              <a:rPr lang="tr-TR" dirty="0" smtClean="0"/>
              <a:t>ı </a:t>
            </a:r>
            <a:r>
              <a:rPr lang="tr-TR" dirty="0" smtClean="0"/>
              <a:t>olmuştur</a:t>
            </a:r>
            <a:r>
              <a:rPr lang="tr-TR" dirty="0" smtClean="0"/>
              <a:t>. </a:t>
            </a:r>
            <a:r>
              <a:rPr lang="tr-TR" dirty="0" smtClean="0"/>
              <a:t>Kullanımı </a:t>
            </a:r>
            <a:r>
              <a:rPr lang="tr-TR" dirty="0" smtClean="0"/>
              <a:t>da serinletici bir </a:t>
            </a:r>
            <a:r>
              <a:rPr lang="tr-TR" dirty="0" smtClean="0"/>
              <a:t>meşrubat </a:t>
            </a:r>
            <a:r>
              <a:rPr lang="tr-TR" dirty="0" smtClean="0"/>
              <a:t>olarak </a:t>
            </a:r>
            <a:r>
              <a:rPr lang="tr-TR" dirty="0" smtClean="0"/>
              <a:t>vurgulanm</a:t>
            </a:r>
            <a:r>
              <a:rPr lang="tr-TR" dirty="0" smtClean="0"/>
              <a:t>ış</a:t>
            </a:r>
            <a:r>
              <a:rPr lang="tr-TR" dirty="0" smtClean="0"/>
              <a:t>, </a:t>
            </a:r>
            <a:r>
              <a:rPr lang="tr-TR" dirty="0" smtClean="0"/>
              <a:t>reklam </a:t>
            </a:r>
            <a:r>
              <a:rPr lang="tr-TR" dirty="0" smtClean="0"/>
              <a:t>mesajında </a:t>
            </a:r>
            <a:r>
              <a:rPr lang="tr-TR" dirty="0" smtClean="0"/>
              <a:t>ise </a:t>
            </a:r>
            <a:r>
              <a:rPr lang="tr-TR" dirty="0" smtClean="0"/>
              <a:t>ferahl</a:t>
            </a:r>
            <a:r>
              <a:rPr lang="tr-TR" dirty="0" smtClean="0"/>
              <a:t>ı</a:t>
            </a:r>
            <a:r>
              <a:rPr lang="tr-TR" dirty="0" smtClean="0"/>
              <a:t>k</a:t>
            </a:r>
            <a:r>
              <a:rPr lang="tr-TR" dirty="0" smtClean="0"/>
              <a:t>, </a:t>
            </a:r>
            <a:r>
              <a:rPr lang="tr-TR" dirty="0" smtClean="0"/>
              <a:t>canl</a:t>
            </a:r>
            <a:r>
              <a:rPr lang="tr-TR" dirty="0" smtClean="0"/>
              <a:t>ı</a:t>
            </a:r>
            <a:r>
              <a:rPr lang="tr-TR" dirty="0" smtClean="0"/>
              <a:t>l</a:t>
            </a:r>
            <a:r>
              <a:rPr lang="tr-TR" dirty="0" smtClean="0"/>
              <a:t>ı</a:t>
            </a:r>
            <a:r>
              <a:rPr lang="tr-TR" dirty="0" smtClean="0"/>
              <a:t>k </a:t>
            </a:r>
            <a:r>
              <a:rPr lang="tr-TR" dirty="0" smtClean="0"/>
              <a:t>ve gençlik </a:t>
            </a:r>
            <a:r>
              <a:rPr lang="tr-TR" dirty="0" smtClean="0"/>
              <a:t>temaları işlenmiştir  1886 yılında kullanılan </a:t>
            </a:r>
            <a:r>
              <a:rPr lang="tr-TR" dirty="0" smtClean="0"/>
              <a:t>“</a:t>
            </a:r>
            <a:r>
              <a:rPr lang="tr-TR" dirty="0" err="1" smtClean="0"/>
              <a:t>Drink</a:t>
            </a:r>
            <a:r>
              <a:rPr lang="tr-TR" dirty="0" smtClean="0"/>
              <a:t> </a:t>
            </a:r>
            <a:r>
              <a:rPr lang="tr-TR" dirty="0" err="1" smtClean="0"/>
              <a:t>Coca</a:t>
            </a:r>
            <a:r>
              <a:rPr lang="tr-TR" dirty="0" smtClean="0"/>
              <a:t>-</a:t>
            </a:r>
            <a:r>
              <a:rPr lang="tr-TR" dirty="0" err="1" smtClean="0"/>
              <a:t>Cola</a:t>
            </a:r>
            <a:r>
              <a:rPr lang="tr-TR" dirty="0" smtClean="0"/>
              <a:t>” </a:t>
            </a:r>
            <a:r>
              <a:rPr lang="tr-TR" dirty="0" smtClean="0"/>
              <a:t>sloganı, </a:t>
            </a:r>
            <a:r>
              <a:rPr lang="tr-TR" dirty="0" smtClean="0"/>
              <a:t>ürünün ilk </a:t>
            </a:r>
            <a:r>
              <a:rPr lang="tr-TR" dirty="0" smtClean="0"/>
              <a:t>mesajıd</a:t>
            </a:r>
            <a:r>
              <a:rPr lang="tr-TR" dirty="0" smtClean="0"/>
              <a:t>ı</a:t>
            </a:r>
            <a:r>
              <a:rPr lang="tr-TR" dirty="0" smtClean="0"/>
              <a:t>r</a:t>
            </a:r>
            <a:r>
              <a:rPr lang="tr-TR" dirty="0" smtClean="0"/>
              <a:t>. 2000’li </a:t>
            </a:r>
            <a:r>
              <a:rPr lang="tr-TR" dirty="0" smtClean="0"/>
              <a:t>yıllara </a:t>
            </a:r>
            <a:r>
              <a:rPr lang="tr-TR" dirty="0" smtClean="0"/>
              <a:t>kadar tüm </a:t>
            </a:r>
            <a:r>
              <a:rPr lang="tr-TR" dirty="0" smtClean="0"/>
              <a:t>satıldığı ülkelerde ayn</a:t>
            </a:r>
            <a:r>
              <a:rPr lang="tr-TR" dirty="0" smtClean="0"/>
              <a:t>ı</a:t>
            </a:r>
            <a:r>
              <a:rPr lang="tr-TR" dirty="0" smtClean="0"/>
              <a:t> </a:t>
            </a:r>
            <a:r>
              <a:rPr lang="tr-TR" dirty="0" smtClean="0"/>
              <a:t>mesajlar ve sloganlar </a:t>
            </a:r>
            <a:r>
              <a:rPr lang="tr-TR" dirty="0" smtClean="0"/>
              <a:t>kullanılmıştır.</a:t>
            </a:r>
            <a:endParaRPr lang="tr-TR" dirty="0" smtClean="0"/>
          </a:p>
          <a:p>
            <a:r>
              <a:rPr lang="tr-TR" dirty="0" smtClean="0"/>
              <a:t>”</a:t>
            </a:r>
            <a:r>
              <a:rPr lang="tr-TR" dirty="0" smtClean="0"/>
              <a:t>Ayn</a:t>
            </a:r>
            <a:r>
              <a:rPr lang="tr-TR" dirty="0" smtClean="0"/>
              <a:t>ı</a:t>
            </a:r>
            <a:r>
              <a:rPr lang="tr-TR" dirty="0" smtClean="0"/>
              <a:t> ürün-Ayn</a:t>
            </a:r>
            <a:r>
              <a:rPr lang="tr-TR" dirty="0" smtClean="0"/>
              <a:t>ı</a:t>
            </a:r>
            <a:r>
              <a:rPr lang="tr-TR" dirty="0" smtClean="0"/>
              <a:t> </a:t>
            </a:r>
            <a:r>
              <a:rPr lang="tr-TR" dirty="0" smtClean="0"/>
              <a:t>mesaj” </a:t>
            </a:r>
            <a:r>
              <a:rPr lang="tr-TR" dirty="0" smtClean="0"/>
              <a:t>sunduğu </a:t>
            </a:r>
            <a:r>
              <a:rPr lang="tr-TR" dirty="0" smtClean="0"/>
              <a:t>bu maliyet </a:t>
            </a:r>
            <a:r>
              <a:rPr lang="tr-TR" dirty="0" smtClean="0"/>
              <a:t>tasarrufları </a:t>
            </a:r>
            <a:r>
              <a:rPr lang="tr-TR" dirty="0" smtClean="0"/>
              <a:t>ile küresel firmalar için çok büyük bir </a:t>
            </a:r>
            <a:r>
              <a:rPr lang="tr-TR" dirty="0" smtClean="0"/>
              <a:t>çekiciliğe </a:t>
            </a:r>
            <a:r>
              <a:rPr lang="tr-TR" dirty="0" smtClean="0"/>
              <a:t>sahiptir. Yine, pazarlama </a:t>
            </a:r>
            <a:r>
              <a:rPr lang="tr-TR" dirty="0" smtClean="0"/>
              <a:t>iletişim karmas</a:t>
            </a:r>
            <a:r>
              <a:rPr lang="tr-TR" dirty="0" smtClean="0"/>
              <a:t>ı</a:t>
            </a:r>
            <a:r>
              <a:rPr lang="tr-TR" dirty="0" smtClean="0"/>
              <a:t>nın standartlaşt</a:t>
            </a:r>
            <a:r>
              <a:rPr lang="tr-TR" dirty="0" smtClean="0"/>
              <a:t>ı</a:t>
            </a:r>
            <a:r>
              <a:rPr lang="tr-TR" dirty="0" smtClean="0"/>
              <a:t>rılmas</a:t>
            </a:r>
            <a:r>
              <a:rPr lang="tr-TR" dirty="0" smtClean="0"/>
              <a:t>ı</a:t>
            </a:r>
            <a:r>
              <a:rPr lang="tr-TR" dirty="0" smtClean="0"/>
              <a:t> </a:t>
            </a:r>
            <a:r>
              <a:rPr lang="tr-TR" dirty="0" smtClean="0"/>
              <a:t>ile de çok önemli tasarruflar </a:t>
            </a:r>
            <a:r>
              <a:rPr lang="tr-TR" dirty="0" smtClean="0"/>
              <a:t>sa</a:t>
            </a:r>
            <a:r>
              <a:rPr lang="tr-TR" dirty="0" smtClean="0"/>
              <a:t>ğ</a:t>
            </a:r>
            <a:r>
              <a:rPr lang="tr-TR" dirty="0" smtClean="0"/>
              <a:t>lanmaktad</a:t>
            </a:r>
            <a:r>
              <a:rPr lang="tr-TR" dirty="0" smtClean="0"/>
              <a:t>ı</a:t>
            </a:r>
            <a:r>
              <a:rPr lang="tr-TR" dirty="0" smtClean="0"/>
              <a:t>r</a:t>
            </a:r>
            <a:r>
              <a:rPr lang="tr-TR" dirty="0" smtClean="0"/>
              <a:t>. Dünya </a:t>
            </a:r>
            <a:r>
              <a:rPr lang="tr-TR" dirty="0" smtClean="0"/>
              <a:t>çapında çalışan </a:t>
            </a:r>
            <a:r>
              <a:rPr lang="tr-TR" dirty="0" smtClean="0"/>
              <a:t>bir </a:t>
            </a:r>
            <a:r>
              <a:rPr lang="tr-TR" dirty="0" smtClean="0"/>
              <a:t>işletme </a:t>
            </a:r>
            <a:r>
              <a:rPr lang="tr-TR" dirty="0" smtClean="0"/>
              <a:t>için, her pazara </a:t>
            </a:r>
            <a:r>
              <a:rPr lang="tr-TR" dirty="0" smtClean="0"/>
              <a:t>ayr</a:t>
            </a:r>
            <a:r>
              <a:rPr lang="tr-TR" dirty="0" smtClean="0"/>
              <a:t>ı</a:t>
            </a:r>
            <a:r>
              <a:rPr lang="tr-TR" dirty="0" smtClean="0"/>
              <a:t> </a:t>
            </a:r>
            <a:r>
              <a:rPr lang="tr-TR" dirty="0" smtClean="0"/>
              <a:t>bir TV </a:t>
            </a:r>
            <a:r>
              <a:rPr lang="tr-TR" dirty="0" smtClean="0"/>
              <a:t>reklamı, açık hava </a:t>
            </a:r>
            <a:r>
              <a:rPr lang="tr-TR" dirty="0" smtClean="0"/>
              <a:t>(</a:t>
            </a:r>
            <a:r>
              <a:rPr lang="tr-TR" dirty="0" err="1" smtClean="0"/>
              <a:t>outdoor</a:t>
            </a:r>
            <a:r>
              <a:rPr lang="tr-TR" dirty="0" smtClean="0"/>
              <a:t>) </a:t>
            </a:r>
            <a:r>
              <a:rPr lang="tr-TR" dirty="0" smtClean="0"/>
              <a:t>reklamı ve yaz</a:t>
            </a:r>
            <a:r>
              <a:rPr lang="tr-TR" dirty="0" smtClean="0"/>
              <a:t>ıl</a:t>
            </a:r>
            <a:r>
              <a:rPr lang="tr-TR" dirty="0" smtClean="0"/>
              <a:t>ı</a:t>
            </a:r>
            <a:r>
              <a:rPr lang="tr-TR" dirty="0" smtClean="0"/>
              <a:t> basın reklamı hazırlamanın </a:t>
            </a:r>
            <a:r>
              <a:rPr lang="tr-TR" dirty="0" smtClean="0"/>
              <a:t>maliyeti büyüktür. Bu stratejinin </a:t>
            </a:r>
            <a:r>
              <a:rPr lang="tr-TR" dirty="0" smtClean="0"/>
              <a:t>başta </a:t>
            </a:r>
            <a:r>
              <a:rPr lang="tr-TR" dirty="0" smtClean="0"/>
              <a:t>gelen </a:t>
            </a:r>
            <a:r>
              <a:rPr lang="tr-TR" dirty="0" smtClean="0"/>
              <a:t>uygulay</a:t>
            </a:r>
            <a:r>
              <a:rPr lang="tr-TR" dirty="0" smtClean="0"/>
              <a:t>ı</a:t>
            </a:r>
            <a:r>
              <a:rPr lang="tr-TR" dirty="0" smtClean="0"/>
              <a:t>cılar</a:t>
            </a:r>
            <a:r>
              <a:rPr lang="tr-TR" dirty="0" smtClean="0"/>
              <a:t>ı</a:t>
            </a:r>
            <a:r>
              <a:rPr lang="tr-TR" dirty="0" smtClean="0"/>
              <a:t>ndan </a:t>
            </a:r>
            <a:r>
              <a:rPr lang="tr-TR" dirty="0" smtClean="0"/>
              <a:t>biri </a:t>
            </a:r>
            <a:r>
              <a:rPr lang="tr-TR" dirty="0" err="1" smtClean="0"/>
              <a:t>Pepsi</a:t>
            </a:r>
            <a:r>
              <a:rPr lang="tr-TR" dirty="0" smtClean="0"/>
              <a:t>-</a:t>
            </a:r>
            <a:r>
              <a:rPr lang="tr-TR" dirty="0" err="1" smtClean="0"/>
              <a:t>Cola’dır</a:t>
            </a:r>
            <a:r>
              <a:rPr lang="tr-TR" dirty="0" smtClean="0"/>
              <a:t>. </a:t>
            </a:r>
            <a:endParaRPr lang="tr-TR" dirty="0"/>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7500" lnSpcReduction="20000"/>
          </a:bodyPr>
          <a:lstStyle/>
          <a:p>
            <a:r>
              <a:rPr lang="tr-TR" b="1" dirty="0" smtClean="0"/>
              <a:t>Ayn</a:t>
            </a:r>
            <a:r>
              <a:rPr lang="tr-TR" b="1" dirty="0" smtClean="0"/>
              <a:t>ı</a:t>
            </a:r>
            <a:r>
              <a:rPr lang="tr-TR" b="1" dirty="0" smtClean="0"/>
              <a:t> </a:t>
            </a:r>
            <a:r>
              <a:rPr lang="tr-TR" b="1" dirty="0" smtClean="0"/>
              <a:t>Ürün - </a:t>
            </a:r>
            <a:r>
              <a:rPr lang="tr-TR" b="1" dirty="0" smtClean="0"/>
              <a:t>Farkl</a:t>
            </a:r>
            <a:r>
              <a:rPr lang="tr-TR" b="1" dirty="0" smtClean="0"/>
              <a:t>ı</a:t>
            </a:r>
            <a:r>
              <a:rPr lang="tr-TR" b="1" dirty="0" smtClean="0"/>
              <a:t> </a:t>
            </a:r>
            <a:r>
              <a:rPr lang="tr-TR" b="1" dirty="0" smtClean="0"/>
              <a:t>Mesaj: </a:t>
            </a:r>
            <a:r>
              <a:rPr lang="tr-TR" dirty="0" smtClean="0"/>
              <a:t>Ayn</a:t>
            </a:r>
            <a:r>
              <a:rPr lang="tr-TR" dirty="0" smtClean="0"/>
              <a:t>ı</a:t>
            </a:r>
            <a:r>
              <a:rPr lang="tr-TR" dirty="0" smtClean="0"/>
              <a:t> ürün-ayr</a:t>
            </a:r>
            <a:r>
              <a:rPr lang="tr-TR" dirty="0" smtClean="0"/>
              <a:t>ı</a:t>
            </a:r>
            <a:r>
              <a:rPr lang="tr-TR" dirty="0" smtClean="0"/>
              <a:t> </a:t>
            </a:r>
            <a:r>
              <a:rPr lang="tr-TR" dirty="0" smtClean="0"/>
              <a:t>mesaj stratejisi </a:t>
            </a:r>
            <a:r>
              <a:rPr lang="tr-TR" dirty="0" smtClean="0"/>
              <a:t>uygulamas</a:t>
            </a:r>
            <a:r>
              <a:rPr lang="tr-TR" dirty="0" smtClean="0"/>
              <a:t>ı</a:t>
            </a:r>
            <a:r>
              <a:rPr lang="tr-TR" dirty="0" smtClean="0"/>
              <a:t>nın başarıl</a:t>
            </a:r>
            <a:r>
              <a:rPr lang="tr-TR" dirty="0" smtClean="0"/>
              <a:t>ı</a:t>
            </a:r>
            <a:r>
              <a:rPr lang="tr-TR" dirty="0" smtClean="0"/>
              <a:t> </a:t>
            </a:r>
            <a:r>
              <a:rPr lang="tr-TR" dirty="0" smtClean="0"/>
              <a:t>bir </a:t>
            </a:r>
            <a:r>
              <a:rPr lang="tr-TR" dirty="0" smtClean="0"/>
              <a:t>örne</a:t>
            </a:r>
            <a:r>
              <a:rPr lang="tr-TR" dirty="0" smtClean="0"/>
              <a:t>ğ</a:t>
            </a:r>
            <a:r>
              <a:rPr lang="tr-TR" dirty="0" smtClean="0"/>
              <a:t>i Frans</a:t>
            </a:r>
            <a:r>
              <a:rPr lang="tr-TR" dirty="0" smtClean="0"/>
              <a:t>ı</a:t>
            </a:r>
            <a:r>
              <a:rPr lang="tr-TR" dirty="0" smtClean="0"/>
              <a:t>z </a:t>
            </a:r>
            <a:r>
              <a:rPr lang="tr-TR" dirty="0" smtClean="0"/>
              <a:t>ufak tip motosiklet (</a:t>
            </a:r>
            <a:r>
              <a:rPr lang="tr-TR" dirty="0" err="1" smtClean="0"/>
              <a:t>moped</a:t>
            </a:r>
            <a:r>
              <a:rPr lang="tr-TR" dirty="0" smtClean="0"/>
              <a:t>) üreticileri </a:t>
            </a:r>
            <a:r>
              <a:rPr lang="tr-TR" dirty="0" smtClean="0"/>
              <a:t>vermiştir</a:t>
            </a:r>
            <a:r>
              <a:rPr lang="tr-TR" dirty="0" smtClean="0"/>
              <a:t>. Bu tip motosiklet Avrupa’da </a:t>
            </a:r>
            <a:r>
              <a:rPr lang="tr-TR" dirty="0" smtClean="0"/>
              <a:t>yayg</a:t>
            </a:r>
            <a:r>
              <a:rPr lang="tr-TR" dirty="0" smtClean="0"/>
              <a:t>ı</a:t>
            </a:r>
            <a:r>
              <a:rPr lang="tr-TR" dirty="0" smtClean="0"/>
              <a:t>n </a:t>
            </a:r>
            <a:r>
              <a:rPr lang="tr-TR" dirty="0" smtClean="0"/>
              <a:t>bir </a:t>
            </a:r>
            <a:r>
              <a:rPr lang="tr-TR" dirty="0" smtClean="0"/>
              <a:t>ş</a:t>
            </a:r>
            <a:r>
              <a:rPr lang="tr-TR" dirty="0" smtClean="0"/>
              <a:t>ekilde </a:t>
            </a:r>
            <a:r>
              <a:rPr lang="tr-TR" dirty="0" smtClean="0"/>
              <a:t>evden </a:t>
            </a:r>
            <a:r>
              <a:rPr lang="tr-TR" dirty="0" smtClean="0"/>
              <a:t>işe </a:t>
            </a:r>
            <a:r>
              <a:rPr lang="tr-TR" dirty="0" smtClean="0"/>
              <a:t>veya okula </a:t>
            </a:r>
            <a:r>
              <a:rPr lang="tr-TR" dirty="0" smtClean="0"/>
              <a:t>gidiş gelişte ulaşım aracı olarak kullanılmaktadır</a:t>
            </a:r>
            <a:r>
              <a:rPr lang="tr-TR" dirty="0" smtClean="0"/>
              <a:t>. Amerika’da ise mesafelerin daha uzun, </a:t>
            </a:r>
            <a:r>
              <a:rPr lang="tr-TR" dirty="0" smtClean="0"/>
              <a:t>trafi</a:t>
            </a:r>
            <a:r>
              <a:rPr lang="tr-TR" dirty="0" smtClean="0"/>
              <a:t>ğ</a:t>
            </a:r>
            <a:r>
              <a:rPr lang="tr-TR" dirty="0" smtClean="0"/>
              <a:t>in </a:t>
            </a:r>
            <a:r>
              <a:rPr lang="tr-TR" dirty="0" smtClean="0"/>
              <a:t>ise daha süratli </a:t>
            </a:r>
            <a:r>
              <a:rPr lang="tr-TR" dirty="0" smtClean="0"/>
              <a:t>oluşu </a:t>
            </a:r>
            <a:r>
              <a:rPr lang="tr-TR" dirty="0" smtClean="0"/>
              <a:t>bu tür </a:t>
            </a:r>
            <a:r>
              <a:rPr lang="tr-TR" dirty="0" smtClean="0"/>
              <a:t>kullanım</a:t>
            </a:r>
            <a:r>
              <a:rPr lang="tr-TR" dirty="0" smtClean="0"/>
              <a:t>ı</a:t>
            </a:r>
            <a:r>
              <a:rPr lang="tr-TR" dirty="0" smtClean="0"/>
              <a:t> </a:t>
            </a:r>
            <a:r>
              <a:rPr lang="tr-TR" dirty="0" smtClean="0"/>
              <a:t>engellemekte, benzinin </a:t>
            </a:r>
            <a:r>
              <a:rPr lang="tr-TR" dirty="0" smtClean="0"/>
              <a:t>ucuzluğu </a:t>
            </a:r>
            <a:r>
              <a:rPr lang="tr-TR" dirty="0" smtClean="0"/>
              <a:t>da otomobil yerine motosiklet </a:t>
            </a:r>
            <a:r>
              <a:rPr lang="tr-TR" dirty="0" smtClean="0"/>
              <a:t>kullanımın</a:t>
            </a:r>
            <a:r>
              <a:rPr lang="tr-TR" dirty="0" smtClean="0"/>
              <a:t>ı</a:t>
            </a:r>
            <a:r>
              <a:rPr lang="tr-TR" dirty="0" smtClean="0"/>
              <a:t> </a:t>
            </a:r>
            <a:r>
              <a:rPr lang="tr-TR" dirty="0" smtClean="0"/>
              <a:t>gereksiz </a:t>
            </a:r>
            <a:r>
              <a:rPr lang="tr-TR" dirty="0" smtClean="0"/>
              <a:t>kılmaktad</a:t>
            </a:r>
            <a:r>
              <a:rPr lang="tr-TR" dirty="0" smtClean="0"/>
              <a:t>ı</a:t>
            </a:r>
            <a:r>
              <a:rPr lang="tr-TR" dirty="0" smtClean="0"/>
              <a:t>r</a:t>
            </a:r>
            <a:r>
              <a:rPr lang="tr-TR" dirty="0" smtClean="0"/>
              <a:t>. Bu nedenlerle motosikletleri Amerika’ya bir </a:t>
            </a:r>
            <a:r>
              <a:rPr lang="tr-TR" dirty="0" smtClean="0"/>
              <a:t>ulaşım arac</a:t>
            </a:r>
            <a:r>
              <a:rPr lang="tr-TR" dirty="0" smtClean="0"/>
              <a:t>ı</a:t>
            </a:r>
            <a:r>
              <a:rPr lang="tr-TR" dirty="0" smtClean="0"/>
              <a:t> </a:t>
            </a:r>
            <a:r>
              <a:rPr lang="tr-TR" dirty="0" smtClean="0"/>
              <a:t>olarak satamayan </a:t>
            </a:r>
            <a:r>
              <a:rPr lang="tr-TR" dirty="0" smtClean="0"/>
              <a:t>Frans</a:t>
            </a:r>
            <a:r>
              <a:rPr lang="tr-TR" dirty="0" smtClean="0"/>
              <a:t>ı</a:t>
            </a:r>
            <a:r>
              <a:rPr lang="tr-TR" dirty="0" smtClean="0"/>
              <a:t>z firmaları, </a:t>
            </a:r>
            <a:r>
              <a:rPr lang="tr-TR" dirty="0" smtClean="0"/>
              <a:t>bu ürünü bir </a:t>
            </a:r>
            <a:r>
              <a:rPr lang="tr-TR" dirty="0" smtClean="0"/>
              <a:t>eğlence arac</a:t>
            </a:r>
            <a:r>
              <a:rPr lang="tr-TR" dirty="0" smtClean="0"/>
              <a:t>ı</a:t>
            </a:r>
            <a:r>
              <a:rPr lang="tr-TR" dirty="0" smtClean="0"/>
              <a:t> </a:t>
            </a:r>
            <a:r>
              <a:rPr lang="tr-TR" dirty="0" smtClean="0"/>
              <a:t>olarak </a:t>
            </a:r>
            <a:r>
              <a:rPr lang="tr-TR" dirty="0" smtClean="0"/>
              <a:t>tanıtarak </a:t>
            </a:r>
            <a:r>
              <a:rPr lang="tr-TR" dirty="0" smtClean="0"/>
              <a:t>piyasaya </a:t>
            </a:r>
            <a:r>
              <a:rPr lang="tr-TR" dirty="0" smtClean="0"/>
              <a:t>girmişlerdir</a:t>
            </a:r>
            <a:r>
              <a:rPr lang="tr-TR" dirty="0" smtClean="0"/>
              <a:t>. Bu stratejinin cazibesi </a:t>
            </a:r>
            <a:r>
              <a:rPr lang="tr-TR" dirty="0" smtClean="0"/>
              <a:t>ayn</a:t>
            </a:r>
            <a:r>
              <a:rPr lang="tr-TR" dirty="0" smtClean="0"/>
              <a:t>ı</a:t>
            </a:r>
            <a:r>
              <a:rPr lang="tr-TR" dirty="0" smtClean="0"/>
              <a:t> </a:t>
            </a:r>
            <a:r>
              <a:rPr lang="tr-TR" dirty="0" smtClean="0"/>
              <a:t>ürün </a:t>
            </a:r>
            <a:r>
              <a:rPr lang="tr-TR" dirty="0" smtClean="0"/>
              <a:t>– aynı mesaj </a:t>
            </a:r>
            <a:r>
              <a:rPr lang="tr-TR" dirty="0" smtClean="0"/>
              <a:t>stratejisinden sonra en </a:t>
            </a:r>
            <a:r>
              <a:rPr lang="tr-TR" dirty="0" smtClean="0"/>
              <a:t>düşük </a:t>
            </a:r>
            <a:r>
              <a:rPr lang="tr-TR" dirty="0" smtClean="0"/>
              <a:t>maliyetli </a:t>
            </a:r>
            <a:r>
              <a:rPr lang="tr-TR" dirty="0" smtClean="0"/>
              <a:t>oluşudur</a:t>
            </a:r>
            <a:r>
              <a:rPr lang="tr-TR" dirty="0" smtClean="0"/>
              <a:t>. Ürün </a:t>
            </a:r>
            <a:r>
              <a:rPr lang="tr-TR" dirty="0" smtClean="0"/>
              <a:t>değişmediğinden araştırma </a:t>
            </a:r>
            <a:r>
              <a:rPr lang="tr-TR" dirty="0" smtClean="0"/>
              <a:t>ve </a:t>
            </a:r>
            <a:r>
              <a:rPr lang="tr-TR" dirty="0" smtClean="0"/>
              <a:t>geliştirme</a:t>
            </a:r>
            <a:r>
              <a:rPr lang="tr-TR" dirty="0" smtClean="0"/>
              <a:t>, üretim ve stok maliyetleri yükselmemekte, ek maliyetler </a:t>
            </a:r>
            <a:r>
              <a:rPr lang="tr-TR" dirty="0" smtClean="0"/>
              <a:t>değişik iletişim çalışmalarından doğmaktad</a:t>
            </a:r>
            <a:r>
              <a:rPr lang="tr-TR" dirty="0" smtClean="0"/>
              <a:t>ı</a:t>
            </a:r>
            <a:r>
              <a:rPr lang="tr-TR" dirty="0" smtClean="0"/>
              <a:t>r</a:t>
            </a:r>
            <a:r>
              <a:rPr lang="tr-TR" dirty="0" smtClean="0"/>
              <a:t>. Burada </a:t>
            </a:r>
            <a:r>
              <a:rPr lang="tr-TR" dirty="0" smtClean="0"/>
              <a:t>oluşan </a:t>
            </a:r>
            <a:r>
              <a:rPr lang="tr-TR" dirty="0" smtClean="0"/>
              <a:t>maliyet, </a:t>
            </a:r>
            <a:r>
              <a:rPr lang="tr-TR" dirty="0" smtClean="0"/>
              <a:t>farkl</a:t>
            </a:r>
            <a:r>
              <a:rPr lang="tr-TR" dirty="0" smtClean="0"/>
              <a:t>ı</a:t>
            </a:r>
            <a:r>
              <a:rPr lang="tr-TR" dirty="0" smtClean="0"/>
              <a:t> </a:t>
            </a:r>
            <a:r>
              <a:rPr lang="tr-TR" dirty="0" smtClean="0"/>
              <a:t>ürün </a:t>
            </a:r>
            <a:r>
              <a:rPr lang="tr-TR" dirty="0" smtClean="0"/>
              <a:t>fonksiyonlarını saptarken </a:t>
            </a:r>
            <a:r>
              <a:rPr lang="tr-TR" dirty="0" smtClean="0"/>
              <a:t>ve pazarlama </a:t>
            </a:r>
            <a:r>
              <a:rPr lang="tr-TR" dirty="0" smtClean="0"/>
              <a:t>iletişimlerini </a:t>
            </a:r>
            <a:r>
              <a:rPr lang="tr-TR" dirty="0" smtClean="0"/>
              <a:t>(reklam, </a:t>
            </a:r>
            <a:r>
              <a:rPr lang="tr-TR" dirty="0" smtClean="0"/>
              <a:t>satış </a:t>
            </a:r>
            <a:r>
              <a:rPr lang="tr-TR" dirty="0" smtClean="0"/>
              <a:t>tutundurma, </a:t>
            </a:r>
            <a:r>
              <a:rPr lang="tr-TR" dirty="0" smtClean="0"/>
              <a:t>kişisel satış, </a:t>
            </a:r>
            <a:r>
              <a:rPr lang="tr-TR" dirty="0" smtClean="0"/>
              <a:t>vb.) gözden geçirirken ortaya </a:t>
            </a:r>
            <a:r>
              <a:rPr lang="tr-TR" dirty="0" smtClean="0"/>
              <a:t>çıkan </a:t>
            </a:r>
            <a:r>
              <a:rPr lang="tr-TR" dirty="0" smtClean="0"/>
              <a:t>maliyettir</a:t>
            </a:r>
            <a:endParaRPr lang="tr-TR" dirty="0"/>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60648"/>
            <a:ext cx="8229600" cy="6063952"/>
          </a:xfrm>
        </p:spPr>
        <p:txBody>
          <a:bodyPr>
            <a:normAutofit fontScale="85000" lnSpcReduction="20000"/>
          </a:bodyPr>
          <a:lstStyle/>
          <a:p>
            <a:r>
              <a:rPr lang="tr-TR" b="1" dirty="0" smtClean="0"/>
              <a:t>Farklı Ürün </a:t>
            </a:r>
            <a:r>
              <a:rPr lang="tr-TR" b="1" dirty="0" smtClean="0"/>
              <a:t>- </a:t>
            </a:r>
            <a:r>
              <a:rPr lang="tr-TR" b="1" dirty="0" smtClean="0"/>
              <a:t>Ayn</a:t>
            </a:r>
            <a:r>
              <a:rPr lang="tr-TR" b="1" dirty="0" smtClean="0"/>
              <a:t>ı</a:t>
            </a:r>
            <a:r>
              <a:rPr lang="tr-TR" b="1" dirty="0" smtClean="0"/>
              <a:t> </a:t>
            </a:r>
            <a:r>
              <a:rPr lang="tr-TR" b="1" dirty="0" smtClean="0"/>
              <a:t>Mesaj: </a:t>
            </a:r>
            <a:r>
              <a:rPr lang="tr-TR" dirty="0" smtClean="0"/>
              <a:t>Farkl</a:t>
            </a:r>
            <a:r>
              <a:rPr lang="tr-TR" dirty="0" smtClean="0"/>
              <a:t>ı</a:t>
            </a:r>
            <a:r>
              <a:rPr lang="tr-TR" dirty="0" smtClean="0"/>
              <a:t> </a:t>
            </a:r>
            <a:r>
              <a:rPr lang="tr-TR" dirty="0" smtClean="0"/>
              <a:t>ürün - </a:t>
            </a:r>
            <a:r>
              <a:rPr lang="tr-TR" dirty="0" smtClean="0"/>
              <a:t>ayn</a:t>
            </a:r>
            <a:r>
              <a:rPr lang="tr-TR" dirty="0" smtClean="0"/>
              <a:t>ı</a:t>
            </a:r>
            <a:r>
              <a:rPr lang="tr-TR" dirty="0" smtClean="0"/>
              <a:t> </a:t>
            </a:r>
            <a:r>
              <a:rPr lang="tr-TR" dirty="0" smtClean="0"/>
              <a:t>mesaj stratejisinin </a:t>
            </a:r>
            <a:r>
              <a:rPr lang="tr-TR" dirty="0" smtClean="0"/>
              <a:t>varsayım</a:t>
            </a:r>
            <a:r>
              <a:rPr lang="tr-TR" dirty="0" smtClean="0"/>
              <a:t>ı</a:t>
            </a:r>
            <a:r>
              <a:rPr lang="tr-TR" dirty="0" smtClean="0"/>
              <a:t>, </a:t>
            </a:r>
            <a:r>
              <a:rPr lang="tr-TR" dirty="0" smtClean="0"/>
              <a:t>ürünün </a:t>
            </a:r>
            <a:r>
              <a:rPr lang="tr-TR" dirty="0" smtClean="0"/>
              <a:t>dış </a:t>
            </a:r>
            <a:r>
              <a:rPr lang="tr-TR" dirty="0" smtClean="0"/>
              <a:t>pazarlardaki </a:t>
            </a:r>
            <a:r>
              <a:rPr lang="tr-TR" dirty="0" smtClean="0"/>
              <a:t>farkl</a:t>
            </a:r>
            <a:r>
              <a:rPr lang="tr-TR" dirty="0" smtClean="0"/>
              <a:t>ı</a:t>
            </a:r>
            <a:r>
              <a:rPr lang="tr-TR" dirty="0" smtClean="0"/>
              <a:t> </a:t>
            </a:r>
            <a:r>
              <a:rPr lang="tr-TR" dirty="0" smtClean="0"/>
              <a:t>ortamlarda </a:t>
            </a:r>
            <a:r>
              <a:rPr lang="tr-TR" dirty="0" smtClean="0"/>
              <a:t>ayn</a:t>
            </a:r>
            <a:r>
              <a:rPr lang="tr-TR" dirty="0" smtClean="0"/>
              <a:t>ı</a:t>
            </a:r>
            <a:r>
              <a:rPr lang="tr-TR" dirty="0" smtClean="0"/>
              <a:t> </a:t>
            </a:r>
            <a:r>
              <a:rPr lang="tr-TR" dirty="0" smtClean="0"/>
              <a:t>amaçla </a:t>
            </a:r>
            <a:r>
              <a:rPr lang="tr-TR" dirty="0" smtClean="0"/>
              <a:t>kullanılacağıd</a:t>
            </a:r>
            <a:r>
              <a:rPr lang="tr-TR" dirty="0" smtClean="0"/>
              <a:t>ı</a:t>
            </a:r>
            <a:r>
              <a:rPr lang="tr-TR" dirty="0" smtClean="0"/>
              <a:t>r</a:t>
            </a:r>
            <a:r>
              <a:rPr lang="tr-TR" dirty="0" smtClean="0"/>
              <a:t>. Ürün </a:t>
            </a:r>
            <a:r>
              <a:rPr lang="tr-TR" dirty="0" smtClean="0"/>
              <a:t>değişik </a:t>
            </a:r>
            <a:r>
              <a:rPr lang="tr-TR" dirty="0" smtClean="0"/>
              <a:t>ortamlar için </a:t>
            </a:r>
            <a:r>
              <a:rPr lang="tr-TR" dirty="0" smtClean="0"/>
              <a:t>farkl</a:t>
            </a:r>
            <a:r>
              <a:rPr lang="tr-TR" dirty="0" smtClean="0"/>
              <a:t>ı</a:t>
            </a:r>
            <a:r>
              <a:rPr lang="tr-TR" dirty="0" smtClean="0"/>
              <a:t> </a:t>
            </a:r>
            <a:r>
              <a:rPr lang="tr-TR" dirty="0" smtClean="0"/>
              <a:t>olarak üretilmekte, ancak </a:t>
            </a:r>
            <a:r>
              <a:rPr lang="tr-TR" dirty="0" smtClean="0"/>
              <a:t>kullanım aynı olduğu </a:t>
            </a:r>
            <a:r>
              <a:rPr lang="tr-TR" dirty="0" smtClean="0"/>
              <a:t>için tek tip mesaj tüm pazarlarda </a:t>
            </a:r>
            <a:r>
              <a:rPr lang="tr-TR" dirty="0" smtClean="0"/>
              <a:t>kullanılmaktad</a:t>
            </a:r>
            <a:r>
              <a:rPr lang="tr-TR" dirty="0" smtClean="0"/>
              <a:t>ı</a:t>
            </a:r>
            <a:r>
              <a:rPr lang="tr-TR" dirty="0" smtClean="0"/>
              <a:t>r</a:t>
            </a:r>
            <a:r>
              <a:rPr lang="tr-TR" dirty="0" smtClean="0"/>
              <a:t>. </a:t>
            </a:r>
            <a:r>
              <a:rPr lang="tr-TR" dirty="0" smtClean="0"/>
              <a:t>Örne</a:t>
            </a:r>
            <a:r>
              <a:rPr lang="tr-TR" dirty="0" smtClean="0"/>
              <a:t>ğ</a:t>
            </a:r>
            <a:r>
              <a:rPr lang="tr-TR" dirty="0" smtClean="0"/>
              <a:t>in</a:t>
            </a:r>
            <a:r>
              <a:rPr lang="tr-TR" dirty="0" smtClean="0"/>
              <a:t>, bir </a:t>
            </a:r>
            <a:r>
              <a:rPr lang="tr-TR" dirty="0" err="1" smtClean="0"/>
              <a:t>Lux</a:t>
            </a:r>
            <a:r>
              <a:rPr lang="tr-TR" dirty="0" smtClean="0"/>
              <a:t> sabunu her ülkede o yerin hammadde </a:t>
            </a:r>
            <a:r>
              <a:rPr lang="tr-TR" dirty="0" smtClean="0"/>
              <a:t>koşullar</a:t>
            </a:r>
            <a:r>
              <a:rPr lang="tr-TR" dirty="0" smtClean="0"/>
              <a:t>ı</a:t>
            </a:r>
            <a:r>
              <a:rPr lang="tr-TR" dirty="0" smtClean="0"/>
              <a:t>, </a:t>
            </a:r>
            <a:r>
              <a:rPr lang="tr-TR" dirty="0" smtClean="0"/>
              <a:t>su özellikleri ve koku tercihlerine göre formüle edilmekte ama her yerde </a:t>
            </a:r>
            <a:r>
              <a:rPr lang="tr-TR" dirty="0" smtClean="0"/>
              <a:t>ayn</a:t>
            </a:r>
            <a:r>
              <a:rPr lang="tr-TR" dirty="0" smtClean="0"/>
              <a:t>ı</a:t>
            </a:r>
            <a:r>
              <a:rPr lang="tr-TR" dirty="0" smtClean="0"/>
              <a:t> </a:t>
            </a:r>
            <a:r>
              <a:rPr lang="tr-TR" dirty="0" smtClean="0"/>
              <a:t>güzellik ve cilde uyum </a:t>
            </a:r>
            <a:r>
              <a:rPr lang="tr-TR" dirty="0" smtClean="0"/>
              <a:t>mesajı </a:t>
            </a:r>
            <a:r>
              <a:rPr lang="tr-TR" dirty="0" smtClean="0"/>
              <a:t>ile </a:t>
            </a:r>
            <a:r>
              <a:rPr lang="tr-TR" dirty="0" smtClean="0"/>
              <a:t>satılmaktad</a:t>
            </a:r>
            <a:r>
              <a:rPr lang="tr-TR" dirty="0" smtClean="0"/>
              <a:t>ı</a:t>
            </a:r>
            <a:r>
              <a:rPr lang="tr-TR" dirty="0" smtClean="0"/>
              <a:t>r</a:t>
            </a:r>
            <a:r>
              <a:rPr lang="tr-TR" dirty="0" smtClean="0"/>
              <a:t>. </a:t>
            </a:r>
            <a:r>
              <a:rPr lang="tr-TR" dirty="0" err="1" smtClean="0"/>
              <a:t>Fiat</a:t>
            </a:r>
            <a:r>
              <a:rPr lang="tr-TR" dirty="0" smtClean="0"/>
              <a:t> </a:t>
            </a:r>
            <a:r>
              <a:rPr lang="tr-TR" dirty="0" smtClean="0"/>
              <a:t>firmas</a:t>
            </a:r>
            <a:r>
              <a:rPr lang="tr-TR" dirty="0" smtClean="0"/>
              <a:t>ı</a:t>
            </a:r>
            <a:r>
              <a:rPr lang="tr-TR" dirty="0" smtClean="0"/>
              <a:t> </a:t>
            </a:r>
            <a:r>
              <a:rPr lang="tr-TR" dirty="0" smtClean="0"/>
              <a:t>bu stratejiyi otomobil için </a:t>
            </a:r>
            <a:r>
              <a:rPr lang="tr-TR" dirty="0" smtClean="0"/>
              <a:t>uygulamaktad</a:t>
            </a:r>
            <a:r>
              <a:rPr lang="tr-TR" dirty="0" smtClean="0"/>
              <a:t>ı</a:t>
            </a:r>
            <a:r>
              <a:rPr lang="tr-TR" dirty="0" smtClean="0"/>
              <a:t>r</a:t>
            </a:r>
            <a:r>
              <a:rPr lang="tr-TR" dirty="0" smtClean="0"/>
              <a:t>. Otomobiller ülkelerin iklim, yol ve ham madde </a:t>
            </a:r>
            <a:r>
              <a:rPr lang="tr-TR" dirty="0" smtClean="0"/>
              <a:t>koşullarına </a:t>
            </a:r>
            <a:r>
              <a:rPr lang="tr-TR" dirty="0" smtClean="0"/>
              <a:t>göre üretilmekte ama her ülkede </a:t>
            </a:r>
            <a:r>
              <a:rPr lang="tr-TR" dirty="0" smtClean="0"/>
              <a:t>ayn</a:t>
            </a:r>
            <a:r>
              <a:rPr lang="tr-TR" dirty="0" smtClean="0"/>
              <a:t>ı</a:t>
            </a:r>
            <a:r>
              <a:rPr lang="tr-TR" dirty="0" smtClean="0"/>
              <a:t> </a:t>
            </a:r>
            <a:r>
              <a:rPr lang="tr-TR" dirty="0" smtClean="0"/>
              <a:t>reklam </a:t>
            </a:r>
            <a:r>
              <a:rPr lang="tr-TR" dirty="0" smtClean="0"/>
              <a:t>mesajı </a:t>
            </a:r>
            <a:r>
              <a:rPr lang="tr-TR" dirty="0" smtClean="0"/>
              <a:t>ile </a:t>
            </a:r>
            <a:r>
              <a:rPr lang="tr-TR" dirty="0" smtClean="0"/>
              <a:t>tanıtılmaktad</a:t>
            </a:r>
            <a:r>
              <a:rPr lang="tr-TR" dirty="0" smtClean="0"/>
              <a:t>ı</a:t>
            </a:r>
            <a:r>
              <a:rPr lang="tr-TR" dirty="0" smtClean="0"/>
              <a:t>r</a:t>
            </a:r>
            <a:r>
              <a:rPr lang="tr-TR" dirty="0" smtClean="0"/>
              <a:t>. </a:t>
            </a:r>
            <a:r>
              <a:rPr lang="tr-TR" dirty="0" smtClean="0"/>
              <a:t>Dolayısıyla </a:t>
            </a:r>
            <a:r>
              <a:rPr lang="tr-TR" dirty="0" smtClean="0"/>
              <a:t>reklam maliyetleri standardizasyon sayesinde </a:t>
            </a:r>
            <a:r>
              <a:rPr lang="tr-TR" dirty="0" smtClean="0"/>
              <a:t>düşük </a:t>
            </a:r>
            <a:r>
              <a:rPr lang="tr-TR" dirty="0" smtClean="0"/>
              <a:t>tutulabilmekte ve üretimle ilgili maliyetler </a:t>
            </a:r>
            <a:r>
              <a:rPr lang="tr-TR" dirty="0" smtClean="0"/>
              <a:t>artmaktad</a:t>
            </a:r>
            <a:r>
              <a:rPr lang="tr-TR" dirty="0" smtClean="0"/>
              <a:t>ı</a:t>
            </a:r>
            <a:r>
              <a:rPr lang="tr-TR" dirty="0" smtClean="0"/>
              <a:t>r</a:t>
            </a:r>
            <a:r>
              <a:rPr lang="tr-TR" dirty="0" smtClean="0"/>
              <a:t>. </a:t>
            </a:r>
            <a:endParaRPr lang="tr-TR" dirty="0" smtClean="0"/>
          </a:p>
          <a:p>
            <a:r>
              <a:rPr lang="tr-TR" b="1" dirty="0" smtClean="0"/>
              <a:t>• Farklı </a:t>
            </a:r>
            <a:r>
              <a:rPr lang="tr-TR" b="1" dirty="0" smtClean="0"/>
              <a:t>Ürün - </a:t>
            </a:r>
            <a:r>
              <a:rPr lang="tr-TR" b="1" dirty="0" smtClean="0"/>
              <a:t>Farkl</a:t>
            </a:r>
            <a:r>
              <a:rPr lang="tr-TR" b="1" dirty="0" smtClean="0"/>
              <a:t>ı</a:t>
            </a:r>
            <a:r>
              <a:rPr lang="tr-TR" b="1" dirty="0" smtClean="0"/>
              <a:t> </a:t>
            </a:r>
            <a:r>
              <a:rPr lang="tr-TR" b="1" dirty="0" smtClean="0"/>
              <a:t>Mesaj: </a:t>
            </a:r>
            <a:r>
              <a:rPr lang="tr-TR" dirty="0" smtClean="0"/>
              <a:t>Kullanım ortamının </a:t>
            </a:r>
            <a:r>
              <a:rPr lang="tr-TR" dirty="0" smtClean="0"/>
              <a:t>ve </a:t>
            </a:r>
            <a:r>
              <a:rPr lang="tr-TR" dirty="0" smtClean="0"/>
              <a:t>kullanım şeklinin değişikliği </a:t>
            </a:r>
            <a:r>
              <a:rPr lang="tr-TR" dirty="0" smtClean="0"/>
              <a:t>ürünün </a:t>
            </a:r>
            <a:r>
              <a:rPr lang="tr-TR" dirty="0" smtClean="0"/>
              <a:t>farklılaşt</a:t>
            </a:r>
            <a:r>
              <a:rPr lang="tr-TR" dirty="0" smtClean="0"/>
              <a:t>ı</a:t>
            </a:r>
            <a:r>
              <a:rPr lang="tr-TR" dirty="0" smtClean="0"/>
              <a:t>rılmas</a:t>
            </a:r>
            <a:r>
              <a:rPr lang="tr-TR" dirty="0" smtClean="0"/>
              <a:t>ı</a:t>
            </a:r>
            <a:r>
              <a:rPr lang="tr-TR" dirty="0" smtClean="0"/>
              <a:t> yanında mesajın </a:t>
            </a:r>
            <a:r>
              <a:rPr lang="tr-TR" dirty="0" smtClean="0"/>
              <a:t>da </a:t>
            </a:r>
            <a:r>
              <a:rPr lang="tr-TR" dirty="0" smtClean="0"/>
              <a:t>değiştirilmesini </a:t>
            </a:r>
            <a:r>
              <a:rPr lang="tr-TR" dirty="0" smtClean="0"/>
              <a:t>gerektirebilir. Bu üretimi, </a:t>
            </a:r>
            <a:r>
              <a:rPr lang="tr-TR" dirty="0" smtClean="0"/>
              <a:t>iletişimi </a:t>
            </a:r>
            <a:r>
              <a:rPr lang="tr-TR" dirty="0" smtClean="0"/>
              <a:t>ve her kademede kontrolü </a:t>
            </a:r>
            <a:r>
              <a:rPr lang="tr-TR" dirty="0" smtClean="0"/>
              <a:t>zorlaşt</a:t>
            </a:r>
            <a:r>
              <a:rPr lang="tr-TR" dirty="0" smtClean="0"/>
              <a:t>ı</a:t>
            </a:r>
            <a:r>
              <a:rPr lang="tr-TR" dirty="0" smtClean="0"/>
              <a:t>rd</a:t>
            </a:r>
            <a:r>
              <a:rPr lang="tr-TR" dirty="0" smtClean="0"/>
              <a:t>ığ</a:t>
            </a:r>
            <a:r>
              <a:rPr lang="tr-TR" dirty="0" smtClean="0"/>
              <a:t>ı</a:t>
            </a:r>
            <a:r>
              <a:rPr lang="tr-TR" dirty="0" smtClean="0"/>
              <a:t> </a:t>
            </a:r>
            <a:r>
              <a:rPr lang="tr-TR" dirty="0" smtClean="0"/>
              <a:t>gibi maliyetleri </a:t>
            </a:r>
            <a:r>
              <a:rPr lang="tr-TR" dirty="0" smtClean="0"/>
              <a:t>artt</a:t>
            </a:r>
            <a:r>
              <a:rPr lang="tr-TR" dirty="0" smtClean="0"/>
              <a:t>ı</a:t>
            </a:r>
            <a:r>
              <a:rPr lang="tr-TR" dirty="0" smtClean="0"/>
              <a:t>ran </a:t>
            </a:r>
            <a:r>
              <a:rPr lang="tr-TR" dirty="0" smtClean="0"/>
              <a:t>bir </a:t>
            </a:r>
            <a:r>
              <a:rPr lang="tr-TR" dirty="0" smtClean="0"/>
              <a:t>yoldur. Yerel </a:t>
            </a:r>
            <a:r>
              <a:rPr lang="tr-TR" dirty="0" smtClean="0"/>
              <a:t>pazar ile yeni bir </a:t>
            </a:r>
            <a:r>
              <a:rPr lang="tr-TR" dirty="0" smtClean="0"/>
              <a:t>co</a:t>
            </a:r>
            <a:r>
              <a:rPr lang="tr-TR" dirty="0" smtClean="0"/>
              <a:t>ğ</a:t>
            </a:r>
            <a:r>
              <a:rPr lang="tr-TR" dirty="0" smtClean="0"/>
              <a:t>rafi </a:t>
            </a:r>
            <a:r>
              <a:rPr lang="tr-TR" dirty="0" smtClean="0"/>
              <a:t>pazar </a:t>
            </a:r>
            <a:r>
              <a:rPr lang="tr-TR" dirty="0" smtClean="0"/>
              <a:t>karşılaştırıldığında çevresel </a:t>
            </a:r>
            <a:r>
              <a:rPr lang="tr-TR" dirty="0" smtClean="0"/>
              <a:t>faktörlerin ve tüketici tercihlerinin genellikle </a:t>
            </a:r>
            <a:r>
              <a:rPr lang="tr-TR" dirty="0" smtClean="0"/>
              <a:t>farkl</a:t>
            </a:r>
            <a:r>
              <a:rPr lang="tr-TR" dirty="0" smtClean="0"/>
              <a:t>ı</a:t>
            </a:r>
            <a:r>
              <a:rPr lang="tr-TR" dirty="0" smtClean="0"/>
              <a:t> olduğu </a:t>
            </a:r>
            <a:r>
              <a:rPr lang="tr-TR" dirty="0" smtClean="0"/>
              <a:t>göze </a:t>
            </a:r>
            <a:r>
              <a:rPr lang="tr-TR" dirty="0" smtClean="0"/>
              <a:t>çarpmaktad</a:t>
            </a:r>
            <a:r>
              <a:rPr lang="tr-TR" dirty="0" smtClean="0"/>
              <a:t>ı</a:t>
            </a:r>
            <a:r>
              <a:rPr lang="tr-TR" dirty="0" smtClean="0"/>
              <a:t>r</a:t>
            </a:r>
            <a:r>
              <a:rPr lang="tr-TR" dirty="0" smtClean="0"/>
              <a:t>. </a:t>
            </a:r>
            <a:r>
              <a:rPr lang="tr-TR" dirty="0" smtClean="0"/>
              <a:t>Ayn</a:t>
            </a:r>
            <a:r>
              <a:rPr lang="tr-TR" dirty="0" smtClean="0"/>
              <a:t>ı</a:t>
            </a:r>
            <a:r>
              <a:rPr lang="tr-TR" dirty="0" smtClean="0"/>
              <a:t> </a:t>
            </a:r>
            <a:r>
              <a:rPr lang="tr-TR" dirty="0" smtClean="0"/>
              <a:t>zamanda bu </a:t>
            </a:r>
            <a:r>
              <a:rPr lang="tr-TR" dirty="0" smtClean="0"/>
              <a:t>farkl</a:t>
            </a:r>
            <a:r>
              <a:rPr lang="tr-TR" dirty="0" smtClean="0"/>
              <a:t>ı</a:t>
            </a:r>
            <a:r>
              <a:rPr lang="tr-TR" dirty="0" smtClean="0"/>
              <a:t>lık</a:t>
            </a:r>
            <a:r>
              <a:rPr lang="tr-TR" dirty="0" smtClean="0"/>
              <a:t>, ürünün </a:t>
            </a:r>
            <a:r>
              <a:rPr lang="tr-TR" dirty="0" smtClean="0"/>
              <a:t>sundukları </a:t>
            </a:r>
            <a:r>
              <a:rPr lang="tr-TR" dirty="0" smtClean="0"/>
              <a:t>veya tüketicinin reklam </a:t>
            </a:r>
            <a:r>
              <a:rPr lang="tr-TR" dirty="0" smtClean="0"/>
              <a:t>mesajların</a:t>
            </a:r>
            <a:r>
              <a:rPr lang="tr-TR" dirty="0" smtClean="0"/>
              <a:t>ı</a:t>
            </a:r>
            <a:r>
              <a:rPr lang="tr-TR" dirty="0" smtClean="0"/>
              <a:t> kavray</a:t>
            </a:r>
            <a:r>
              <a:rPr lang="tr-TR" dirty="0" smtClean="0"/>
              <a:t>ışı</a:t>
            </a:r>
            <a:r>
              <a:rPr lang="tr-TR" dirty="0" smtClean="0"/>
              <a:t> </a:t>
            </a:r>
            <a:r>
              <a:rPr lang="tr-TR" dirty="0" smtClean="0"/>
              <a:t>için de söz konusu </a:t>
            </a:r>
            <a:r>
              <a:rPr lang="tr-TR" dirty="0" smtClean="0"/>
              <a:t>olabilmektedir.</a:t>
            </a:r>
            <a:endParaRPr lang="tr-TR" dirty="0"/>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KÜRESEL MARKA STRATEJİSİ</a:t>
            </a:r>
            <a:endParaRPr lang="tr-TR" dirty="0"/>
          </a:p>
        </p:txBody>
      </p:sp>
      <p:sp>
        <p:nvSpPr>
          <p:cNvPr id="3" name="2 İçerik Yer Tutucusu"/>
          <p:cNvSpPr>
            <a:spLocks noGrp="1"/>
          </p:cNvSpPr>
          <p:nvPr>
            <p:ph idx="1"/>
          </p:nvPr>
        </p:nvSpPr>
        <p:spPr>
          <a:xfrm>
            <a:off x="457200" y="1935480"/>
            <a:ext cx="4042792" cy="4389120"/>
          </a:xfrm>
        </p:spPr>
        <p:txBody>
          <a:bodyPr>
            <a:normAutofit fontScale="85000" lnSpcReduction="10000"/>
          </a:bodyPr>
          <a:lstStyle/>
          <a:p>
            <a:r>
              <a:rPr lang="tr-TR" dirty="0" smtClean="0"/>
              <a:t>Bir ürünü dünya </a:t>
            </a:r>
            <a:r>
              <a:rPr lang="tr-TR" dirty="0" smtClean="0"/>
              <a:t>markas</a:t>
            </a:r>
            <a:r>
              <a:rPr lang="tr-TR" dirty="0" smtClean="0"/>
              <a:t>ı</a:t>
            </a:r>
            <a:r>
              <a:rPr lang="tr-TR" dirty="0" smtClean="0"/>
              <a:t> </a:t>
            </a:r>
            <a:r>
              <a:rPr lang="tr-TR" dirty="0" smtClean="0"/>
              <a:t>yapmak için birinci </a:t>
            </a:r>
            <a:r>
              <a:rPr lang="tr-TR" dirty="0" smtClean="0"/>
              <a:t>adım </a:t>
            </a:r>
            <a:r>
              <a:rPr lang="tr-TR" b="1" dirty="0" smtClean="0"/>
              <a:t>ürünün </a:t>
            </a:r>
            <a:r>
              <a:rPr lang="tr-TR" b="1" dirty="0" smtClean="0"/>
              <a:t>adında </a:t>
            </a:r>
            <a:r>
              <a:rPr lang="tr-TR" b="1" dirty="0" smtClean="0"/>
              <a:t>özelliklerinde ve </a:t>
            </a:r>
            <a:r>
              <a:rPr lang="tr-TR" b="1" dirty="0" smtClean="0"/>
              <a:t>imajında </a:t>
            </a:r>
            <a:r>
              <a:rPr lang="tr-TR" b="1" dirty="0" smtClean="0"/>
              <a:t>dünya </a:t>
            </a:r>
            <a:r>
              <a:rPr lang="tr-TR" b="1" dirty="0" smtClean="0"/>
              <a:t>çapında </a:t>
            </a:r>
            <a:r>
              <a:rPr lang="tr-TR" b="1" dirty="0" smtClean="0"/>
              <a:t>standardizasyona gitmektir.</a:t>
            </a:r>
            <a:r>
              <a:rPr lang="tr-TR" dirty="0" smtClean="0"/>
              <a:t> </a:t>
            </a:r>
            <a:endParaRPr lang="tr-TR" dirty="0" smtClean="0"/>
          </a:p>
          <a:p>
            <a:r>
              <a:rPr lang="tr-TR" dirty="0" smtClean="0"/>
              <a:t>İkinci </a:t>
            </a:r>
            <a:r>
              <a:rPr lang="tr-TR" dirty="0" smtClean="0"/>
              <a:t>adım </a:t>
            </a:r>
            <a:r>
              <a:rPr lang="tr-TR" b="1" dirty="0" smtClean="0"/>
              <a:t>ayn</a:t>
            </a:r>
            <a:r>
              <a:rPr lang="tr-TR" b="1" dirty="0" smtClean="0"/>
              <a:t>ı</a:t>
            </a:r>
            <a:r>
              <a:rPr lang="tr-TR" b="1" dirty="0" smtClean="0"/>
              <a:t> </a:t>
            </a:r>
            <a:r>
              <a:rPr lang="tr-TR" b="1" dirty="0" smtClean="0"/>
              <a:t>üründen yararlanan veya benzer psikolojik özellikleri </a:t>
            </a:r>
            <a:r>
              <a:rPr lang="tr-TR" b="1" dirty="0" smtClean="0"/>
              <a:t>paylaşan </a:t>
            </a:r>
            <a:r>
              <a:rPr lang="tr-TR" b="1" dirty="0" smtClean="0"/>
              <a:t>küresel </a:t>
            </a:r>
            <a:r>
              <a:rPr lang="tr-TR" b="1" dirty="0" err="1" smtClean="0"/>
              <a:t>segmenti</a:t>
            </a:r>
            <a:r>
              <a:rPr lang="tr-TR" b="1" dirty="0" smtClean="0"/>
              <a:t> (Pazar bölümü) belirlemektir. </a:t>
            </a:r>
            <a:r>
              <a:rPr lang="tr-TR" dirty="0" smtClean="0"/>
              <a:t>Son </a:t>
            </a:r>
            <a:r>
              <a:rPr lang="tr-TR" dirty="0" smtClean="0"/>
              <a:t>aşama </a:t>
            </a:r>
            <a:r>
              <a:rPr lang="tr-TR" dirty="0" smtClean="0"/>
              <a:t>ise </a:t>
            </a:r>
            <a:r>
              <a:rPr lang="tr-TR" dirty="0" smtClean="0"/>
              <a:t>ürünü konumland</a:t>
            </a:r>
            <a:r>
              <a:rPr lang="tr-TR" dirty="0" smtClean="0"/>
              <a:t>ı</a:t>
            </a:r>
            <a:r>
              <a:rPr lang="tr-TR" dirty="0" smtClean="0"/>
              <a:t>rmakt</a:t>
            </a:r>
            <a:r>
              <a:rPr lang="tr-TR" dirty="0" smtClean="0"/>
              <a:t>ı</a:t>
            </a:r>
            <a:r>
              <a:rPr lang="tr-TR" dirty="0" smtClean="0"/>
              <a:t>r</a:t>
            </a:r>
            <a:r>
              <a:rPr lang="tr-TR" dirty="0" smtClean="0"/>
              <a:t>”</a:t>
            </a:r>
            <a:endParaRPr lang="tr-TR" dirty="0"/>
          </a:p>
        </p:txBody>
      </p:sp>
      <p:pic>
        <p:nvPicPr>
          <p:cNvPr id="4" name="3 Resim" descr="unnamed (1).jpg"/>
          <p:cNvPicPr>
            <a:picLocks noChangeAspect="1"/>
          </p:cNvPicPr>
          <p:nvPr/>
        </p:nvPicPr>
        <p:blipFill>
          <a:blip r:embed="rId2" cstate="print"/>
          <a:stretch>
            <a:fillRect/>
          </a:stretch>
        </p:blipFill>
        <p:spPr>
          <a:xfrm>
            <a:off x="4716016" y="2420888"/>
            <a:ext cx="4025301" cy="3168352"/>
          </a:xfrm>
          <a:prstGeom prst="rect">
            <a:avLst/>
          </a:prstGeom>
        </p:spPr>
      </p:pic>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636680"/>
          </a:xfrm>
        </p:spPr>
        <p:txBody>
          <a:bodyPr>
            <a:normAutofit fontScale="90000"/>
          </a:bodyPr>
          <a:lstStyle/>
          <a:p>
            <a:r>
              <a:rPr lang="tr-TR" dirty="0" smtClean="0"/>
              <a:t>Küresel </a:t>
            </a:r>
            <a:r>
              <a:rPr lang="tr-TR" dirty="0" smtClean="0"/>
              <a:t>Markanın </a:t>
            </a:r>
            <a:r>
              <a:rPr lang="tr-TR" dirty="0" smtClean="0"/>
              <a:t>Özellikleri</a:t>
            </a:r>
            <a:endParaRPr lang="tr-TR" dirty="0"/>
          </a:p>
        </p:txBody>
      </p:sp>
      <p:sp>
        <p:nvSpPr>
          <p:cNvPr id="3" name="2 İçerik Yer Tutucusu"/>
          <p:cNvSpPr>
            <a:spLocks noGrp="1"/>
          </p:cNvSpPr>
          <p:nvPr>
            <p:ph idx="1"/>
          </p:nvPr>
        </p:nvSpPr>
        <p:spPr>
          <a:xfrm>
            <a:off x="457200" y="1556792"/>
            <a:ext cx="8229600" cy="4767808"/>
          </a:xfrm>
        </p:spPr>
        <p:txBody>
          <a:bodyPr>
            <a:normAutofit fontScale="85000" lnSpcReduction="20000"/>
          </a:bodyPr>
          <a:lstStyle/>
          <a:p>
            <a:r>
              <a:rPr lang="tr-TR" dirty="0" smtClean="0"/>
              <a:t>Araştırmalar göstermiştir </a:t>
            </a:r>
            <a:r>
              <a:rPr lang="tr-TR" dirty="0" smtClean="0"/>
              <a:t>ki </a:t>
            </a:r>
            <a:r>
              <a:rPr lang="tr-TR" b="1" dirty="0" smtClean="0"/>
              <a:t>genç tüketiciler </a:t>
            </a:r>
            <a:r>
              <a:rPr lang="tr-TR" b="1" dirty="0" smtClean="0"/>
              <a:t>yaşl</a:t>
            </a:r>
            <a:r>
              <a:rPr lang="tr-TR" b="1" dirty="0" smtClean="0"/>
              <a:t>ı</a:t>
            </a:r>
            <a:r>
              <a:rPr lang="tr-TR" b="1" dirty="0" smtClean="0"/>
              <a:t>lara kıyasla </a:t>
            </a:r>
            <a:r>
              <a:rPr lang="tr-TR" b="1" dirty="0" smtClean="0"/>
              <a:t>çok daha fazla küresel markalara ilgi göstermektedir. </a:t>
            </a:r>
            <a:r>
              <a:rPr lang="tr-TR" dirty="0" smtClean="0"/>
              <a:t>Bu durumda telekomünikasyon teknolojisinin daha fazla gençler </a:t>
            </a:r>
            <a:r>
              <a:rPr lang="tr-TR" dirty="0" smtClean="0"/>
              <a:t>tarafından </a:t>
            </a:r>
            <a:r>
              <a:rPr lang="tr-TR" dirty="0" smtClean="0"/>
              <a:t>benimsenip </a:t>
            </a:r>
            <a:r>
              <a:rPr lang="tr-TR" dirty="0" smtClean="0"/>
              <a:t>kullanılmas</a:t>
            </a:r>
            <a:r>
              <a:rPr lang="tr-TR" dirty="0" smtClean="0"/>
              <a:t>ı</a:t>
            </a:r>
            <a:r>
              <a:rPr lang="tr-TR" dirty="0" smtClean="0"/>
              <a:t>nın payı </a:t>
            </a:r>
            <a:r>
              <a:rPr lang="tr-TR" dirty="0" smtClean="0"/>
              <a:t>büyüktür. </a:t>
            </a:r>
            <a:endParaRPr lang="tr-TR" dirty="0" smtClean="0"/>
          </a:p>
          <a:p>
            <a:r>
              <a:rPr lang="tr-TR" dirty="0" smtClean="0"/>
              <a:t>Di</a:t>
            </a:r>
            <a:r>
              <a:rPr lang="tr-TR" dirty="0" smtClean="0"/>
              <a:t>ğ</a:t>
            </a:r>
            <a:r>
              <a:rPr lang="tr-TR" dirty="0" smtClean="0"/>
              <a:t>er </a:t>
            </a:r>
            <a:r>
              <a:rPr lang="tr-TR" dirty="0" smtClean="0"/>
              <a:t>bir etmen gelir ve </a:t>
            </a:r>
            <a:r>
              <a:rPr lang="tr-TR" dirty="0" smtClean="0"/>
              <a:t>eğitim </a:t>
            </a:r>
            <a:r>
              <a:rPr lang="tr-TR" dirty="0" smtClean="0"/>
              <a:t>seviyesidir</a:t>
            </a:r>
            <a:r>
              <a:rPr lang="tr-TR" b="1" dirty="0" smtClean="0"/>
              <a:t>. Tüketicilerin gelir ve </a:t>
            </a:r>
            <a:r>
              <a:rPr lang="tr-TR" b="1" dirty="0" smtClean="0"/>
              <a:t>eğitim </a:t>
            </a:r>
            <a:r>
              <a:rPr lang="tr-TR" b="1" dirty="0" smtClean="0"/>
              <a:t>seviyesi </a:t>
            </a:r>
            <a:r>
              <a:rPr lang="tr-TR" b="1" dirty="0" smtClean="0"/>
              <a:t>artt</a:t>
            </a:r>
            <a:r>
              <a:rPr lang="tr-TR" b="1" dirty="0" smtClean="0"/>
              <a:t>ı</a:t>
            </a:r>
            <a:r>
              <a:rPr lang="tr-TR" b="1" dirty="0" smtClean="0"/>
              <a:t>kça </a:t>
            </a:r>
            <a:r>
              <a:rPr lang="tr-TR" b="1" dirty="0" smtClean="0"/>
              <a:t>küresel </a:t>
            </a:r>
            <a:r>
              <a:rPr lang="tr-TR" b="1" dirty="0" smtClean="0"/>
              <a:t>markaları </a:t>
            </a:r>
            <a:r>
              <a:rPr lang="tr-TR" b="1" dirty="0" smtClean="0"/>
              <a:t>benimseme </a:t>
            </a:r>
            <a:r>
              <a:rPr lang="tr-TR" b="1" dirty="0" smtClean="0"/>
              <a:t>oranı artmaktad</a:t>
            </a:r>
            <a:r>
              <a:rPr lang="tr-TR" b="1" dirty="0" smtClean="0"/>
              <a:t>ı</a:t>
            </a:r>
            <a:r>
              <a:rPr lang="tr-TR" b="1" dirty="0" smtClean="0"/>
              <a:t>r</a:t>
            </a:r>
            <a:r>
              <a:rPr lang="tr-TR" dirty="0" smtClean="0"/>
              <a:t>.</a:t>
            </a:r>
          </a:p>
          <a:p>
            <a:r>
              <a:rPr lang="tr-TR" dirty="0" smtClean="0"/>
              <a:t> </a:t>
            </a:r>
            <a:r>
              <a:rPr lang="tr-TR" dirty="0" smtClean="0"/>
              <a:t>Buna ek </a:t>
            </a:r>
            <a:r>
              <a:rPr lang="tr-TR" dirty="0" smtClean="0"/>
              <a:t>olarak</a:t>
            </a:r>
            <a:r>
              <a:rPr lang="tr-TR" b="1" dirty="0" smtClean="0"/>
              <a:t>, kentlerde yaşayan tüketiciler kırsalda yaşayanlara kıyasla küresel markaları daha fazla kullanmaktad</a:t>
            </a:r>
            <a:r>
              <a:rPr lang="tr-TR" b="1" dirty="0" smtClean="0"/>
              <a:t>ı</a:t>
            </a:r>
            <a:r>
              <a:rPr lang="tr-TR" b="1" dirty="0" smtClean="0"/>
              <a:t>rlar.</a:t>
            </a:r>
            <a:r>
              <a:rPr lang="tr-TR" dirty="0" smtClean="0"/>
              <a:t> </a:t>
            </a:r>
          </a:p>
          <a:p>
            <a:r>
              <a:rPr lang="tr-TR" dirty="0" smtClean="0"/>
              <a:t>Son </a:t>
            </a:r>
            <a:r>
              <a:rPr lang="tr-TR" dirty="0" smtClean="0"/>
              <a:t>olarak </a:t>
            </a:r>
            <a:r>
              <a:rPr lang="tr-TR" b="1" dirty="0" smtClean="0"/>
              <a:t>küresel markalar, üründen ürüne de </a:t>
            </a:r>
            <a:r>
              <a:rPr lang="tr-TR" b="1" dirty="0" smtClean="0"/>
              <a:t>farkl</a:t>
            </a:r>
            <a:r>
              <a:rPr lang="tr-TR" b="1" dirty="0" smtClean="0"/>
              <a:t>ı</a:t>
            </a:r>
            <a:r>
              <a:rPr lang="tr-TR" b="1" dirty="0" smtClean="0"/>
              <a:t>l</a:t>
            </a:r>
            <a:r>
              <a:rPr lang="tr-TR" b="1" dirty="0" smtClean="0"/>
              <a:t>ı</a:t>
            </a:r>
            <a:r>
              <a:rPr lang="tr-TR" b="1" dirty="0" smtClean="0"/>
              <a:t>k </a:t>
            </a:r>
            <a:r>
              <a:rPr lang="tr-TR" b="1" dirty="0" smtClean="0"/>
              <a:t>göstermektedir. </a:t>
            </a:r>
            <a:r>
              <a:rPr lang="tr-TR" dirty="0" smtClean="0"/>
              <a:t>Bazı </a:t>
            </a:r>
            <a:r>
              <a:rPr lang="tr-TR" dirty="0" smtClean="0"/>
              <a:t>ürünler kültürle </a:t>
            </a:r>
            <a:r>
              <a:rPr lang="tr-TR" dirty="0" smtClean="0"/>
              <a:t>sık</a:t>
            </a:r>
            <a:r>
              <a:rPr lang="tr-TR" dirty="0" smtClean="0"/>
              <a:t>ı</a:t>
            </a:r>
            <a:r>
              <a:rPr lang="tr-TR" dirty="0" smtClean="0"/>
              <a:t> sıkıya ilişkili oldukları </a:t>
            </a:r>
            <a:r>
              <a:rPr lang="tr-TR" dirty="0" smtClean="0"/>
              <a:t>için (Yemek kültürü gibi) küresel </a:t>
            </a:r>
            <a:r>
              <a:rPr lang="tr-TR" dirty="0" smtClean="0"/>
              <a:t>markaların </a:t>
            </a:r>
            <a:r>
              <a:rPr lang="tr-TR" dirty="0" smtClean="0"/>
              <a:t>benimsenmesi daha zordur. Bunun </a:t>
            </a:r>
            <a:r>
              <a:rPr lang="tr-TR" dirty="0" smtClean="0"/>
              <a:t>yanında </a:t>
            </a:r>
            <a:r>
              <a:rPr lang="tr-TR" dirty="0" smtClean="0"/>
              <a:t>bilgisayar veya elektronik cihazlar gibi kültürden </a:t>
            </a:r>
            <a:r>
              <a:rPr lang="tr-TR" dirty="0" smtClean="0"/>
              <a:t>bağıms</a:t>
            </a:r>
            <a:r>
              <a:rPr lang="tr-TR" dirty="0" smtClean="0"/>
              <a:t>ı</a:t>
            </a:r>
            <a:r>
              <a:rPr lang="tr-TR" dirty="0" smtClean="0"/>
              <a:t>z </a:t>
            </a:r>
            <a:r>
              <a:rPr lang="tr-TR" dirty="0" smtClean="0"/>
              <a:t>ürünlerde küresel marka </a:t>
            </a:r>
            <a:r>
              <a:rPr lang="tr-TR" dirty="0" smtClean="0"/>
              <a:t>çıkartmak </a:t>
            </a:r>
            <a:r>
              <a:rPr lang="tr-TR" dirty="0" smtClean="0"/>
              <a:t>daha kolay </a:t>
            </a:r>
            <a:r>
              <a:rPr lang="tr-TR" dirty="0" smtClean="0"/>
              <a:t>olabilmektedir</a:t>
            </a:r>
            <a:endParaRPr lang="tr-TR" dirty="0"/>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92696"/>
            <a:ext cx="8229600" cy="5904656"/>
          </a:xfrm>
        </p:spPr>
        <p:txBody>
          <a:bodyPr>
            <a:normAutofit fontScale="70000" lnSpcReduction="20000"/>
          </a:bodyPr>
          <a:lstStyle/>
          <a:p>
            <a:r>
              <a:rPr lang="tr-TR" sz="3800" b="1" dirty="0" smtClean="0"/>
              <a:t>Küresel </a:t>
            </a:r>
            <a:r>
              <a:rPr lang="tr-TR" sz="3800" b="1" dirty="0" smtClean="0"/>
              <a:t>markanın </a:t>
            </a:r>
            <a:r>
              <a:rPr lang="tr-TR" sz="3800" b="1" dirty="0" smtClean="0"/>
              <a:t>temel özellikleri:</a:t>
            </a:r>
          </a:p>
          <a:p>
            <a:r>
              <a:rPr lang="tr-TR" b="1" dirty="0" smtClean="0"/>
              <a:t>Yurt içi pazarda lider durumunda </a:t>
            </a:r>
            <a:r>
              <a:rPr lang="tr-TR" b="1" dirty="0" smtClean="0"/>
              <a:t>olmal</a:t>
            </a:r>
            <a:r>
              <a:rPr lang="tr-TR" b="1" dirty="0" smtClean="0"/>
              <a:t>ı</a:t>
            </a:r>
            <a:r>
              <a:rPr lang="tr-TR" b="1" dirty="0" smtClean="0"/>
              <a:t>d</a:t>
            </a:r>
            <a:r>
              <a:rPr lang="tr-TR" b="1" dirty="0" smtClean="0"/>
              <a:t>ır</a:t>
            </a:r>
            <a:r>
              <a:rPr lang="tr-TR" b="1" dirty="0" smtClean="0"/>
              <a:t>-</a:t>
            </a:r>
            <a:r>
              <a:rPr lang="tr-TR" dirty="0" smtClean="0"/>
              <a:t> </a:t>
            </a:r>
            <a:r>
              <a:rPr lang="tr-TR" dirty="0" smtClean="0"/>
              <a:t>lider olma durumu yeni pazarlara girmek için gerekli olan nakit </a:t>
            </a:r>
            <a:r>
              <a:rPr lang="tr-TR" dirty="0" smtClean="0"/>
              <a:t>akışını </a:t>
            </a:r>
            <a:r>
              <a:rPr lang="tr-TR" dirty="0" smtClean="0"/>
              <a:t>getirir. </a:t>
            </a:r>
          </a:p>
          <a:p>
            <a:r>
              <a:rPr lang="tr-TR" b="1" dirty="0" smtClean="0"/>
              <a:t>• Evrensel bir tüketici </a:t>
            </a:r>
            <a:r>
              <a:rPr lang="tr-TR" b="1" dirty="0" smtClean="0"/>
              <a:t>ihtiyac</a:t>
            </a:r>
            <a:r>
              <a:rPr lang="tr-TR" b="1" dirty="0" smtClean="0"/>
              <a:t>ı</a:t>
            </a:r>
            <a:r>
              <a:rPr lang="tr-TR" b="1" dirty="0" smtClean="0"/>
              <a:t>n</a:t>
            </a:r>
            <a:r>
              <a:rPr lang="tr-TR" b="1" dirty="0" smtClean="0"/>
              <a:t>ı</a:t>
            </a:r>
            <a:r>
              <a:rPr lang="tr-TR" b="1" dirty="0" smtClean="0"/>
              <a:t> karş</a:t>
            </a:r>
            <a:r>
              <a:rPr lang="tr-TR" b="1" dirty="0" smtClean="0"/>
              <a:t>ı</a:t>
            </a:r>
            <a:r>
              <a:rPr lang="tr-TR" b="1" dirty="0" smtClean="0"/>
              <a:t>lamal</a:t>
            </a:r>
            <a:r>
              <a:rPr lang="tr-TR" b="1" dirty="0" smtClean="0"/>
              <a:t>ı</a:t>
            </a:r>
            <a:r>
              <a:rPr lang="tr-TR" b="1" dirty="0" smtClean="0"/>
              <a:t>d</a:t>
            </a:r>
            <a:r>
              <a:rPr lang="tr-TR" b="1" dirty="0" smtClean="0"/>
              <a:t>ı</a:t>
            </a:r>
            <a:r>
              <a:rPr lang="tr-TR" b="1" dirty="0" smtClean="0"/>
              <a:t>r</a:t>
            </a:r>
            <a:r>
              <a:rPr lang="tr-TR" dirty="0" smtClean="0"/>
              <a:t>. </a:t>
            </a:r>
            <a:r>
              <a:rPr lang="tr-TR" dirty="0" smtClean="0"/>
              <a:t>Markaların arkas</a:t>
            </a:r>
            <a:r>
              <a:rPr lang="tr-TR" dirty="0" smtClean="0"/>
              <a:t>ı</a:t>
            </a:r>
            <a:r>
              <a:rPr lang="tr-TR" dirty="0" smtClean="0"/>
              <a:t>ndaki </a:t>
            </a:r>
            <a:r>
              <a:rPr lang="tr-TR" dirty="0" smtClean="0"/>
              <a:t>ürünlerin özelliklerinin </a:t>
            </a:r>
            <a:r>
              <a:rPr lang="tr-TR" dirty="0" smtClean="0"/>
              <a:t>dünyanın </a:t>
            </a:r>
            <a:r>
              <a:rPr lang="tr-TR" dirty="0" smtClean="0"/>
              <a:t>her yerinde genellikle birbirine benzemesi, </a:t>
            </a:r>
            <a:r>
              <a:rPr lang="tr-TR" dirty="0" smtClean="0"/>
              <a:t>ayr</a:t>
            </a:r>
            <a:r>
              <a:rPr lang="tr-TR" dirty="0" smtClean="0"/>
              <a:t>ı</a:t>
            </a:r>
            <a:r>
              <a:rPr lang="tr-TR" dirty="0" smtClean="0"/>
              <a:t>ca </a:t>
            </a:r>
            <a:r>
              <a:rPr lang="tr-TR" dirty="0" smtClean="0"/>
              <a:t>tüketicilerin </a:t>
            </a:r>
            <a:r>
              <a:rPr lang="tr-TR" dirty="0" smtClean="0"/>
              <a:t>ayn</a:t>
            </a:r>
            <a:r>
              <a:rPr lang="tr-TR" dirty="0" smtClean="0"/>
              <a:t>ı</a:t>
            </a:r>
            <a:r>
              <a:rPr lang="tr-TR" dirty="0" smtClean="0"/>
              <a:t>, </a:t>
            </a:r>
            <a:r>
              <a:rPr lang="tr-TR" dirty="0" smtClean="0"/>
              <a:t>evrensel olan </a:t>
            </a:r>
            <a:r>
              <a:rPr lang="tr-TR" dirty="0" smtClean="0"/>
              <a:t>ihtiyaçların</a:t>
            </a:r>
            <a:r>
              <a:rPr lang="tr-TR" dirty="0" smtClean="0"/>
              <a:t>ı</a:t>
            </a:r>
            <a:r>
              <a:rPr lang="tr-TR" dirty="0" smtClean="0"/>
              <a:t> karş</a:t>
            </a:r>
            <a:r>
              <a:rPr lang="tr-TR" dirty="0" smtClean="0"/>
              <a:t>ı</a:t>
            </a:r>
            <a:r>
              <a:rPr lang="tr-TR" dirty="0" smtClean="0"/>
              <a:t>l</a:t>
            </a:r>
            <a:r>
              <a:rPr lang="tr-TR" dirty="0" smtClean="0"/>
              <a:t>ı</a:t>
            </a:r>
            <a:r>
              <a:rPr lang="tr-TR" dirty="0" smtClean="0"/>
              <a:t>yor olmas</a:t>
            </a:r>
            <a:r>
              <a:rPr lang="tr-TR" dirty="0" smtClean="0"/>
              <a:t>ı</a:t>
            </a:r>
            <a:r>
              <a:rPr lang="tr-TR" dirty="0" smtClean="0"/>
              <a:t>d</a:t>
            </a:r>
            <a:r>
              <a:rPr lang="tr-TR" dirty="0" smtClean="0"/>
              <a:t>ı</a:t>
            </a:r>
            <a:r>
              <a:rPr lang="tr-TR" dirty="0" smtClean="0"/>
              <a:t>r</a:t>
            </a:r>
            <a:r>
              <a:rPr lang="tr-TR" dirty="0" smtClean="0"/>
              <a:t>. </a:t>
            </a:r>
            <a:r>
              <a:rPr lang="tr-TR" dirty="0" smtClean="0"/>
              <a:t>Bazı </a:t>
            </a:r>
            <a:r>
              <a:rPr lang="tr-TR" dirty="0" smtClean="0"/>
              <a:t>durumlarda ürünün kendisi yerel nedenlerden </a:t>
            </a:r>
            <a:r>
              <a:rPr lang="tr-TR" dirty="0" smtClean="0"/>
              <a:t>dolay</a:t>
            </a:r>
            <a:r>
              <a:rPr lang="tr-TR" dirty="0" smtClean="0"/>
              <a:t>ı</a:t>
            </a:r>
            <a:r>
              <a:rPr lang="tr-TR" dirty="0" smtClean="0"/>
              <a:t> farkl</a:t>
            </a:r>
            <a:r>
              <a:rPr lang="tr-TR" dirty="0" smtClean="0"/>
              <a:t>ı</a:t>
            </a:r>
            <a:r>
              <a:rPr lang="tr-TR" dirty="0" smtClean="0"/>
              <a:t>l</a:t>
            </a:r>
            <a:r>
              <a:rPr lang="tr-TR" dirty="0" smtClean="0"/>
              <a:t>ı</a:t>
            </a:r>
            <a:r>
              <a:rPr lang="tr-TR" dirty="0" smtClean="0"/>
              <a:t>k </a:t>
            </a:r>
            <a:r>
              <a:rPr lang="tr-TR" dirty="0" smtClean="0"/>
              <a:t>gösterebilir </a:t>
            </a:r>
          </a:p>
          <a:p>
            <a:r>
              <a:rPr lang="tr-TR" b="1" dirty="0" smtClean="0"/>
              <a:t>• Dengeli ülke-pazar </a:t>
            </a:r>
            <a:r>
              <a:rPr lang="tr-TR" b="1" dirty="0" smtClean="0"/>
              <a:t>kapsamına </a:t>
            </a:r>
            <a:r>
              <a:rPr lang="tr-TR" b="1" dirty="0" smtClean="0"/>
              <a:t>sahip </a:t>
            </a:r>
            <a:r>
              <a:rPr lang="tr-TR" b="1" dirty="0" smtClean="0"/>
              <a:t>olmal</a:t>
            </a:r>
            <a:r>
              <a:rPr lang="tr-TR" b="1" dirty="0" smtClean="0"/>
              <a:t>ı</a:t>
            </a:r>
            <a:r>
              <a:rPr lang="tr-TR" b="1" dirty="0" smtClean="0"/>
              <a:t>dır</a:t>
            </a:r>
            <a:r>
              <a:rPr lang="tr-TR" b="1" dirty="0" smtClean="0"/>
              <a:t>. </a:t>
            </a:r>
            <a:r>
              <a:rPr lang="tr-TR" dirty="0" smtClean="0"/>
              <a:t>Çok az </a:t>
            </a:r>
            <a:r>
              <a:rPr lang="tr-TR" dirty="0" smtClean="0"/>
              <a:t>sayıda </a:t>
            </a:r>
            <a:r>
              <a:rPr lang="tr-TR" dirty="0" smtClean="0"/>
              <a:t>marka dünyan›n önemli bölgelerinden birinde, </a:t>
            </a:r>
            <a:r>
              <a:rPr lang="tr-TR" dirty="0" smtClean="0"/>
              <a:t>örne</a:t>
            </a:r>
            <a:r>
              <a:rPr lang="tr-TR" dirty="0" smtClean="0"/>
              <a:t>ğ</a:t>
            </a:r>
            <a:r>
              <a:rPr lang="tr-TR" dirty="0" smtClean="0"/>
              <a:t>in </a:t>
            </a:r>
            <a:r>
              <a:rPr lang="tr-TR" dirty="0" smtClean="0"/>
              <a:t>ABD’de </a:t>
            </a:r>
            <a:r>
              <a:rPr lang="tr-TR" dirty="0" smtClean="0"/>
              <a:t>tanınır </a:t>
            </a:r>
            <a:r>
              <a:rPr lang="tr-TR" dirty="0" smtClean="0"/>
              <a:t>fakat Asya’da hemen hemen hiç </a:t>
            </a:r>
            <a:r>
              <a:rPr lang="tr-TR" dirty="0" smtClean="0"/>
              <a:t>tanınmaz</a:t>
            </a:r>
            <a:r>
              <a:rPr lang="tr-TR" dirty="0" smtClean="0"/>
              <a:t>. Küresel bir marka </a:t>
            </a:r>
            <a:r>
              <a:rPr lang="tr-TR" dirty="0" smtClean="0"/>
              <a:t>dünyanın </a:t>
            </a:r>
            <a:r>
              <a:rPr lang="tr-TR" dirty="0" smtClean="0"/>
              <a:t>her yerinde asgari düzeyde </a:t>
            </a:r>
            <a:r>
              <a:rPr lang="tr-TR" dirty="0" smtClean="0"/>
              <a:t>tanınır </a:t>
            </a:r>
            <a:r>
              <a:rPr lang="tr-TR" dirty="0" smtClean="0"/>
              <a:t>ve </a:t>
            </a:r>
            <a:r>
              <a:rPr lang="tr-TR" dirty="0" smtClean="0"/>
              <a:t>satış yapar</a:t>
            </a:r>
            <a:r>
              <a:rPr lang="tr-TR" dirty="0" smtClean="0"/>
              <a:t>. </a:t>
            </a:r>
            <a:r>
              <a:rPr lang="tr-TR" dirty="0" smtClean="0"/>
              <a:t>Örne</a:t>
            </a:r>
            <a:r>
              <a:rPr lang="tr-TR" dirty="0" smtClean="0"/>
              <a:t>ğ</a:t>
            </a:r>
            <a:r>
              <a:rPr lang="tr-TR" dirty="0" smtClean="0"/>
              <a:t>in</a:t>
            </a:r>
            <a:r>
              <a:rPr lang="tr-TR" dirty="0" smtClean="0"/>
              <a:t>, </a:t>
            </a:r>
            <a:r>
              <a:rPr lang="tr-TR" dirty="0" err="1" smtClean="0"/>
              <a:t>Nestle’nin</a:t>
            </a:r>
            <a:r>
              <a:rPr lang="tr-TR" dirty="0" smtClean="0"/>
              <a:t> 600 tane </a:t>
            </a:r>
            <a:r>
              <a:rPr lang="tr-TR" dirty="0" smtClean="0"/>
              <a:t>markas</a:t>
            </a:r>
            <a:r>
              <a:rPr lang="tr-TR" dirty="0" smtClean="0"/>
              <a:t>ı</a:t>
            </a:r>
            <a:r>
              <a:rPr lang="tr-TR" dirty="0" smtClean="0"/>
              <a:t> olduğu </a:t>
            </a:r>
            <a:r>
              <a:rPr lang="tr-TR" dirty="0" smtClean="0"/>
              <a:t>hâlde </a:t>
            </a:r>
            <a:r>
              <a:rPr lang="tr-TR" dirty="0" smtClean="0"/>
              <a:t>bunların </a:t>
            </a:r>
            <a:r>
              <a:rPr lang="tr-TR" dirty="0" smtClean="0"/>
              <a:t>250 tanesi </a:t>
            </a:r>
            <a:r>
              <a:rPr lang="tr-TR" dirty="0" smtClean="0"/>
              <a:t>yaln</a:t>
            </a:r>
            <a:r>
              <a:rPr lang="tr-TR" dirty="0" smtClean="0"/>
              <a:t>ı</a:t>
            </a:r>
            <a:r>
              <a:rPr lang="tr-TR" dirty="0" smtClean="0"/>
              <a:t>zca </a:t>
            </a:r>
            <a:r>
              <a:rPr lang="tr-TR" dirty="0" smtClean="0"/>
              <a:t>bir ülkede, sadece 20 tanesi </a:t>
            </a:r>
            <a:r>
              <a:rPr lang="tr-TR" dirty="0" err="1" smtClean="0"/>
              <a:t>Nestle’nin</a:t>
            </a:r>
            <a:r>
              <a:rPr lang="tr-TR" dirty="0" smtClean="0"/>
              <a:t> faaliyet </a:t>
            </a:r>
            <a:r>
              <a:rPr lang="tr-TR" dirty="0" smtClean="0"/>
              <a:t>gösterdiği </a:t>
            </a:r>
            <a:r>
              <a:rPr lang="tr-TR" dirty="0" smtClean="0"/>
              <a:t>tüm ülkelerin </a:t>
            </a:r>
            <a:r>
              <a:rPr lang="tr-TR" dirty="0" smtClean="0"/>
              <a:t>yarısından fazlas</a:t>
            </a:r>
            <a:r>
              <a:rPr lang="tr-TR" dirty="0" smtClean="0"/>
              <a:t>ı</a:t>
            </a:r>
            <a:r>
              <a:rPr lang="tr-TR" dirty="0" smtClean="0"/>
              <a:t>nda bulunmaktad</a:t>
            </a:r>
            <a:r>
              <a:rPr lang="tr-TR" dirty="0" smtClean="0"/>
              <a:t>ı</a:t>
            </a:r>
            <a:r>
              <a:rPr lang="tr-TR" dirty="0" smtClean="0"/>
              <a:t>r</a:t>
            </a:r>
            <a:r>
              <a:rPr lang="tr-TR" dirty="0" smtClean="0"/>
              <a:t>. </a:t>
            </a:r>
          </a:p>
          <a:p>
            <a:r>
              <a:rPr lang="tr-TR" b="1" dirty="0" smtClean="0"/>
              <a:t>• </a:t>
            </a:r>
            <a:r>
              <a:rPr lang="tr-TR" b="1" dirty="0" smtClean="0"/>
              <a:t>Dünyanın </a:t>
            </a:r>
            <a:r>
              <a:rPr lang="tr-TR" b="1" dirty="0" smtClean="0"/>
              <a:t>her yerinde </a:t>
            </a:r>
            <a:r>
              <a:rPr lang="tr-TR" b="1" dirty="0" smtClean="0"/>
              <a:t>aynı biçimde konumland</a:t>
            </a:r>
            <a:r>
              <a:rPr lang="tr-TR" b="1" dirty="0" smtClean="0"/>
              <a:t>ı</a:t>
            </a:r>
            <a:r>
              <a:rPr lang="tr-TR" b="1" dirty="0" smtClean="0"/>
              <a:t>rılmal</a:t>
            </a:r>
            <a:r>
              <a:rPr lang="tr-TR" b="1" dirty="0" smtClean="0"/>
              <a:t>ı</a:t>
            </a:r>
            <a:r>
              <a:rPr lang="tr-TR" b="1" dirty="0" smtClean="0"/>
              <a:t>d</a:t>
            </a:r>
            <a:r>
              <a:rPr lang="tr-TR" b="1" dirty="0" smtClean="0"/>
              <a:t>ı</a:t>
            </a:r>
            <a:r>
              <a:rPr lang="tr-TR" b="1" dirty="0" smtClean="0"/>
              <a:t>r</a:t>
            </a:r>
            <a:r>
              <a:rPr lang="tr-TR" dirty="0" smtClean="0"/>
              <a:t>. </a:t>
            </a:r>
            <a:r>
              <a:rPr lang="tr-TR" dirty="0" smtClean="0"/>
              <a:t>Örne</a:t>
            </a:r>
            <a:r>
              <a:rPr lang="tr-TR" dirty="0" smtClean="0"/>
              <a:t>ğ</a:t>
            </a:r>
            <a:r>
              <a:rPr lang="tr-TR" dirty="0" smtClean="0"/>
              <a:t>in</a:t>
            </a:r>
            <a:r>
              <a:rPr lang="tr-TR" dirty="0" smtClean="0"/>
              <a:t>, </a:t>
            </a:r>
            <a:r>
              <a:rPr lang="tr-TR" dirty="0" err="1" smtClean="0"/>
              <a:t>Baileys</a:t>
            </a:r>
            <a:r>
              <a:rPr lang="tr-TR" dirty="0" smtClean="0"/>
              <a:t> dünyan›n her yerinde </a:t>
            </a:r>
            <a:r>
              <a:rPr lang="tr-TR" dirty="0" smtClean="0"/>
              <a:t>ayn</a:t>
            </a:r>
            <a:r>
              <a:rPr lang="tr-TR" dirty="0" smtClean="0"/>
              <a:t>ı</a:t>
            </a:r>
            <a:r>
              <a:rPr lang="tr-TR" dirty="0" smtClean="0"/>
              <a:t> </a:t>
            </a:r>
            <a:r>
              <a:rPr lang="tr-TR" dirty="0" smtClean="0"/>
              <a:t>ş</a:t>
            </a:r>
            <a:r>
              <a:rPr lang="tr-TR" dirty="0" smtClean="0"/>
              <a:t>ekilde konumland</a:t>
            </a:r>
            <a:r>
              <a:rPr lang="tr-TR" dirty="0" smtClean="0"/>
              <a:t>ı</a:t>
            </a:r>
            <a:r>
              <a:rPr lang="tr-TR" dirty="0" smtClean="0"/>
              <a:t>rılmaktad</a:t>
            </a:r>
            <a:r>
              <a:rPr lang="tr-TR" dirty="0" smtClean="0"/>
              <a:t>ı</a:t>
            </a:r>
            <a:r>
              <a:rPr lang="tr-TR" dirty="0" smtClean="0"/>
              <a:t>r </a:t>
            </a:r>
            <a:r>
              <a:rPr lang="tr-TR" dirty="0" smtClean="0"/>
              <a:t>- “</a:t>
            </a:r>
            <a:r>
              <a:rPr lang="tr-TR" dirty="0" err="1" smtClean="0"/>
              <a:t>Baileys</a:t>
            </a:r>
            <a:r>
              <a:rPr lang="tr-TR" dirty="0" smtClean="0"/>
              <a:t>: </a:t>
            </a:r>
            <a:r>
              <a:rPr lang="tr-TR" dirty="0" smtClean="0"/>
              <a:t>Arkadaşlarla </a:t>
            </a:r>
            <a:r>
              <a:rPr lang="tr-TR" dirty="0" smtClean="0"/>
              <a:t>birlikte tüketilecek cemiyetin </a:t>
            </a:r>
            <a:r>
              <a:rPr lang="tr-TR" dirty="0" smtClean="0"/>
              <a:t>hoş gördüğü </a:t>
            </a:r>
            <a:r>
              <a:rPr lang="tr-TR" dirty="0" smtClean="0"/>
              <a:t>zevk veren bir içki”.</a:t>
            </a:r>
          </a:p>
          <a:p>
            <a:r>
              <a:rPr lang="tr-TR" b="1" dirty="0" smtClean="0"/>
              <a:t> • Olumlu firma </a:t>
            </a:r>
            <a:r>
              <a:rPr lang="tr-TR" b="1" dirty="0" smtClean="0"/>
              <a:t>menşei </a:t>
            </a:r>
            <a:r>
              <a:rPr lang="tr-TR" b="1" dirty="0" smtClean="0"/>
              <a:t>faktörlerinden </a:t>
            </a:r>
            <a:r>
              <a:rPr lang="tr-TR" b="1" dirty="0" smtClean="0"/>
              <a:t>yararlanmal</a:t>
            </a:r>
            <a:r>
              <a:rPr lang="tr-TR" b="1" dirty="0" smtClean="0"/>
              <a:t>ı</a:t>
            </a:r>
            <a:r>
              <a:rPr lang="tr-TR" b="1" dirty="0" smtClean="0"/>
              <a:t>d</a:t>
            </a:r>
            <a:r>
              <a:rPr lang="tr-TR" b="1" dirty="0" smtClean="0"/>
              <a:t>ı</a:t>
            </a:r>
            <a:r>
              <a:rPr lang="tr-TR" b="1" dirty="0" smtClean="0"/>
              <a:t>r</a:t>
            </a:r>
            <a:r>
              <a:rPr lang="tr-TR" dirty="0" smtClean="0"/>
              <a:t>. Marka belirli bir ulusal kültür ile </a:t>
            </a:r>
            <a:r>
              <a:rPr lang="tr-TR" dirty="0" smtClean="0"/>
              <a:t>özdeşleştirilir</a:t>
            </a:r>
            <a:r>
              <a:rPr lang="tr-TR" dirty="0" smtClean="0"/>
              <a:t>. </a:t>
            </a:r>
            <a:r>
              <a:rPr lang="tr-TR" dirty="0" err="1" smtClean="0"/>
              <a:t>Chanel</a:t>
            </a:r>
            <a:r>
              <a:rPr lang="tr-TR" dirty="0" smtClean="0"/>
              <a:t> parfüm </a:t>
            </a:r>
            <a:r>
              <a:rPr lang="tr-TR" dirty="0" smtClean="0"/>
              <a:t>olmas</a:t>
            </a:r>
            <a:r>
              <a:rPr lang="tr-TR" dirty="0" smtClean="0"/>
              <a:t>ı</a:t>
            </a:r>
            <a:r>
              <a:rPr lang="tr-TR" dirty="0" smtClean="0"/>
              <a:t> </a:t>
            </a:r>
            <a:r>
              <a:rPr lang="tr-TR" dirty="0" smtClean="0"/>
              <a:t>yönünden Fransa ile </a:t>
            </a:r>
            <a:r>
              <a:rPr lang="tr-TR" dirty="0" smtClean="0"/>
              <a:t>özdeşleştirilir</a:t>
            </a:r>
            <a:r>
              <a:rPr lang="tr-TR" dirty="0" smtClean="0"/>
              <a:t>. </a:t>
            </a:r>
          </a:p>
          <a:p>
            <a:r>
              <a:rPr lang="tr-TR" b="1" dirty="0" smtClean="0"/>
              <a:t>• Ürün kategorisi üzerine </a:t>
            </a:r>
            <a:r>
              <a:rPr lang="tr-TR" b="1" dirty="0" smtClean="0"/>
              <a:t>odaklanmal</a:t>
            </a:r>
            <a:r>
              <a:rPr lang="tr-TR" b="1" dirty="0" smtClean="0"/>
              <a:t>ı</a:t>
            </a:r>
            <a:r>
              <a:rPr lang="tr-TR" b="1" dirty="0" smtClean="0"/>
              <a:t>d</a:t>
            </a:r>
            <a:r>
              <a:rPr lang="tr-TR" b="1" dirty="0" smtClean="0"/>
              <a:t>ı</a:t>
            </a:r>
            <a:r>
              <a:rPr lang="tr-TR" b="1" dirty="0" smtClean="0"/>
              <a:t>r</a:t>
            </a:r>
            <a:r>
              <a:rPr lang="tr-TR" dirty="0" smtClean="0"/>
              <a:t>. Çok fazla </a:t>
            </a:r>
            <a:r>
              <a:rPr lang="tr-TR" dirty="0" smtClean="0"/>
              <a:t>çeşitlendirme </a:t>
            </a:r>
            <a:r>
              <a:rPr lang="tr-TR" dirty="0" smtClean="0"/>
              <a:t>yapmak ve birçok kategoriye </a:t>
            </a:r>
            <a:r>
              <a:rPr lang="tr-TR" dirty="0" smtClean="0"/>
              <a:t>yayılmak</a:t>
            </a:r>
            <a:r>
              <a:rPr lang="tr-TR" dirty="0" smtClean="0"/>
              <a:t>, </a:t>
            </a:r>
            <a:r>
              <a:rPr lang="tr-TR" dirty="0" smtClean="0"/>
              <a:t>markanın </a:t>
            </a:r>
            <a:r>
              <a:rPr lang="tr-TR" dirty="0" smtClean="0"/>
              <a:t>dünya </a:t>
            </a:r>
            <a:r>
              <a:rPr lang="tr-TR" dirty="0" smtClean="0"/>
              <a:t>çapında tanınır </a:t>
            </a:r>
            <a:r>
              <a:rPr lang="tr-TR" dirty="0" smtClean="0"/>
              <a:t>hâle gelmesini </a:t>
            </a:r>
            <a:r>
              <a:rPr lang="tr-TR" dirty="0" smtClean="0"/>
              <a:t>zorlaştırır.</a:t>
            </a:r>
            <a:endParaRPr lang="tr-TR" dirty="0"/>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Marka imajını etkileyen etmenler</a:t>
            </a:r>
            <a:endParaRPr lang="tr-TR" dirty="0"/>
          </a:p>
        </p:txBody>
      </p:sp>
      <p:sp>
        <p:nvSpPr>
          <p:cNvPr id="3" name="2 İçerik Yer Tutucusu"/>
          <p:cNvSpPr>
            <a:spLocks noGrp="1"/>
          </p:cNvSpPr>
          <p:nvPr>
            <p:ph idx="1"/>
          </p:nvPr>
        </p:nvSpPr>
        <p:spPr/>
        <p:txBody>
          <a:bodyPr>
            <a:normAutofit fontScale="77500" lnSpcReduction="20000"/>
          </a:bodyPr>
          <a:lstStyle/>
          <a:p>
            <a:r>
              <a:rPr lang="tr-TR" dirty="0" smtClean="0"/>
              <a:t>Marka </a:t>
            </a:r>
            <a:r>
              <a:rPr lang="tr-TR" dirty="0" smtClean="0"/>
              <a:t>imajı firmaların başarılarının </a:t>
            </a:r>
            <a:r>
              <a:rPr lang="tr-TR" dirty="0" smtClean="0"/>
              <a:t>temeli olarak görülmektedir. </a:t>
            </a:r>
            <a:r>
              <a:rPr lang="tr-TR" dirty="0" smtClean="0"/>
              <a:t>Doğru iletilmiş </a:t>
            </a:r>
            <a:r>
              <a:rPr lang="tr-TR" dirty="0" smtClean="0"/>
              <a:t>marka </a:t>
            </a:r>
            <a:r>
              <a:rPr lang="tr-TR" dirty="0" smtClean="0"/>
              <a:t>imajı hem markanın karşılad</a:t>
            </a:r>
            <a:r>
              <a:rPr lang="tr-TR" dirty="0" smtClean="0"/>
              <a:t>ığı</a:t>
            </a:r>
            <a:r>
              <a:rPr lang="tr-TR" dirty="0" smtClean="0"/>
              <a:t> ihtiyaçların </a:t>
            </a:r>
            <a:r>
              <a:rPr lang="tr-TR" dirty="0" smtClean="0"/>
              <a:t>tüketici </a:t>
            </a:r>
            <a:r>
              <a:rPr lang="tr-TR" dirty="0" smtClean="0"/>
              <a:t>tarafından </a:t>
            </a:r>
            <a:r>
              <a:rPr lang="tr-TR" dirty="0" smtClean="0"/>
              <a:t>daha iyi </a:t>
            </a:r>
            <a:r>
              <a:rPr lang="tr-TR" dirty="0" smtClean="0"/>
              <a:t>anlaşılmas</a:t>
            </a:r>
            <a:r>
              <a:rPr lang="tr-TR" dirty="0" smtClean="0"/>
              <a:t>ı</a:t>
            </a:r>
            <a:r>
              <a:rPr lang="tr-TR" dirty="0" smtClean="0"/>
              <a:t>na </a:t>
            </a:r>
            <a:r>
              <a:rPr lang="tr-TR" dirty="0" smtClean="0"/>
              <a:t>yarar hem de </a:t>
            </a:r>
            <a:r>
              <a:rPr lang="tr-TR" dirty="0" smtClean="0"/>
              <a:t>markay</a:t>
            </a:r>
            <a:r>
              <a:rPr lang="tr-TR" dirty="0" smtClean="0"/>
              <a:t>ı </a:t>
            </a:r>
            <a:r>
              <a:rPr lang="tr-TR" dirty="0" smtClean="0"/>
              <a:t>rakiplerinden ayırır. </a:t>
            </a:r>
          </a:p>
          <a:p>
            <a:r>
              <a:rPr lang="tr-TR" dirty="0" smtClean="0"/>
              <a:t>Marka imajının oluşturulmas</a:t>
            </a:r>
            <a:r>
              <a:rPr lang="tr-TR" dirty="0" smtClean="0"/>
              <a:t>ı</a:t>
            </a:r>
            <a:r>
              <a:rPr lang="tr-TR" dirty="0" smtClean="0"/>
              <a:t>nda </a:t>
            </a:r>
            <a:r>
              <a:rPr lang="tr-TR" dirty="0" smtClean="0"/>
              <a:t>önemli pay sahibi olan reklam </a:t>
            </a:r>
            <a:r>
              <a:rPr lang="tr-TR" dirty="0" smtClean="0"/>
              <a:t>kampanyaları </a:t>
            </a:r>
            <a:r>
              <a:rPr lang="tr-TR" dirty="0" smtClean="0"/>
              <a:t>ve de </a:t>
            </a:r>
            <a:r>
              <a:rPr lang="tr-TR" dirty="0" smtClean="0"/>
              <a:t>konumland</a:t>
            </a:r>
            <a:r>
              <a:rPr lang="tr-TR" dirty="0" smtClean="0"/>
              <a:t>ı</a:t>
            </a:r>
            <a:r>
              <a:rPr lang="tr-TR" dirty="0" smtClean="0"/>
              <a:t>rma </a:t>
            </a:r>
            <a:r>
              <a:rPr lang="tr-TR" dirty="0" smtClean="0"/>
              <a:t>stratejileri </a:t>
            </a:r>
            <a:r>
              <a:rPr lang="tr-TR" dirty="0" smtClean="0"/>
              <a:t>oluşturulurken </a:t>
            </a:r>
            <a:r>
              <a:rPr lang="tr-TR" b="1" dirty="0" smtClean="0"/>
              <a:t>marka </a:t>
            </a:r>
            <a:r>
              <a:rPr lang="tr-TR" b="1" dirty="0" smtClean="0"/>
              <a:t>imajını </a:t>
            </a:r>
            <a:r>
              <a:rPr lang="tr-TR" b="1" dirty="0" smtClean="0"/>
              <a:t>belirleyen ürün özelliklerine, </a:t>
            </a:r>
            <a:r>
              <a:rPr lang="tr-TR" b="1" dirty="0" smtClean="0"/>
              <a:t>kullanıcı </a:t>
            </a:r>
            <a:r>
              <a:rPr lang="tr-TR" b="1" dirty="0" smtClean="0"/>
              <a:t>ve </a:t>
            </a:r>
            <a:r>
              <a:rPr lang="tr-TR" b="1" dirty="0" smtClean="0"/>
              <a:t>kullanım şekline </a:t>
            </a:r>
            <a:r>
              <a:rPr lang="tr-TR" b="1" dirty="0" smtClean="0"/>
              <a:t>ait özelliklere, marka ismine, firma ismine ve de ülke kökenine önem verilmelidir. </a:t>
            </a:r>
            <a:r>
              <a:rPr lang="tr-TR" dirty="0" smtClean="0"/>
              <a:t>Bu </a:t>
            </a:r>
            <a:r>
              <a:rPr lang="tr-TR" dirty="0" smtClean="0"/>
              <a:t>değişkenlerden </a:t>
            </a:r>
            <a:r>
              <a:rPr lang="tr-TR" dirty="0" smtClean="0"/>
              <a:t>hangisinde ürün kuvvetli ise bunlar stratejilerde ve kampanyalarda </a:t>
            </a:r>
            <a:r>
              <a:rPr lang="tr-TR" dirty="0" smtClean="0"/>
              <a:t>vurgulanmal</a:t>
            </a:r>
            <a:r>
              <a:rPr lang="tr-TR" dirty="0" smtClean="0"/>
              <a:t>ı</a:t>
            </a:r>
            <a:r>
              <a:rPr lang="tr-TR" dirty="0" smtClean="0"/>
              <a:t>, zay</a:t>
            </a:r>
            <a:r>
              <a:rPr lang="tr-TR" dirty="0" smtClean="0"/>
              <a:t>ı</a:t>
            </a:r>
            <a:r>
              <a:rPr lang="tr-TR" dirty="0" smtClean="0"/>
              <a:t>f </a:t>
            </a:r>
            <a:r>
              <a:rPr lang="tr-TR" dirty="0" smtClean="0"/>
              <a:t>olan yönler ise kuvvetlendirilmeye ya da tüketicinin bu konudaki </a:t>
            </a:r>
            <a:r>
              <a:rPr lang="tr-TR" dirty="0" smtClean="0"/>
              <a:t>düşüncelerinin değiştirilmesine çalışılmal</a:t>
            </a:r>
            <a:r>
              <a:rPr lang="tr-TR" dirty="0" smtClean="0"/>
              <a:t>ı</a:t>
            </a:r>
            <a:r>
              <a:rPr lang="tr-TR" dirty="0" smtClean="0"/>
              <a:t>d</a:t>
            </a:r>
            <a:r>
              <a:rPr lang="tr-TR" dirty="0" smtClean="0"/>
              <a:t>ı</a:t>
            </a:r>
            <a:r>
              <a:rPr lang="tr-TR" dirty="0" smtClean="0"/>
              <a:t>r</a:t>
            </a:r>
            <a:endParaRPr lang="tr-TR" dirty="0" smtClean="0"/>
          </a:p>
          <a:p>
            <a:r>
              <a:rPr lang="tr-TR" dirty="0" smtClean="0"/>
              <a:t>Marka </a:t>
            </a:r>
            <a:r>
              <a:rPr lang="tr-TR" dirty="0" smtClean="0"/>
              <a:t>imajın</a:t>
            </a:r>
            <a:r>
              <a:rPr lang="tr-TR" dirty="0" smtClean="0"/>
              <a:t>ı</a:t>
            </a:r>
            <a:r>
              <a:rPr lang="tr-TR" dirty="0" smtClean="0"/>
              <a:t> </a:t>
            </a:r>
            <a:r>
              <a:rPr lang="tr-TR" dirty="0" smtClean="0"/>
              <a:t>etkileyen birçok etmenden biri olan, </a:t>
            </a:r>
            <a:r>
              <a:rPr lang="tr-TR" b="1" dirty="0" smtClean="0"/>
              <a:t>‘</a:t>
            </a:r>
            <a:r>
              <a:rPr lang="tr-TR" b="1" dirty="0" smtClean="0"/>
              <a:t>’menşe </a:t>
            </a:r>
            <a:r>
              <a:rPr lang="tr-TR" b="1" dirty="0" smtClean="0"/>
              <a:t>ülke’’ </a:t>
            </a:r>
            <a:r>
              <a:rPr lang="tr-TR" dirty="0" smtClean="0"/>
              <a:t>(ürünün, </a:t>
            </a:r>
            <a:r>
              <a:rPr lang="tr-TR" dirty="0" smtClean="0"/>
              <a:t>markanın üretildiği </a:t>
            </a:r>
            <a:r>
              <a:rPr lang="tr-TR" dirty="0" smtClean="0"/>
              <a:t>ülke) özellikle </a:t>
            </a:r>
            <a:r>
              <a:rPr lang="tr-TR" dirty="0" smtClean="0"/>
              <a:t>uluslararas</a:t>
            </a:r>
            <a:r>
              <a:rPr lang="tr-TR" dirty="0" smtClean="0"/>
              <a:t>ı</a:t>
            </a:r>
            <a:r>
              <a:rPr lang="tr-TR" dirty="0" smtClean="0"/>
              <a:t> </a:t>
            </a:r>
            <a:r>
              <a:rPr lang="tr-TR" dirty="0" smtClean="0"/>
              <a:t>pazarlama ya da küresel marka </a:t>
            </a:r>
            <a:r>
              <a:rPr lang="tr-TR" dirty="0" smtClean="0"/>
              <a:t>açısından </a:t>
            </a:r>
            <a:r>
              <a:rPr lang="tr-TR" dirty="0" smtClean="0"/>
              <a:t>çok önemlidir. </a:t>
            </a:r>
            <a:r>
              <a:rPr lang="tr-TR" u="sng" dirty="0" smtClean="0"/>
              <a:t>Tüketicilerin ürünün </a:t>
            </a:r>
            <a:r>
              <a:rPr lang="tr-TR" u="sng" dirty="0" smtClean="0"/>
              <a:t>üretildiği </a:t>
            </a:r>
            <a:r>
              <a:rPr lang="tr-TR" u="sng" dirty="0" smtClean="0"/>
              <a:t>ülke </a:t>
            </a:r>
            <a:r>
              <a:rPr lang="tr-TR" u="sng" dirty="0" smtClean="0"/>
              <a:t>hakk</a:t>
            </a:r>
            <a:r>
              <a:rPr lang="tr-TR" u="sng" dirty="0" smtClean="0"/>
              <a:t>ı</a:t>
            </a:r>
            <a:r>
              <a:rPr lang="tr-TR" u="sng" dirty="0" smtClean="0"/>
              <a:t>ndaki </a:t>
            </a:r>
            <a:r>
              <a:rPr lang="tr-TR" u="sng" dirty="0" smtClean="0"/>
              <a:t>pozitif veya negatif </a:t>
            </a:r>
            <a:r>
              <a:rPr lang="tr-TR" u="sng" dirty="0" smtClean="0"/>
              <a:t>algılamalarına </a:t>
            </a:r>
            <a:r>
              <a:rPr lang="tr-TR" u="sng" dirty="0" smtClean="0"/>
              <a:t>göre ürün </a:t>
            </a:r>
            <a:r>
              <a:rPr lang="tr-TR" u="sng" dirty="0" smtClean="0"/>
              <a:t>hakk</a:t>
            </a:r>
            <a:r>
              <a:rPr lang="tr-TR" u="sng" dirty="0" smtClean="0"/>
              <a:t>ı</a:t>
            </a:r>
            <a:r>
              <a:rPr lang="tr-TR" u="sng" dirty="0" smtClean="0"/>
              <a:t>nda algılamalar</a:t>
            </a:r>
            <a:r>
              <a:rPr lang="tr-TR" u="sng" dirty="0" smtClean="0"/>
              <a:t>ı</a:t>
            </a:r>
            <a:r>
              <a:rPr lang="tr-TR" u="sng" dirty="0" smtClean="0"/>
              <a:t> oluşmaktad</a:t>
            </a:r>
            <a:r>
              <a:rPr lang="tr-TR" u="sng" dirty="0" smtClean="0"/>
              <a:t>ı</a:t>
            </a:r>
            <a:r>
              <a:rPr lang="tr-TR" u="sng" dirty="0" smtClean="0"/>
              <a:t>r</a:t>
            </a:r>
            <a:endParaRPr lang="tr-TR" u="sng" dirty="0"/>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08720"/>
            <a:ext cx="8229600" cy="5415880"/>
          </a:xfrm>
        </p:spPr>
        <p:txBody>
          <a:bodyPr>
            <a:normAutofit fontScale="77500" lnSpcReduction="20000"/>
          </a:bodyPr>
          <a:lstStyle/>
          <a:p>
            <a:r>
              <a:rPr lang="tr-TR" dirty="0" smtClean="0"/>
              <a:t>Genel olarak </a:t>
            </a:r>
            <a:r>
              <a:rPr lang="tr-TR" dirty="0" smtClean="0"/>
              <a:t>endüstrileşmiş ülkelerin </a:t>
            </a:r>
            <a:r>
              <a:rPr lang="tr-TR" dirty="0" smtClean="0"/>
              <a:t>ürünlerinin çok kaliteli, </a:t>
            </a:r>
            <a:r>
              <a:rPr lang="tr-TR" dirty="0" smtClean="0"/>
              <a:t>gelişmekte </a:t>
            </a:r>
            <a:r>
              <a:rPr lang="tr-TR" dirty="0" smtClean="0"/>
              <a:t>olan veya az </a:t>
            </a:r>
            <a:r>
              <a:rPr lang="tr-TR" dirty="0" smtClean="0"/>
              <a:t>gelişmiş </a:t>
            </a:r>
            <a:r>
              <a:rPr lang="tr-TR" dirty="0" smtClean="0"/>
              <a:t>olan ülkelerin ürünlerinin kalitesiz </a:t>
            </a:r>
            <a:r>
              <a:rPr lang="tr-TR" dirty="0" smtClean="0"/>
              <a:t>olduğu inanc</a:t>
            </a:r>
            <a:r>
              <a:rPr lang="tr-TR" dirty="0" smtClean="0"/>
              <a:t>ı </a:t>
            </a:r>
            <a:r>
              <a:rPr lang="tr-TR" dirty="0" smtClean="0"/>
              <a:t>vard</a:t>
            </a:r>
            <a:r>
              <a:rPr lang="tr-TR" dirty="0" smtClean="0"/>
              <a:t>ı</a:t>
            </a:r>
            <a:r>
              <a:rPr lang="tr-TR" dirty="0" smtClean="0"/>
              <a:t>r</a:t>
            </a:r>
            <a:r>
              <a:rPr lang="tr-TR" dirty="0" smtClean="0"/>
              <a:t>. </a:t>
            </a:r>
            <a:r>
              <a:rPr lang="tr-TR" b="1" dirty="0" smtClean="0"/>
              <a:t>Tüketicilerin bilgi düzeyi yükseldikçe ve deneyimi </a:t>
            </a:r>
            <a:r>
              <a:rPr lang="tr-TR" b="1" dirty="0" smtClean="0"/>
              <a:t>artt</a:t>
            </a:r>
            <a:r>
              <a:rPr lang="tr-TR" b="1" dirty="0" smtClean="0"/>
              <a:t>ı</a:t>
            </a:r>
            <a:r>
              <a:rPr lang="tr-TR" b="1" dirty="0" smtClean="0"/>
              <a:t>kça menşe </a:t>
            </a:r>
            <a:r>
              <a:rPr lang="tr-TR" b="1" dirty="0" smtClean="0"/>
              <a:t>ülkenin ürün ve markaya etkisi fazla </a:t>
            </a:r>
            <a:r>
              <a:rPr lang="tr-TR" b="1" dirty="0" smtClean="0"/>
              <a:t>olmamaktad</a:t>
            </a:r>
            <a:r>
              <a:rPr lang="tr-TR" b="1" dirty="0" smtClean="0"/>
              <a:t>ı</a:t>
            </a:r>
            <a:r>
              <a:rPr lang="tr-TR" b="1" dirty="0" smtClean="0"/>
              <a:t>r</a:t>
            </a:r>
            <a:r>
              <a:rPr lang="tr-TR" dirty="0" smtClean="0"/>
              <a:t>. </a:t>
            </a:r>
            <a:r>
              <a:rPr lang="tr-TR" dirty="0" smtClean="0">
                <a:solidFill>
                  <a:srgbClr val="FF0000"/>
                </a:solidFill>
              </a:rPr>
              <a:t>Çok uluslu </a:t>
            </a:r>
            <a:r>
              <a:rPr lang="tr-TR" dirty="0" smtClean="0">
                <a:solidFill>
                  <a:srgbClr val="FF0000"/>
                </a:solidFill>
              </a:rPr>
              <a:t>firmaların </a:t>
            </a:r>
            <a:r>
              <a:rPr lang="tr-TR" dirty="0" smtClean="0">
                <a:solidFill>
                  <a:srgbClr val="FF0000"/>
                </a:solidFill>
              </a:rPr>
              <a:t>ürün </a:t>
            </a:r>
            <a:r>
              <a:rPr lang="tr-TR" dirty="0" smtClean="0">
                <a:solidFill>
                  <a:srgbClr val="FF0000"/>
                </a:solidFill>
              </a:rPr>
              <a:t>geliştirme </a:t>
            </a:r>
            <a:r>
              <a:rPr lang="tr-TR" dirty="0" smtClean="0">
                <a:solidFill>
                  <a:srgbClr val="FF0000"/>
                </a:solidFill>
              </a:rPr>
              <a:t>ve pazarlamada “</a:t>
            </a:r>
            <a:r>
              <a:rPr lang="tr-TR" dirty="0" smtClean="0">
                <a:solidFill>
                  <a:srgbClr val="FF0000"/>
                </a:solidFill>
              </a:rPr>
              <a:t>menşe </a:t>
            </a:r>
            <a:r>
              <a:rPr lang="tr-TR" dirty="0" smtClean="0">
                <a:solidFill>
                  <a:srgbClr val="FF0000"/>
                </a:solidFill>
              </a:rPr>
              <a:t>ülke’’ etkisini dikkate </a:t>
            </a:r>
            <a:r>
              <a:rPr lang="tr-TR" dirty="0" smtClean="0">
                <a:solidFill>
                  <a:srgbClr val="FF0000"/>
                </a:solidFill>
              </a:rPr>
              <a:t>almaları </a:t>
            </a:r>
            <a:r>
              <a:rPr lang="tr-TR" dirty="0" smtClean="0">
                <a:solidFill>
                  <a:srgbClr val="FF0000"/>
                </a:solidFill>
              </a:rPr>
              <a:t>gerekir</a:t>
            </a:r>
            <a:r>
              <a:rPr lang="tr-TR" dirty="0" smtClean="0"/>
              <a:t>. </a:t>
            </a:r>
            <a:r>
              <a:rPr lang="tr-TR" dirty="0" smtClean="0"/>
              <a:t>iyi tanıtılm</a:t>
            </a:r>
            <a:r>
              <a:rPr lang="tr-TR" dirty="0" smtClean="0"/>
              <a:t>ı</a:t>
            </a:r>
            <a:r>
              <a:rPr lang="tr-TR" dirty="0" smtClean="0"/>
              <a:t>ş </a:t>
            </a:r>
            <a:r>
              <a:rPr lang="tr-TR" dirty="0" smtClean="0"/>
              <a:t>markalar ile </a:t>
            </a:r>
            <a:r>
              <a:rPr lang="tr-TR" dirty="0" smtClean="0"/>
              <a:t>konumlanm</a:t>
            </a:r>
            <a:r>
              <a:rPr lang="tr-TR" dirty="0" smtClean="0"/>
              <a:t>ış</a:t>
            </a:r>
            <a:r>
              <a:rPr lang="tr-TR" dirty="0" smtClean="0"/>
              <a:t> </a:t>
            </a:r>
            <a:r>
              <a:rPr lang="tr-TR" dirty="0" smtClean="0"/>
              <a:t>ürünler fazla pozitif olmayan “</a:t>
            </a:r>
            <a:r>
              <a:rPr lang="tr-TR" dirty="0" smtClean="0"/>
              <a:t>menşe </a:t>
            </a:r>
            <a:r>
              <a:rPr lang="tr-TR" dirty="0" smtClean="0"/>
              <a:t>ülke’’ </a:t>
            </a:r>
            <a:r>
              <a:rPr lang="tr-TR" dirty="0" smtClean="0"/>
              <a:t>imajının </a:t>
            </a:r>
            <a:r>
              <a:rPr lang="tr-TR" dirty="0" smtClean="0"/>
              <a:t>etkilerini </a:t>
            </a:r>
            <a:r>
              <a:rPr lang="tr-TR" dirty="0" smtClean="0"/>
              <a:t>giderebilmektedir.</a:t>
            </a:r>
            <a:endParaRPr lang="tr-TR" dirty="0" smtClean="0"/>
          </a:p>
          <a:p>
            <a:r>
              <a:rPr lang="tr-TR" b="1" dirty="0" smtClean="0"/>
              <a:t>Tüketici gözünde marka, kalite ve güven demek </a:t>
            </a:r>
            <a:r>
              <a:rPr lang="tr-TR" b="1" dirty="0" smtClean="0"/>
              <a:t>olduğu </a:t>
            </a:r>
            <a:r>
              <a:rPr lang="tr-TR" b="1" dirty="0" smtClean="0"/>
              <a:t>için yurt </a:t>
            </a:r>
            <a:r>
              <a:rPr lang="tr-TR" b="1" dirty="0" smtClean="0"/>
              <a:t>dışına </a:t>
            </a:r>
            <a:r>
              <a:rPr lang="tr-TR" b="1" dirty="0" smtClean="0"/>
              <a:t>ihraç edilecek ürünlerin tescil </a:t>
            </a:r>
            <a:r>
              <a:rPr lang="tr-TR" b="1" dirty="0" smtClean="0"/>
              <a:t>olmas</a:t>
            </a:r>
            <a:r>
              <a:rPr lang="tr-TR" b="1" dirty="0" smtClean="0"/>
              <a:t>ı</a:t>
            </a:r>
            <a:r>
              <a:rPr lang="tr-TR" b="1" dirty="0" smtClean="0"/>
              <a:t> </a:t>
            </a:r>
            <a:r>
              <a:rPr lang="tr-TR" b="1" dirty="0" smtClean="0"/>
              <a:t>zorunludur</a:t>
            </a:r>
            <a:r>
              <a:rPr lang="tr-TR" dirty="0" smtClean="0"/>
              <a:t>. </a:t>
            </a:r>
            <a:r>
              <a:rPr lang="tr-TR" dirty="0" smtClean="0"/>
              <a:t>Markanın </a:t>
            </a:r>
            <a:r>
              <a:rPr lang="tr-TR" dirty="0" smtClean="0"/>
              <a:t>sadece hedef pazarda tescil edilmesi ilgili pazarda yer tutmak ya da hâkimiyet </a:t>
            </a:r>
            <a:r>
              <a:rPr lang="tr-TR" dirty="0" smtClean="0"/>
              <a:t>sa</a:t>
            </a:r>
            <a:r>
              <a:rPr lang="tr-TR" dirty="0" smtClean="0"/>
              <a:t>ğ</a:t>
            </a:r>
            <a:r>
              <a:rPr lang="tr-TR" dirty="0" smtClean="0"/>
              <a:t>lamak </a:t>
            </a:r>
            <a:r>
              <a:rPr lang="tr-TR" dirty="0" smtClean="0"/>
              <a:t>için yeterli </a:t>
            </a:r>
            <a:r>
              <a:rPr lang="tr-TR" dirty="0" smtClean="0"/>
              <a:t>olmamaktad</a:t>
            </a:r>
            <a:r>
              <a:rPr lang="tr-TR" dirty="0" smtClean="0"/>
              <a:t>ı</a:t>
            </a:r>
            <a:r>
              <a:rPr lang="tr-TR" dirty="0" smtClean="0"/>
              <a:t>r</a:t>
            </a:r>
            <a:r>
              <a:rPr lang="tr-TR" dirty="0" smtClean="0"/>
              <a:t>. Rakip </a:t>
            </a:r>
            <a:r>
              <a:rPr lang="tr-TR" dirty="0" smtClean="0"/>
              <a:t>firmalar</a:t>
            </a:r>
            <a:r>
              <a:rPr lang="tr-TR" dirty="0" smtClean="0"/>
              <a:t>ı</a:t>
            </a:r>
            <a:r>
              <a:rPr lang="tr-TR" dirty="0" smtClean="0"/>
              <a:t>n </a:t>
            </a:r>
            <a:r>
              <a:rPr lang="tr-TR" dirty="0" smtClean="0"/>
              <a:t>ve </a:t>
            </a:r>
            <a:r>
              <a:rPr lang="tr-TR" dirty="0" smtClean="0"/>
              <a:t>markaların varl</a:t>
            </a:r>
            <a:r>
              <a:rPr lang="tr-TR" dirty="0" smtClean="0"/>
              <a:t>ığ</a:t>
            </a:r>
            <a:r>
              <a:rPr lang="tr-TR" dirty="0" smtClean="0"/>
              <a:t>ı</a:t>
            </a:r>
            <a:r>
              <a:rPr lang="tr-TR" dirty="0" smtClean="0"/>
              <a:t>, devaml</a:t>
            </a:r>
            <a:r>
              <a:rPr lang="tr-TR" dirty="0" smtClean="0"/>
              <a:t>ı</a:t>
            </a:r>
            <a:r>
              <a:rPr lang="tr-TR" dirty="0" smtClean="0"/>
              <a:t> yeniliğe </a:t>
            </a:r>
            <a:r>
              <a:rPr lang="tr-TR" dirty="0" smtClean="0"/>
              <a:t>ve sahip olunan </a:t>
            </a:r>
            <a:r>
              <a:rPr lang="tr-TR" dirty="0" smtClean="0"/>
              <a:t>markanın </a:t>
            </a:r>
            <a:r>
              <a:rPr lang="tr-TR" dirty="0" smtClean="0"/>
              <a:t>sürekli </a:t>
            </a:r>
            <a:r>
              <a:rPr lang="tr-TR" dirty="0" smtClean="0"/>
              <a:t>geliştirilmesine </a:t>
            </a:r>
            <a:r>
              <a:rPr lang="tr-TR" dirty="0" smtClean="0"/>
              <a:t>sebep </a:t>
            </a:r>
            <a:r>
              <a:rPr lang="tr-TR" dirty="0" smtClean="0"/>
              <a:t>olmaktad</a:t>
            </a:r>
            <a:r>
              <a:rPr lang="tr-TR" dirty="0" smtClean="0"/>
              <a:t>ı</a:t>
            </a:r>
            <a:r>
              <a:rPr lang="tr-TR" dirty="0" smtClean="0"/>
              <a:t>r</a:t>
            </a:r>
            <a:r>
              <a:rPr lang="tr-TR" dirty="0" smtClean="0"/>
              <a:t>. Özellikle </a:t>
            </a:r>
            <a:r>
              <a:rPr lang="tr-TR" dirty="0" smtClean="0"/>
              <a:t>küreselleşen </a:t>
            </a:r>
            <a:r>
              <a:rPr lang="tr-TR" dirty="0" smtClean="0"/>
              <a:t>dünya </a:t>
            </a:r>
            <a:r>
              <a:rPr lang="tr-TR" dirty="0" smtClean="0"/>
              <a:t>pazarında </a:t>
            </a:r>
            <a:r>
              <a:rPr lang="tr-TR" dirty="0" smtClean="0"/>
              <a:t>faaliyet gösteren </a:t>
            </a:r>
            <a:r>
              <a:rPr lang="tr-TR" dirty="0" smtClean="0"/>
              <a:t>firmaların </a:t>
            </a:r>
            <a:r>
              <a:rPr lang="tr-TR" dirty="0" smtClean="0"/>
              <a:t>tescil </a:t>
            </a:r>
            <a:r>
              <a:rPr lang="tr-TR" dirty="0" smtClean="0"/>
              <a:t>ettirmiş oldukları markaların</a:t>
            </a:r>
            <a:r>
              <a:rPr lang="tr-TR" dirty="0" smtClean="0"/>
              <a:t>ı</a:t>
            </a:r>
            <a:r>
              <a:rPr lang="tr-TR" dirty="0" smtClean="0"/>
              <a:t> </a:t>
            </a:r>
            <a:r>
              <a:rPr lang="tr-TR" dirty="0" smtClean="0"/>
              <a:t>tutundurabilmenin ötesinde, lider duruma getirebilmeleri ve lider olarak </a:t>
            </a:r>
            <a:r>
              <a:rPr lang="tr-TR" dirty="0" smtClean="0"/>
              <a:t>kalmalarını sa</a:t>
            </a:r>
            <a:r>
              <a:rPr lang="tr-TR" dirty="0" smtClean="0"/>
              <a:t>ğ</a:t>
            </a:r>
            <a:r>
              <a:rPr lang="tr-TR" dirty="0" smtClean="0"/>
              <a:t>lamak </a:t>
            </a:r>
            <a:r>
              <a:rPr lang="tr-TR" dirty="0" smtClean="0"/>
              <a:t>için </a:t>
            </a:r>
            <a:r>
              <a:rPr lang="tr-TR" dirty="0" smtClean="0"/>
              <a:t>devaml</a:t>
            </a:r>
            <a:r>
              <a:rPr lang="tr-TR" dirty="0" smtClean="0"/>
              <a:t>ı</a:t>
            </a:r>
            <a:r>
              <a:rPr lang="tr-TR" dirty="0" smtClean="0"/>
              <a:t> </a:t>
            </a:r>
            <a:r>
              <a:rPr lang="tr-TR" dirty="0" smtClean="0"/>
              <a:t>çaba göstermeleri </a:t>
            </a:r>
            <a:r>
              <a:rPr lang="tr-TR" dirty="0" smtClean="0"/>
              <a:t>gerekmektedir.</a:t>
            </a:r>
            <a:endParaRPr lang="tr-T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2294</TotalTime>
  <Words>12277</Words>
  <Application>Microsoft Office PowerPoint</Application>
  <PresentationFormat>Ekran Gösterisi (4:3)</PresentationFormat>
  <Paragraphs>699</Paragraphs>
  <Slides>168</Slides>
  <Notes>2</Notes>
  <HiddenSlides>0</HiddenSlides>
  <MMClips>0</MMClips>
  <ScaleCrop>false</ScaleCrop>
  <HeadingPairs>
    <vt:vector size="4" baseType="variant">
      <vt:variant>
        <vt:lpstr>Tema</vt:lpstr>
      </vt:variant>
      <vt:variant>
        <vt:i4>1</vt:i4>
      </vt:variant>
      <vt:variant>
        <vt:lpstr>Slayt Başlıkları</vt:lpstr>
      </vt:variant>
      <vt:variant>
        <vt:i4>168</vt:i4>
      </vt:variant>
    </vt:vector>
  </HeadingPairs>
  <TitlesOfParts>
    <vt:vector size="169" baseType="lpstr">
      <vt:lpstr>Akış</vt:lpstr>
      <vt:lpstr>KÜRESEL PAZARLAMA</vt:lpstr>
      <vt:lpstr>Ders için yardımcı kaynaklar</vt:lpstr>
      <vt:lpstr>Temel Konu başlıkları</vt:lpstr>
      <vt:lpstr>GİRİŞ</vt:lpstr>
      <vt:lpstr>İyi bir küresel pazarlamacı örneği</vt:lpstr>
      <vt:lpstr>Küresel yerelleşme</vt:lpstr>
      <vt:lpstr>Küresel pazarlamanın önemi</vt:lpstr>
      <vt:lpstr>EPRG çerçevesi:</vt:lpstr>
      <vt:lpstr>Etnosentrik odaklanma</vt:lpstr>
      <vt:lpstr>Polisentrik odaklanma</vt:lpstr>
      <vt:lpstr>Regiosentrik odaklanma</vt:lpstr>
      <vt:lpstr>Geosentrik odaklanma</vt:lpstr>
      <vt:lpstr>KÜRESEL PAZARLAMAYI ETKİLEYEN GÜÇLER</vt:lpstr>
      <vt:lpstr>Slayt 14</vt:lpstr>
      <vt:lpstr>Slayt 15</vt:lpstr>
      <vt:lpstr>Slayt 16</vt:lpstr>
      <vt:lpstr>Slayt 17</vt:lpstr>
      <vt:lpstr>KÜRESEL EKONOMİK ÇEVRE</vt:lpstr>
      <vt:lpstr>Dünya ekonomisi</vt:lpstr>
      <vt:lpstr>Slayt 20</vt:lpstr>
      <vt:lpstr>Ekonomik sistemler</vt:lpstr>
      <vt:lpstr>1-Piyasa Kapitalizmi</vt:lpstr>
      <vt:lpstr>2-Merkezi planlı sosyalizm</vt:lpstr>
      <vt:lpstr>3-Merkezi planlı kapitalizm  4-Piyasa sosyalizmi</vt:lpstr>
      <vt:lpstr>Slayt 25</vt:lpstr>
      <vt:lpstr>Piyasa Gelişiminin Aşamaları</vt:lpstr>
      <vt:lpstr>Düşük gelirli ülkeler</vt:lpstr>
      <vt:lpstr>Düşük-Orta gelirli ülkeler</vt:lpstr>
      <vt:lpstr>Üst-Orta Gelir Ülkeleri</vt:lpstr>
      <vt:lpstr>Az Gelişmiş ve Gelişmekte olan ülkelerdeki Pazar fırsatları</vt:lpstr>
      <vt:lpstr>Slayt 31</vt:lpstr>
      <vt:lpstr>Yüksek gelirli Ülkeler</vt:lpstr>
      <vt:lpstr>Yüksek gelirli ülkeler-2</vt:lpstr>
      <vt:lpstr>Gelişim aşamalarının pazarlama yansımaları</vt:lpstr>
      <vt:lpstr>MAL VE HİZMET TİCARETİ Dünya Mal ticaretinde en çok ihracat ve ithalat yapanlar(milyar ABD doları)</vt:lpstr>
      <vt:lpstr>Slayt 36</vt:lpstr>
      <vt:lpstr>KÜRESEL TİCARET ÇEVRESİ</vt:lpstr>
      <vt:lpstr>Dünya Ticaret Örgütü ve GATT</vt:lpstr>
      <vt:lpstr>Tercihli Ticaret Anlaşmaları</vt:lpstr>
      <vt:lpstr>Tercihli ticaret anlaşması hiyerarşisi</vt:lpstr>
      <vt:lpstr>Kuzey Amerika</vt:lpstr>
      <vt:lpstr>Latin Amerika</vt:lpstr>
      <vt:lpstr>Asya-Pasifik: Güneydoğu Asya Uluslar Birliği (ASEAN)</vt:lpstr>
      <vt:lpstr>Asya-Pasifik bölgesindeki pazarlama faaliyetleri</vt:lpstr>
      <vt:lpstr>ASEAN-Türkiye ilişkileri</vt:lpstr>
      <vt:lpstr>ASEAN-Türkiye ilişkileri-2</vt:lpstr>
      <vt:lpstr>Batı, Orta ve Doğu Avrupa </vt:lpstr>
      <vt:lpstr>Avrupa Birliği (AB)</vt:lpstr>
      <vt:lpstr>Avrupa Birliği (AB)-2</vt:lpstr>
      <vt:lpstr>Avrupa Birliği’ndeki Pazarlama Faaliyetleri</vt:lpstr>
      <vt:lpstr>AB’nin Türkiye ile Ticari İlişkileri</vt:lpstr>
      <vt:lpstr>Orta Doğu</vt:lpstr>
      <vt:lpstr>Orta Doğu 2</vt:lpstr>
      <vt:lpstr>Körfez Arap Ülkeleri İşbirliği Konseyi</vt:lpstr>
      <vt:lpstr>Orta Doğu’daki Pazarlama Faaliyetleri</vt:lpstr>
      <vt:lpstr>Orta Doğu’nun Türkiye ile Ticari İlişkileri</vt:lpstr>
      <vt:lpstr>Slayt 57</vt:lpstr>
      <vt:lpstr>Afrika</vt:lpstr>
      <vt:lpstr>Afrika-2</vt:lpstr>
      <vt:lpstr>Batı Afrika Devletleri ekonomik topluluğu(BADET) (ECOWAS)</vt:lpstr>
      <vt:lpstr>Doğu Afrika Topluluğu (DAT)</vt:lpstr>
      <vt:lpstr>Güney Afrika Kalkınma Topluluğu (GAKT)(SADC)</vt:lpstr>
      <vt:lpstr>Afrika’da Pazarlama Faaliyetleri</vt:lpstr>
      <vt:lpstr>Afrika’nın Türkiye ile Ticari İlişkileri</vt:lpstr>
      <vt:lpstr>Afrika’nın Türkiye ile Ticari  İlişkileri-2</vt:lpstr>
      <vt:lpstr>TOPLUMSAL VE KÜLTÜREL ÇEVRE</vt:lpstr>
      <vt:lpstr>Toplum,Kültür ve Küresel Tüketici Kültürü</vt:lpstr>
      <vt:lpstr>Slayt 68</vt:lpstr>
      <vt:lpstr>Tutumlar,İnançlar ve Değerler</vt:lpstr>
      <vt:lpstr>DİN</vt:lpstr>
      <vt:lpstr>ESTETİK</vt:lpstr>
      <vt:lpstr>Beslenme tercihleri</vt:lpstr>
      <vt:lpstr>Dil ve İletişim</vt:lpstr>
      <vt:lpstr>Dil ve İletişim-2</vt:lpstr>
      <vt:lpstr>Pazarlamanın kültür üzerindeki etkileri</vt:lpstr>
      <vt:lpstr>Yüksek ve Düşük bağlamlı kültürler</vt:lpstr>
      <vt:lpstr>Yüksek ve Düşük bağlamlı kültür-2</vt:lpstr>
      <vt:lpstr>Hofstede’nin Kültürel Tipolojisi</vt:lpstr>
      <vt:lpstr>Slayt 79</vt:lpstr>
      <vt:lpstr>Slayt 80</vt:lpstr>
      <vt:lpstr>Slayt 81</vt:lpstr>
      <vt:lpstr>Slayt 82</vt:lpstr>
      <vt:lpstr>BEN ÖLÇÜTÜ VE ALGI</vt:lpstr>
      <vt:lpstr>Toplumsal ve Kültürel Çevrenin Pazarlama Üzerindeki Etkileri</vt:lpstr>
      <vt:lpstr>POLİTİK,YASAL VE DÜZENLEYİCİ ÇEVRE</vt:lpstr>
      <vt:lpstr>POLİTİK ÇEVRE</vt:lpstr>
      <vt:lpstr>Ulus Devletler ve Egemenlik</vt:lpstr>
      <vt:lpstr>Slayt 88</vt:lpstr>
      <vt:lpstr>Politik Risk</vt:lpstr>
      <vt:lpstr>Vergiler</vt:lpstr>
      <vt:lpstr>Varlıklara el koyma</vt:lpstr>
      <vt:lpstr>Uluslar arası Hukuk</vt:lpstr>
      <vt:lpstr>Kaçınılan Yasal Problemler; Önemli İş/Meslek Sorunları</vt:lpstr>
      <vt:lpstr>KÜRESEL BİLGİ SİSTEMLERİ VE PAZAR ARAŞTIRMASI</vt:lpstr>
      <vt:lpstr>Müşteri ilişkileri yönetimi ve veri tabanları</vt:lpstr>
      <vt:lpstr>Pazar bilgisinin kaynakları</vt:lpstr>
      <vt:lpstr>Biçimsel Pazar araştırması</vt:lpstr>
      <vt:lpstr>Araştırma adımları</vt:lpstr>
      <vt:lpstr>1-BİLGİ GEREKSİNİMİ:</vt:lpstr>
      <vt:lpstr>2-Problem tanımı</vt:lpstr>
      <vt:lpstr>3-Analiz biriminin seçimi</vt:lpstr>
      <vt:lpstr>4-Veri elde edilebilirliğinin İncelenmesi</vt:lpstr>
      <vt:lpstr>5-Araştırmanın değerinin saptanması</vt:lpstr>
      <vt:lpstr>6-Araştırma tasarımı</vt:lpstr>
      <vt:lpstr>Slayt 105</vt:lpstr>
      <vt:lpstr>7 Verilerin analizi</vt:lpstr>
      <vt:lpstr>8-Yorumlama ve sunum</vt:lpstr>
      <vt:lpstr>Slayt 108</vt:lpstr>
      <vt:lpstr>Küresel Pazar Bölümlendirmesi</vt:lpstr>
      <vt:lpstr>Bölümlendirme değişkenleri</vt:lpstr>
      <vt:lpstr>Demografik bölümlendirme</vt:lpstr>
      <vt:lpstr>Slayt 112</vt:lpstr>
      <vt:lpstr>Slayt 113</vt:lpstr>
      <vt:lpstr>Slayt 114</vt:lpstr>
      <vt:lpstr>Psikografik Bölümlendirme</vt:lpstr>
      <vt:lpstr>Davranışsal bölümlendirme</vt:lpstr>
      <vt:lpstr>Etnik bölümlendirme</vt:lpstr>
      <vt:lpstr>Pazar potansiyelini değerlendirmek ve Hedef pazarları ya da bölümleri seçmek</vt:lpstr>
      <vt:lpstr>1-Bölümün mevcut potansiyeli ve Büyüme potansiyeli</vt:lpstr>
      <vt:lpstr>2-Potansiyel rekabet</vt:lpstr>
      <vt:lpstr>3-Uygulanabilirlik ve uygunluk</vt:lpstr>
      <vt:lpstr>Hedef pazarları seçmek için bir sistem</vt:lpstr>
      <vt:lpstr>Slayt 123</vt:lpstr>
      <vt:lpstr>Ürün-Pazar kararları</vt:lpstr>
      <vt:lpstr>HEDEFLEME VE HEDEF PAZAR STRATEJİSİ SEÇENEKLERİ</vt:lpstr>
      <vt:lpstr>Hedef alma örnekleri:</vt:lpstr>
      <vt:lpstr>Hedef pazarlama stratejisinin üç temel kategorisi:</vt:lpstr>
      <vt:lpstr>1-Standartlaştırılmış küresel pazarlama</vt:lpstr>
      <vt:lpstr>2-Yoğunlaştırılmış küresel pazarlama</vt:lpstr>
      <vt:lpstr>3-Farklılaştırılmış Küresel pazarlama </vt:lpstr>
      <vt:lpstr>Konumlandırma</vt:lpstr>
      <vt:lpstr>Slayt 132</vt:lpstr>
      <vt:lpstr>Slayt 133</vt:lpstr>
      <vt:lpstr>Slayt 134</vt:lpstr>
      <vt:lpstr>Slayt 135</vt:lpstr>
      <vt:lpstr>Slayt 136</vt:lpstr>
      <vt:lpstr>Küresel Pazarlar için Ürün ve Hizmet Stratejileri</vt:lpstr>
      <vt:lpstr>ÜRÜN ve KÜRESEL ÜRÜN KAVRAMI</vt:lpstr>
      <vt:lpstr>Slayt 139</vt:lpstr>
      <vt:lpstr>Slayt 140</vt:lpstr>
      <vt:lpstr>STANDARTLAŞTIRMA VE UYUMLAŞTIRMA (UYARLAMA) KARARLARI </vt:lpstr>
      <vt:lpstr>STANDARTLAŞTIRMA</vt:lpstr>
      <vt:lpstr>Slayt 143</vt:lpstr>
      <vt:lpstr>Slayt 144</vt:lpstr>
      <vt:lpstr>Standartlaştırmanın Olumlu Etkileri</vt:lpstr>
      <vt:lpstr>Standartlaştırmanın olumsuz etkileri</vt:lpstr>
      <vt:lpstr>Slayt 147</vt:lpstr>
      <vt:lpstr>Uyumlaştırma(uyarlama) stratejisi</vt:lpstr>
      <vt:lpstr>Slayt 149</vt:lpstr>
      <vt:lpstr>Slayt 150</vt:lpstr>
      <vt:lpstr>Ürün Uyumlaştırma Derecesini Etkileyen Etkenler</vt:lpstr>
      <vt:lpstr>1-İşletmeyle ilgili etkenler</vt:lpstr>
      <vt:lpstr>2-Ürünle ilgili etkenler</vt:lpstr>
      <vt:lpstr>Pazarla ilgili etkenler</vt:lpstr>
      <vt:lpstr>Ürün uyumlaştırmanın işletmeye etkisi</vt:lpstr>
      <vt:lpstr>Özel ürün stratejisi</vt:lpstr>
      <vt:lpstr>ULUSLARARASI PAZARLARDA UYGULANABİLECEK TEMEL ÜRÜN VE HİZMET STRATEJİLERİ</vt:lpstr>
      <vt:lpstr>Slayt 158</vt:lpstr>
      <vt:lpstr>Slayt 159</vt:lpstr>
      <vt:lpstr>Slayt 160</vt:lpstr>
      <vt:lpstr>Slayt 161</vt:lpstr>
      <vt:lpstr>Slayt 162</vt:lpstr>
      <vt:lpstr>Slayt 163</vt:lpstr>
      <vt:lpstr>KÜRESEL MARKA STRATEJİSİ</vt:lpstr>
      <vt:lpstr>Küresel Markanın Özellikleri</vt:lpstr>
      <vt:lpstr>Slayt 166</vt:lpstr>
      <vt:lpstr>Marka imajını etkileyen etmenler</vt:lpstr>
      <vt:lpstr>Slayt 168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KÜRESEL PAZARLAMA</dc:title>
  <dc:creator>Özlem</dc:creator>
  <cp:lastModifiedBy>Windows User</cp:lastModifiedBy>
  <cp:revision>744</cp:revision>
  <dcterms:created xsi:type="dcterms:W3CDTF">2021-02-16T07:58:02Z</dcterms:created>
  <dcterms:modified xsi:type="dcterms:W3CDTF">2021-05-28T07:56:00Z</dcterms:modified>
</cp:coreProperties>
</file>