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FAD4FB-ABFC-460E-970E-E605472CFDFB}" type="datetimeFigureOut">
              <a:rPr lang="tr-TR" smtClean="0"/>
              <a:t>19.03.2020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8CD274-3BE2-4A50-8096-EFA65EB69B49}"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Slayt Görüntüsü Yer Tutucusu"/>
          <p:cNvSpPr>
            <a:spLocks noGrp="1" noRot="1" noChangeAspect="1" noTextEdit="1"/>
          </p:cNvSpPr>
          <p:nvPr>
            <p:ph type="sldImg"/>
          </p:nvPr>
        </p:nvSpPr>
        <p:spPr>
          <a:ln/>
        </p:spPr>
      </p:sp>
      <p:sp>
        <p:nvSpPr>
          <p:cNvPr id="294915" name="2 Not Yer Tutucusu"/>
          <p:cNvSpPr>
            <a:spLocks noGrp="1"/>
          </p:cNvSpPr>
          <p:nvPr>
            <p:ph type="body" idx="1"/>
          </p:nvPr>
        </p:nvSpPr>
        <p:spPr>
          <a:noFill/>
          <a:ln/>
        </p:spPr>
        <p:txBody>
          <a:bodyPr/>
          <a:lstStyle/>
          <a:p>
            <a:endParaRPr lang="tr-TR" smtClean="0"/>
          </a:p>
        </p:txBody>
      </p:sp>
      <p:sp>
        <p:nvSpPr>
          <p:cNvPr id="294916"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294917" name="4 Slayt Numarası Yer Tutucusu"/>
          <p:cNvSpPr>
            <a:spLocks noGrp="1"/>
          </p:cNvSpPr>
          <p:nvPr>
            <p:ph type="sldNum" sz="quarter" idx="5"/>
          </p:nvPr>
        </p:nvSpPr>
        <p:spPr>
          <a:noFill/>
        </p:spPr>
        <p:txBody>
          <a:bodyPr/>
          <a:lstStyle/>
          <a:p>
            <a:fld id="{3BA94A98-800D-4A51-98A5-CD362C46D298}" type="slidenum">
              <a:rPr lang="tr-TR" smtClean="0"/>
              <a:pPr/>
              <a:t>1</a:t>
            </a:fld>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Slayt Görüntüsü Yer Tutucusu"/>
          <p:cNvSpPr>
            <a:spLocks noGrp="1" noRot="1" noChangeAspect="1" noTextEdit="1"/>
          </p:cNvSpPr>
          <p:nvPr>
            <p:ph type="sldImg"/>
          </p:nvPr>
        </p:nvSpPr>
        <p:spPr>
          <a:ln/>
        </p:spPr>
      </p:sp>
      <p:sp>
        <p:nvSpPr>
          <p:cNvPr id="295939" name="2 Not Yer Tutucusu"/>
          <p:cNvSpPr>
            <a:spLocks noGrp="1"/>
          </p:cNvSpPr>
          <p:nvPr>
            <p:ph type="body" idx="1"/>
          </p:nvPr>
        </p:nvSpPr>
        <p:spPr>
          <a:noFill/>
          <a:ln/>
        </p:spPr>
        <p:txBody>
          <a:bodyPr/>
          <a:lstStyle/>
          <a:p>
            <a:endParaRPr lang="tr-TR" smtClean="0"/>
          </a:p>
        </p:txBody>
      </p:sp>
      <p:sp>
        <p:nvSpPr>
          <p:cNvPr id="295940"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295941" name="4 Slayt Numarası Yer Tutucusu"/>
          <p:cNvSpPr>
            <a:spLocks noGrp="1"/>
          </p:cNvSpPr>
          <p:nvPr>
            <p:ph type="sldNum" sz="quarter" idx="5"/>
          </p:nvPr>
        </p:nvSpPr>
        <p:spPr>
          <a:noFill/>
        </p:spPr>
        <p:txBody>
          <a:bodyPr/>
          <a:lstStyle/>
          <a:p>
            <a:fld id="{96CB740D-01FF-4AF3-9C68-C6ECAA833597}" type="slidenum">
              <a:rPr lang="tr-TR" smtClean="0"/>
              <a:pPr/>
              <a:t>2</a:t>
            </a:fld>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Slayt Görüntüsü Yer Tutucusu"/>
          <p:cNvSpPr>
            <a:spLocks noGrp="1" noRot="1" noChangeAspect="1" noTextEdit="1"/>
          </p:cNvSpPr>
          <p:nvPr>
            <p:ph type="sldImg"/>
          </p:nvPr>
        </p:nvSpPr>
        <p:spPr>
          <a:ln/>
        </p:spPr>
      </p:sp>
      <p:sp>
        <p:nvSpPr>
          <p:cNvPr id="296963" name="2 Not Yer Tutucusu"/>
          <p:cNvSpPr>
            <a:spLocks noGrp="1"/>
          </p:cNvSpPr>
          <p:nvPr>
            <p:ph type="body" idx="1"/>
          </p:nvPr>
        </p:nvSpPr>
        <p:spPr>
          <a:noFill/>
          <a:ln/>
        </p:spPr>
        <p:txBody>
          <a:bodyPr/>
          <a:lstStyle/>
          <a:p>
            <a:endParaRPr lang="tr-TR" smtClean="0"/>
          </a:p>
        </p:txBody>
      </p:sp>
      <p:sp>
        <p:nvSpPr>
          <p:cNvPr id="296964"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296965" name="4 Slayt Numarası Yer Tutucusu"/>
          <p:cNvSpPr>
            <a:spLocks noGrp="1"/>
          </p:cNvSpPr>
          <p:nvPr>
            <p:ph type="sldNum" sz="quarter" idx="5"/>
          </p:nvPr>
        </p:nvSpPr>
        <p:spPr>
          <a:noFill/>
        </p:spPr>
        <p:txBody>
          <a:bodyPr/>
          <a:lstStyle/>
          <a:p>
            <a:fld id="{F92AF875-23D7-4338-9C1D-7D354015B2D9}" type="slidenum">
              <a:rPr lang="tr-TR" smtClean="0"/>
              <a:pPr/>
              <a:t>3</a:t>
            </a:fld>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Slayt Görüntüsü Yer Tutucusu"/>
          <p:cNvSpPr>
            <a:spLocks noGrp="1" noRot="1" noChangeAspect="1" noTextEdit="1"/>
          </p:cNvSpPr>
          <p:nvPr>
            <p:ph type="sldImg"/>
          </p:nvPr>
        </p:nvSpPr>
        <p:spPr>
          <a:ln/>
        </p:spPr>
      </p:sp>
      <p:sp>
        <p:nvSpPr>
          <p:cNvPr id="297987" name="2 Not Yer Tutucusu"/>
          <p:cNvSpPr>
            <a:spLocks noGrp="1"/>
          </p:cNvSpPr>
          <p:nvPr>
            <p:ph type="body" idx="1"/>
          </p:nvPr>
        </p:nvSpPr>
        <p:spPr>
          <a:noFill/>
          <a:ln/>
        </p:spPr>
        <p:txBody>
          <a:bodyPr/>
          <a:lstStyle/>
          <a:p>
            <a:endParaRPr lang="tr-TR" smtClean="0"/>
          </a:p>
        </p:txBody>
      </p:sp>
      <p:sp>
        <p:nvSpPr>
          <p:cNvPr id="297988"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297989" name="4 Slayt Numarası Yer Tutucusu"/>
          <p:cNvSpPr>
            <a:spLocks noGrp="1"/>
          </p:cNvSpPr>
          <p:nvPr>
            <p:ph type="sldNum" sz="quarter" idx="5"/>
          </p:nvPr>
        </p:nvSpPr>
        <p:spPr>
          <a:noFill/>
        </p:spPr>
        <p:txBody>
          <a:bodyPr/>
          <a:lstStyle/>
          <a:p>
            <a:fld id="{9C1415D6-16F5-4570-810C-599087A45246}" type="slidenum">
              <a:rPr lang="tr-TR" smtClean="0"/>
              <a:pPr/>
              <a:t>4</a:t>
            </a:fld>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Slayt Görüntüsü Yer Tutucusu"/>
          <p:cNvSpPr>
            <a:spLocks noGrp="1" noRot="1" noChangeAspect="1" noTextEdit="1"/>
          </p:cNvSpPr>
          <p:nvPr>
            <p:ph type="sldImg"/>
          </p:nvPr>
        </p:nvSpPr>
        <p:spPr>
          <a:ln/>
        </p:spPr>
      </p:sp>
      <p:sp>
        <p:nvSpPr>
          <p:cNvPr id="299011" name="2 Not Yer Tutucusu"/>
          <p:cNvSpPr>
            <a:spLocks noGrp="1"/>
          </p:cNvSpPr>
          <p:nvPr>
            <p:ph type="body" idx="1"/>
          </p:nvPr>
        </p:nvSpPr>
        <p:spPr>
          <a:noFill/>
          <a:ln/>
        </p:spPr>
        <p:txBody>
          <a:bodyPr/>
          <a:lstStyle/>
          <a:p>
            <a:endParaRPr lang="tr-TR" smtClean="0"/>
          </a:p>
        </p:txBody>
      </p:sp>
      <p:sp>
        <p:nvSpPr>
          <p:cNvPr id="299012"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299013" name="4 Slayt Numarası Yer Tutucusu"/>
          <p:cNvSpPr>
            <a:spLocks noGrp="1"/>
          </p:cNvSpPr>
          <p:nvPr>
            <p:ph type="sldNum" sz="quarter" idx="5"/>
          </p:nvPr>
        </p:nvSpPr>
        <p:spPr>
          <a:noFill/>
        </p:spPr>
        <p:txBody>
          <a:bodyPr/>
          <a:lstStyle/>
          <a:p>
            <a:fld id="{B64D2EE3-8274-4BB0-AD88-60345BC67F38}" type="slidenum">
              <a:rPr lang="tr-TR" smtClean="0"/>
              <a:pPr/>
              <a:t>5</a:t>
            </a:fld>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Slayt Görüntüsü Yer Tutucusu"/>
          <p:cNvSpPr>
            <a:spLocks noGrp="1" noRot="1" noChangeAspect="1" noTextEdit="1"/>
          </p:cNvSpPr>
          <p:nvPr>
            <p:ph type="sldImg"/>
          </p:nvPr>
        </p:nvSpPr>
        <p:spPr>
          <a:ln/>
        </p:spPr>
      </p:sp>
      <p:sp>
        <p:nvSpPr>
          <p:cNvPr id="300035" name="2 Not Yer Tutucusu"/>
          <p:cNvSpPr>
            <a:spLocks noGrp="1"/>
          </p:cNvSpPr>
          <p:nvPr>
            <p:ph type="body" idx="1"/>
          </p:nvPr>
        </p:nvSpPr>
        <p:spPr>
          <a:noFill/>
          <a:ln/>
        </p:spPr>
        <p:txBody>
          <a:bodyPr/>
          <a:lstStyle/>
          <a:p>
            <a:endParaRPr lang="tr-TR" smtClean="0"/>
          </a:p>
        </p:txBody>
      </p:sp>
      <p:sp>
        <p:nvSpPr>
          <p:cNvPr id="300036"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0037" name="4 Slayt Numarası Yer Tutucusu"/>
          <p:cNvSpPr>
            <a:spLocks noGrp="1"/>
          </p:cNvSpPr>
          <p:nvPr>
            <p:ph type="sldNum" sz="quarter" idx="5"/>
          </p:nvPr>
        </p:nvSpPr>
        <p:spPr>
          <a:noFill/>
        </p:spPr>
        <p:txBody>
          <a:bodyPr/>
          <a:lstStyle/>
          <a:p>
            <a:fld id="{C90F6CFE-FE60-4D7A-9D7B-1E6424716657}" type="slidenum">
              <a:rPr lang="tr-TR" smtClean="0"/>
              <a:pPr/>
              <a:t>6</a:t>
            </a:fld>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Slayt Görüntüsü Yer Tutucusu"/>
          <p:cNvSpPr>
            <a:spLocks noGrp="1" noRot="1" noChangeAspect="1" noTextEdit="1"/>
          </p:cNvSpPr>
          <p:nvPr>
            <p:ph type="sldImg"/>
          </p:nvPr>
        </p:nvSpPr>
        <p:spPr>
          <a:ln/>
        </p:spPr>
      </p:sp>
      <p:sp>
        <p:nvSpPr>
          <p:cNvPr id="301059" name="2 Not Yer Tutucusu"/>
          <p:cNvSpPr>
            <a:spLocks noGrp="1"/>
          </p:cNvSpPr>
          <p:nvPr>
            <p:ph type="body" idx="1"/>
          </p:nvPr>
        </p:nvSpPr>
        <p:spPr>
          <a:noFill/>
          <a:ln/>
        </p:spPr>
        <p:txBody>
          <a:bodyPr/>
          <a:lstStyle/>
          <a:p>
            <a:endParaRPr lang="tr-TR" smtClean="0"/>
          </a:p>
        </p:txBody>
      </p:sp>
      <p:sp>
        <p:nvSpPr>
          <p:cNvPr id="301060"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1061" name="4 Slayt Numarası Yer Tutucusu"/>
          <p:cNvSpPr>
            <a:spLocks noGrp="1"/>
          </p:cNvSpPr>
          <p:nvPr>
            <p:ph type="sldNum" sz="quarter" idx="5"/>
          </p:nvPr>
        </p:nvSpPr>
        <p:spPr>
          <a:noFill/>
        </p:spPr>
        <p:txBody>
          <a:bodyPr/>
          <a:lstStyle/>
          <a:p>
            <a:fld id="{FF8F624E-4808-42DA-BC52-C2268C128C55}" type="slidenum">
              <a:rPr lang="tr-TR" smtClean="0"/>
              <a:pPr/>
              <a:t>7</a:t>
            </a:fld>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Slayt Görüntüsü Yer Tutucusu"/>
          <p:cNvSpPr>
            <a:spLocks noGrp="1" noRot="1" noChangeAspect="1" noTextEdit="1"/>
          </p:cNvSpPr>
          <p:nvPr>
            <p:ph type="sldImg"/>
          </p:nvPr>
        </p:nvSpPr>
        <p:spPr>
          <a:ln/>
        </p:spPr>
      </p:sp>
      <p:sp>
        <p:nvSpPr>
          <p:cNvPr id="302083" name="2 Not Yer Tutucusu"/>
          <p:cNvSpPr>
            <a:spLocks noGrp="1"/>
          </p:cNvSpPr>
          <p:nvPr>
            <p:ph type="body" idx="1"/>
          </p:nvPr>
        </p:nvSpPr>
        <p:spPr>
          <a:noFill/>
          <a:ln/>
        </p:spPr>
        <p:txBody>
          <a:bodyPr/>
          <a:lstStyle/>
          <a:p>
            <a:endParaRPr lang="tr-TR" smtClean="0"/>
          </a:p>
        </p:txBody>
      </p:sp>
      <p:sp>
        <p:nvSpPr>
          <p:cNvPr id="302084"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2085" name="4 Slayt Numarası Yer Tutucusu"/>
          <p:cNvSpPr>
            <a:spLocks noGrp="1"/>
          </p:cNvSpPr>
          <p:nvPr>
            <p:ph type="sldNum" sz="quarter" idx="5"/>
          </p:nvPr>
        </p:nvSpPr>
        <p:spPr>
          <a:noFill/>
        </p:spPr>
        <p:txBody>
          <a:bodyPr/>
          <a:lstStyle/>
          <a:p>
            <a:fld id="{7B098EA9-054E-4049-B7BD-C88FF6C2F013}" type="slidenum">
              <a:rPr lang="tr-TR" smtClean="0"/>
              <a:pPr/>
              <a:t>8</a:t>
            </a:fld>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Slayt Görüntüsü Yer Tutucusu"/>
          <p:cNvSpPr>
            <a:spLocks noGrp="1" noRot="1" noChangeAspect="1" noTextEdit="1"/>
          </p:cNvSpPr>
          <p:nvPr>
            <p:ph type="sldImg"/>
          </p:nvPr>
        </p:nvSpPr>
        <p:spPr>
          <a:ln/>
        </p:spPr>
      </p:sp>
      <p:sp>
        <p:nvSpPr>
          <p:cNvPr id="303107" name="2 Not Yer Tutucusu"/>
          <p:cNvSpPr>
            <a:spLocks noGrp="1"/>
          </p:cNvSpPr>
          <p:nvPr>
            <p:ph type="body" idx="1"/>
          </p:nvPr>
        </p:nvSpPr>
        <p:spPr>
          <a:noFill/>
          <a:ln/>
        </p:spPr>
        <p:txBody>
          <a:bodyPr/>
          <a:lstStyle/>
          <a:p>
            <a:endParaRPr lang="tr-TR" smtClean="0"/>
          </a:p>
        </p:txBody>
      </p:sp>
      <p:sp>
        <p:nvSpPr>
          <p:cNvPr id="303108"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3109" name="4 Slayt Numarası Yer Tutucusu"/>
          <p:cNvSpPr>
            <a:spLocks noGrp="1"/>
          </p:cNvSpPr>
          <p:nvPr>
            <p:ph type="sldNum" sz="quarter" idx="5"/>
          </p:nvPr>
        </p:nvSpPr>
        <p:spPr>
          <a:noFill/>
        </p:spPr>
        <p:txBody>
          <a:bodyPr/>
          <a:lstStyle/>
          <a:p>
            <a:fld id="{B658C6E4-44BC-4F95-9C21-D1CEF3EE77A3}" type="slidenum">
              <a:rPr lang="tr-TR" smtClean="0"/>
              <a:pPr/>
              <a:t>9</a:t>
            </a:fld>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Slayt Görüntüsü Yer Tutucusu"/>
          <p:cNvSpPr>
            <a:spLocks noGrp="1" noRot="1" noChangeAspect="1" noTextEdit="1"/>
          </p:cNvSpPr>
          <p:nvPr>
            <p:ph type="sldImg"/>
          </p:nvPr>
        </p:nvSpPr>
        <p:spPr>
          <a:ln/>
        </p:spPr>
      </p:sp>
      <p:sp>
        <p:nvSpPr>
          <p:cNvPr id="304131" name="2 Not Yer Tutucusu"/>
          <p:cNvSpPr>
            <a:spLocks noGrp="1"/>
          </p:cNvSpPr>
          <p:nvPr>
            <p:ph type="body" idx="1"/>
          </p:nvPr>
        </p:nvSpPr>
        <p:spPr>
          <a:noFill/>
          <a:ln/>
        </p:spPr>
        <p:txBody>
          <a:bodyPr/>
          <a:lstStyle/>
          <a:p>
            <a:endParaRPr lang="tr-TR" smtClean="0"/>
          </a:p>
        </p:txBody>
      </p:sp>
      <p:sp>
        <p:nvSpPr>
          <p:cNvPr id="304132"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4133" name="4 Slayt Numarası Yer Tutucusu"/>
          <p:cNvSpPr>
            <a:spLocks noGrp="1"/>
          </p:cNvSpPr>
          <p:nvPr>
            <p:ph type="sldNum" sz="quarter" idx="5"/>
          </p:nvPr>
        </p:nvSpPr>
        <p:spPr>
          <a:noFill/>
        </p:spPr>
        <p:txBody>
          <a:bodyPr/>
          <a:lstStyle/>
          <a:p>
            <a:fld id="{A6367F86-A095-462B-9143-5519FC47336F}" type="slidenum">
              <a:rPr lang="tr-TR" smtClean="0"/>
              <a:pPr/>
              <a:t>10</a:t>
            </a:fld>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Slayt Görüntüsü Yer Tutucusu"/>
          <p:cNvSpPr>
            <a:spLocks noGrp="1" noRot="1" noChangeAspect="1" noTextEdit="1"/>
          </p:cNvSpPr>
          <p:nvPr>
            <p:ph type="sldImg"/>
          </p:nvPr>
        </p:nvSpPr>
        <p:spPr>
          <a:ln/>
        </p:spPr>
      </p:sp>
      <p:sp>
        <p:nvSpPr>
          <p:cNvPr id="305155" name="2 Not Yer Tutucusu"/>
          <p:cNvSpPr>
            <a:spLocks noGrp="1"/>
          </p:cNvSpPr>
          <p:nvPr>
            <p:ph type="body" idx="1"/>
          </p:nvPr>
        </p:nvSpPr>
        <p:spPr>
          <a:noFill/>
          <a:ln/>
        </p:spPr>
        <p:txBody>
          <a:bodyPr/>
          <a:lstStyle/>
          <a:p>
            <a:endParaRPr lang="tr-TR" smtClean="0"/>
          </a:p>
        </p:txBody>
      </p:sp>
      <p:sp>
        <p:nvSpPr>
          <p:cNvPr id="305156"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5157" name="4 Slayt Numarası Yer Tutucusu"/>
          <p:cNvSpPr>
            <a:spLocks noGrp="1"/>
          </p:cNvSpPr>
          <p:nvPr>
            <p:ph type="sldNum" sz="quarter" idx="5"/>
          </p:nvPr>
        </p:nvSpPr>
        <p:spPr>
          <a:noFill/>
        </p:spPr>
        <p:txBody>
          <a:bodyPr/>
          <a:lstStyle/>
          <a:p>
            <a:fld id="{00C32719-1712-4E0B-BDE4-D5A66201300E}" type="slidenum">
              <a:rPr lang="tr-TR" smtClean="0"/>
              <a:pPr/>
              <a:t>11</a:t>
            </a:fld>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Slayt Görüntüsü Yer Tutucusu"/>
          <p:cNvSpPr>
            <a:spLocks noGrp="1" noRot="1" noChangeAspect="1" noTextEdit="1"/>
          </p:cNvSpPr>
          <p:nvPr>
            <p:ph type="sldImg"/>
          </p:nvPr>
        </p:nvSpPr>
        <p:spPr>
          <a:ln/>
        </p:spPr>
      </p:sp>
      <p:sp>
        <p:nvSpPr>
          <p:cNvPr id="306179" name="2 Not Yer Tutucusu"/>
          <p:cNvSpPr>
            <a:spLocks noGrp="1"/>
          </p:cNvSpPr>
          <p:nvPr>
            <p:ph type="body" idx="1"/>
          </p:nvPr>
        </p:nvSpPr>
        <p:spPr>
          <a:noFill/>
          <a:ln/>
        </p:spPr>
        <p:txBody>
          <a:bodyPr/>
          <a:lstStyle/>
          <a:p>
            <a:endParaRPr lang="tr-TR" smtClean="0"/>
          </a:p>
        </p:txBody>
      </p:sp>
      <p:sp>
        <p:nvSpPr>
          <p:cNvPr id="306180"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6181" name="4 Slayt Numarası Yer Tutucusu"/>
          <p:cNvSpPr>
            <a:spLocks noGrp="1"/>
          </p:cNvSpPr>
          <p:nvPr>
            <p:ph type="sldNum" sz="quarter" idx="5"/>
          </p:nvPr>
        </p:nvSpPr>
        <p:spPr>
          <a:noFill/>
        </p:spPr>
        <p:txBody>
          <a:bodyPr/>
          <a:lstStyle/>
          <a:p>
            <a:fld id="{54ECB57E-95AC-4DA9-A9F3-36C2E29FC060}" type="slidenum">
              <a:rPr lang="tr-TR" smtClean="0"/>
              <a:pPr/>
              <a:t>12</a:t>
            </a:fld>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Slayt Görüntüsü Yer Tutucusu"/>
          <p:cNvSpPr>
            <a:spLocks noGrp="1" noRot="1" noChangeAspect="1" noTextEdit="1"/>
          </p:cNvSpPr>
          <p:nvPr>
            <p:ph type="sldImg"/>
          </p:nvPr>
        </p:nvSpPr>
        <p:spPr>
          <a:ln/>
        </p:spPr>
      </p:sp>
      <p:sp>
        <p:nvSpPr>
          <p:cNvPr id="307203" name="2 Not Yer Tutucusu"/>
          <p:cNvSpPr>
            <a:spLocks noGrp="1"/>
          </p:cNvSpPr>
          <p:nvPr>
            <p:ph type="body" idx="1"/>
          </p:nvPr>
        </p:nvSpPr>
        <p:spPr>
          <a:noFill/>
          <a:ln/>
        </p:spPr>
        <p:txBody>
          <a:bodyPr/>
          <a:lstStyle/>
          <a:p>
            <a:endParaRPr lang="tr-TR" smtClean="0"/>
          </a:p>
        </p:txBody>
      </p:sp>
      <p:sp>
        <p:nvSpPr>
          <p:cNvPr id="307204"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7205" name="4 Slayt Numarası Yer Tutucusu"/>
          <p:cNvSpPr>
            <a:spLocks noGrp="1"/>
          </p:cNvSpPr>
          <p:nvPr>
            <p:ph type="sldNum" sz="quarter" idx="5"/>
          </p:nvPr>
        </p:nvSpPr>
        <p:spPr>
          <a:noFill/>
        </p:spPr>
        <p:txBody>
          <a:bodyPr/>
          <a:lstStyle/>
          <a:p>
            <a:fld id="{F272F086-38C3-44F7-A161-CC4560726D9D}" type="slidenum">
              <a:rPr lang="tr-TR" smtClean="0"/>
              <a:pPr/>
              <a:t>14</a:t>
            </a:fld>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Slayt Görüntüsü Yer Tutucusu"/>
          <p:cNvSpPr>
            <a:spLocks noGrp="1" noRot="1" noChangeAspect="1" noTextEdit="1"/>
          </p:cNvSpPr>
          <p:nvPr>
            <p:ph type="sldImg"/>
          </p:nvPr>
        </p:nvSpPr>
        <p:spPr>
          <a:ln/>
        </p:spPr>
      </p:sp>
      <p:sp>
        <p:nvSpPr>
          <p:cNvPr id="308227" name="2 Not Yer Tutucusu"/>
          <p:cNvSpPr>
            <a:spLocks noGrp="1"/>
          </p:cNvSpPr>
          <p:nvPr>
            <p:ph type="body" idx="1"/>
          </p:nvPr>
        </p:nvSpPr>
        <p:spPr>
          <a:noFill/>
          <a:ln/>
        </p:spPr>
        <p:txBody>
          <a:bodyPr/>
          <a:lstStyle/>
          <a:p>
            <a:endParaRPr lang="tr-TR" smtClean="0"/>
          </a:p>
        </p:txBody>
      </p:sp>
      <p:sp>
        <p:nvSpPr>
          <p:cNvPr id="308228"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8229" name="4 Slayt Numarası Yer Tutucusu"/>
          <p:cNvSpPr>
            <a:spLocks noGrp="1"/>
          </p:cNvSpPr>
          <p:nvPr>
            <p:ph type="sldNum" sz="quarter" idx="5"/>
          </p:nvPr>
        </p:nvSpPr>
        <p:spPr>
          <a:noFill/>
        </p:spPr>
        <p:txBody>
          <a:bodyPr/>
          <a:lstStyle/>
          <a:p>
            <a:fld id="{7194EE19-B30D-444E-BE8A-0073D0DB99B4}" type="slidenum">
              <a:rPr lang="tr-TR" smtClean="0"/>
              <a:pPr/>
              <a:t>15</a:t>
            </a:fld>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Slayt Görüntüsü Yer Tutucusu"/>
          <p:cNvSpPr>
            <a:spLocks noGrp="1" noRot="1" noChangeAspect="1" noTextEdit="1"/>
          </p:cNvSpPr>
          <p:nvPr>
            <p:ph type="sldImg"/>
          </p:nvPr>
        </p:nvSpPr>
        <p:spPr>
          <a:ln/>
        </p:spPr>
      </p:sp>
      <p:sp>
        <p:nvSpPr>
          <p:cNvPr id="309251" name="2 Not Yer Tutucusu"/>
          <p:cNvSpPr>
            <a:spLocks noGrp="1"/>
          </p:cNvSpPr>
          <p:nvPr>
            <p:ph type="body" idx="1"/>
          </p:nvPr>
        </p:nvSpPr>
        <p:spPr>
          <a:noFill/>
          <a:ln/>
        </p:spPr>
        <p:txBody>
          <a:bodyPr/>
          <a:lstStyle/>
          <a:p>
            <a:endParaRPr lang="tr-TR" smtClean="0"/>
          </a:p>
        </p:txBody>
      </p:sp>
      <p:sp>
        <p:nvSpPr>
          <p:cNvPr id="309252"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09253" name="4 Slayt Numarası Yer Tutucusu"/>
          <p:cNvSpPr>
            <a:spLocks noGrp="1"/>
          </p:cNvSpPr>
          <p:nvPr>
            <p:ph type="sldNum" sz="quarter" idx="5"/>
          </p:nvPr>
        </p:nvSpPr>
        <p:spPr>
          <a:noFill/>
        </p:spPr>
        <p:txBody>
          <a:bodyPr/>
          <a:lstStyle/>
          <a:p>
            <a:fld id="{339CA2C8-7980-4250-9385-E90258A80D5A}" type="slidenum">
              <a:rPr lang="tr-TR" smtClean="0"/>
              <a:pPr/>
              <a:t>16</a:t>
            </a:fld>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Slayt Görüntüsü Yer Tutucusu"/>
          <p:cNvSpPr>
            <a:spLocks noGrp="1" noRot="1" noChangeAspect="1" noTextEdit="1"/>
          </p:cNvSpPr>
          <p:nvPr>
            <p:ph type="sldImg"/>
          </p:nvPr>
        </p:nvSpPr>
        <p:spPr>
          <a:ln/>
        </p:spPr>
      </p:sp>
      <p:sp>
        <p:nvSpPr>
          <p:cNvPr id="310275" name="2 Not Yer Tutucusu"/>
          <p:cNvSpPr>
            <a:spLocks noGrp="1"/>
          </p:cNvSpPr>
          <p:nvPr>
            <p:ph type="body" idx="1"/>
          </p:nvPr>
        </p:nvSpPr>
        <p:spPr>
          <a:noFill/>
          <a:ln/>
        </p:spPr>
        <p:txBody>
          <a:bodyPr/>
          <a:lstStyle/>
          <a:p>
            <a:endParaRPr lang="tr-TR" smtClean="0"/>
          </a:p>
        </p:txBody>
      </p:sp>
      <p:sp>
        <p:nvSpPr>
          <p:cNvPr id="310276"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10277" name="4 Slayt Numarası Yer Tutucusu"/>
          <p:cNvSpPr>
            <a:spLocks noGrp="1"/>
          </p:cNvSpPr>
          <p:nvPr>
            <p:ph type="sldNum" sz="quarter" idx="5"/>
          </p:nvPr>
        </p:nvSpPr>
        <p:spPr>
          <a:noFill/>
        </p:spPr>
        <p:txBody>
          <a:bodyPr/>
          <a:lstStyle/>
          <a:p>
            <a:fld id="{82FE951C-E05C-49AB-B065-661C924E49C8}" type="slidenum">
              <a:rPr lang="tr-TR" smtClean="0"/>
              <a:pPr/>
              <a:t>17</a:t>
            </a:fld>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Slayt Görüntüsü Yer Tutucusu"/>
          <p:cNvSpPr>
            <a:spLocks noGrp="1" noRot="1" noChangeAspect="1" noTextEdit="1"/>
          </p:cNvSpPr>
          <p:nvPr>
            <p:ph type="sldImg"/>
          </p:nvPr>
        </p:nvSpPr>
        <p:spPr>
          <a:ln/>
        </p:spPr>
      </p:sp>
      <p:sp>
        <p:nvSpPr>
          <p:cNvPr id="311299" name="2 Not Yer Tutucusu"/>
          <p:cNvSpPr>
            <a:spLocks noGrp="1"/>
          </p:cNvSpPr>
          <p:nvPr>
            <p:ph type="body" idx="1"/>
          </p:nvPr>
        </p:nvSpPr>
        <p:spPr>
          <a:noFill/>
          <a:ln/>
        </p:spPr>
        <p:txBody>
          <a:bodyPr/>
          <a:lstStyle/>
          <a:p>
            <a:endParaRPr lang="tr-TR" smtClean="0"/>
          </a:p>
        </p:txBody>
      </p:sp>
      <p:sp>
        <p:nvSpPr>
          <p:cNvPr id="311300"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11301" name="4 Slayt Numarası Yer Tutucusu"/>
          <p:cNvSpPr>
            <a:spLocks noGrp="1"/>
          </p:cNvSpPr>
          <p:nvPr>
            <p:ph type="sldNum" sz="quarter" idx="5"/>
          </p:nvPr>
        </p:nvSpPr>
        <p:spPr>
          <a:noFill/>
        </p:spPr>
        <p:txBody>
          <a:bodyPr/>
          <a:lstStyle/>
          <a:p>
            <a:fld id="{33B87E79-8771-4F2A-A7DF-6046383BE678}" type="slidenum">
              <a:rPr lang="tr-TR" smtClean="0"/>
              <a:pPr/>
              <a:t>18</a:t>
            </a:fld>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Slayt Görüntüsü Yer Tutucusu"/>
          <p:cNvSpPr>
            <a:spLocks noGrp="1" noRot="1" noChangeAspect="1" noTextEdit="1"/>
          </p:cNvSpPr>
          <p:nvPr>
            <p:ph type="sldImg"/>
          </p:nvPr>
        </p:nvSpPr>
        <p:spPr>
          <a:ln/>
        </p:spPr>
      </p:sp>
      <p:sp>
        <p:nvSpPr>
          <p:cNvPr id="312323" name="2 Not Yer Tutucusu"/>
          <p:cNvSpPr>
            <a:spLocks noGrp="1"/>
          </p:cNvSpPr>
          <p:nvPr>
            <p:ph type="body" idx="1"/>
          </p:nvPr>
        </p:nvSpPr>
        <p:spPr>
          <a:noFill/>
          <a:ln/>
        </p:spPr>
        <p:txBody>
          <a:bodyPr/>
          <a:lstStyle/>
          <a:p>
            <a:endParaRPr lang="tr-TR" smtClean="0"/>
          </a:p>
        </p:txBody>
      </p:sp>
      <p:sp>
        <p:nvSpPr>
          <p:cNvPr id="312324"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12325" name="4 Slayt Numarası Yer Tutucusu"/>
          <p:cNvSpPr>
            <a:spLocks noGrp="1"/>
          </p:cNvSpPr>
          <p:nvPr>
            <p:ph type="sldNum" sz="quarter" idx="5"/>
          </p:nvPr>
        </p:nvSpPr>
        <p:spPr>
          <a:noFill/>
        </p:spPr>
        <p:txBody>
          <a:bodyPr/>
          <a:lstStyle/>
          <a:p>
            <a:fld id="{F4E1F87F-AAAC-4E34-B03A-50A88C735038}" type="slidenum">
              <a:rPr lang="tr-TR" smtClean="0"/>
              <a:pPr/>
              <a:t>19</a:t>
            </a:fld>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Slayt Görüntüsü Yer Tutucusu"/>
          <p:cNvSpPr>
            <a:spLocks noGrp="1" noRot="1" noChangeAspect="1" noTextEdit="1"/>
          </p:cNvSpPr>
          <p:nvPr>
            <p:ph type="sldImg"/>
          </p:nvPr>
        </p:nvSpPr>
        <p:spPr>
          <a:ln/>
        </p:spPr>
      </p:sp>
      <p:sp>
        <p:nvSpPr>
          <p:cNvPr id="313347" name="2 Not Yer Tutucusu"/>
          <p:cNvSpPr>
            <a:spLocks noGrp="1"/>
          </p:cNvSpPr>
          <p:nvPr>
            <p:ph type="body" idx="1"/>
          </p:nvPr>
        </p:nvSpPr>
        <p:spPr>
          <a:noFill/>
          <a:ln/>
        </p:spPr>
        <p:txBody>
          <a:bodyPr/>
          <a:lstStyle/>
          <a:p>
            <a:endParaRPr lang="tr-TR" smtClean="0"/>
          </a:p>
        </p:txBody>
      </p:sp>
      <p:sp>
        <p:nvSpPr>
          <p:cNvPr id="313348" name="3 Altbilgi Yer Tutucusu"/>
          <p:cNvSpPr>
            <a:spLocks noGrp="1"/>
          </p:cNvSpPr>
          <p:nvPr>
            <p:ph type="ftr" sz="quarter" idx="4"/>
          </p:nvPr>
        </p:nvSpPr>
        <p:spPr>
          <a:noFill/>
        </p:spPr>
        <p:txBody>
          <a:bodyPr/>
          <a:lstStyle/>
          <a:p>
            <a:r>
              <a:rPr lang="tr-TR" smtClean="0"/>
              <a:t>Tüketici Davranışı ve Pazarlama Stratejileri / Global ve Yerel Yaklaşım Erdoğan Koç</a:t>
            </a:r>
          </a:p>
        </p:txBody>
      </p:sp>
      <p:sp>
        <p:nvSpPr>
          <p:cNvPr id="313349" name="4 Slayt Numarası Yer Tutucusu"/>
          <p:cNvSpPr>
            <a:spLocks noGrp="1"/>
          </p:cNvSpPr>
          <p:nvPr>
            <p:ph type="sldNum" sz="quarter" idx="5"/>
          </p:nvPr>
        </p:nvSpPr>
        <p:spPr>
          <a:noFill/>
        </p:spPr>
        <p:txBody>
          <a:bodyPr/>
          <a:lstStyle/>
          <a:p>
            <a:fld id="{9DA08D4F-301D-448B-BE74-249869042DFC}" type="slidenum">
              <a:rPr lang="tr-TR" smtClean="0"/>
              <a:pPr/>
              <a:t>20</a:t>
            </a:fld>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557921D8-69F4-4154-8D1F-4E21FC98992C}" type="slidenum">
              <a:rPr lang="tr-TR" smtClean="0"/>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BDB2C19-D9B5-44BD-BF8F-FF1427FF8915}" type="datetimeFigureOut">
              <a:rPr lang="tr-TR" smtClean="0"/>
              <a:t>19.03.2020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57921D8-69F4-4154-8D1F-4E21FC98992C}"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DB2C19-D9B5-44BD-BF8F-FF1427FF8915}" type="datetimeFigureOut">
              <a:rPr lang="tr-TR" smtClean="0"/>
              <a:t>19.03.2020</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7921D8-69F4-4154-8D1F-4E21FC98992C}" type="slidenum">
              <a:rPr lang="tr-TR" smtClean="0"/>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Rot="1" noChangeArrowheads="1"/>
          </p:cNvSpPr>
          <p:nvPr>
            <p:ph type="title" idx="4294967295"/>
          </p:nvPr>
        </p:nvSpPr>
        <p:spPr>
          <a:xfrm>
            <a:off x="323850" y="0"/>
            <a:ext cx="8229600" cy="1143000"/>
          </a:xfrm>
        </p:spPr>
        <p:txBody>
          <a:bodyPr anchor="ctr"/>
          <a:lstStyle/>
          <a:p>
            <a:pPr algn="ctr" eaLnBrk="1" hangingPunct="1">
              <a:defRPr/>
            </a:pPr>
            <a:r>
              <a:rPr lang="tr-TR" dirty="0" smtClean="0">
                <a:effectLst>
                  <a:outerShdw blurRad="38100" dist="38100" dir="2700000" algn="tl">
                    <a:srgbClr val="000000"/>
                  </a:outerShdw>
                </a:effectLst>
                <a:latin typeface="Bookman Old Style" pitchFamily="18" charset="0"/>
              </a:rPr>
              <a:t>    </a:t>
            </a:r>
          </a:p>
        </p:txBody>
      </p:sp>
      <p:sp>
        <p:nvSpPr>
          <p:cNvPr id="2053" name="Rectangle 5"/>
          <p:cNvSpPr>
            <a:spLocks noGrp="1" noChangeArrowheads="1"/>
          </p:cNvSpPr>
          <p:nvPr>
            <p:ph type="body" sz="half" idx="4294967295"/>
          </p:nvPr>
        </p:nvSpPr>
        <p:spPr>
          <a:xfrm>
            <a:off x="179388" y="836613"/>
            <a:ext cx="7777162" cy="774700"/>
          </a:xfrm>
        </p:spPr>
        <p:txBody>
          <a:bodyPr/>
          <a:lstStyle/>
          <a:p>
            <a:pPr algn="ctr" eaLnBrk="1" hangingPunct="1">
              <a:lnSpc>
                <a:spcPct val="80000"/>
              </a:lnSpc>
              <a:buFont typeface="Wingdings" pitchFamily="2" charset="2"/>
              <a:buNone/>
              <a:defRPr/>
            </a:pPr>
            <a:r>
              <a:rPr lang="tr-TR" sz="5400" b="1" dirty="0" smtClean="0">
                <a:solidFill>
                  <a:srgbClr val="FF0000"/>
                </a:solidFill>
                <a:effectLst>
                  <a:outerShdw blurRad="38100" dist="38100" dir="2700000" algn="tl">
                    <a:srgbClr val="000000"/>
                  </a:outerShdw>
                </a:effectLst>
                <a:latin typeface="Bookman Old Style" pitchFamily="18" charset="0"/>
              </a:rPr>
              <a:t>Bölüm 6 – Tutum</a:t>
            </a:r>
          </a:p>
          <a:p>
            <a:pPr algn="ctr" eaLnBrk="1" hangingPunct="1">
              <a:lnSpc>
                <a:spcPct val="80000"/>
              </a:lnSpc>
              <a:buFont typeface="Wingdings" pitchFamily="2" charset="2"/>
              <a:buNone/>
              <a:defRPr/>
            </a:pPr>
            <a:endParaRPr lang="tr-TR" sz="3200" b="1" dirty="0" smtClean="0">
              <a:effectLst>
                <a:outerShdw blurRad="38100" dist="38100" dir="2700000" algn="tl">
                  <a:srgbClr val="000000"/>
                </a:outerShdw>
              </a:effectLst>
              <a:latin typeface="Bookman Old Style" pitchFamily="18" charset="0"/>
            </a:endParaRPr>
          </a:p>
        </p:txBody>
      </p:sp>
      <p:pic>
        <p:nvPicPr>
          <p:cNvPr id="126980" name="Picture 4" descr="ANd9GcSd63DdJ5xST1_kqJjuuLEzRHkJrazIGD7vOADTpl7l7p2FiHDR"/>
          <p:cNvPicPr>
            <a:picLocks noChangeAspect="1" noChangeArrowheads="1"/>
          </p:cNvPicPr>
          <p:nvPr/>
        </p:nvPicPr>
        <p:blipFill>
          <a:blip r:embed="rId3" cstate="print"/>
          <a:srcRect/>
          <a:stretch>
            <a:fillRect/>
          </a:stretch>
        </p:blipFill>
        <p:spPr bwMode="auto">
          <a:xfrm>
            <a:off x="4356100" y="2060575"/>
            <a:ext cx="3276600" cy="2659063"/>
          </a:xfrm>
          <a:prstGeom prst="rect">
            <a:avLst/>
          </a:prstGeom>
          <a:noFill/>
          <a:ln w="9525">
            <a:noFill/>
            <a:miter lim="800000"/>
            <a:headEnd/>
            <a:tailEnd/>
          </a:ln>
        </p:spPr>
      </p:pic>
      <p:pic>
        <p:nvPicPr>
          <p:cNvPr id="126981" name="Picture 5" descr="ANd9GcRtT5fcdt7To-joSpgP8zgWY0PJjGvSoqThjmxlEff4UJDfEvSB"/>
          <p:cNvPicPr>
            <a:picLocks noChangeAspect="1" noChangeArrowheads="1"/>
          </p:cNvPicPr>
          <p:nvPr/>
        </p:nvPicPr>
        <p:blipFill>
          <a:blip r:embed="rId4" cstate="print"/>
          <a:srcRect/>
          <a:stretch>
            <a:fillRect/>
          </a:stretch>
        </p:blipFill>
        <p:spPr bwMode="auto">
          <a:xfrm>
            <a:off x="1116013" y="3573463"/>
            <a:ext cx="3276600" cy="27066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539750" y="0"/>
            <a:ext cx="5175250" cy="765175"/>
          </a:xfrm>
        </p:spPr>
        <p:txBody>
          <a:bodyPr anchor="ctr">
            <a:normAutofit fontScale="90000"/>
          </a:bodyPr>
          <a:lstStyle/>
          <a:p>
            <a:pPr eaLnBrk="1" hangingPunct="1">
              <a:defRPr/>
            </a:pPr>
            <a:r>
              <a:rPr lang="tr-TR" dirty="0" smtClean="0">
                <a:effectLst>
                  <a:outerShdw blurRad="38100" dist="38100" dir="2700000" algn="tl">
                    <a:srgbClr val="000000"/>
                  </a:outerShdw>
                </a:effectLst>
                <a:latin typeface="Bookman Old Style" pitchFamily="18" charset="0"/>
              </a:rPr>
              <a:t>1. Tutum</a:t>
            </a:r>
          </a:p>
        </p:txBody>
      </p:sp>
      <p:sp>
        <p:nvSpPr>
          <p:cNvPr id="23555" name="Rectangle 3"/>
          <p:cNvSpPr>
            <a:spLocks noGrp="1" noChangeArrowheads="1"/>
          </p:cNvSpPr>
          <p:nvPr>
            <p:ph type="body" idx="4294967295"/>
          </p:nvPr>
        </p:nvSpPr>
        <p:spPr>
          <a:xfrm>
            <a:off x="142875" y="765175"/>
            <a:ext cx="8786813" cy="5389563"/>
          </a:xfrm>
        </p:spPr>
        <p:txBody>
          <a:bodyPr>
            <a:normAutofit lnSpcReduction="10000"/>
          </a:bodyPr>
          <a:lstStyle/>
          <a:p>
            <a:pPr marL="38100" indent="-38100" algn="just" eaLnBrk="1" hangingPunct="1">
              <a:lnSpc>
                <a:spcPct val="90000"/>
              </a:lnSpc>
              <a:buFont typeface="Wingdings" pitchFamily="2" charset="2"/>
              <a:buNone/>
              <a:defRPr/>
            </a:pPr>
            <a:r>
              <a:rPr lang="tr-TR" sz="2200" dirty="0" smtClean="0">
                <a:latin typeface="Bookman Old Style" pitchFamily="18" charset="0"/>
              </a:rPr>
              <a:t>		</a:t>
            </a:r>
            <a:r>
              <a:rPr lang="tr-TR" sz="2200" b="1" i="1" dirty="0" smtClean="0">
                <a:latin typeface="Bookman Old Style" pitchFamily="18" charset="0"/>
              </a:rPr>
              <a:t>Tutum</a:t>
            </a:r>
            <a:r>
              <a:rPr lang="tr-TR" sz="2200" dirty="0" smtClean="0">
                <a:latin typeface="Bookman Old Style" pitchFamily="18" charset="0"/>
              </a:rPr>
              <a:t> bireyin bir bilgi veya durum hakkında aldığı zihinsel  bir duruşu veya bir his veya duyguyu ifade eder.	</a:t>
            </a:r>
          </a:p>
          <a:p>
            <a:pPr marL="38100" indent="-38100" algn="just" eaLnBrk="1" hangingPunct="1">
              <a:lnSpc>
                <a:spcPct val="90000"/>
              </a:lnSpc>
              <a:buFont typeface="Arial" charset="0"/>
              <a:buNone/>
              <a:defRPr/>
            </a:pPr>
            <a:r>
              <a:rPr lang="tr-TR" sz="2200" dirty="0" smtClean="0">
                <a:latin typeface="Bookman Old Style" pitchFamily="18" charset="0"/>
              </a:rPr>
              <a:t>		</a:t>
            </a:r>
            <a:r>
              <a:rPr lang="tr-TR" sz="2200" b="1" i="1" dirty="0" smtClean="0">
                <a:latin typeface="Bookman Old Style" pitchFamily="18" charset="0"/>
              </a:rPr>
              <a:t>Tutum</a:t>
            </a:r>
            <a:r>
              <a:rPr lang="tr-TR" sz="2200" dirty="0" smtClean="0">
                <a:latin typeface="Bookman Old Style" pitchFamily="18" charset="0"/>
              </a:rPr>
              <a:t> bir nesne,bir kişi veya kişiler, bir konu, fikir veya bir nesne hakkındaki </a:t>
            </a:r>
            <a:r>
              <a:rPr lang="tr-TR" sz="2200" b="1" dirty="0" smtClean="0">
                <a:latin typeface="Bookman Old Style" pitchFamily="18" charset="0"/>
              </a:rPr>
              <a:t>olumlu veya olumsuz değerlendirmelerimiz ve bu değerlendirmelere göre belirli bir şekilde davranma eğilimidir.</a:t>
            </a:r>
          </a:p>
          <a:p>
            <a:pPr marL="38100" indent="-38100" algn="just" eaLnBrk="1" hangingPunct="1">
              <a:lnSpc>
                <a:spcPct val="90000"/>
              </a:lnSpc>
              <a:buFont typeface="Wingdings" pitchFamily="2" charset="2"/>
              <a:buNone/>
              <a:defRPr/>
            </a:pPr>
            <a:r>
              <a:rPr lang="tr-TR" sz="2200" i="1" dirty="0" smtClean="0">
                <a:latin typeface="Bookman Old Style" pitchFamily="18" charset="0"/>
              </a:rPr>
              <a:t>		</a:t>
            </a:r>
            <a:r>
              <a:rPr lang="tr-TR" sz="2200" dirty="0" smtClean="0">
                <a:latin typeface="Bookman Old Style" pitchFamily="18" charset="0"/>
              </a:rPr>
              <a:t>Tutumlar </a:t>
            </a:r>
            <a:r>
              <a:rPr lang="tr-TR" sz="2200" b="1" dirty="0" smtClean="0">
                <a:solidFill>
                  <a:srgbClr val="FF0000"/>
                </a:solidFill>
                <a:latin typeface="Bookman Old Style" pitchFamily="18" charset="0"/>
              </a:rPr>
              <a:t>geçmişteki deneyimlerden ve içinde bulunan çevreden öğrenilirler</a:t>
            </a:r>
            <a:r>
              <a:rPr lang="tr-TR" sz="2200" dirty="0" smtClean="0">
                <a:latin typeface="Bookman Old Style" pitchFamily="18" charset="0"/>
              </a:rPr>
              <a:t>. (</a:t>
            </a:r>
            <a:r>
              <a:rPr lang="tr-TR" sz="2200" dirty="0" err="1" smtClean="0">
                <a:latin typeface="Bookman Old Style" pitchFamily="18" charset="0"/>
              </a:rPr>
              <a:t>Somalide</a:t>
            </a:r>
            <a:r>
              <a:rPr lang="tr-TR" sz="2200" dirty="0" smtClean="0">
                <a:latin typeface="Bookman Old Style" pitchFamily="18" charset="0"/>
              </a:rPr>
              <a:t> balığın haram olması!)</a:t>
            </a:r>
          </a:p>
          <a:p>
            <a:pPr marL="38100" indent="-38100" algn="just" eaLnBrk="1" hangingPunct="1">
              <a:lnSpc>
                <a:spcPct val="90000"/>
              </a:lnSpc>
              <a:buFont typeface="Wingdings" pitchFamily="2" charset="2"/>
              <a:buNone/>
              <a:defRPr/>
            </a:pPr>
            <a:r>
              <a:rPr lang="tr-TR" sz="2200" dirty="0" smtClean="0">
                <a:latin typeface="Bookman Old Style" pitchFamily="18" charset="0"/>
              </a:rPr>
              <a:t>Tutumlar </a:t>
            </a:r>
            <a:r>
              <a:rPr lang="tr-TR" sz="2200" b="1" dirty="0" smtClean="0">
                <a:latin typeface="Bookman Old Style" pitchFamily="18" charset="0"/>
              </a:rPr>
              <a:t>her zaman sözel olarak ifade edilmeyebilirler</a:t>
            </a:r>
            <a:r>
              <a:rPr lang="tr-TR" sz="2200" dirty="0" smtClean="0">
                <a:latin typeface="Bookman Old Style" pitchFamily="18" charset="0"/>
              </a:rPr>
              <a:t>. Bu durumlarda tutumlar insanların vücut dillerinden veya mimiklerinden anlaşılabilir ama çoğu zaman da tutumlar dışarı vurulmadığından </a:t>
            </a:r>
            <a:r>
              <a:rPr lang="tr-TR" sz="2200" b="1" dirty="0" smtClean="0">
                <a:latin typeface="Bookman Old Style" pitchFamily="18" charset="0"/>
              </a:rPr>
              <a:t>davranışlardan gözlemlenmeyebilirler</a:t>
            </a:r>
            <a:r>
              <a:rPr lang="tr-TR" sz="2200" dirty="0" smtClean="0">
                <a:latin typeface="Bookman Old Style" pitchFamily="18" charset="0"/>
              </a:rPr>
              <a:t>! Ayrıca, çevre baskısı ya da başka nedenlerden tüketiciler </a:t>
            </a:r>
            <a:r>
              <a:rPr lang="tr-TR" sz="2200" b="1" dirty="0" smtClean="0">
                <a:latin typeface="Bookman Old Style" pitchFamily="18" charset="0"/>
              </a:rPr>
              <a:t>tutumlarıyla tutarlı davranışlar sergilemeyebilirler.(Arabesk hakkında olumsuz tutum sergilemeye rağmen yalnız kaldığında dinleme!)	</a:t>
            </a:r>
          </a:p>
          <a:p>
            <a:pPr marL="38100" indent="-38100" algn="just" eaLnBrk="1" hangingPunct="1">
              <a:lnSpc>
                <a:spcPct val="90000"/>
              </a:lnSpc>
              <a:defRPr/>
            </a:pPr>
            <a:endParaRPr lang="tr-TR" sz="2200" dirty="0" smtClean="0">
              <a:latin typeface="Bookman Old Style" pitchFamily="18" charset="0"/>
            </a:endParaRPr>
          </a:p>
          <a:p>
            <a:pPr marL="38100" indent="-38100" algn="just" eaLnBrk="1" hangingPunct="1">
              <a:lnSpc>
                <a:spcPct val="90000"/>
              </a:lnSpc>
              <a:buFont typeface="Wingdings" pitchFamily="2" charset="2"/>
              <a:buNone/>
              <a:defRPr/>
            </a:pPr>
            <a:endParaRPr lang="tr-TR" sz="2200" dirty="0" smtClean="0">
              <a:effectLst>
                <a:outerShdw blurRad="38100" dist="38100" dir="2700000" algn="tl">
                  <a:srgbClr val="000000"/>
                </a:outerShdw>
              </a:effectLst>
              <a:latin typeface="Bookman Old Style"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357188"/>
            <a:ext cx="8229600" cy="1000125"/>
          </a:xfrm>
        </p:spPr>
        <p:txBody>
          <a:bodyPr/>
          <a:lstStyle/>
          <a:p>
            <a:pPr eaLnBrk="1" hangingPunct="1">
              <a:defRPr/>
            </a:pPr>
            <a:r>
              <a:rPr lang="tr-TR" dirty="0" smtClean="0">
                <a:effectLst>
                  <a:outerShdw blurRad="38100" dist="38100" dir="2700000" algn="tl">
                    <a:srgbClr val="000000"/>
                  </a:outerShdw>
                </a:effectLst>
                <a:latin typeface="Bookman Old Style" pitchFamily="18" charset="0"/>
              </a:rPr>
              <a:t>Tutum-devam</a:t>
            </a:r>
          </a:p>
        </p:txBody>
      </p:sp>
      <p:sp>
        <p:nvSpPr>
          <p:cNvPr id="129027" name="Rectangle 3"/>
          <p:cNvSpPr>
            <a:spLocks noGrp="1" noChangeArrowheads="1"/>
          </p:cNvSpPr>
          <p:nvPr>
            <p:ph type="body" idx="1"/>
          </p:nvPr>
        </p:nvSpPr>
        <p:spPr>
          <a:xfrm>
            <a:off x="357188" y="1500188"/>
            <a:ext cx="8229600" cy="5103812"/>
          </a:xfrm>
        </p:spPr>
        <p:txBody>
          <a:bodyPr/>
          <a:lstStyle/>
          <a:p>
            <a:pPr marL="0" indent="12700" algn="just" eaLnBrk="1" hangingPunct="1">
              <a:buFont typeface="Wingdings" pitchFamily="2" charset="2"/>
              <a:buNone/>
            </a:pPr>
            <a:r>
              <a:rPr lang="tr-TR" sz="2000" smtClean="0">
                <a:latin typeface="Bookman Old Style" pitchFamily="18" charset="0"/>
              </a:rPr>
              <a:t>Bireylerin çeşitli tutumlara sahip olmalarının temelinde bu tutumların o bireylere </a:t>
            </a:r>
            <a:r>
              <a:rPr lang="tr-TR" sz="2000" b="1" smtClean="0">
                <a:latin typeface="Bookman Old Style" pitchFamily="18" charset="0"/>
              </a:rPr>
              <a:t>pratik faydalarının </a:t>
            </a:r>
            <a:r>
              <a:rPr lang="tr-TR" sz="2000" smtClean="0">
                <a:latin typeface="Bookman Old Style" pitchFamily="18" charset="0"/>
              </a:rPr>
              <a:t>olması ve o bireylerin </a:t>
            </a:r>
            <a:r>
              <a:rPr lang="tr-TR" sz="2000" b="1" smtClean="0">
                <a:latin typeface="Bookman Old Style" pitchFamily="18" charset="0"/>
              </a:rPr>
              <a:t>hayatlarını daha kolay sürdürmelerine yardımcı </a:t>
            </a:r>
            <a:r>
              <a:rPr lang="tr-TR" sz="2000" smtClean="0">
                <a:latin typeface="Bookman Old Style" pitchFamily="18" charset="0"/>
              </a:rPr>
              <a:t>olmaları yer almaktadır.</a:t>
            </a:r>
          </a:p>
          <a:p>
            <a:pPr marL="0" indent="12700" algn="just" eaLnBrk="1" hangingPunct="1">
              <a:buFont typeface="Wingdings" pitchFamily="2" charset="2"/>
              <a:buNone/>
            </a:pPr>
            <a:r>
              <a:rPr lang="tr-TR" sz="2000" smtClean="0">
                <a:latin typeface="Bookman Old Style" pitchFamily="18" charset="0"/>
              </a:rPr>
              <a:t>Bu nedenle pazarlamacılar </a:t>
            </a:r>
            <a:r>
              <a:rPr lang="tr-TR" sz="2000" b="1" smtClean="0">
                <a:solidFill>
                  <a:srgbClr val="FF0000"/>
                </a:solidFill>
                <a:latin typeface="Bookman Old Style" pitchFamily="18" charset="0"/>
              </a:rPr>
              <a:t>tutumların fonksiyonları </a:t>
            </a:r>
            <a:r>
              <a:rPr lang="tr-TR" sz="2000" smtClean="0">
                <a:latin typeface="Bookman Old Style" pitchFamily="18" charset="0"/>
              </a:rPr>
              <a:t>ile ilgili bilgilerden belirli bir ürün veya hizmete karşı olumlu tutum oluşturulmasında ya da mevcut tutumların değiştirilmesinde faydalanılırlar.</a:t>
            </a:r>
          </a:p>
          <a:p>
            <a:pPr marL="0" indent="12700" algn="just" eaLnBrk="1" hangingPunct="1">
              <a:buFont typeface="Wingdings" pitchFamily="2" charset="2"/>
              <a:buNone/>
            </a:pPr>
            <a:r>
              <a:rPr lang="tr-TR" sz="2000" b="1" smtClean="0">
                <a:solidFill>
                  <a:srgbClr val="FF0000"/>
                </a:solidFill>
                <a:latin typeface="Bookman Old Style" pitchFamily="18" charset="0"/>
              </a:rPr>
              <a:t>Tutumların temel fonksiyonları</a:t>
            </a:r>
            <a:r>
              <a:rPr lang="tr-TR" sz="2000" smtClean="0">
                <a:latin typeface="Bookman Old Style" pitchFamily="18" charset="0"/>
              </a:rPr>
              <a:t>, yani tutumların varoluş sebepleri:</a:t>
            </a:r>
          </a:p>
          <a:p>
            <a:pPr marL="0" indent="12700" algn="just" eaLnBrk="1" hangingPunct="1">
              <a:buFont typeface="Wingdings" pitchFamily="2" charset="2"/>
              <a:buNone/>
            </a:pPr>
            <a:r>
              <a:rPr lang="tr-TR" sz="2000" b="1" smtClean="0">
                <a:latin typeface="Bookman Old Style" pitchFamily="18" charset="0"/>
              </a:rPr>
              <a:t>1-Fayda fonksiyonu</a:t>
            </a:r>
          </a:p>
          <a:p>
            <a:pPr marL="0" indent="12700" algn="just" eaLnBrk="1" hangingPunct="1">
              <a:buFont typeface="Wingdings" pitchFamily="2" charset="2"/>
              <a:buNone/>
            </a:pPr>
            <a:r>
              <a:rPr lang="tr-TR" sz="2000" b="1" smtClean="0">
                <a:latin typeface="Bookman Old Style" pitchFamily="18" charset="0"/>
              </a:rPr>
              <a:t>2-Ego savunma fonksiyonu</a:t>
            </a:r>
          </a:p>
          <a:p>
            <a:pPr marL="0" indent="12700" algn="just" eaLnBrk="1" hangingPunct="1">
              <a:buFont typeface="Wingdings" pitchFamily="2" charset="2"/>
              <a:buNone/>
            </a:pPr>
            <a:r>
              <a:rPr lang="tr-TR" sz="2000" b="1" smtClean="0">
                <a:latin typeface="Bookman Old Style" pitchFamily="18" charset="0"/>
              </a:rPr>
              <a:t>3-Değer ifade etme fonksiyonu</a:t>
            </a:r>
          </a:p>
          <a:p>
            <a:pPr marL="0" indent="12700" algn="just" eaLnBrk="1" hangingPunct="1">
              <a:buFont typeface="Wingdings" pitchFamily="2" charset="2"/>
              <a:buNone/>
            </a:pPr>
            <a:r>
              <a:rPr lang="tr-TR" sz="2000" b="1" smtClean="0">
                <a:latin typeface="Bookman Old Style" pitchFamily="18" charset="0"/>
              </a:rPr>
              <a:t>4-Bilgi fonksiyonu</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468313" y="1628775"/>
            <a:ext cx="8229600" cy="4525963"/>
          </a:xfrm>
        </p:spPr>
        <p:txBody>
          <a:bodyPr>
            <a:normAutofit fontScale="92500" lnSpcReduction="10000"/>
          </a:bodyPr>
          <a:lstStyle/>
          <a:p>
            <a:pPr marL="38100" indent="-38100" algn="just" eaLnBrk="1" hangingPunct="1">
              <a:lnSpc>
                <a:spcPct val="90000"/>
              </a:lnSpc>
              <a:buFont typeface="Wingdings" pitchFamily="2" charset="2"/>
              <a:buNone/>
              <a:defRPr/>
            </a:pPr>
            <a:endParaRPr lang="tr-TR" sz="2000" b="1" dirty="0" smtClean="0">
              <a:solidFill>
                <a:srgbClr val="000000"/>
              </a:solidFill>
              <a:latin typeface="Bookman Old Style" pitchFamily="18" charset="0"/>
            </a:endParaRPr>
          </a:p>
          <a:p>
            <a:pPr marL="38100" indent="-38100" algn="just" eaLnBrk="1" hangingPunct="1">
              <a:lnSpc>
                <a:spcPct val="90000"/>
              </a:lnSpc>
              <a:buFont typeface="Wingdings" pitchFamily="2" charset="2"/>
              <a:buNone/>
              <a:defRPr/>
            </a:pPr>
            <a:r>
              <a:rPr lang="tr-TR" sz="2000" b="1" i="1" dirty="0" smtClean="0">
                <a:latin typeface="Bookman Old Style" pitchFamily="18" charset="0"/>
              </a:rPr>
              <a:t>1- Fayda Fonksiyonu</a:t>
            </a:r>
            <a:r>
              <a:rPr lang="tr-TR" sz="2000" dirty="0" smtClean="0">
                <a:latin typeface="Bookman Old Style" pitchFamily="18" charset="0"/>
              </a:rPr>
              <a:t>:</a:t>
            </a:r>
          </a:p>
          <a:p>
            <a:pPr marL="38100" indent="-38100" algn="just" eaLnBrk="1" hangingPunct="1">
              <a:lnSpc>
                <a:spcPct val="90000"/>
              </a:lnSpc>
              <a:buFont typeface="Wingdings" pitchFamily="2" charset="2"/>
              <a:buNone/>
              <a:defRPr/>
            </a:pPr>
            <a:r>
              <a:rPr lang="tr-TR" sz="2000" dirty="0" smtClean="0">
                <a:latin typeface="Bookman Old Style" pitchFamily="18" charset="0"/>
              </a:rPr>
              <a:t>Tüketici </a:t>
            </a:r>
            <a:r>
              <a:rPr lang="tr-TR" sz="2000" b="1" dirty="0" smtClean="0">
                <a:solidFill>
                  <a:srgbClr val="FF0000"/>
                </a:solidFill>
                <a:latin typeface="Bookman Old Style" pitchFamily="18" charset="0"/>
              </a:rPr>
              <a:t>ihtiyaçlarını tatmin eden </a:t>
            </a:r>
            <a:r>
              <a:rPr lang="tr-TR" sz="2000" dirty="0" smtClean="0">
                <a:latin typeface="Bookman Old Style" pitchFamily="18" charset="0"/>
              </a:rPr>
              <a:t>ürünler , fikirler, vb hakkında </a:t>
            </a:r>
            <a:r>
              <a:rPr lang="tr-TR" sz="2000" dirty="0" smtClean="0">
                <a:solidFill>
                  <a:srgbClr val="FF0000"/>
                </a:solidFill>
                <a:latin typeface="Bookman Old Style" pitchFamily="18" charset="0"/>
              </a:rPr>
              <a:t>olumlu tutum </a:t>
            </a:r>
            <a:r>
              <a:rPr lang="tr-TR" sz="2000" dirty="0" smtClean="0">
                <a:latin typeface="Bookman Old Style" pitchFamily="18" charset="0"/>
              </a:rPr>
              <a:t>geliştirir, </a:t>
            </a:r>
            <a:r>
              <a:rPr lang="tr-TR" sz="2000" b="1" dirty="0" smtClean="0">
                <a:latin typeface="Bookman Old Style" pitchFamily="18" charset="0"/>
              </a:rPr>
              <a:t>ihtiyaçlarını tatmin etmeyen </a:t>
            </a:r>
            <a:r>
              <a:rPr lang="tr-TR" sz="2000" dirty="0" smtClean="0">
                <a:latin typeface="Bookman Old Style" pitchFamily="18" charset="0"/>
              </a:rPr>
              <a:t>ona zarar veren nesne ve olgulara karşı da </a:t>
            </a:r>
            <a:r>
              <a:rPr lang="tr-TR" sz="2000" dirty="0" smtClean="0">
                <a:solidFill>
                  <a:srgbClr val="FF0000"/>
                </a:solidFill>
                <a:latin typeface="Bookman Old Style" pitchFamily="18" charset="0"/>
              </a:rPr>
              <a:t>negatif tutumlar </a:t>
            </a:r>
            <a:r>
              <a:rPr lang="tr-TR" sz="2000" dirty="0" smtClean="0">
                <a:latin typeface="Bookman Old Style" pitchFamily="18" charset="0"/>
              </a:rPr>
              <a:t>geliştirir.</a:t>
            </a:r>
          </a:p>
          <a:p>
            <a:pPr marL="38100" indent="-38100" algn="just" eaLnBrk="1" hangingPunct="1">
              <a:lnSpc>
                <a:spcPct val="90000"/>
              </a:lnSpc>
              <a:buFont typeface="Wingdings" pitchFamily="2" charset="2"/>
              <a:buNone/>
              <a:defRPr/>
            </a:pPr>
            <a:r>
              <a:rPr lang="tr-TR" sz="2000" b="1" dirty="0" smtClean="0">
                <a:solidFill>
                  <a:srgbClr val="FF0000"/>
                </a:solidFill>
                <a:latin typeface="Bookman Old Style" pitchFamily="18" charset="0"/>
              </a:rPr>
              <a:t> Örn: </a:t>
            </a:r>
            <a:r>
              <a:rPr lang="tr-TR" sz="2000" dirty="0" smtClean="0">
                <a:latin typeface="Bookman Old Style" pitchFamily="18" charset="0"/>
              </a:rPr>
              <a:t>sağlıkla ilgili bilinçlendikçe yağlı, </a:t>
            </a:r>
            <a:r>
              <a:rPr lang="tr-TR" sz="2000" dirty="0" err="1" smtClean="0">
                <a:latin typeface="Bookman Old Style" pitchFamily="18" charset="0"/>
              </a:rPr>
              <a:t>fast</a:t>
            </a:r>
            <a:r>
              <a:rPr lang="tr-TR" sz="2000" dirty="0" smtClean="0">
                <a:latin typeface="Bookman Old Style" pitchFamily="18" charset="0"/>
              </a:rPr>
              <a:t> </a:t>
            </a:r>
            <a:r>
              <a:rPr lang="tr-TR" sz="2000" dirty="0" err="1" smtClean="0">
                <a:latin typeface="Bookman Old Style" pitchFamily="18" charset="0"/>
              </a:rPr>
              <a:t>food</a:t>
            </a:r>
            <a:r>
              <a:rPr lang="tr-TR" sz="2000" dirty="0" smtClean="0">
                <a:latin typeface="Bookman Old Style" pitchFamily="18" charset="0"/>
              </a:rPr>
              <a:t> tarzı ürünlere karşı negatif tutum geliştirip bu ürünlerden uzak durabilirler!Hatta çevresini de etkilemeye çalışarak satın almamalarını sağlamaya çalışabilirler.</a:t>
            </a:r>
          </a:p>
          <a:p>
            <a:pPr marL="38100" indent="-38100" algn="just" eaLnBrk="1" hangingPunct="1">
              <a:lnSpc>
                <a:spcPct val="90000"/>
              </a:lnSpc>
              <a:buFont typeface="Wingdings" pitchFamily="2" charset="2"/>
              <a:buNone/>
              <a:defRPr/>
            </a:pPr>
            <a:r>
              <a:rPr lang="tr-TR" sz="2000" dirty="0" smtClean="0">
                <a:latin typeface="Bookman Old Style" pitchFamily="18" charset="0"/>
              </a:rPr>
              <a:t>Pazarlama mesajları oluşturulurken </a:t>
            </a:r>
            <a:r>
              <a:rPr lang="tr-TR" sz="2000" b="1" dirty="0" smtClean="0">
                <a:latin typeface="Bookman Old Style" pitchFamily="18" charset="0"/>
              </a:rPr>
              <a:t>ürün veya hizmetin tüketiciye faydası açıkça vurgulanmalıdır</a:t>
            </a:r>
          </a:p>
          <a:p>
            <a:pPr marL="38100" indent="-38100" algn="just" eaLnBrk="1" hangingPunct="1">
              <a:lnSpc>
                <a:spcPct val="90000"/>
              </a:lnSpc>
              <a:buFont typeface="Wingdings" pitchFamily="2" charset="2"/>
              <a:buNone/>
              <a:defRPr/>
            </a:pPr>
            <a:r>
              <a:rPr lang="tr-TR" sz="2000" dirty="0" smtClean="0">
                <a:latin typeface="Bookman Old Style" pitchFamily="18" charset="0"/>
              </a:rPr>
              <a:t>“</a:t>
            </a:r>
            <a:r>
              <a:rPr lang="tr-TR" sz="2000" dirty="0" smtClean="0">
                <a:solidFill>
                  <a:srgbClr val="FF0000"/>
                </a:solidFill>
                <a:latin typeface="Bookman Old Style" pitchFamily="18" charset="0"/>
              </a:rPr>
              <a:t>Hiçbir müşteri ürün satın almaz, ürünün kendisi için yapabileceklerini (yararını) satın alır!”</a:t>
            </a:r>
          </a:p>
          <a:p>
            <a:pPr marL="38100" indent="-38100" algn="just" eaLnBrk="1" hangingPunct="1">
              <a:lnSpc>
                <a:spcPct val="90000"/>
              </a:lnSpc>
              <a:buFont typeface="Wingdings" pitchFamily="2" charset="2"/>
              <a:buNone/>
              <a:defRPr/>
            </a:pPr>
            <a:r>
              <a:rPr lang="tr-TR" sz="2000" dirty="0" smtClean="0">
                <a:latin typeface="Bookman Old Style" pitchFamily="18" charset="0"/>
              </a:rPr>
              <a:t> </a:t>
            </a:r>
          </a:p>
          <a:p>
            <a:pPr marL="38100" indent="-38100" algn="just" eaLnBrk="1" hangingPunct="1">
              <a:lnSpc>
                <a:spcPct val="90000"/>
              </a:lnSpc>
              <a:defRPr/>
            </a:pPr>
            <a:endParaRPr lang="tr-TR" sz="2000" b="1" i="1" dirty="0" smtClean="0">
              <a:latin typeface="Bookman Old Style" pitchFamily="18" charset="0"/>
            </a:endParaRPr>
          </a:p>
          <a:p>
            <a:pPr marL="38100" indent="-38100" algn="just" eaLnBrk="1" hangingPunct="1">
              <a:lnSpc>
                <a:spcPct val="90000"/>
              </a:lnSpc>
              <a:buFont typeface="Wingdings" pitchFamily="2" charset="2"/>
              <a:buNone/>
              <a:defRPr/>
            </a:pPr>
            <a:r>
              <a:rPr lang="tr-TR" sz="2000" dirty="0" smtClean="0">
                <a:latin typeface="Bookman Old Style" pitchFamily="18" charset="0"/>
              </a:rPr>
              <a:t>				</a:t>
            </a:r>
          </a:p>
          <a:p>
            <a:pPr marL="38100" indent="-38100" algn="just" eaLnBrk="1" hangingPunct="1">
              <a:lnSpc>
                <a:spcPct val="90000"/>
              </a:lnSpc>
              <a:buFont typeface="Wingdings 2" pitchFamily="18" charset="2"/>
              <a:buNone/>
              <a:defRPr/>
            </a:pPr>
            <a:endParaRPr lang="tr-TR" sz="2000" dirty="0" smtClean="0">
              <a:latin typeface="Bookman Old Style" pitchFamily="18" charset="0"/>
            </a:endParaRPr>
          </a:p>
          <a:p>
            <a:pPr marL="38100" indent="-38100" algn="just" eaLnBrk="1" hangingPunct="1">
              <a:lnSpc>
                <a:spcPct val="90000"/>
              </a:lnSpc>
              <a:buFont typeface="Wingdings" pitchFamily="2" charset="2"/>
              <a:buNone/>
              <a:defRPr/>
            </a:pPr>
            <a:endParaRPr lang="tr-TR" sz="2000" dirty="0" smtClean="0">
              <a:effectLst>
                <a:outerShdw blurRad="38100" dist="38100" dir="2700000" algn="tl">
                  <a:srgbClr val="000000"/>
                </a:outerShdw>
              </a:effectLst>
              <a:latin typeface="Bookman Old Style" pitchFamily="18" charset="0"/>
            </a:endParaRPr>
          </a:p>
        </p:txBody>
      </p:sp>
      <p:sp>
        <p:nvSpPr>
          <p:cNvPr id="130051" name="Rectangle 4"/>
          <p:cNvSpPr>
            <a:spLocks noChangeArrowheads="1"/>
          </p:cNvSpPr>
          <p:nvPr/>
        </p:nvSpPr>
        <p:spPr bwMode="auto">
          <a:xfrm>
            <a:off x="785813" y="571500"/>
            <a:ext cx="6786562" cy="590550"/>
          </a:xfrm>
          <a:prstGeom prst="rect">
            <a:avLst/>
          </a:prstGeom>
          <a:noFill/>
          <a:ln w="9525" algn="ctr">
            <a:noFill/>
            <a:miter lim="800000"/>
            <a:headEnd/>
            <a:tailEnd/>
          </a:ln>
        </p:spPr>
        <p:txBody>
          <a:bodyPr>
            <a:spAutoFit/>
          </a:bodyPr>
          <a:lstStyle/>
          <a:p>
            <a:pPr>
              <a:lnSpc>
                <a:spcPct val="90000"/>
              </a:lnSpc>
              <a:spcBef>
                <a:spcPct val="20000"/>
              </a:spcBef>
              <a:buClr>
                <a:schemeClr val="tx2"/>
              </a:buClr>
              <a:buSzPct val="70000"/>
              <a:buFont typeface="Wingdings" pitchFamily="2" charset="2"/>
              <a:buNone/>
            </a:pPr>
            <a:r>
              <a:rPr lang="tr-TR" sz="3600" b="1">
                <a:solidFill>
                  <a:srgbClr val="FF0000"/>
                </a:solidFill>
              </a:rPr>
              <a:t>Tutumun Fonksiyonları</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785813" y="214313"/>
            <a:ext cx="8072437" cy="500062"/>
          </a:xfrm>
        </p:spPr>
        <p:txBody>
          <a:bodyPr anchor="ctr"/>
          <a:lstStyle/>
          <a:p>
            <a:pPr eaLnBrk="1" hangingPunct="1">
              <a:defRPr/>
            </a:pPr>
            <a:r>
              <a:rPr lang="tr-TR" sz="2800" dirty="0" smtClean="0">
                <a:solidFill>
                  <a:srgbClr val="FF0000"/>
                </a:solidFill>
                <a:effectLst>
                  <a:outerShdw blurRad="38100" dist="38100" dir="2700000" algn="tl">
                    <a:srgbClr val="000000"/>
                  </a:outerShdw>
                </a:effectLst>
                <a:latin typeface="Bookman Old Style" pitchFamily="18" charset="0"/>
              </a:rPr>
              <a:t>Tutumun fonksiyonları-devam</a:t>
            </a:r>
          </a:p>
        </p:txBody>
      </p:sp>
      <p:sp>
        <p:nvSpPr>
          <p:cNvPr id="23555" name="Rectangle 3"/>
          <p:cNvSpPr>
            <a:spLocks noGrp="1" noChangeArrowheads="1"/>
          </p:cNvSpPr>
          <p:nvPr>
            <p:ph type="body" idx="4294967295"/>
          </p:nvPr>
        </p:nvSpPr>
        <p:spPr>
          <a:xfrm>
            <a:off x="214313" y="714375"/>
            <a:ext cx="8643937" cy="6000750"/>
          </a:xfrm>
        </p:spPr>
        <p:txBody>
          <a:bodyPr/>
          <a:lstStyle/>
          <a:p>
            <a:pPr marL="38100" indent="-38100" algn="just" eaLnBrk="1" hangingPunct="1">
              <a:lnSpc>
                <a:spcPct val="90000"/>
              </a:lnSpc>
              <a:buFont typeface="Wingdings" pitchFamily="2" charset="2"/>
              <a:buNone/>
              <a:defRPr/>
            </a:pPr>
            <a:r>
              <a:rPr lang="tr-TR" sz="2400" b="1" i="1" dirty="0" smtClean="0">
                <a:latin typeface="Bookman Old Style" pitchFamily="18" charset="0"/>
              </a:rPr>
              <a:t>2-Ego Savunma Fonksiyonu</a:t>
            </a:r>
          </a:p>
          <a:p>
            <a:pPr marL="38100" indent="-38100" algn="just" eaLnBrk="1" hangingPunct="1">
              <a:lnSpc>
                <a:spcPct val="90000"/>
              </a:lnSpc>
              <a:buFont typeface="Wingdings" pitchFamily="2" charset="2"/>
              <a:buNone/>
              <a:defRPr/>
            </a:pPr>
            <a:r>
              <a:rPr lang="tr-TR" sz="2400" dirty="0" smtClean="0">
                <a:latin typeface="Bookman Old Style" pitchFamily="18" charset="0"/>
              </a:rPr>
              <a:t>Ego savunma bir tür </a:t>
            </a:r>
            <a:r>
              <a:rPr lang="tr-TR" sz="2400" b="1" dirty="0" smtClean="0">
                <a:latin typeface="Bookman Old Style" pitchFamily="18" charset="0"/>
              </a:rPr>
              <a:t>rasyonelleştirme ve motive mantık yürütmedir. </a:t>
            </a:r>
            <a:r>
              <a:rPr lang="tr-TR" sz="2400" dirty="0" smtClean="0">
                <a:latin typeface="Bookman Old Style" pitchFamily="18" charset="0"/>
              </a:rPr>
              <a:t>Tüketiciler belirli ürün ve hizmetleri satın alarak duydukları psikolojik eksiklikleri gidermek veya daha iyi hissetmek isteyebilirler.</a:t>
            </a:r>
          </a:p>
          <a:p>
            <a:pPr marL="38100" indent="-38100" algn="just" eaLnBrk="1" hangingPunct="1">
              <a:lnSpc>
                <a:spcPct val="90000"/>
              </a:lnSpc>
              <a:buFont typeface="Wingdings" pitchFamily="2" charset="2"/>
              <a:buNone/>
              <a:defRPr/>
            </a:pPr>
            <a:r>
              <a:rPr lang="tr-TR" sz="2400" dirty="0" smtClean="0">
                <a:latin typeface="Bookman Old Style" pitchFamily="18" charset="0"/>
              </a:rPr>
              <a:t>Ürünlere  ve hizmetlere karşı hedef kitlenin özelliklerine uygun olarak pazarlama iletişimlerinde;</a:t>
            </a:r>
          </a:p>
          <a:p>
            <a:pPr marL="38100" indent="-38100" algn="just" eaLnBrk="1" hangingPunct="1">
              <a:lnSpc>
                <a:spcPct val="90000"/>
              </a:lnSpc>
              <a:defRPr/>
            </a:pPr>
            <a:r>
              <a:rPr lang="tr-TR" sz="2400" b="1" dirty="0" smtClean="0">
                <a:latin typeface="Bookman Old Style" pitchFamily="18" charset="0"/>
              </a:rPr>
              <a:t>Prestij</a:t>
            </a:r>
          </a:p>
          <a:p>
            <a:pPr marL="38100" indent="-38100" algn="just" eaLnBrk="1" hangingPunct="1">
              <a:lnSpc>
                <a:spcPct val="90000"/>
              </a:lnSpc>
              <a:defRPr/>
            </a:pPr>
            <a:r>
              <a:rPr lang="tr-TR" sz="2400" b="1" dirty="0" smtClean="0">
                <a:latin typeface="Bookman Old Style" pitchFamily="18" charset="0"/>
              </a:rPr>
              <a:t>Kabul Edilme</a:t>
            </a:r>
          </a:p>
          <a:p>
            <a:pPr marL="38100" indent="-38100" algn="just" eaLnBrk="1" hangingPunct="1">
              <a:lnSpc>
                <a:spcPct val="90000"/>
              </a:lnSpc>
              <a:defRPr/>
            </a:pPr>
            <a:r>
              <a:rPr lang="tr-TR" sz="2400" b="1" dirty="0" smtClean="0">
                <a:latin typeface="Bookman Old Style" pitchFamily="18" charset="0"/>
              </a:rPr>
              <a:t>Sevilme</a:t>
            </a:r>
          </a:p>
          <a:p>
            <a:pPr marL="38100" indent="-38100" algn="just" eaLnBrk="1" hangingPunct="1">
              <a:lnSpc>
                <a:spcPct val="90000"/>
              </a:lnSpc>
              <a:defRPr/>
            </a:pPr>
            <a:r>
              <a:rPr lang="tr-TR" sz="2400" b="1" dirty="0" smtClean="0">
                <a:latin typeface="Bookman Old Style" pitchFamily="18" charset="0"/>
              </a:rPr>
              <a:t>Başarma</a:t>
            </a:r>
          </a:p>
          <a:p>
            <a:pPr marL="38100" indent="-38100" algn="just" eaLnBrk="1" hangingPunct="1">
              <a:lnSpc>
                <a:spcPct val="90000"/>
              </a:lnSpc>
              <a:defRPr/>
            </a:pPr>
            <a:r>
              <a:rPr lang="tr-TR" sz="2400" b="1" dirty="0" smtClean="0">
                <a:latin typeface="Bookman Old Style" pitchFamily="18" charset="0"/>
              </a:rPr>
              <a:t>Güçlü Olma </a:t>
            </a:r>
            <a:r>
              <a:rPr lang="tr-TR" sz="2400" dirty="0" smtClean="0">
                <a:latin typeface="Bookman Old Style" pitchFamily="18" charset="0"/>
              </a:rPr>
              <a:t>temaları kullanılabilir. </a:t>
            </a:r>
          </a:p>
          <a:p>
            <a:pPr marL="38100" indent="-38100" algn="just" eaLnBrk="1" hangingPunct="1">
              <a:lnSpc>
                <a:spcPct val="90000"/>
              </a:lnSpc>
              <a:buFont typeface="Wingdings 2" pitchFamily="18" charset="2"/>
              <a:buNone/>
              <a:defRPr/>
            </a:pPr>
            <a:r>
              <a:rPr lang="tr-TR" sz="2400" dirty="0" smtClean="0">
                <a:latin typeface="Bookman Old Style" pitchFamily="18" charset="0"/>
              </a:rPr>
              <a:t>(</a:t>
            </a:r>
            <a:r>
              <a:rPr lang="tr-TR" sz="2400" b="1" dirty="0" smtClean="0">
                <a:solidFill>
                  <a:srgbClr val="FF0000"/>
                </a:solidFill>
                <a:latin typeface="Bookman Old Style" pitchFamily="18" charset="0"/>
              </a:rPr>
              <a:t>Örn: </a:t>
            </a:r>
            <a:r>
              <a:rPr lang="tr-TR" sz="2400" dirty="0" err="1" smtClean="0">
                <a:latin typeface="Bookman Old Style" pitchFamily="18" charset="0"/>
              </a:rPr>
              <a:t>Gillette</a:t>
            </a:r>
            <a:r>
              <a:rPr lang="tr-TR" sz="2400" dirty="0" smtClean="0">
                <a:latin typeface="Bookman Old Style" pitchFamily="18" charset="0"/>
              </a:rPr>
              <a:t> “erkek için en iyisi” veya </a:t>
            </a:r>
            <a:r>
              <a:rPr lang="tr-TR" sz="2400" dirty="0" err="1" smtClean="0">
                <a:latin typeface="Bookman Old Style" pitchFamily="18" charset="0"/>
              </a:rPr>
              <a:t>Loreal</a:t>
            </a:r>
            <a:r>
              <a:rPr lang="tr-TR" sz="2400" dirty="0" smtClean="0">
                <a:latin typeface="Bookman Old Style" pitchFamily="18" charset="0"/>
              </a:rPr>
              <a:t> “çünkü ben  buna değerim!” gibi ego savunma fonksiyonu çağrıştırıcı sloganlar!</a:t>
            </a:r>
          </a:p>
          <a:p>
            <a:pPr marL="38100" indent="-38100" algn="just" eaLnBrk="1" hangingPunct="1">
              <a:lnSpc>
                <a:spcPct val="90000"/>
              </a:lnSpc>
              <a:defRPr/>
            </a:pPr>
            <a:endParaRPr lang="tr-TR" sz="2400" dirty="0" smtClean="0">
              <a:latin typeface="Bookman Old Style" pitchFamily="18" charset="0"/>
            </a:endParaRPr>
          </a:p>
          <a:p>
            <a:pPr marL="38100" indent="-38100" algn="just" eaLnBrk="1" hangingPunct="1">
              <a:buFont typeface="Wingdings" pitchFamily="2" charset="2"/>
              <a:buNone/>
              <a:defRPr/>
            </a:pPr>
            <a:endParaRPr lang="tr-TR" sz="2400" dirty="0" smtClean="0">
              <a:latin typeface="Bookman Old Style" pitchFamily="18" charset="0"/>
            </a:endParaRPr>
          </a:p>
          <a:p>
            <a:pPr marL="38100" indent="-38100" eaLnBrk="1" hangingPunct="1">
              <a:defRPr/>
            </a:pPr>
            <a:endParaRPr lang="tr-TR" sz="2400" dirty="0" smtClean="0">
              <a:latin typeface="Bookman Old Style" pitchFamily="18" charset="0"/>
            </a:endParaRPr>
          </a:p>
          <a:p>
            <a:pPr marL="38100" indent="-38100" algn="just" eaLnBrk="1" hangingPunct="1">
              <a:buFont typeface="Wingdings 2" pitchFamily="18" charset="2"/>
              <a:buNone/>
              <a:defRPr/>
            </a:pPr>
            <a:endParaRPr lang="tr-TR" sz="2000" dirty="0" smtClean="0">
              <a:latin typeface="Bookman Old Style" pitchFamily="18" charset="0"/>
            </a:endParaRPr>
          </a:p>
          <a:p>
            <a:pPr marL="38100" indent="-38100" algn="just" eaLnBrk="1" hangingPunct="1">
              <a:buFont typeface="Wingdings" pitchFamily="2" charset="2"/>
              <a:buNone/>
              <a:defRPr/>
            </a:pPr>
            <a:endParaRPr lang="tr-TR" sz="2000" dirty="0" smtClean="0">
              <a:effectLst>
                <a:outerShdw blurRad="38100" dist="38100" dir="2700000" algn="tl">
                  <a:srgbClr val="C0C0C0"/>
                </a:outerShdw>
              </a:effectLst>
              <a:latin typeface="Bookman Old Style"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57200" y="704850"/>
            <a:ext cx="8229600" cy="652463"/>
          </a:xfrm>
        </p:spPr>
        <p:txBody>
          <a:bodyPr/>
          <a:lstStyle/>
          <a:p>
            <a:pPr eaLnBrk="1" hangingPunct="1">
              <a:defRPr/>
            </a:pPr>
            <a:r>
              <a:rPr lang="tr-TR" sz="2800" dirty="0" smtClean="0">
                <a:solidFill>
                  <a:srgbClr val="FF0000"/>
                </a:solidFill>
                <a:effectLst>
                  <a:outerShdw blurRad="38100" dist="38100" dir="2700000" algn="tl">
                    <a:srgbClr val="000000"/>
                  </a:outerShdw>
                </a:effectLst>
                <a:latin typeface="Bookman Old Style" pitchFamily="18" charset="0"/>
              </a:rPr>
              <a:t>Tutumun fonksiyonları-devam</a:t>
            </a:r>
          </a:p>
        </p:txBody>
      </p:sp>
      <p:sp>
        <p:nvSpPr>
          <p:cNvPr id="132099" name="Rectangle 3"/>
          <p:cNvSpPr>
            <a:spLocks noGrp="1" noChangeArrowheads="1"/>
          </p:cNvSpPr>
          <p:nvPr>
            <p:ph type="body" idx="1"/>
          </p:nvPr>
        </p:nvSpPr>
        <p:spPr>
          <a:xfrm>
            <a:off x="457200" y="1571625"/>
            <a:ext cx="8229600" cy="4752975"/>
          </a:xfrm>
        </p:spPr>
        <p:txBody>
          <a:bodyPr/>
          <a:lstStyle/>
          <a:p>
            <a:pPr marL="38100" indent="-38100" algn="just" defTabSz="266700" eaLnBrk="1" hangingPunct="1">
              <a:buFont typeface="Wingdings" pitchFamily="2" charset="2"/>
              <a:buNone/>
              <a:tabLst>
                <a:tab pos="266700" algn="l"/>
              </a:tabLst>
            </a:pPr>
            <a:r>
              <a:rPr lang="tr-TR" sz="2000" b="1" i="1" smtClean="0">
                <a:latin typeface="Bookman Old Style" pitchFamily="18" charset="0"/>
              </a:rPr>
              <a:t>3-Değer İfade Etme Fonksiyonu</a:t>
            </a:r>
            <a:endParaRPr lang="tr-TR" sz="2000" smtClean="0">
              <a:latin typeface="Bookman Old Style" pitchFamily="18" charset="0"/>
            </a:endParaRPr>
          </a:p>
          <a:p>
            <a:pPr marL="38100" indent="-38100" algn="just" defTabSz="266700" eaLnBrk="1" hangingPunct="1">
              <a:buFont typeface="Wingdings" pitchFamily="2" charset="2"/>
              <a:buNone/>
              <a:tabLst>
                <a:tab pos="266700" algn="l"/>
              </a:tabLst>
            </a:pPr>
            <a:r>
              <a:rPr lang="tr-TR" sz="2000" smtClean="0">
                <a:latin typeface="Bookman Old Style" pitchFamily="18" charset="0"/>
              </a:rPr>
              <a:t>Tüketicilerin farklı bir takım tutumlara sahip olmalarının temelinde, bu tutumların dış dünyaya </a:t>
            </a:r>
            <a:r>
              <a:rPr lang="tr-TR" sz="2000" b="1" smtClean="0">
                <a:solidFill>
                  <a:srgbClr val="FF0000"/>
                </a:solidFill>
                <a:latin typeface="Bookman Old Style" pitchFamily="18" charset="0"/>
              </a:rPr>
              <a:t>kim olduklarını ya da kim olmak istediklerini göstermeleri, </a:t>
            </a:r>
            <a:r>
              <a:rPr lang="tr-TR" sz="2000" smtClean="0">
                <a:latin typeface="Bookman Old Style" pitchFamily="18" charset="0"/>
              </a:rPr>
              <a:t>kişisel ve merkezi değerlerini duyurmak istemeleri yatar. </a:t>
            </a:r>
          </a:p>
          <a:p>
            <a:pPr marL="38100" indent="-38100" algn="just" defTabSz="266700" eaLnBrk="1" hangingPunct="1">
              <a:lnSpc>
                <a:spcPct val="90000"/>
              </a:lnSpc>
              <a:buFont typeface="Wingdings" pitchFamily="2" charset="2"/>
              <a:buNone/>
              <a:tabLst>
                <a:tab pos="266700" algn="l"/>
              </a:tabLst>
            </a:pPr>
            <a:r>
              <a:rPr lang="tr-TR" sz="2000" smtClean="0">
                <a:latin typeface="Bookman Old Style" pitchFamily="18" charset="0"/>
              </a:rPr>
              <a:t>	Örneğin hayır kurumları pazarlama mesajlarında, insanların sahip oldukları ya da olduğunu göstermek istedikleri bir değeri (örneğin başkalarını düşünme, topluma faydalı olma) ifade edebilmeleri için iyi bir araç oldukları düşüncesini aktarmaya çalışırlar.)</a:t>
            </a:r>
          </a:p>
          <a:p>
            <a:pPr marL="38100" indent="-38100" algn="just" defTabSz="266700" eaLnBrk="1" hangingPunct="1">
              <a:lnSpc>
                <a:spcPct val="90000"/>
              </a:lnSpc>
              <a:buFont typeface="Wingdings" pitchFamily="2" charset="2"/>
              <a:buNone/>
              <a:tabLst>
                <a:tab pos="266700" algn="l"/>
              </a:tabLst>
            </a:pPr>
            <a:r>
              <a:rPr lang="tr-TR" sz="2000" b="1" smtClean="0">
                <a:latin typeface="Bookman Old Style" pitchFamily="18" charset="0"/>
              </a:rPr>
              <a:t>LOSEV-lösemili çocuklara yardım ediyor vb.</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539750" y="333375"/>
            <a:ext cx="7961313" cy="738188"/>
          </a:xfrm>
        </p:spPr>
        <p:txBody>
          <a:bodyPr anchor="ctr"/>
          <a:lstStyle/>
          <a:p>
            <a:pPr eaLnBrk="1" hangingPunct="1">
              <a:defRPr/>
            </a:pPr>
            <a:r>
              <a:rPr lang="tr-TR" sz="2400" b="1" dirty="0" smtClean="0">
                <a:solidFill>
                  <a:srgbClr val="FF0000"/>
                </a:solidFill>
                <a:effectLst>
                  <a:outerShdw blurRad="38100" dist="38100" dir="2700000" algn="tl">
                    <a:srgbClr val="000000"/>
                  </a:outerShdw>
                </a:effectLst>
                <a:latin typeface="Bookman Old Style" pitchFamily="18" charset="0"/>
              </a:rPr>
              <a:t>Tutumun fonksiyonları-devam</a:t>
            </a:r>
          </a:p>
        </p:txBody>
      </p:sp>
      <p:sp>
        <p:nvSpPr>
          <p:cNvPr id="23555" name="Rectangle 3"/>
          <p:cNvSpPr>
            <a:spLocks noGrp="1" noChangeArrowheads="1"/>
          </p:cNvSpPr>
          <p:nvPr>
            <p:ph type="body" idx="4294967295"/>
          </p:nvPr>
        </p:nvSpPr>
        <p:spPr>
          <a:xfrm>
            <a:off x="428625" y="1071563"/>
            <a:ext cx="8229600" cy="5526087"/>
          </a:xfrm>
        </p:spPr>
        <p:txBody>
          <a:bodyPr/>
          <a:lstStyle/>
          <a:p>
            <a:pPr marL="38100" indent="-38100" algn="just" eaLnBrk="1" hangingPunct="1">
              <a:buFont typeface="Wingdings" pitchFamily="2" charset="2"/>
              <a:buNone/>
              <a:defRPr/>
            </a:pPr>
            <a:r>
              <a:rPr lang="tr-TR" sz="2400" b="1" i="1" dirty="0" smtClean="0">
                <a:latin typeface="Bookman Old Style" pitchFamily="18" charset="0"/>
              </a:rPr>
              <a:t>4-Bilgi Fonksiyonu</a:t>
            </a:r>
            <a:endParaRPr lang="tr-TR" sz="2400" dirty="0" smtClean="0">
              <a:latin typeface="Bookman Old Style" pitchFamily="18" charset="0"/>
            </a:endParaRPr>
          </a:p>
          <a:p>
            <a:pPr marL="38100" indent="-38100" algn="just" eaLnBrk="1" hangingPunct="1">
              <a:buFont typeface="Wingdings" pitchFamily="2" charset="2"/>
              <a:buNone/>
              <a:defRPr/>
            </a:pPr>
            <a:r>
              <a:rPr lang="tr-TR" sz="2400" dirty="0" smtClean="0">
                <a:latin typeface="Bookman Old Style" pitchFamily="18" charset="0"/>
              </a:rPr>
              <a:t>	İnsanlar dış dünyayı anlayabilme ve değişikliklere ayak uydurabilmek için </a:t>
            </a:r>
            <a:r>
              <a:rPr lang="tr-TR" sz="2400" b="1" dirty="0" smtClean="0">
                <a:latin typeface="Bookman Old Style" pitchFamily="18" charset="0"/>
              </a:rPr>
              <a:t>bilişsel bir yapıya ihtiyaçları </a:t>
            </a:r>
            <a:r>
              <a:rPr lang="tr-TR" sz="2400" dirty="0" smtClean="0">
                <a:latin typeface="Bookman Old Style" pitchFamily="18" charset="0"/>
              </a:rPr>
              <a:t>vardır. </a:t>
            </a:r>
          </a:p>
          <a:p>
            <a:pPr marL="38100" indent="-38100" algn="just" eaLnBrk="1" hangingPunct="1">
              <a:buFont typeface="Wingdings" pitchFamily="2" charset="2"/>
              <a:buNone/>
              <a:defRPr/>
            </a:pPr>
            <a:r>
              <a:rPr lang="tr-TR" sz="2400" dirty="0" smtClean="0">
                <a:latin typeface="Bookman Old Style" pitchFamily="18" charset="0"/>
              </a:rPr>
              <a:t>Bilgi fonksiyonu </a:t>
            </a:r>
            <a:r>
              <a:rPr lang="tr-TR" sz="2400" u="sng" dirty="0" smtClean="0">
                <a:latin typeface="Bookman Old Style" pitchFamily="18" charset="0"/>
              </a:rPr>
              <a:t>insanların içinde bulundukları dünyayı anlamaya çalışmalarını </a:t>
            </a:r>
            <a:r>
              <a:rPr lang="tr-TR" sz="2400" dirty="0" smtClean="0">
                <a:latin typeface="Bookman Old Style" pitchFamily="18" charset="0"/>
              </a:rPr>
              <a:t>ifade eder. </a:t>
            </a:r>
            <a:r>
              <a:rPr lang="tr-TR" sz="2400" b="1" dirty="0" smtClean="0">
                <a:latin typeface="Bookman Old Style" pitchFamily="18" charset="0"/>
              </a:rPr>
              <a:t>Yani insan kendisini etkileyen olay ve nesneleri anlamaya çalışır.</a:t>
            </a:r>
            <a:r>
              <a:rPr lang="tr-TR" sz="2400" b="1" dirty="0" smtClean="0">
                <a:solidFill>
                  <a:srgbClr val="FF0000"/>
                </a:solidFill>
                <a:latin typeface="Bookman Old Style" pitchFamily="18" charset="0"/>
              </a:rPr>
              <a:t> Örn: </a:t>
            </a:r>
            <a:r>
              <a:rPr lang="tr-TR" sz="2400" dirty="0" smtClean="0">
                <a:latin typeface="Bookman Old Style" pitchFamily="18" charset="0"/>
              </a:rPr>
              <a:t>içinde bulunduğu şehrin valisini belediye başkanını vb bilmeleri gibi.(fayda fonksiyonunda olduğu gibi)</a:t>
            </a:r>
          </a:p>
          <a:p>
            <a:pPr marL="38100" indent="-38100" algn="just" eaLnBrk="1" hangingPunct="1">
              <a:buFont typeface="Wingdings" pitchFamily="2" charset="2"/>
              <a:buNone/>
              <a:defRPr/>
            </a:pPr>
            <a:r>
              <a:rPr lang="tr-TR" sz="2400" b="1" dirty="0" smtClean="0">
                <a:latin typeface="Bookman Old Style" pitchFamily="18" charset="0"/>
              </a:rPr>
              <a:t>Bu elde edilen bilgiler, bireyin farkında olmadığı tutumlar geliştirmesine yol açar</a:t>
            </a:r>
            <a:r>
              <a:rPr lang="tr-TR" sz="2400" dirty="0" smtClean="0">
                <a:latin typeface="Bookman Old Style" pitchFamily="18" charset="0"/>
              </a:rPr>
              <a:t> ve bu tutumlar daha sonra ortaya çıkabilecek satın alma durumlarında kullanılabilecektir.</a:t>
            </a:r>
            <a:endParaRPr lang="tr-TR" dirty="0" smtClean="0">
              <a:latin typeface="Bookman Old Style" pitchFamily="18" charset="0"/>
            </a:endParaRPr>
          </a:p>
          <a:p>
            <a:pPr marL="38100" indent="-38100" algn="just" eaLnBrk="1" hangingPunct="1">
              <a:buFont typeface="Wingdings" pitchFamily="2" charset="2"/>
              <a:buNone/>
              <a:defRPr/>
            </a:pPr>
            <a:endParaRPr lang="tr-TR" dirty="0" smtClean="0">
              <a:effectLst>
                <a:outerShdw blurRad="38100" dist="38100" dir="2700000" algn="tl">
                  <a:srgbClr val="000000"/>
                </a:outerShdw>
              </a:effectLst>
              <a:latin typeface="Bookman Old Style"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539750" y="0"/>
            <a:ext cx="8032750" cy="1000125"/>
          </a:xfrm>
        </p:spPr>
        <p:txBody>
          <a:bodyPr anchor="ctr"/>
          <a:lstStyle/>
          <a:p>
            <a:pPr eaLnBrk="1" hangingPunct="1">
              <a:defRPr/>
            </a:pPr>
            <a:r>
              <a:rPr lang="tr-TR" sz="5400" b="1" dirty="0" smtClean="0">
                <a:solidFill>
                  <a:srgbClr val="000000"/>
                </a:solidFill>
                <a:latin typeface="Bookman Old Style" pitchFamily="18" charset="0"/>
              </a:rPr>
              <a:t>Tutumun Unsurları </a:t>
            </a:r>
            <a:endParaRPr lang="tr-TR" dirty="0" smtClean="0">
              <a:effectLst>
                <a:outerShdw blurRad="38100" dist="38100" dir="2700000" algn="tl">
                  <a:srgbClr val="000000"/>
                </a:outerShdw>
              </a:effectLst>
              <a:latin typeface="Bookman Old Style" pitchFamily="18" charset="0"/>
            </a:endParaRPr>
          </a:p>
        </p:txBody>
      </p:sp>
      <p:sp>
        <p:nvSpPr>
          <p:cNvPr id="23555" name="Rectangle 3"/>
          <p:cNvSpPr>
            <a:spLocks noGrp="1" noChangeArrowheads="1"/>
          </p:cNvSpPr>
          <p:nvPr>
            <p:ph type="body" idx="4294967295"/>
          </p:nvPr>
        </p:nvSpPr>
        <p:spPr>
          <a:xfrm>
            <a:off x="468313" y="1000125"/>
            <a:ext cx="8229600" cy="5154613"/>
          </a:xfrm>
        </p:spPr>
        <p:txBody>
          <a:bodyPr/>
          <a:lstStyle/>
          <a:p>
            <a:pPr marL="38100" indent="-38100" algn="just" eaLnBrk="1" hangingPunct="1">
              <a:buFont typeface="Wingdings" pitchFamily="2" charset="2"/>
              <a:buNone/>
              <a:defRPr/>
            </a:pPr>
            <a:r>
              <a:rPr lang="tr-TR" sz="2200" dirty="0" smtClean="0">
                <a:latin typeface="Bookman Old Style" pitchFamily="18" charset="0"/>
              </a:rPr>
              <a:t>Tutum değiştirebilmek için </a:t>
            </a:r>
            <a:r>
              <a:rPr lang="tr-TR" sz="2200" b="1" dirty="0" smtClean="0">
                <a:latin typeface="Bookman Old Style" pitchFamily="18" charset="0"/>
              </a:rPr>
              <a:t>tutumun bütün alt unsurlarıyla beraber değiştirilmesi </a:t>
            </a:r>
            <a:r>
              <a:rPr lang="tr-TR" sz="2200" dirty="0" smtClean="0">
                <a:latin typeface="Bookman Old Style" pitchFamily="18" charset="0"/>
              </a:rPr>
              <a:t>gerekir. </a:t>
            </a:r>
          </a:p>
          <a:p>
            <a:pPr marL="38100" indent="-38100" algn="just" eaLnBrk="1" hangingPunct="1">
              <a:buFont typeface="Wingdings" pitchFamily="2" charset="2"/>
              <a:buNone/>
              <a:defRPr/>
            </a:pPr>
            <a:r>
              <a:rPr lang="tr-TR" sz="2200" dirty="0" smtClean="0">
                <a:latin typeface="Bookman Old Style" pitchFamily="18" charset="0"/>
              </a:rPr>
              <a:t>Tutumu oluşturan </a:t>
            </a:r>
            <a:r>
              <a:rPr lang="tr-TR" sz="2200" b="1" dirty="0" smtClean="0">
                <a:latin typeface="Bookman Old Style" pitchFamily="18" charset="0"/>
              </a:rPr>
              <a:t>üç temel alt unsur</a:t>
            </a:r>
            <a:r>
              <a:rPr lang="tr-TR" sz="2200" dirty="0" smtClean="0">
                <a:latin typeface="Bookman Old Style" pitchFamily="18" charset="0"/>
              </a:rPr>
              <a:t> vardır. Yeni bir tutum oluşturulması veya mevcut tutumların değiştirilmesinde bu 3 unsur etkili bir şekilde kullanmak çok önemlidir: </a:t>
            </a:r>
            <a:r>
              <a:rPr lang="tr-TR" sz="2200" b="1" dirty="0" smtClean="0">
                <a:latin typeface="Bookman Old Style" pitchFamily="18" charset="0"/>
              </a:rPr>
              <a:t>	</a:t>
            </a:r>
            <a:endParaRPr lang="tr-TR" sz="2200" b="1" dirty="0" smtClean="0">
              <a:solidFill>
                <a:srgbClr val="000000"/>
              </a:solidFill>
              <a:latin typeface="Bookman Old Style" pitchFamily="18" charset="0"/>
            </a:endParaRPr>
          </a:p>
          <a:p>
            <a:pPr marL="38100" indent="-38100" algn="just" eaLnBrk="1" hangingPunct="1">
              <a:buFont typeface="Wingdings" pitchFamily="2" charset="2"/>
              <a:buNone/>
              <a:defRPr/>
            </a:pPr>
            <a:r>
              <a:rPr lang="tr-TR" sz="2200" b="1" dirty="0" smtClean="0">
                <a:latin typeface="Bookman Old Style" pitchFamily="18" charset="0"/>
              </a:rPr>
              <a:t>Bilişsel</a:t>
            </a:r>
          </a:p>
          <a:p>
            <a:pPr marL="38100" indent="-38100" algn="just" eaLnBrk="1" hangingPunct="1">
              <a:buFont typeface="Wingdings" pitchFamily="2" charset="2"/>
              <a:buNone/>
              <a:defRPr/>
            </a:pPr>
            <a:r>
              <a:rPr lang="tr-TR" sz="2200" b="1" dirty="0" smtClean="0">
                <a:latin typeface="Bookman Old Style" pitchFamily="18" charset="0"/>
              </a:rPr>
              <a:t>Duygusal</a:t>
            </a:r>
          </a:p>
          <a:p>
            <a:pPr marL="38100" indent="-38100" algn="just" eaLnBrk="1" hangingPunct="1">
              <a:buFont typeface="Wingdings" pitchFamily="2" charset="2"/>
              <a:buNone/>
              <a:defRPr/>
            </a:pPr>
            <a:r>
              <a:rPr lang="tr-TR" sz="2200" b="1" dirty="0" smtClean="0">
                <a:latin typeface="Bookman Old Style" pitchFamily="18" charset="0"/>
              </a:rPr>
              <a:t>Hareketsel </a:t>
            </a:r>
          </a:p>
          <a:p>
            <a:pPr marL="38100" indent="-38100" algn="just" eaLnBrk="1" hangingPunct="1">
              <a:buFont typeface="Wingdings" pitchFamily="2" charset="2"/>
              <a:buNone/>
              <a:defRPr/>
            </a:pPr>
            <a:r>
              <a:rPr lang="tr-TR" sz="2200" dirty="0" smtClean="0">
                <a:latin typeface="Bookman Old Style" pitchFamily="18" charset="0"/>
              </a:rPr>
              <a:t>	Pazarlama iletişimi mesajlarında </a:t>
            </a:r>
            <a:r>
              <a:rPr lang="tr-TR" sz="2200" u="sng" dirty="0" smtClean="0">
                <a:latin typeface="Bookman Old Style" pitchFamily="18" charset="0"/>
              </a:rPr>
              <a:t>mümkün olduğunca bu 3 unsurun hepsini ele alan mesajlar kullanılamaya çalışmalıdır.</a:t>
            </a:r>
            <a:r>
              <a:rPr lang="tr-TR" sz="2200" dirty="0" smtClean="0">
                <a:latin typeface="Bookman Old Style" pitchFamily="18" charset="0"/>
              </a:rPr>
              <a:t> Bilişsel unsur oluşturmadan örneğin etkili kampanya ile tüketicinin aklını çeldiyseniz	 </a:t>
            </a:r>
            <a:r>
              <a:rPr lang="tr-TR" sz="2200" b="1" dirty="0" smtClean="0">
                <a:latin typeface="Bookman Old Style" pitchFamily="18" charset="0"/>
              </a:rPr>
              <a:t>bilişsel uyumsuzluk </a:t>
            </a:r>
            <a:r>
              <a:rPr lang="tr-TR" sz="2200" dirty="0" smtClean="0">
                <a:latin typeface="Bookman Old Style" pitchFamily="18" charset="0"/>
              </a:rPr>
              <a:t>durumu yaşanabilir!</a:t>
            </a:r>
          </a:p>
          <a:p>
            <a:pPr marL="38100" indent="-38100" algn="just" eaLnBrk="1" hangingPunct="1">
              <a:defRPr/>
            </a:pPr>
            <a:endParaRPr lang="tr-TR" sz="2200" b="1" dirty="0" smtClean="0">
              <a:latin typeface="Bookman Old Style" pitchFamily="18" charset="0"/>
            </a:endParaRPr>
          </a:p>
          <a:p>
            <a:pPr marL="38100" indent="-38100" algn="just" eaLnBrk="1" hangingPunct="1">
              <a:buFont typeface="Wingdings" pitchFamily="2" charset="2"/>
              <a:buNone/>
              <a:defRPr/>
            </a:pPr>
            <a:endParaRPr lang="tr-TR" sz="2200" b="1" dirty="0" smtClean="0">
              <a:effectLst>
                <a:outerShdw blurRad="38100" dist="38100" dir="2700000" algn="tl">
                  <a:srgbClr val="000000"/>
                </a:outerShdw>
              </a:effectLst>
              <a:latin typeface="Bookman Old Style"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357188" y="214313"/>
            <a:ext cx="8215312" cy="785812"/>
          </a:xfrm>
        </p:spPr>
        <p:txBody>
          <a:bodyPr anchor="ctr"/>
          <a:lstStyle/>
          <a:p>
            <a:pPr eaLnBrk="1" hangingPunct="1">
              <a:defRPr/>
            </a:pPr>
            <a:r>
              <a:rPr lang="tr-TR" sz="3200" b="1" dirty="0" smtClean="0">
                <a:solidFill>
                  <a:srgbClr val="000000"/>
                </a:solidFill>
                <a:latin typeface="Bookman Old Style" pitchFamily="18" charset="0"/>
              </a:rPr>
              <a:t>Bilişsel Uyumsuzluk/çelişki (</a:t>
            </a:r>
            <a:r>
              <a:rPr lang="tr-TR" sz="3200" b="1" dirty="0" err="1" smtClean="0">
                <a:solidFill>
                  <a:srgbClr val="000000"/>
                </a:solidFill>
                <a:latin typeface="Bookman Old Style" pitchFamily="18" charset="0"/>
              </a:rPr>
              <a:t>Festinger</a:t>
            </a:r>
            <a:r>
              <a:rPr lang="tr-TR" sz="3200" b="1" dirty="0" smtClean="0">
                <a:solidFill>
                  <a:srgbClr val="000000"/>
                </a:solidFill>
                <a:latin typeface="Bookman Old Style" pitchFamily="18" charset="0"/>
              </a:rPr>
              <a:t>)</a:t>
            </a:r>
            <a:endParaRPr lang="tr-TR" sz="3200" dirty="0" smtClean="0">
              <a:effectLst>
                <a:outerShdw blurRad="38100" dist="38100" dir="2700000" algn="tl">
                  <a:srgbClr val="000000"/>
                </a:outerShdw>
              </a:effectLst>
              <a:latin typeface="Bookman Old Style" pitchFamily="18" charset="0"/>
            </a:endParaRPr>
          </a:p>
        </p:txBody>
      </p:sp>
      <p:sp>
        <p:nvSpPr>
          <p:cNvPr id="23555" name="Rectangle 3"/>
          <p:cNvSpPr>
            <a:spLocks noGrp="1" noChangeArrowheads="1"/>
          </p:cNvSpPr>
          <p:nvPr>
            <p:ph type="body" idx="4294967295"/>
          </p:nvPr>
        </p:nvSpPr>
        <p:spPr>
          <a:xfrm>
            <a:off x="468313" y="1571625"/>
            <a:ext cx="8229600" cy="4583113"/>
          </a:xfrm>
        </p:spPr>
        <p:txBody>
          <a:bodyPr/>
          <a:lstStyle/>
          <a:p>
            <a:pPr marL="38100" indent="-38100" algn="just" eaLnBrk="1" hangingPunct="1">
              <a:defRPr/>
            </a:pPr>
            <a:r>
              <a:rPr lang="tr-TR" sz="2200" dirty="0" smtClean="0">
                <a:latin typeface="Bookman Old Style" pitchFamily="18" charset="0"/>
              </a:rPr>
              <a:t>Ürün veya hizmeti satın aldıktan sonra (özellikle yüksek risk algısı olan pahalı ürünlerde)  tüketicilerin yaşadıkları </a:t>
            </a:r>
            <a:r>
              <a:rPr lang="tr-TR" sz="2200" b="1" dirty="0" smtClean="0">
                <a:latin typeface="Bookman Old Style" pitchFamily="18" charset="0"/>
              </a:rPr>
              <a:t>acaba doğru karar verdim mi, iyi mi yaptım </a:t>
            </a:r>
            <a:r>
              <a:rPr lang="tr-TR" sz="2200" dirty="0" smtClean="0">
                <a:latin typeface="Bookman Old Style" pitchFamily="18" charset="0"/>
              </a:rPr>
              <a:t>şeklindeki soruları kendilerine sordukları ve şüphe içinde oldukları bir durumdur.</a:t>
            </a:r>
          </a:p>
          <a:p>
            <a:pPr marL="38100" indent="-38100" algn="just" eaLnBrk="1" hangingPunct="1">
              <a:defRPr/>
            </a:pPr>
            <a:r>
              <a:rPr lang="tr-TR" sz="2200" dirty="0" smtClean="0">
                <a:latin typeface="Bookman Old Style" pitchFamily="18" charset="0"/>
              </a:rPr>
              <a:t>Bir nevi kedinin erişemediği ciğere zaten mundardı demesi gibi birey içine düştüğü çelişki durumunu azaltmaya çalışır. Bu nedenle </a:t>
            </a:r>
            <a:r>
              <a:rPr lang="tr-TR" sz="2200" b="1" dirty="0" smtClean="0">
                <a:latin typeface="Bookman Old Style" pitchFamily="18" charset="0"/>
              </a:rPr>
              <a:t>pazarlamacılar tüketicilerin satış sonrası şüphelerini de azaltmaya çalışmaları gerekir. Yani doğru seçim yaptığına inandırma gibi.</a:t>
            </a:r>
          </a:p>
          <a:p>
            <a:pPr marL="38100" indent="-38100" algn="just" eaLnBrk="1" hangingPunct="1">
              <a:defRPr/>
            </a:pPr>
            <a:endParaRPr lang="tr-TR" sz="2200" b="1" dirty="0" smtClean="0">
              <a:latin typeface="Bookman Old Style" pitchFamily="18" charset="0"/>
            </a:endParaRPr>
          </a:p>
          <a:p>
            <a:pPr marL="38100" indent="-38100" algn="just" eaLnBrk="1" hangingPunct="1">
              <a:buFont typeface="Wingdings" pitchFamily="2" charset="2"/>
              <a:buNone/>
              <a:defRPr/>
            </a:pPr>
            <a:endParaRPr lang="tr-TR" sz="2200" b="1" dirty="0" smtClean="0">
              <a:effectLst>
                <a:outerShdw blurRad="38100" dist="38100" dir="2700000" algn="tl">
                  <a:srgbClr val="000000"/>
                </a:outerShdw>
              </a:effectLst>
              <a:latin typeface="Bookman Old Style"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14313"/>
            <a:ext cx="8229600" cy="928687"/>
          </a:xfrm>
        </p:spPr>
        <p:txBody>
          <a:bodyPr/>
          <a:lstStyle/>
          <a:p>
            <a:pPr eaLnBrk="1" hangingPunct="1">
              <a:defRPr/>
            </a:pPr>
            <a:r>
              <a:rPr lang="tr-TR" sz="3600" dirty="0" smtClean="0">
                <a:effectLst>
                  <a:outerShdw blurRad="38100" dist="38100" dir="2700000" algn="tl">
                    <a:srgbClr val="000000"/>
                  </a:outerShdw>
                </a:effectLst>
                <a:latin typeface="Bookman Old Style" pitchFamily="18" charset="0"/>
              </a:rPr>
              <a:t>Tutumun unsurları-devam</a:t>
            </a:r>
          </a:p>
        </p:txBody>
      </p:sp>
      <p:sp>
        <p:nvSpPr>
          <p:cNvPr id="136195" name="Rectangle 3"/>
          <p:cNvSpPr>
            <a:spLocks noGrp="1" noChangeArrowheads="1"/>
          </p:cNvSpPr>
          <p:nvPr>
            <p:ph type="body" idx="1"/>
          </p:nvPr>
        </p:nvSpPr>
        <p:spPr>
          <a:xfrm>
            <a:off x="357188" y="1285875"/>
            <a:ext cx="8501062" cy="5572125"/>
          </a:xfrm>
        </p:spPr>
        <p:txBody>
          <a:bodyPr/>
          <a:lstStyle/>
          <a:p>
            <a:pPr marL="0" indent="12700" algn="just" eaLnBrk="1" hangingPunct="1">
              <a:buFont typeface="Wingdings" pitchFamily="2" charset="2"/>
              <a:buNone/>
            </a:pPr>
            <a:r>
              <a:rPr lang="tr-TR" sz="2000" b="1" smtClean="0">
                <a:latin typeface="Bookman Old Style" pitchFamily="18" charset="0"/>
              </a:rPr>
              <a:t>1-Bilişsel unsur: </a:t>
            </a:r>
            <a:r>
              <a:rPr lang="tr-TR" sz="2000" smtClean="0">
                <a:latin typeface="Bookman Old Style" pitchFamily="18" charset="0"/>
              </a:rPr>
              <a:t>Tutumların </a:t>
            </a:r>
            <a:r>
              <a:rPr lang="tr-TR" sz="2000" b="1" smtClean="0">
                <a:latin typeface="Bookman Old Style" pitchFamily="18" charset="0"/>
              </a:rPr>
              <a:t>fikir, bilgi ve inançlardan oluşan rasyonel unsurudur </a:t>
            </a:r>
            <a:r>
              <a:rPr lang="tr-TR" sz="2000" smtClean="0">
                <a:latin typeface="Bookman Old Style" pitchFamily="18" charset="0"/>
              </a:rPr>
              <a:t>ve anlama, değerlendirme, planlama ve karar verme ve düşünme ilgilidir.</a:t>
            </a:r>
          </a:p>
          <a:p>
            <a:pPr marL="0" indent="12700" algn="just" eaLnBrk="1" hangingPunct="1">
              <a:buFont typeface="Wingdings" pitchFamily="2" charset="2"/>
              <a:buNone/>
            </a:pPr>
            <a:r>
              <a:rPr lang="tr-TR" sz="2000" smtClean="0">
                <a:latin typeface="Bookman Old Style" pitchFamily="18" charset="0"/>
              </a:rPr>
              <a:t>Bilişsel unsur </a:t>
            </a:r>
            <a:r>
              <a:rPr lang="tr-TR" sz="2000" b="1" smtClean="0">
                <a:solidFill>
                  <a:srgbClr val="FF0000"/>
                </a:solidFill>
                <a:latin typeface="Bookman Old Style" pitchFamily="18" charset="0"/>
              </a:rPr>
              <a:t>örneğin</a:t>
            </a:r>
            <a:r>
              <a:rPr lang="tr-TR" sz="2000" smtClean="0">
                <a:solidFill>
                  <a:srgbClr val="FF0000"/>
                </a:solidFill>
                <a:latin typeface="Bookman Old Style" pitchFamily="18" charset="0"/>
              </a:rPr>
              <a:t> </a:t>
            </a:r>
            <a:r>
              <a:rPr lang="tr-TR" sz="2000" smtClean="0">
                <a:latin typeface="Bookman Old Style" pitchFamily="18" charset="0"/>
              </a:rPr>
              <a:t>bir pazarlama mesajında bir otomobilin 100 km.de yaktığı benzin, ayakkabının sağlamlığı, su geçirmez özelliği  vb. gibi, bir ürünün sahip olduğu rasyonel özelliklere dayanır. (</a:t>
            </a:r>
            <a:r>
              <a:rPr lang="tr-TR" sz="2000" b="1" smtClean="0">
                <a:latin typeface="Bookman Old Style" pitchFamily="18" charset="0"/>
              </a:rPr>
              <a:t>Yani tüketiciye verilmeye çalışılan bilisel bilgi içeren mesajlar</a:t>
            </a:r>
            <a:r>
              <a:rPr lang="tr-TR" sz="2000" smtClean="0">
                <a:latin typeface="Bookman Old Style" pitchFamily="18" charset="0"/>
              </a:rPr>
              <a:t>)</a:t>
            </a:r>
          </a:p>
          <a:p>
            <a:pPr marL="0" indent="12700" algn="just" eaLnBrk="1" hangingPunct="1">
              <a:buFont typeface="Wingdings" pitchFamily="2" charset="2"/>
              <a:buNone/>
            </a:pPr>
            <a:r>
              <a:rPr lang="tr-TR" sz="2000" b="1" smtClean="0">
                <a:solidFill>
                  <a:srgbClr val="FF0000"/>
                </a:solidFill>
                <a:latin typeface="Bookman Old Style" pitchFamily="18" charset="0"/>
              </a:rPr>
              <a:t>Örn: </a:t>
            </a:r>
            <a:r>
              <a:rPr lang="tr-TR" sz="2000" smtClean="0">
                <a:latin typeface="Bookman Old Style" pitchFamily="18" charset="0"/>
              </a:rPr>
              <a:t>Arçelik bulaşık makinesi “</a:t>
            </a:r>
            <a:r>
              <a:rPr lang="tr-TR" sz="2000" b="1" smtClean="0">
                <a:latin typeface="Bookman Old Style" pitchFamily="18" charset="0"/>
              </a:rPr>
              <a:t>elde yıkamaya son, elde iki kat daha çok su harcanır</a:t>
            </a:r>
            <a:r>
              <a:rPr lang="tr-TR" sz="2000" smtClean="0">
                <a:latin typeface="Bookman Old Style" pitchFamily="18" charset="0"/>
              </a:rPr>
              <a:t>” mesajı ile bulaşıkların makinede yıkanılması ile ilgli bilişsel mesaj vermiş bunun yanında bulaşıkları makinede yıkayan karısını öperek ödüllendiren eş figürü ile de duygusal unsurda bir arada kullanılmıştır</a:t>
            </a:r>
          </a:p>
          <a:p>
            <a:pPr marL="0" indent="12700" algn="just" eaLnBrk="1" hangingPunct="1">
              <a:buFont typeface="Wingdings" pitchFamily="2" charset="2"/>
              <a:buNone/>
            </a:pPr>
            <a:r>
              <a:rPr lang="tr-TR" sz="2000" smtClean="0">
                <a:latin typeface="Bookman Old Style" pitchFamily="18" charset="0"/>
              </a:rPr>
              <a:t>Tüketiciye verilen bilgilerde (bilişsel unsurda) </a:t>
            </a:r>
            <a:r>
              <a:rPr lang="tr-TR" sz="2000" b="1" smtClean="0">
                <a:latin typeface="Bookman Old Style" pitchFamily="18" charset="0"/>
              </a:rPr>
              <a:t>ikna amacıyla hile ve çarpıtmalar </a:t>
            </a:r>
            <a:r>
              <a:rPr lang="tr-TR" sz="2000" smtClean="0">
                <a:latin typeface="Bookman Old Style" pitchFamily="18" charset="0"/>
              </a:rPr>
              <a:t>da yaygın olarak kullanılabilmektedir (örn: ne alırsan 5 lira!)</a:t>
            </a:r>
          </a:p>
          <a:p>
            <a:pPr marL="0" indent="12700" algn="just" eaLnBrk="1" hangingPunct="1">
              <a:buFont typeface="Wingdings" pitchFamily="2" charset="2"/>
              <a:buNone/>
            </a:pPr>
            <a:endParaRPr lang="tr-TR" sz="2000" smtClean="0">
              <a:latin typeface="Bookman Old Style" pitchFamily="18" charset="0"/>
            </a:endParaRPr>
          </a:p>
          <a:p>
            <a:pPr marL="0" indent="12700" algn="just" eaLnBrk="1" hangingPunct="1">
              <a:buFont typeface="Wingdings" pitchFamily="2" charset="2"/>
              <a:buNone/>
            </a:pPr>
            <a:r>
              <a:rPr lang="tr-TR" sz="2000" smtClean="0">
                <a:latin typeface="Bookman Old Style" pitchFamily="18"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539750" y="333375"/>
            <a:ext cx="8032750" cy="923925"/>
          </a:xfrm>
        </p:spPr>
        <p:txBody>
          <a:bodyPr anchor="ctr"/>
          <a:lstStyle/>
          <a:p>
            <a:pPr eaLnBrk="1" hangingPunct="1">
              <a:defRPr/>
            </a:pPr>
            <a:r>
              <a:rPr lang="tr-TR" sz="3600" dirty="0" smtClean="0">
                <a:effectLst>
                  <a:outerShdw blurRad="38100" dist="38100" dir="2700000" algn="tl">
                    <a:srgbClr val="000000"/>
                  </a:outerShdw>
                </a:effectLst>
                <a:latin typeface="Bookman Old Style" pitchFamily="18" charset="0"/>
              </a:rPr>
              <a:t>Tutumun unsurları-devam</a:t>
            </a:r>
          </a:p>
        </p:txBody>
      </p:sp>
      <p:sp>
        <p:nvSpPr>
          <p:cNvPr id="23555" name="Rectangle 3"/>
          <p:cNvSpPr>
            <a:spLocks noGrp="1" noChangeArrowheads="1"/>
          </p:cNvSpPr>
          <p:nvPr>
            <p:ph type="body" idx="4294967295"/>
          </p:nvPr>
        </p:nvSpPr>
        <p:spPr>
          <a:xfrm>
            <a:off x="468313" y="1628775"/>
            <a:ext cx="8229600" cy="4525963"/>
          </a:xfrm>
        </p:spPr>
        <p:txBody>
          <a:bodyPr/>
          <a:lstStyle/>
          <a:p>
            <a:pPr marL="38100" indent="-38100" algn="just" eaLnBrk="1" hangingPunct="1">
              <a:buFont typeface="Wingdings" pitchFamily="2" charset="2"/>
              <a:buNone/>
              <a:defRPr/>
            </a:pPr>
            <a:r>
              <a:rPr lang="tr-TR" sz="2200" b="1" dirty="0" smtClean="0">
                <a:latin typeface="Bookman Old Style" pitchFamily="18" charset="0"/>
              </a:rPr>
              <a:t>2-Duygusal Unsur: </a:t>
            </a:r>
            <a:r>
              <a:rPr lang="tr-TR" sz="2200" dirty="0" smtClean="0">
                <a:latin typeface="Bookman Old Style" pitchFamily="18" charset="0"/>
              </a:rPr>
              <a:t>Bilgi unsurunun aksine, tarafsız bilgiden ziyade, </a:t>
            </a:r>
            <a:r>
              <a:rPr lang="tr-TR" sz="2200" b="1" dirty="0" smtClean="0">
                <a:latin typeface="Bookman Old Style" pitchFamily="18" charset="0"/>
              </a:rPr>
              <a:t>olumlu ya da olumsuz his ve duygu </a:t>
            </a:r>
            <a:r>
              <a:rPr lang="tr-TR" sz="2200" dirty="0" smtClean="0">
                <a:latin typeface="Bookman Old Style" pitchFamily="18" charset="0"/>
              </a:rPr>
              <a:t>barındırır. </a:t>
            </a:r>
          </a:p>
          <a:p>
            <a:pPr marL="38100" indent="-38100" algn="just" eaLnBrk="1" hangingPunct="1">
              <a:buFont typeface="Wingdings" pitchFamily="2" charset="2"/>
              <a:buNone/>
              <a:defRPr/>
            </a:pPr>
            <a:r>
              <a:rPr lang="tr-TR" sz="2200" dirty="0" smtClean="0">
                <a:latin typeface="Bookman Old Style" pitchFamily="18" charset="0"/>
              </a:rPr>
              <a:t>İnsanlar duygusal tepkileri üzerinde çok az kontrole sahiptirler. Müşterinin duygusal </a:t>
            </a:r>
            <a:r>
              <a:rPr lang="tr-TR" sz="2200" dirty="0" err="1" smtClean="0">
                <a:latin typeface="Bookman Old Style" pitchFamily="18" charset="0"/>
              </a:rPr>
              <a:t>sadakatı</a:t>
            </a:r>
            <a:r>
              <a:rPr lang="tr-TR" sz="2200" dirty="0" smtClean="0">
                <a:latin typeface="Bookman Old Style" pitchFamily="18" charset="0"/>
              </a:rPr>
              <a:t>, bilişsel sadakatten çok daha güçlüdür bu nedenle müşteriyi satın alma ve düzenli satın alma davranışına yöneltir. “</a:t>
            </a:r>
            <a:r>
              <a:rPr lang="tr-TR" sz="2200" b="1" dirty="0" smtClean="0">
                <a:solidFill>
                  <a:srgbClr val="FF0000"/>
                </a:solidFill>
                <a:latin typeface="Bookman Old Style" pitchFamily="18" charset="0"/>
              </a:rPr>
              <a:t>Ürün ne olursa olsun onu satan duygulardır!”</a:t>
            </a:r>
          </a:p>
          <a:p>
            <a:pPr marL="38100" indent="-38100" algn="just" eaLnBrk="1" hangingPunct="1">
              <a:buFont typeface="Wingdings" pitchFamily="2" charset="2"/>
              <a:buNone/>
              <a:defRPr/>
            </a:pPr>
            <a:r>
              <a:rPr lang="tr-TR" sz="2200" b="1" dirty="0" smtClean="0">
                <a:solidFill>
                  <a:srgbClr val="FF0000"/>
                </a:solidFill>
                <a:latin typeface="Bookman Old Style" pitchFamily="18" charset="0"/>
              </a:rPr>
              <a:t>Örn: </a:t>
            </a:r>
            <a:r>
              <a:rPr lang="tr-TR" sz="2200" dirty="0" smtClean="0">
                <a:latin typeface="Bookman Old Style" pitchFamily="18" charset="0"/>
              </a:rPr>
              <a:t>Bir </a:t>
            </a:r>
            <a:r>
              <a:rPr lang="tr-TR" sz="2200" dirty="0" err="1" smtClean="0">
                <a:latin typeface="Bookman Old Style" pitchFamily="18" charset="0"/>
              </a:rPr>
              <a:t>traş</a:t>
            </a:r>
            <a:r>
              <a:rPr lang="tr-TR" sz="2200" dirty="0" smtClean="0">
                <a:latin typeface="Bookman Old Style" pitchFamily="18" charset="0"/>
              </a:rPr>
              <a:t> köpüğü reklamında </a:t>
            </a:r>
            <a:r>
              <a:rPr lang="tr-TR" sz="2200" dirty="0" err="1" smtClean="0">
                <a:latin typeface="Bookman Old Style" pitchFamily="18" charset="0"/>
              </a:rPr>
              <a:t>bilişssel</a:t>
            </a:r>
            <a:r>
              <a:rPr lang="tr-TR" sz="2200" dirty="0" smtClean="0">
                <a:latin typeface="Bookman Old Style" pitchFamily="18" charset="0"/>
              </a:rPr>
              <a:t> unsurlar ile duygusal unsurlar bir arada kullanılması. </a:t>
            </a:r>
            <a:r>
              <a:rPr lang="tr-TR" sz="2200" dirty="0" err="1" smtClean="0">
                <a:latin typeface="Bookman Old Style" pitchFamily="18" charset="0"/>
              </a:rPr>
              <a:t>Traş</a:t>
            </a:r>
            <a:r>
              <a:rPr lang="tr-TR" sz="2200" dirty="0" smtClean="0">
                <a:latin typeface="Bookman Old Style" pitchFamily="18" charset="0"/>
              </a:rPr>
              <a:t> olduktan sonra güzel bir bayanın beğeni öpücüğü vb. gibi ya da reklamlarda sıkça görülen bebek, sevimli hayvanlar,güzel mankenler vb kullanımı gibi</a:t>
            </a:r>
          </a:p>
          <a:p>
            <a:pPr marL="38100" indent="-38100" algn="just" eaLnBrk="1" hangingPunct="1">
              <a:buFont typeface="Wingdings" pitchFamily="2" charset="2"/>
              <a:buNone/>
              <a:defRPr/>
            </a:pPr>
            <a:r>
              <a:rPr lang="tr-TR" sz="2200" b="1" dirty="0" smtClean="0">
                <a:latin typeface="Bookman Old Style" pitchFamily="18" charset="0"/>
              </a:rPr>
              <a:t> </a:t>
            </a:r>
          </a:p>
          <a:p>
            <a:pPr marL="38100" indent="-38100" algn="just" eaLnBrk="1" hangingPunct="1">
              <a:buFont typeface="Wingdings" pitchFamily="2" charset="2"/>
              <a:buNone/>
              <a:defRPr/>
            </a:pPr>
            <a:endParaRPr lang="tr-TR" dirty="0" smtClean="0">
              <a:latin typeface="Bookman Old Style" pitchFamily="18" charset="0"/>
            </a:endParaRPr>
          </a:p>
          <a:p>
            <a:pPr marL="38100" indent="-38100" algn="just" eaLnBrk="1" hangingPunct="1">
              <a:buFont typeface="Wingdings" pitchFamily="2" charset="2"/>
              <a:buNone/>
              <a:defRPr/>
            </a:pPr>
            <a:r>
              <a:rPr lang="tr-TR" dirty="0" smtClean="0">
                <a:latin typeface="Bookman Old Style" pitchFamily="18" charset="0"/>
              </a:rPr>
              <a:t>				</a:t>
            </a:r>
          </a:p>
          <a:p>
            <a:pPr marL="38100" indent="-38100" algn="just" eaLnBrk="1" hangingPunct="1">
              <a:defRPr/>
            </a:pPr>
            <a:endParaRPr lang="tr-TR" dirty="0" smtClean="0">
              <a:latin typeface="Bookman Old Style" pitchFamily="18" charset="0"/>
            </a:endParaRPr>
          </a:p>
          <a:p>
            <a:pPr marL="38100" indent="-38100" algn="just" eaLnBrk="1" hangingPunct="1">
              <a:buFont typeface="Wingdings" pitchFamily="2" charset="2"/>
              <a:buNone/>
              <a:defRPr/>
            </a:pPr>
            <a:endParaRPr lang="tr-TR" dirty="0" smtClean="0">
              <a:effectLst>
                <a:outerShdw blurRad="38100" dist="38100" dir="2700000" algn="tl">
                  <a:srgbClr val="000000"/>
                </a:outerShdw>
              </a:effectLst>
              <a:latin typeface="Bookman Old Style"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457200" y="704850"/>
            <a:ext cx="8229600" cy="866775"/>
          </a:xfrm>
        </p:spPr>
        <p:txBody>
          <a:bodyPr/>
          <a:lstStyle/>
          <a:p>
            <a:pPr eaLnBrk="1" hangingPunct="1">
              <a:defRPr/>
            </a:pPr>
            <a:r>
              <a:rPr lang="tr-TR" sz="3200" dirty="0" smtClean="0">
                <a:effectLst>
                  <a:outerShdw blurRad="38100" dist="38100" dir="2700000" algn="tl">
                    <a:srgbClr val="000000"/>
                  </a:outerShdw>
                </a:effectLst>
                <a:latin typeface="Bookman Old Style" pitchFamily="18" charset="0"/>
              </a:rPr>
              <a:t>Tutumun Unsurları-devam</a:t>
            </a:r>
          </a:p>
        </p:txBody>
      </p:sp>
      <p:sp>
        <p:nvSpPr>
          <p:cNvPr id="138243" name="Rectangle 3"/>
          <p:cNvSpPr>
            <a:spLocks noGrp="1" noChangeArrowheads="1"/>
          </p:cNvSpPr>
          <p:nvPr>
            <p:ph type="body" idx="1"/>
          </p:nvPr>
        </p:nvSpPr>
        <p:spPr>
          <a:xfrm>
            <a:off x="457200" y="1714500"/>
            <a:ext cx="8229600" cy="4610100"/>
          </a:xfrm>
        </p:spPr>
        <p:txBody>
          <a:bodyPr/>
          <a:lstStyle/>
          <a:p>
            <a:pPr marL="0" indent="0" algn="just" eaLnBrk="1" hangingPunct="1">
              <a:buFont typeface="Wingdings" pitchFamily="2" charset="2"/>
              <a:buNone/>
            </a:pPr>
            <a:r>
              <a:rPr lang="tr-TR" sz="2000" b="1" i="1" smtClean="0">
                <a:latin typeface="Bookman Old Style" pitchFamily="18" charset="0"/>
              </a:rPr>
              <a:t>3-Davranışsal</a:t>
            </a:r>
            <a:r>
              <a:rPr lang="tr-TR" sz="2000" b="1" smtClean="0">
                <a:latin typeface="Bookman Old Style" pitchFamily="18" charset="0"/>
              </a:rPr>
              <a:t> (</a:t>
            </a:r>
            <a:r>
              <a:rPr lang="tr-TR" sz="2000" b="1" i="1" smtClean="0">
                <a:latin typeface="Bookman Old Style" pitchFamily="18" charset="0"/>
              </a:rPr>
              <a:t>Cognative</a:t>
            </a:r>
            <a:r>
              <a:rPr lang="tr-TR" sz="2000" b="1" smtClean="0">
                <a:latin typeface="Bookman Old Style" pitchFamily="18" charset="0"/>
              </a:rPr>
              <a:t>): </a:t>
            </a:r>
            <a:r>
              <a:rPr lang="tr-TR" sz="2000" smtClean="0">
                <a:latin typeface="Bookman Old Style" pitchFamily="18" charset="0"/>
              </a:rPr>
              <a:t>Bir tutumun </a:t>
            </a:r>
            <a:r>
              <a:rPr lang="tr-TR" sz="2000" b="1" smtClean="0">
                <a:solidFill>
                  <a:srgbClr val="FF0000"/>
                </a:solidFill>
                <a:latin typeface="Bookman Old Style" pitchFamily="18" charset="0"/>
              </a:rPr>
              <a:t>davranışa dönüşme eğilimini ve olasılığını </a:t>
            </a:r>
            <a:r>
              <a:rPr lang="tr-TR" sz="2000" smtClean="0">
                <a:latin typeface="Bookman Old Style" pitchFamily="18" charset="0"/>
              </a:rPr>
              <a:t>ifade eder (Bir ürünün satın alınması veya bir tatil yöresine gidilme olasılığı gibi)</a:t>
            </a:r>
          </a:p>
          <a:p>
            <a:pPr marL="0" indent="0" algn="just" eaLnBrk="1" hangingPunct="1">
              <a:buFont typeface="Wingdings" pitchFamily="2" charset="2"/>
              <a:buNone/>
            </a:pPr>
            <a:r>
              <a:rPr lang="tr-TR" sz="2000" smtClean="0">
                <a:latin typeface="Bookman Old Style" pitchFamily="18" charset="0"/>
              </a:rPr>
              <a:t>Tüketicilerde hemen davranış değişikliği sağlamak onların tutumlarını değiştirmek için </a:t>
            </a:r>
            <a:r>
              <a:rPr lang="tr-TR" sz="2000" b="1" smtClean="0">
                <a:latin typeface="Bookman Old Style" pitchFamily="18" charset="0"/>
              </a:rPr>
              <a:t>örneğin promosyon uygulamaları </a:t>
            </a:r>
            <a:r>
              <a:rPr lang="tr-TR" sz="2000" smtClean="0">
                <a:latin typeface="Bookman Old Style" pitchFamily="18" charset="0"/>
              </a:rPr>
              <a:t>kullanılmaktadır ancak bunun sıklığı firmanın prestiji açısından zararlı olabilir.</a:t>
            </a:r>
          </a:p>
          <a:p>
            <a:pPr marL="0" indent="0" algn="just" eaLnBrk="1" hangingPunct="1">
              <a:buFont typeface="Wingdings 2" pitchFamily="18" charset="2"/>
              <a:buNone/>
            </a:pPr>
            <a:r>
              <a:rPr lang="tr-TR" sz="2000" b="1" smtClean="0">
                <a:latin typeface="Bookman Old Style" pitchFamily="18" charset="0"/>
              </a:rPr>
              <a:t>Tutumlar değiştirilmeden davranışların değiştirilmesi kalıcı bir etki yaratmaz </a:t>
            </a:r>
            <a:r>
              <a:rPr lang="tr-TR" sz="2000" smtClean="0">
                <a:latin typeface="Bookman Old Style" pitchFamily="18" charset="0"/>
              </a:rPr>
              <a:t>insanlar daha sonra tutumları değişmediği için eski davranışlarına geri dönebilirler.</a:t>
            </a:r>
          </a:p>
          <a:p>
            <a:pPr marL="0" indent="0" algn="just" eaLnBrk="1" hangingPunct="1">
              <a:buFont typeface="Wingdings" pitchFamily="2" charset="2"/>
              <a:buNone/>
            </a:pPr>
            <a:endParaRPr lang="tr-TR" sz="2000" smtClean="0">
              <a:latin typeface="Bookman Old Style"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Başlık"/>
          <p:cNvSpPr>
            <a:spLocks noGrp="1"/>
          </p:cNvSpPr>
          <p:nvPr>
            <p:ph type="title"/>
          </p:nvPr>
        </p:nvSpPr>
        <p:spPr>
          <a:xfrm>
            <a:off x="428625" y="285750"/>
            <a:ext cx="8229600" cy="928688"/>
          </a:xfrm>
        </p:spPr>
        <p:txBody>
          <a:bodyPr/>
          <a:lstStyle/>
          <a:p>
            <a:r>
              <a:rPr lang="tr-TR" smtClean="0"/>
              <a:t>Tutumun unsurları-devam</a:t>
            </a:r>
          </a:p>
        </p:txBody>
      </p:sp>
      <p:sp>
        <p:nvSpPr>
          <p:cNvPr id="3" name="2 İçerik Yer Tutucusu"/>
          <p:cNvSpPr>
            <a:spLocks noGrp="1"/>
          </p:cNvSpPr>
          <p:nvPr>
            <p:ph idx="1"/>
          </p:nvPr>
        </p:nvSpPr>
        <p:spPr>
          <a:xfrm>
            <a:off x="357188" y="1428750"/>
            <a:ext cx="8501062" cy="5286375"/>
          </a:xfrm>
        </p:spPr>
        <p:txBody>
          <a:bodyPr/>
          <a:lstStyle/>
          <a:p>
            <a:pPr marL="0" indent="0" algn="just" eaLnBrk="1" hangingPunct="1">
              <a:buFont typeface="Wingdings" pitchFamily="2" charset="2"/>
              <a:buNone/>
              <a:defRPr/>
            </a:pPr>
            <a:r>
              <a:rPr lang="tr-TR" sz="2400" dirty="0" smtClean="0">
                <a:latin typeface="Bookman Old Style" pitchFamily="18" charset="0"/>
              </a:rPr>
              <a:t>Bir tutum ve davranış değişikliği oluşturmak için bu </a:t>
            </a:r>
            <a:r>
              <a:rPr lang="tr-TR" sz="2400" b="1" i="1" dirty="0" smtClean="0">
                <a:latin typeface="Bookman Old Style" pitchFamily="18" charset="0"/>
              </a:rPr>
              <a:t>üç tutum unsurunun bir arada kullanılması </a:t>
            </a:r>
            <a:r>
              <a:rPr lang="tr-TR" sz="2400" dirty="0" smtClean="0">
                <a:latin typeface="Bookman Old Style" pitchFamily="18" charset="0"/>
              </a:rPr>
              <a:t>gereklidir. </a:t>
            </a:r>
          </a:p>
          <a:p>
            <a:pPr marL="0" indent="0" algn="just" eaLnBrk="1" hangingPunct="1">
              <a:buFont typeface="Wingdings" pitchFamily="2" charset="2"/>
              <a:buNone/>
              <a:defRPr/>
            </a:pPr>
            <a:r>
              <a:rPr lang="tr-TR" sz="2400" b="1" dirty="0" smtClean="0">
                <a:solidFill>
                  <a:srgbClr val="FF0000"/>
                </a:solidFill>
                <a:latin typeface="Bookman Old Style" pitchFamily="18" charset="0"/>
              </a:rPr>
              <a:t>Örn: </a:t>
            </a:r>
            <a:r>
              <a:rPr lang="tr-TR" sz="2400" u="sng" dirty="0" smtClean="0">
                <a:latin typeface="Bookman Old Style" pitchFamily="18" charset="0"/>
              </a:rPr>
              <a:t>sigarayı bıraktırma kampanyasında</a:t>
            </a:r>
            <a:r>
              <a:rPr lang="tr-TR" sz="2400" dirty="0" smtClean="0">
                <a:latin typeface="Bookman Old Style" pitchFamily="18" charset="0"/>
              </a:rPr>
              <a:t>, ilkönce sigaranın sağlığa zararları ile ilgili bilişsel bilgi ile daha sonra sigaranın yol açtığı zararların insanların aileleri üzerinde bıraktığı üzücü etki vb gibi duygusal etki unsurları kullanılmaktadır ama yine de insanların çoğu bu kampanya ile sigarayı bırakmamaktadır çünkü </a:t>
            </a:r>
            <a:r>
              <a:rPr lang="tr-TR" sz="2400" b="1" dirty="0" smtClean="0">
                <a:latin typeface="Bookman Old Style" pitchFamily="18" charset="0"/>
              </a:rPr>
              <a:t>hareketsel/davranışsal unsur eksik </a:t>
            </a:r>
            <a:r>
              <a:rPr lang="tr-TR" sz="2400" dirty="0" smtClean="0">
                <a:latin typeface="Bookman Old Style" pitchFamily="18" charset="0"/>
              </a:rPr>
              <a:t>kalmaktadır. Burada insanları harekete geçirici çok farklı bilgi ve teşvikler kullanılmalıdır (örn: sorumluluk sizin!, siz de bir tuğla koyun vb )</a:t>
            </a:r>
          </a:p>
          <a:p>
            <a:pPr>
              <a:defRPr/>
            </a:pP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57200" y="285750"/>
            <a:ext cx="8229600" cy="857250"/>
          </a:xfrm>
        </p:spPr>
        <p:txBody>
          <a:bodyPr/>
          <a:lstStyle/>
          <a:p>
            <a:pPr eaLnBrk="1" hangingPunct="1">
              <a:defRPr/>
            </a:pPr>
            <a:r>
              <a:rPr lang="tr-TR" sz="5400" b="1" dirty="0" smtClean="0">
                <a:solidFill>
                  <a:srgbClr val="000000"/>
                </a:solidFill>
                <a:latin typeface="Bookman Old Style" pitchFamily="18" charset="0"/>
              </a:rPr>
              <a:t/>
            </a:r>
            <a:br>
              <a:rPr lang="tr-TR" sz="5400" b="1" dirty="0" smtClean="0">
                <a:solidFill>
                  <a:srgbClr val="000000"/>
                </a:solidFill>
                <a:latin typeface="Bookman Old Style" pitchFamily="18" charset="0"/>
              </a:rPr>
            </a:br>
            <a:r>
              <a:rPr lang="tr-TR" sz="4800" b="1" dirty="0" smtClean="0">
                <a:solidFill>
                  <a:srgbClr val="000000"/>
                </a:solidFill>
                <a:latin typeface="Bookman Old Style" pitchFamily="18" charset="0"/>
              </a:rPr>
              <a:t>Tutumların Ölçülmesi</a:t>
            </a:r>
            <a:endParaRPr lang="tr-TR" dirty="0" smtClean="0">
              <a:effectLst>
                <a:outerShdw blurRad="38100" dist="38100" dir="2700000" algn="tl">
                  <a:srgbClr val="000000"/>
                </a:outerShdw>
              </a:effectLst>
              <a:latin typeface="Bookman Old Style" pitchFamily="18" charset="0"/>
            </a:endParaRPr>
          </a:p>
        </p:txBody>
      </p:sp>
      <p:sp>
        <p:nvSpPr>
          <p:cNvPr id="140291" name="Rectangle 3"/>
          <p:cNvSpPr>
            <a:spLocks noGrp="1" noChangeArrowheads="1"/>
          </p:cNvSpPr>
          <p:nvPr>
            <p:ph type="body" idx="1"/>
          </p:nvPr>
        </p:nvSpPr>
        <p:spPr>
          <a:xfrm>
            <a:off x="457200" y="1285875"/>
            <a:ext cx="8229600" cy="5038725"/>
          </a:xfrm>
        </p:spPr>
        <p:txBody>
          <a:bodyPr/>
          <a:lstStyle/>
          <a:p>
            <a:pPr marL="0" indent="12700" algn="just" eaLnBrk="1" hangingPunct="1">
              <a:buFont typeface="Wingdings" pitchFamily="2" charset="2"/>
              <a:buNone/>
            </a:pPr>
            <a:r>
              <a:rPr lang="tr-TR" sz="2200" smtClean="0">
                <a:latin typeface="Bookman Old Style" pitchFamily="18" charset="0"/>
              </a:rPr>
              <a:t>Pazarlamada tutumların oluşturulabilmesi ve uygulamada kullanılabilmeleri için </a:t>
            </a:r>
            <a:r>
              <a:rPr lang="tr-TR" sz="2200" smtClean="0">
                <a:solidFill>
                  <a:srgbClr val="FF0000"/>
                </a:solidFill>
                <a:latin typeface="Bookman Old Style" pitchFamily="18" charset="0"/>
              </a:rPr>
              <a:t>ölçülebilir olmaları gerekmektedir</a:t>
            </a:r>
            <a:r>
              <a:rPr lang="tr-TR" sz="2200" smtClean="0">
                <a:latin typeface="Bookman Old Style" pitchFamily="18" charset="0"/>
              </a:rPr>
              <a:t>.</a:t>
            </a:r>
          </a:p>
          <a:p>
            <a:pPr marL="0" indent="12700" algn="just" eaLnBrk="1" hangingPunct="1">
              <a:buFont typeface="Wingdings" pitchFamily="2" charset="2"/>
              <a:buNone/>
            </a:pPr>
            <a:r>
              <a:rPr lang="tr-TR" sz="2200" smtClean="0">
                <a:latin typeface="Bookman Old Style" pitchFamily="18" charset="0"/>
              </a:rPr>
              <a:t>Tutumların ölçülmesi için çeşitli teori ve modeller ortaya atılmıştır:</a:t>
            </a:r>
          </a:p>
          <a:p>
            <a:pPr marL="0" indent="12700" algn="just" eaLnBrk="1" hangingPunct="1">
              <a:buFont typeface="Wingdings" pitchFamily="2" charset="2"/>
              <a:buNone/>
            </a:pPr>
            <a:r>
              <a:rPr lang="tr-TR" sz="2200" b="1" smtClean="0">
                <a:latin typeface="Bookman Old Style" pitchFamily="18" charset="0"/>
              </a:rPr>
              <a:t>1-Likert skalaları </a:t>
            </a:r>
            <a:r>
              <a:rPr lang="tr-TR" sz="2200" smtClean="0">
                <a:latin typeface="Bookman Old Style" pitchFamily="18" charset="0"/>
              </a:rPr>
              <a:t>(Bir pazarlama araştırmasında hedef kitleye çeşitli ifadeler verilerek bu fikirlere ne kadar katıldıkları ve katılmadıklarının ölçülmesi gibi)</a:t>
            </a:r>
          </a:p>
          <a:p>
            <a:pPr marL="0" indent="12700" algn="just" eaLnBrk="1" hangingPunct="1">
              <a:buFont typeface="Wingdings" pitchFamily="2" charset="2"/>
              <a:buNone/>
            </a:pPr>
            <a:r>
              <a:rPr lang="tr-TR" sz="2200" b="1" smtClean="0">
                <a:latin typeface="Bookman Old Style" pitchFamily="18" charset="0"/>
              </a:rPr>
              <a:t>2-Semantik Fark </a:t>
            </a:r>
            <a:r>
              <a:rPr lang="tr-TR" sz="2200" smtClean="0">
                <a:latin typeface="Bookman Old Style" pitchFamily="18" charset="0"/>
              </a:rPr>
              <a:t>(Bu modelde tüketicilere bir değer yargısı ifadesi verilerek, olumludan olumsuza bir derecelendirme yelpazesinden birini işaretlemesi istenir)</a:t>
            </a:r>
          </a:p>
          <a:p>
            <a:pPr marL="0" indent="12700" algn="just" eaLnBrk="1" hangingPunct="1">
              <a:buFont typeface="Wingdings" pitchFamily="2" charset="2"/>
              <a:buNone/>
            </a:pPr>
            <a:r>
              <a:rPr lang="tr-TR" sz="2200" b="1" smtClean="0">
                <a:latin typeface="Bookman Old Style" pitchFamily="18" charset="0"/>
              </a:rPr>
              <a:t>3-Tutumlarda Beklenti-Değer Modeli </a:t>
            </a:r>
            <a:r>
              <a:rPr lang="tr-TR" sz="2200" smtClean="0">
                <a:latin typeface="Bookman Old Style" pitchFamily="18" charset="0"/>
              </a:rPr>
              <a:t>(Tutumların genel olarak ölçülmesi değil farklı özelliklere göre değerlendirilmesi örn: otomobili dayanıklılığa, servis ağınıın genişliğine, yakıt tüketimine göre değerlendirme)</a:t>
            </a:r>
          </a:p>
          <a:p>
            <a:pPr marL="0" indent="12700" algn="just" eaLnBrk="1" hangingPunct="1">
              <a:buFont typeface="Wingdings" pitchFamily="2" charset="2"/>
              <a:buNone/>
            </a:pPr>
            <a:endParaRPr lang="tr-TR" sz="2200" b="1" smtClean="0">
              <a:solidFill>
                <a:srgbClr val="000000"/>
              </a:solidFill>
              <a:latin typeface="Bookman Old Style" pitchFamily="18" charset="0"/>
            </a:endParaRPr>
          </a:p>
        </p:txBody>
      </p:sp>
      <p:sp>
        <p:nvSpPr>
          <p:cNvPr id="140292" name="AutoShape 4"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tr-TR"/>
          </a:p>
        </p:txBody>
      </p:sp>
      <p:sp>
        <p:nvSpPr>
          <p:cNvPr id="140293" name="AutoShape 5"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tr-TR"/>
          </a:p>
        </p:txBody>
      </p:sp>
      <p:sp>
        <p:nvSpPr>
          <p:cNvPr id="140294" name="AutoShape 6"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tr-TR"/>
          </a:p>
        </p:txBody>
      </p:sp>
      <p:sp>
        <p:nvSpPr>
          <p:cNvPr id="140295" name="AutoShape 7"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468313" y="1628775"/>
            <a:ext cx="8229600" cy="4525963"/>
          </a:xfrm>
        </p:spPr>
        <p:txBody>
          <a:bodyPr/>
          <a:lstStyle/>
          <a:p>
            <a:pPr marL="38100" indent="-38100" algn="just" eaLnBrk="1" hangingPunct="1">
              <a:buFont typeface="Wingdings" pitchFamily="2" charset="2"/>
              <a:buNone/>
              <a:defRPr/>
            </a:pPr>
            <a:r>
              <a:rPr lang="tr-TR" dirty="0" smtClean="0">
                <a:latin typeface="Bookman Old Style" pitchFamily="18" charset="0"/>
              </a:rPr>
              <a:t>		</a:t>
            </a:r>
          </a:p>
          <a:p>
            <a:pPr marL="38100" indent="-38100" algn="just" eaLnBrk="1" hangingPunct="1">
              <a:buFont typeface="Wingdings" pitchFamily="2" charset="2"/>
              <a:buNone/>
              <a:defRPr/>
            </a:pPr>
            <a:r>
              <a:rPr lang="tr-TR" dirty="0" smtClean="0">
                <a:latin typeface="Bookman Old Style" pitchFamily="18" charset="0"/>
              </a:rPr>
              <a:t>				</a:t>
            </a:r>
          </a:p>
          <a:p>
            <a:pPr marL="38100" indent="-38100" algn="just" eaLnBrk="1" hangingPunct="1">
              <a:defRPr/>
            </a:pPr>
            <a:endParaRPr lang="tr-TR" dirty="0" smtClean="0">
              <a:latin typeface="Bookman Old Style" pitchFamily="18" charset="0"/>
            </a:endParaRPr>
          </a:p>
          <a:p>
            <a:pPr marL="38100" indent="-38100" algn="just" eaLnBrk="1" hangingPunct="1">
              <a:buFont typeface="Wingdings" pitchFamily="2" charset="2"/>
              <a:buNone/>
              <a:defRPr/>
            </a:pPr>
            <a:endParaRPr lang="tr-TR" dirty="0" smtClean="0">
              <a:effectLst>
                <a:outerShdw blurRad="38100" dist="38100" dir="2700000" algn="tl">
                  <a:srgbClr val="000000"/>
                </a:outerShdw>
              </a:effectLst>
              <a:latin typeface="Bookman Old Style" pitchFamily="18" charset="0"/>
            </a:endParaRPr>
          </a:p>
        </p:txBody>
      </p:sp>
      <p:sp>
        <p:nvSpPr>
          <p:cNvPr id="5" name="4 Metin kutusu"/>
          <p:cNvSpPr txBox="1"/>
          <p:nvPr/>
        </p:nvSpPr>
        <p:spPr>
          <a:xfrm>
            <a:off x="214313" y="1538288"/>
            <a:ext cx="8643937" cy="48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tr-TR" sz="2000" dirty="0">
                <a:solidFill>
                  <a:srgbClr val="000000"/>
                </a:solidFill>
                <a:latin typeface="Bookman Old Style" pitchFamily="18" charset="0"/>
              </a:rPr>
              <a:t>x markanın y modeli kendi sınıfının en iyi otomobilidir</a:t>
            </a:r>
            <a:r>
              <a:rPr lang="tr-TR" sz="2400" b="1" dirty="0">
                <a:solidFill>
                  <a:srgbClr val="000000"/>
                </a:solidFill>
                <a:latin typeface="Calibri" pitchFamily="34" charset="0"/>
              </a:rPr>
              <a:t>.</a:t>
            </a:r>
          </a:p>
        </p:txBody>
      </p:sp>
      <p:sp>
        <p:nvSpPr>
          <p:cNvPr id="6" name="5 Metin kutusu"/>
          <p:cNvSpPr txBox="1"/>
          <p:nvPr/>
        </p:nvSpPr>
        <p:spPr>
          <a:xfrm>
            <a:off x="0" y="2420938"/>
            <a:ext cx="1641475" cy="60642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tr-TR" sz="1600" b="1">
                <a:solidFill>
                  <a:srgbClr val="000000"/>
                </a:solidFill>
                <a:latin typeface="Bookman Old Style" pitchFamily="18" charset="0"/>
              </a:rPr>
              <a:t>KESİNLİKLE HEMFİKİRİM</a:t>
            </a:r>
          </a:p>
        </p:txBody>
      </p:sp>
      <p:sp>
        <p:nvSpPr>
          <p:cNvPr id="7" name="6 Metin kutusu"/>
          <p:cNvSpPr txBox="1"/>
          <p:nvPr/>
        </p:nvSpPr>
        <p:spPr>
          <a:xfrm>
            <a:off x="1787525" y="2420938"/>
            <a:ext cx="1641475" cy="361950"/>
          </a:xfrm>
          <a:prstGeom prst="rect">
            <a:avLst/>
          </a:prstGeom>
          <a:ln cap="rnd"/>
        </p:spPr>
        <p:style>
          <a:lnRef idx="2">
            <a:schemeClr val="dk1"/>
          </a:lnRef>
          <a:fillRef idx="1">
            <a:schemeClr val="lt1"/>
          </a:fillRef>
          <a:effectRef idx="0">
            <a:schemeClr val="dk1"/>
          </a:effectRef>
          <a:fontRef idx="minor">
            <a:schemeClr val="dk1"/>
          </a:fontRef>
        </p:style>
        <p:txBody>
          <a:bodyPr>
            <a:spAutoFit/>
          </a:bodyPr>
          <a:lstStyle/>
          <a:p>
            <a:pPr algn="ctr">
              <a:defRPr/>
            </a:pPr>
            <a:r>
              <a:rPr lang="tr-TR" sz="1600" b="1" dirty="0">
                <a:solidFill>
                  <a:srgbClr val="000000"/>
                </a:solidFill>
                <a:latin typeface="Bookman Old Style" pitchFamily="18" charset="0"/>
              </a:rPr>
              <a:t>HEMFİKİRİM</a:t>
            </a:r>
          </a:p>
        </p:txBody>
      </p:sp>
      <p:sp>
        <p:nvSpPr>
          <p:cNvPr id="8" name="7 Metin kutusu"/>
          <p:cNvSpPr txBox="1"/>
          <p:nvPr/>
        </p:nvSpPr>
        <p:spPr>
          <a:xfrm>
            <a:off x="3571875" y="2420938"/>
            <a:ext cx="1641475" cy="36195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tr-TR" sz="1600" b="1">
                <a:solidFill>
                  <a:srgbClr val="000000"/>
                </a:solidFill>
                <a:latin typeface="Bookman Old Style" pitchFamily="18" charset="0"/>
              </a:rPr>
              <a:t>KARARSIZIM</a:t>
            </a:r>
          </a:p>
        </p:txBody>
      </p:sp>
      <p:sp>
        <p:nvSpPr>
          <p:cNvPr id="9" name="8 Metin kutusu"/>
          <p:cNvSpPr txBox="1"/>
          <p:nvPr/>
        </p:nvSpPr>
        <p:spPr>
          <a:xfrm>
            <a:off x="5357813" y="2420938"/>
            <a:ext cx="1641475" cy="60642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tr-TR" sz="1600" b="1">
                <a:solidFill>
                  <a:srgbClr val="000000"/>
                </a:solidFill>
                <a:latin typeface="Bookman Old Style" pitchFamily="18" charset="0"/>
              </a:rPr>
              <a:t>HEMFİKİR DEĞİLİM</a:t>
            </a:r>
          </a:p>
        </p:txBody>
      </p:sp>
      <p:sp>
        <p:nvSpPr>
          <p:cNvPr id="10" name="9 Metin kutusu"/>
          <p:cNvSpPr txBox="1"/>
          <p:nvPr/>
        </p:nvSpPr>
        <p:spPr>
          <a:xfrm>
            <a:off x="7129463" y="2420938"/>
            <a:ext cx="1800225" cy="8509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tr-TR" sz="1600" b="1">
                <a:solidFill>
                  <a:srgbClr val="000000"/>
                </a:solidFill>
                <a:latin typeface="Bookman Old Style" pitchFamily="18" charset="0"/>
              </a:rPr>
              <a:t>KESİNLİKLE HEMFİKİR DEĞİLİM</a:t>
            </a:r>
          </a:p>
        </p:txBody>
      </p:sp>
      <p:sp>
        <p:nvSpPr>
          <p:cNvPr id="12" name="11 Dikdörtgen"/>
          <p:cNvSpPr/>
          <p:nvPr/>
        </p:nvSpPr>
        <p:spPr>
          <a:xfrm>
            <a:off x="539750" y="3357563"/>
            <a:ext cx="428625" cy="42862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 name="12 Dikdörtgen"/>
          <p:cNvSpPr/>
          <p:nvPr/>
        </p:nvSpPr>
        <p:spPr>
          <a:xfrm>
            <a:off x="2325688" y="3357563"/>
            <a:ext cx="428625" cy="42862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4" name="13 Dikdörtgen"/>
          <p:cNvSpPr/>
          <p:nvPr/>
        </p:nvSpPr>
        <p:spPr>
          <a:xfrm>
            <a:off x="4040188" y="3357563"/>
            <a:ext cx="428625" cy="42862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5" name="14 Dikdörtgen"/>
          <p:cNvSpPr/>
          <p:nvPr/>
        </p:nvSpPr>
        <p:spPr>
          <a:xfrm>
            <a:off x="5826125" y="3357563"/>
            <a:ext cx="428625" cy="42862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6" name="15 Dikdörtgen"/>
          <p:cNvSpPr/>
          <p:nvPr/>
        </p:nvSpPr>
        <p:spPr>
          <a:xfrm>
            <a:off x="7683500" y="3357563"/>
            <a:ext cx="428625" cy="42862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41326" name="1 Başlık"/>
          <p:cNvSpPr txBox="1">
            <a:spLocks/>
          </p:cNvSpPr>
          <p:nvPr/>
        </p:nvSpPr>
        <p:spPr bwMode="auto">
          <a:xfrm>
            <a:off x="468313" y="4857750"/>
            <a:ext cx="8086725" cy="1143000"/>
          </a:xfrm>
          <a:prstGeom prst="rect">
            <a:avLst/>
          </a:prstGeom>
          <a:noFill/>
          <a:ln w="9525">
            <a:noFill/>
            <a:miter lim="800000"/>
            <a:headEnd/>
            <a:tailEnd/>
          </a:ln>
        </p:spPr>
        <p:txBody>
          <a:bodyPr anchor="ctr"/>
          <a:lstStyle/>
          <a:p>
            <a:pPr marL="742950" indent="-742950"/>
            <a:r>
              <a:rPr lang="tr-TR" sz="2000" b="1"/>
              <a:t>Ya da</a:t>
            </a:r>
          </a:p>
          <a:p>
            <a:pPr marL="742950" indent="-742950"/>
            <a:r>
              <a:rPr lang="tr-TR" sz="2000" b="1"/>
              <a:t>+10			+5		0		-5		-10</a:t>
            </a:r>
          </a:p>
        </p:txBody>
      </p:sp>
      <p:sp>
        <p:nvSpPr>
          <p:cNvPr id="141327" name="1 Başlık"/>
          <p:cNvSpPr txBox="1">
            <a:spLocks/>
          </p:cNvSpPr>
          <p:nvPr/>
        </p:nvSpPr>
        <p:spPr bwMode="auto">
          <a:xfrm>
            <a:off x="468313" y="3786188"/>
            <a:ext cx="8086725" cy="1143000"/>
          </a:xfrm>
          <a:prstGeom prst="rect">
            <a:avLst/>
          </a:prstGeom>
          <a:noFill/>
          <a:ln w="9525">
            <a:noFill/>
            <a:miter lim="800000"/>
            <a:headEnd/>
            <a:tailEnd/>
          </a:ln>
        </p:spPr>
        <p:txBody>
          <a:bodyPr anchor="ctr"/>
          <a:lstStyle/>
          <a:p>
            <a:pPr marL="742950" indent="-742950"/>
            <a:r>
              <a:rPr lang="tr-TR" sz="2000" b="1"/>
              <a:t>5			4		3		2		1</a:t>
            </a:r>
          </a:p>
        </p:txBody>
      </p:sp>
      <p:sp>
        <p:nvSpPr>
          <p:cNvPr id="141328" name="Rectangle 17"/>
          <p:cNvSpPr>
            <a:spLocks noChangeArrowheads="1"/>
          </p:cNvSpPr>
          <p:nvPr/>
        </p:nvSpPr>
        <p:spPr bwMode="auto">
          <a:xfrm>
            <a:off x="3563938" y="1123950"/>
            <a:ext cx="2838450" cy="396875"/>
          </a:xfrm>
          <a:prstGeom prst="rect">
            <a:avLst/>
          </a:prstGeom>
          <a:noFill/>
          <a:ln w="9525" algn="ctr">
            <a:noFill/>
            <a:miter lim="800000"/>
            <a:headEnd/>
            <a:tailEnd/>
          </a:ln>
        </p:spPr>
        <p:txBody>
          <a:bodyPr wrap="none">
            <a:spAutoFit/>
          </a:bodyPr>
          <a:lstStyle/>
          <a:p>
            <a:r>
              <a:rPr lang="tr-TR" sz="2000" b="1">
                <a:solidFill>
                  <a:srgbClr val="000000"/>
                </a:solidFill>
              </a:rPr>
              <a:t>LIKERT SKALALARI</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468313" y="1628775"/>
            <a:ext cx="8229600" cy="4525963"/>
          </a:xfrm>
        </p:spPr>
        <p:txBody>
          <a:bodyPr/>
          <a:lstStyle/>
          <a:p>
            <a:pPr marL="38100" indent="-38100" algn="just" eaLnBrk="1" hangingPunct="1">
              <a:buFont typeface="Wingdings" pitchFamily="2" charset="2"/>
              <a:buNone/>
              <a:defRPr/>
            </a:pPr>
            <a:r>
              <a:rPr lang="tr-TR" dirty="0" smtClean="0">
                <a:latin typeface="Bookman Old Style" pitchFamily="18" charset="0"/>
              </a:rPr>
              <a:t>		</a:t>
            </a:r>
          </a:p>
          <a:p>
            <a:pPr marL="38100" indent="-38100" algn="just" eaLnBrk="1" hangingPunct="1">
              <a:defRPr/>
            </a:pPr>
            <a:endParaRPr lang="tr-TR" dirty="0" smtClean="0">
              <a:latin typeface="Bookman Old Style" pitchFamily="18" charset="0"/>
            </a:endParaRPr>
          </a:p>
          <a:p>
            <a:pPr marL="38100" indent="-38100" algn="just" eaLnBrk="1" hangingPunct="1">
              <a:buFont typeface="Wingdings" pitchFamily="2" charset="2"/>
              <a:buNone/>
              <a:defRPr/>
            </a:pPr>
            <a:endParaRPr lang="tr-TR" dirty="0" smtClean="0">
              <a:effectLst>
                <a:outerShdw blurRad="38100" dist="38100" dir="2700000" algn="tl">
                  <a:srgbClr val="000000"/>
                </a:outerShdw>
              </a:effectLst>
              <a:latin typeface="Bookman Old Style" pitchFamily="18" charset="0"/>
            </a:endParaRPr>
          </a:p>
        </p:txBody>
      </p:sp>
      <p:sp>
        <p:nvSpPr>
          <p:cNvPr id="3" name="2 İçerik Yer Tutucusu"/>
          <p:cNvSpPr>
            <a:spLocks noGrp="1"/>
          </p:cNvSpPr>
          <p:nvPr>
            <p:ph idx="4294967295"/>
          </p:nvPr>
        </p:nvSpPr>
        <p:spPr>
          <a:xfrm>
            <a:off x="250825" y="1773238"/>
            <a:ext cx="8229600" cy="2328862"/>
          </a:xfrm>
        </p:spPr>
        <p:style>
          <a:lnRef idx="2">
            <a:schemeClr val="dk1"/>
          </a:lnRef>
          <a:fillRef idx="1">
            <a:schemeClr val="lt1"/>
          </a:fillRef>
          <a:effectRef idx="0">
            <a:schemeClr val="dk1"/>
          </a:effectRef>
          <a:fontRef idx="minor">
            <a:schemeClr val="dk1"/>
          </a:fontRef>
        </p:style>
        <p:txBody>
          <a:bodyPr>
            <a:normAutofit/>
          </a:bodyPr>
          <a:lstStyle/>
          <a:p>
            <a:pPr algn="ctr" eaLnBrk="1" hangingPunct="1">
              <a:buFont typeface="Wingdings" pitchFamily="2" charset="2"/>
              <a:buNone/>
              <a:defRPr/>
            </a:pPr>
            <a:r>
              <a:rPr lang="tr-TR" sz="2100" dirty="0" smtClean="0">
                <a:solidFill>
                  <a:srgbClr val="000000"/>
                </a:solidFill>
                <a:latin typeface="Bookman Old Style" pitchFamily="18" charset="0"/>
              </a:rPr>
              <a:t>Yabancı markalı beyaz eşyalara karşı benim tutumum</a:t>
            </a:r>
          </a:p>
          <a:p>
            <a:pPr algn="ctr" eaLnBrk="1" hangingPunct="1">
              <a:buFont typeface="Wingdings" pitchFamily="2" charset="2"/>
              <a:buNone/>
              <a:defRPr/>
            </a:pPr>
            <a:endParaRPr lang="tr-TR" sz="2100" dirty="0" smtClean="0">
              <a:solidFill>
                <a:srgbClr val="000000"/>
              </a:solidFill>
              <a:latin typeface="Bookman Old Style" pitchFamily="18" charset="0"/>
            </a:endParaRPr>
          </a:p>
          <a:p>
            <a:pPr algn="ctr" eaLnBrk="1" hangingPunct="1">
              <a:buFont typeface="Wingdings" pitchFamily="2" charset="2"/>
              <a:buNone/>
              <a:defRPr/>
            </a:pPr>
            <a:r>
              <a:rPr lang="tr-TR" sz="2100" dirty="0" smtClean="0">
                <a:solidFill>
                  <a:srgbClr val="000000"/>
                </a:solidFill>
                <a:latin typeface="Bookman Old Style" pitchFamily="18" charset="0"/>
              </a:rPr>
              <a:t>Olumlu &lt;&lt;&lt;&lt;&lt;&lt;&lt;&lt;&lt;&lt;&lt;&lt;&lt;&lt;&lt;&lt;&lt;&lt;&gt;&gt;&gt;&gt;&gt;&gt;&gt;&gt;&gt;&gt;&gt;&gt;&gt;&gt;&gt;&gt;&gt; Olumsuz</a:t>
            </a:r>
          </a:p>
          <a:p>
            <a:pPr algn="ctr" eaLnBrk="1" hangingPunct="1">
              <a:buFont typeface="Wingdings" pitchFamily="2" charset="2"/>
              <a:buNone/>
              <a:defRPr/>
            </a:pPr>
            <a:r>
              <a:rPr lang="tr-TR" sz="1700" dirty="0" smtClean="0">
                <a:solidFill>
                  <a:srgbClr val="000000"/>
                </a:solidFill>
                <a:latin typeface="Bookman Old Style" pitchFamily="18" charset="0"/>
              </a:rPr>
              <a:t>Son Derece       Oldukça	Az      Hiç Biri	Az        Oldukça	Son Derece</a:t>
            </a:r>
          </a:p>
        </p:txBody>
      </p:sp>
      <p:sp>
        <p:nvSpPr>
          <p:cNvPr id="142340" name="Rectangle 5"/>
          <p:cNvSpPr>
            <a:spLocks noChangeArrowheads="1"/>
          </p:cNvSpPr>
          <p:nvPr/>
        </p:nvSpPr>
        <p:spPr bwMode="auto">
          <a:xfrm>
            <a:off x="3276600" y="1266825"/>
            <a:ext cx="2436813" cy="396875"/>
          </a:xfrm>
          <a:prstGeom prst="rect">
            <a:avLst/>
          </a:prstGeom>
          <a:noFill/>
          <a:ln w="9525" algn="ctr">
            <a:noFill/>
            <a:miter lim="800000"/>
            <a:headEnd/>
            <a:tailEnd/>
          </a:ln>
        </p:spPr>
        <p:txBody>
          <a:bodyPr wrap="none">
            <a:spAutoFit/>
          </a:bodyPr>
          <a:lstStyle/>
          <a:p>
            <a:r>
              <a:rPr lang="tr-TR" sz="2000" b="1">
                <a:solidFill>
                  <a:srgbClr val="000000"/>
                </a:solidFill>
              </a:rPr>
              <a:t>SEMANTİK FARK</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468313" y="1628775"/>
            <a:ext cx="8229600" cy="4525963"/>
          </a:xfrm>
        </p:spPr>
        <p:txBody>
          <a:bodyPr/>
          <a:lstStyle/>
          <a:p>
            <a:pPr marL="38100" indent="-38100" algn="just" eaLnBrk="1" hangingPunct="1">
              <a:buFont typeface="Wingdings" pitchFamily="2" charset="2"/>
              <a:buNone/>
              <a:defRPr/>
            </a:pPr>
            <a:endParaRPr lang="tr-TR" dirty="0" smtClean="0">
              <a:latin typeface="Bookman Old Style" pitchFamily="18" charset="0"/>
            </a:endParaRPr>
          </a:p>
          <a:p>
            <a:pPr marL="38100" indent="-38100" algn="just" eaLnBrk="1" hangingPunct="1">
              <a:buFont typeface="Wingdings" pitchFamily="2" charset="2"/>
              <a:buNone/>
              <a:defRPr/>
            </a:pPr>
            <a:r>
              <a:rPr lang="tr-TR" dirty="0" smtClean="0">
                <a:latin typeface="Bookman Old Style" pitchFamily="18" charset="0"/>
              </a:rPr>
              <a:t>				</a:t>
            </a:r>
          </a:p>
          <a:p>
            <a:pPr marL="38100" indent="-38100" algn="just" eaLnBrk="1" hangingPunct="1">
              <a:defRPr/>
            </a:pPr>
            <a:endParaRPr lang="tr-TR" dirty="0" smtClean="0">
              <a:latin typeface="Bookman Old Style" pitchFamily="18" charset="0"/>
            </a:endParaRPr>
          </a:p>
          <a:p>
            <a:pPr marL="38100" indent="-38100" algn="just" eaLnBrk="1" hangingPunct="1">
              <a:buFont typeface="Wingdings" pitchFamily="2" charset="2"/>
              <a:buNone/>
              <a:defRPr/>
            </a:pPr>
            <a:endParaRPr lang="tr-TR" dirty="0" smtClean="0">
              <a:effectLst>
                <a:outerShdw blurRad="38100" dist="38100" dir="2700000" algn="tl">
                  <a:srgbClr val="000000"/>
                </a:outerShdw>
              </a:effectLst>
              <a:latin typeface="Bookman Old Style" pitchFamily="18" charset="0"/>
            </a:endParaRPr>
          </a:p>
        </p:txBody>
      </p:sp>
      <p:pic>
        <p:nvPicPr>
          <p:cNvPr id="4" name="3 İçerik Yer Tutucusu" descr="Expectancy-value.png"/>
          <p:cNvPicPr>
            <a:picLocks noGrp="1" noChangeAspect="1"/>
          </p:cNvPicPr>
          <p:nvPr>
            <p:ph idx="4294967295"/>
          </p:nvPr>
        </p:nvPicPr>
        <p:blipFill>
          <a:blip r:embed="rId3" cstate="print"/>
          <a:stretch>
            <a:fillRect/>
          </a:stretch>
        </p:blipFill>
        <p:spPr>
          <a:xfrm>
            <a:off x="3492500" y="2636838"/>
            <a:ext cx="2357438" cy="1916112"/>
          </a:xfrm>
        </p:spPr>
        <p:style>
          <a:lnRef idx="2">
            <a:schemeClr val="dk1"/>
          </a:lnRef>
          <a:fillRef idx="1">
            <a:schemeClr val="lt1"/>
          </a:fillRef>
          <a:effectRef idx="0">
            <a:schemeClr val="dk1"/>
          </a:effectRef>
          <a:fontRef idx="minor">
            <a:schemeClr val="dk1"/>
          </a:fontRef>
        </p:style>
      </p:pic>
      <p:pic>
        <p:nvPicPr>
          <p:cNvPr id="5" name="4 Resim" descr="expect f3de5fdcbfee8b77a861a546268788aa.png"/>
          <p:cNvPicPr>
            <a:picLocks noChangeAspect="1"/>
          </p:cNvPicPr>
          <p:nvPr/>
        </p:nvPicPr>
        <p:blipFill>
          <a:blip r:embed="rId4" cstate="print"/>
          <a:stretch>
            <a:fillRect/>
          </a:stretch>
        </p:blipFill>
        <p:spPr>
          <a:xfrm>
            <a:off x="500063" y="4643438"/>
            <a:ext cx="7918450" cy="857250"/>
          </a:xfrm>
          <a:prstGeom prst="rect">
            <a:avLst/>
          </a:prstGeom>
        </p:spPr>
        <p:style>
          <a:lnRef idx="2">
            <a:schemeClr val="dk1"/>
          </a:lnRef>
          <a:fillRef idx="1">
            <a:schemeClr val="lt1"/>
          </a:fillRef>
          <a:effectRef idx="0">
            <a:schemeClr val="dk1"/>
          </a:effectRef>
          <a:fontRef idx="minor">
            <a:schemeClr val="dk1"/>
          </a:fontRef>
        </p:style>
      </p:pic>
      <p:sp>
        <p:nvSpPr>
          <p:cNvPr id="143365" name="Rectangle 6"/>
          <p:cNvSpPr>
            <a:spLocks noChangeArrowheads="1"/>
          </p:cNvSpPr>
          <p:nvPr/>
        </p:nvSpPr>
        <p:spPr bwMode="auto">
          <a:xfrm>
            <a:off x="1763713" y="1987550"/>
            <a:ext cx="5700712" cy="396875"/>
          </a:xfrm>
          <a:prstGeom prst="rect">
            <a:avLst/>
          </a:prstGeom>
          <a:noFill/>
          <a:ln w="9525" algn="ctr">
            <a:noFill/>
            <a:miter lim="800000"/>
            <a:headEnd/>
            <a:tailEnd/>
          </a:ln>
        </p:spPr>
        <p:txBody>
          <a:bodyPr wrap="none">
            <a:spAutoFit/>
          </a:bodyPr>
          <a:lstStyle/>
          <a:p>
            <a:r>
              <a:rPr lang="tr-TR" sz="2000" b="1">
                <a:solidFill>
                  <a:srgbClr val="000000"/>
                </a:solidFill>
              </a:rPr>
              <a:t>TUTUMLARDA BEKLENTİ-DEĞER MODELİ</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Rot="1" noChangeArrowheads="1"/>
          </p:cNvSpPr>
          <p:nvPr/>
        </p:nvSpPr>
        <p:spPr bwMode="auto">
          <a:xfrm>
            <a:off x="539750" y="333375"/>
            <a:ext cx="5184775" cy="574675"/>
          </a:xfrm>
          <a:prstGeom prst="rect">
            <a:avLst/>
          </a:prstGeom>
          <a:noFill/>
          <a:ln w="9525">
            <a:noFill/>
            <a:miter lim="800000"/>
            <a:headEnd/>
            <a:tailEnd/>
          </a:ln>
          <a:effectLst/>
        </p:spPr>
        <p:txBody>
          <a:bodyPr anchor="ctr"/>
          <a:lstStyle/>
          <a:p>
            <a:pPr>
              <a:defRPr/>
            </a:pPr>
            <a:endParaRPr lang="tr-TR" sz="3500" b="1" dirty="0">
              <a:solidFill>
                <a:schemeClr val="tx2"/>
              </a:solidFill>
              <a:effectLst>
                <a:outerShdw blurRad="38100" dist="38100" dir="2700000" algn="tl">
                  <a:srgbClr val="000000"/>
                </a:outerShdw>
              </a:effectLst>
            </a:endParaRPr>
          </a:p>
        </p:txBody>
      </p:sp>
      <p:sp>
        <p:nvSpPr>
          <p:cNvPr id="144387" name="Rectangle 3"/>
          <p:cNvSpPr>
            <a:spLocks noChangeArrowheads="1"/>
          </p:cNvSpPr>
          <p:nvPr/>
        </p:nvSpPr>
        <p:spPr bwMode="auto">
          <a:xfrm>
            <a:off x="714375" y="714375"/>
            <a:ext cx="7358063" cy="523875"/>
          </a:xfrm>
          <a:prstGeom prst="rect">
            <a:avLst/>
          </a:prstGeom>
          <a:noFill/>
          <a:ln w="9525" algn="ctr">
            <a:noFill/>
            <a:miter lim="800000"/>
            <a:headEnd/>
            <a:tailEnd/>
          </a:ln>
        </p:spPr>
        <p:txBody>
          <a:bodyPr>
            <a:spAutoFit/>
          </a:bodyPr>
          <a:lstStyle/>
          <a:p>
            <a:r>
              <a:rPr lang="tr-TR" sz="2800" b="1">
                <a:solidFill>
                  <a:srgbClr val="000000"/>
                </a:solidFill>
              </a:rPr>
              <a:t>TUTUM DEĞİŞTİRME STRATEJİLERİ</a:t>
            </a:r>
          </a:p>
        </p:txBody>
      </p:sp>
      <p:sp>
        <p:nvSpPr>
          <p:cNvPr id="144388" name="2 İçerik Yer Tutucusu"/>
          <p:cNvSpPr>
            <a:spLocks/>
          </p:cNvSpPr>
          <p:nvPr/>
        </p:nvSpPr>
        <p:spPr bwMode="auto">
          <a:xfrm>
            <a:off x="457200" y="2357438"/>
            <a:ext cx="7972425" cy="3768725"/>
          </a:xfrm>
          <a:prstGeom prst="rect">
            <a:avLst/>
          </a:prstGeom>
          <a:noFill/>
          <a:ln w="9525">
            <a:noFill/>
            <a:miter lim="800000"/>
            <a:headEnd/>
            <a:tailEnd/>
          </a:ln>
        </p:spPr>
        <p:txBody>
          <a:bodyPr/>
          <a:lstStyle/>
          <a:p>
            <a:pPr marL="342900" indent="-342900">
              <a:spcBef>
                <a:spcPct val="20000"/>
              </a:spcBef>
              <a:buClr>
                <a:schemeClr val="tx2"/>
              </a:buClr>
              <a:buSzPct val="70000"/>
              <a:buFont typeface="Wingdings" pitchFamily="2" charset="2"/>
              <a:buNone/>
            </a:pPr>
            <a:r>
              <a:rPr lang="tr-TR" sz="2200"/>
              <a:t>Pazarlama iletişimi mesajlarında  </a:t>
            </a:r>
            <a:r>
              <a:rPr lang="tr-TR" sz="2200" b="1"/>
              <a:t>Bunu/Bunları biliyor muydunuz</a:t>
            </a:r>
            <a:r>
              <a:rPr lang="tr-TR" sz="2200"/>
              <a:t>? Sorusu ile başlayan cümleler ile hedef kitlede yeni ve belirgin bir inanç oluşturmaya yönelik tutum değiştirme çabalarıdır. </a:t>
            </a:r>
            <a:r>
              <a:rPr lang="tr-TR" sz="2200" b="1"/>
              <a:t>İnsanlara yanıldıklarını göstermek </a:t>
            </a:r>
            <a:r>
              <a:rPr lang="tr-TR" sz="2200"/>
              <a:t>de tutum değiştirmede etkilidir </a:t>
            </a:r>
            <a:r>
              <a:rPr lang="tr-TR" sz="2200" b="1">
                <a:solidFill>
                  <a:srgbClr val="FF0000"/>
                </a:solidFill>
              </a:rPr>
              <a:t>Örn: </a:t>
            </a:r>
            <a:r>
              <a:rPr lang="tr-TR" sz="2200"/>
              <a:t>dove koltukaltı deodorant örneği gibi ya da  Algida’ nın; dondurmanın kışın da tüketilebilecek bir ürün olduğunu vurgulayan reklamları (kestaneli dondurma, ürün logosu değişimi vb)</a:t>
            </a:r>
          </a:p>
        </p:txBody>
      </p:sp>
      <p:sp>
        <p:nvSpPr>
          <p:cNvPr id="144389" name="2 Metin Yer Tutucusu"/>
          <p:cNvSpPr txBox="1">
            <a:spLocks/>
          </p:cNvSpPr>
          <p:nvPr/>
        </p:nvSpPr>
        <p:spPr bwMode="auto">
          <a:xfrm>
            <a:off x="468313" y="1700213"/>
            <a:ext cx="8115300" cy="639762"/>
          </a:xfrm>
          <a:prstGeom prst="rect">
            <a:avLst/>
          </a:prstGeom>
          <a:noFill/>
          <a:ln w="9525">
            <a:noFill/>
            <a:miter lim="800000"/>
            <a:headEnd/>
            <a:tailEnd/>
          </a:ln>
        </p:spPr>
        <p:txBody>
          <a:bodyPr/>
          <a:lstStyle/>
          <a:p>
            <a:pPr marL="342900" indent="-342900" algn="ctr">
              <a:spcBef>
                <a:spcPct val="20000"/>
              </a:spcBef>
            </a:pPr>
            <a:r>
              <a:rPr lang="tr-TR" sz="2400" b="1">
                <a:solidFill>
                  <a:srgbClr val="FF0000"/>
                </a:solidFill>
              </a:rPr>
              <a:t>1-Yeni ve belirgin bir inanç oluşturmak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Rot="1" noChangeArrowheads="1"/>
          </p:cNvSpPr>
          <p:nvPr/>
        </p:nvSpPr>
        <p:spPr bwMode="auto">
          <a:xfrm>
            <a:off x="539750" y="333375"/>
            <a:ext cx="8175625" cy="809625"/>
          </a:xfrm>
          <a:prstGeom prst="rect">
            <a:avLst/>
          </a:prstGeom>
          <a:noFill/>
          <a:ln w="9525">
            <a:noFill/>
            <a:miter lim="800000"/>
            <a:headEnd/>
            <a:tailEnd/>
          </a:ln>
          <a:effectLst/>
        </p:spPr>
        <p:txBody>
          <a:bodyPr anchor="ctr"/>
          <a:lstStyle/>
          <a:p>
            <a:pPr>
              <a:defRPr/>
            </a:pPr>
            <a:endParaRPr lang="tr-TR" sz="2800" b="1" dirty="0">
              <a:solidFill>
                <a:srgbClr val="000000"/>
              </a:solidFill>
            </a:endParaRPr>
          </a:p>
          <a:p>
            <a:pPr>
              <a:defRPr/>
            </a:pPr>
            <a:r>
              <a:rPr lang="tr-TR" sz="2800" b="1" dirty="0">
                <a:solidFill>
                  <a:srgbClr val="000000"/>
                </a:solidFill>
              </a:rPr>
              <a:t>TUTUM DEĞİŞTİRME STRATEJİLERİ-devam</a:t>
            </a:r>
          </a:p>
          <a:p>
            <a:pPr>
              <a:defRPr/>
            </a:pPr>
            <a:endParaRPr lang="tr-TR" sz="3500" b="1" dirty="0">
              <a:solidFill>
                <a:schemeClr val="tx2"/>
              </a:solidFill>
              <a:effectLst>
                <a:outerShdw blurRad="38100" dist="38100" dir="2700000" algn="tl">
                  <a:srgbClr val="000000"/>
                </a:outerShdw>
              </a:effectLst>
            </a:endParaRPr>
          </a:p>
        </p:txBody>
      </p:sp>
      <p:sp>
        <p:nvSpPr>
          <p:cNvPr id="145411" name="1 Başlık"/>
          <p:cNvSpPr>
            <a:spLocks/>
          </p:cNvSpPr>
          <p:nvPr/>
        </p:nvSpPr>
        <p:spPr bwMode="auto">
          <a:xfrm>
            <a:off x="1187450" y="1268413"/>
            <a:ext cx="6207125" cy="846137"/>
          </a:xfrm>
          <a:prstGeom prst="rect">
            <a:avLst/>
          </a:prstGeom>
          <a:noFill/>
          <a:ln w="9525">
            <a:noFill/>
            <a:miter lim="800000"/>
            <a:headEnd/>
            <a:tailEnd/>
          </a:ln>
        </p:spPr>
        <p:txBody>
          <a:bodyPr anchor="ctr"/>
          <a:lstStyle/>
          <a:p>
            <a:r>
              <a:rPr lang="tr-TR" sz="2000" b="1">
                <a:solidFill>
                  <a:srgbClr val="FF0000"/>
                </a:solidFill>
              </a:rPr>
              <a:t>2-MEVCUT POZİTİF İNANCI GÜÇLENDİRMEK</a:t>
            </a:r>
          </a:p>
        </p:txBody>
      </p:sp>
      <p:sp>
        <p:nvSpPr>
          <p:cNvPr id="145412" name="3 İçerik Yer Tutucusu"/>
          <p:cNvSpPr>
            <a:spLocks/>
          </p:cNvSpPr>
          <p:nvPr/>
        </p:nvSpPr>
        <p:spPr bwMode="auto">
          <a:xfrm>
            <a:off x="857250" y="2000250"/>
            <a:ext cx="7531100" cy="3797300"/>
          </a:xfrm>
          <a:prstGeom prst="rect">
            <a:avLst/>
          </a:prstGeom>
          <a:noFill/>
          <a:ln w="9525">
            <a:noFill/>
            <a:miter lim="800000"/>
            <a:headEnd/>
            <a:tailEnd/>
          </a:ln>
        </p:spPr>
        <p:txBody>
          <a:bodyPr/>
          <a:lstStyle/>
          <a:p>
            <a:pPr marL="342900" indent="-342900" algn="just">
              <a:spcBef>
                <a:spcPct val="20000"/>
              </a:spcBef>
              <a:buClr>
                <a:schemeClr val="tx2"/>
              </a:buClr>
              <a:buSzPct val="70000"/>
              <a:buFont typeface="Wingdings" pitchFamily="2" charset="2"/>
              <a:buNone/>
            </a:pPr>
            <a:r>
              <a:rPr lang="tr-TR" sz="2000"/>
              <a:t>İnsanların bir ürün veya hizmetle ilgili </a:t>
            </a:r>
            <a:r>
              <a:rPr lang="tr-TR" sz="2000" u="sng"/>
              <a:t>sahip oldukları bilgi/inanç güçlendirilmeye çalışılarak </a:t>
            </a:r>
            <a:r>
              <a:rPr lang="tr-TR" sz="2000"/>
              <a:t>tutumunu değiştirmeleri sağlanmaya çalışılır.	</a:t>
            </a:r>
          </a:p>
          <a:p>
            <a:pPr marL="342900" indent="-342900" algn="just">
              <a:spcBef>
                <a:spcPct val="20000"/>
              </a:spcBef>
              <a:buClr>
                <a:schemeClr val="tx2"/>
              </a:buClr>
              <a:buSzPct val="70000"/>
              <a:buFont typeface="Wingdings" pitchFamily="2" charset="2"/>
              <a:buNone/>
            </a:pPr>
            <a:r>
              <a:rPr lang="tr-TR" sz="2000" b="1">
                <a:solidFill>
                  <a:srgbClr val="FF0000"/>
                </a:solidFill>
              </a:rPr>
              <a:t>Örn: </a:t>
            </a:r>
          </a:p>
          <a:p>
            <a:pPr marL="342900" indent="-342900" algn="just">
              <a:spcBef>
                <a:spcPct val="20000"/>
              </a:spcBef>
              <a:buClr>
                <a:schemeClr val="tx2"/>
              </a:buClr>
              <a:buSzPct val="70000"/>
              <a:buFont typeface="Wingdings" pitchFamily="2" charset="2"/>
              <a:buNone/>
            </a:pPr>
            <a:r>
              <a:rPr lang="tr-TR" sz="2000"/>
              <a:t>“Vücudumuzun %60’ı sudan oluşur ve bu su, 6 haftada bir içtiğimiz su ile yenilenir. Bu yüzden vücudunuzun sağlıkla yenilenmesi ve canlanması için içtiğiniz suyu dikkatli seçmemiz önemlidir.”</a:t>
            </a:r>
          </a:p>
          <a:p>
            <a:pPr marL="342900" indent="-342900" algn="just">
              <a:spcBef>
                <a:spcPct val="20000"/>
              </a:spcBef>
              <a:buClr>
                <a:schemeClr val="tx2"/>
              </a:buClr>
              <a:buSzPct val="70000"/>
              <a:buFont typeface="Wingdings" pitchFamily="2" charset="2"/>
              <a:buNone/>
            </a:pPr>
            <a:r>
              <a:rPr lang="tr-TR" sz="2000"/>
              <a:t>Ya da örneğin dondurma reklamında dondurmamızın %90 sütten yapılır c vitamini içerir vb. gibi vurgular.</a:t>
            </a:r>
          </a:p>
          <a:p>
            <a:pPr marL="342900" indent="-342900" algn="just">
              <a:spcBef>
                <a:spcPct val="20000"/>
              </a:spcBef>
              <a:buClr>
                <a:schemeClr val="tx2"/>
              </a:buClr>
              <a:buSzPct val="70000"/>
              <a:buFont typeface="Wingdings" pitchFamily="2" charset="2"/>
              <a:buChar char="l"/>
            </a:pPr>
            <a:endParaRPr lang="tr-TR"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Rot="1" noChangeArrowheads="1"/>
          </p:cNvSpPr>
          <p:nvPr/>
        </p:nvSpPr>
        <p:spPr bwMode="auto">
          <a:xfrm>
            <a:off x="539750" y="333375"/>
            <a:ext cx="7889875" cy="574675"/>
          </a:xfrm>
          <a:prstGeom prst="rect">
            <a:avLst/>
          </a:prstGeom>
          <a:noFill/>
          <a:ln w="9525">
            <a:noFill/>
            <a:miter lim="800000"/>
            <a:headEnd/>
            <a:tailEnd/>
          </a:ln>
        </p:spPr>
        <p:txBody>
          <a:bodyPr anchor="ctr"/>
          <a:lstStyle/>
          <a:p>
            <a:r>
              <a:rPr lang="tr-TR" sz="2400" b="1">
                <a:solidFill>
                  <a:srgbClr val="000000"/>
                </a:solidFill>
              </a:rPr>
              <a:t>TUTUM DEĞİŞTİRME STRATEJİLERİ-devam</a:t>
            </a:r>
          </a:p>
        </p:txBody>
      </p:sp>
      <p:sp>
        <p:nvSpPr>
          <p:cNvPr id="146435" name="1 Başlık"/>
          <p:cNvSpPr>
            <a:spLocks/>
          </p:cNvSpPr>
          <p:nvPr/>
        </p:nvSpPr>
        <p:spPr bwMode="auto">
          <a:xfrm>
            <a:off x="684213" y="1196975"/>
            <a:ext cx="8229600" cy="1143000"/>
          </a:xfrm>
          <a:prstGeom prst="rect">
            <a:avLst/>
          </a:prstGeom>
          <a:noFill/>
          <a:ln w="9525">
            <a:noFill/>
            <a:miter lim="800000"/>
            <a:headEnd/>
            <a:tailEnd/>
          </a:ln>
        </p:spPr>
        <p:txBody>
          <a:bodyPr anchor="ctr"/>
          <a:lstStyle/>
          <a:p>
            <a:pPr algn="ctr"/>
            <a:r>
              <a:rPr lang="tr-TR" sz="2000" b="1">
                <a:solidFill>
                  <a:srgbClr val="FF0000"/>
                </a:solidFill>
              </a:rPr>
              <a:t>3-GÜÇLÜ BİR İNANCIN DEĞERLENDİRİLMESİNİN DEĞİŞTİRİLMESİ</a:t>
            </a:r>
          </a:p>
        </p:txBody>
      </p:sp>
      <p:sp>
        <p:nvSpPr>
          <p:cNvPr id="146436" name="2 İçerik Yer Tutucusu"/>
          <p:cNvSpPr>
            <a:spLocks/>
          </p:cNvSpPr>
          <p:nvPr/>
        </p:nvSpPr>
        <p:spPr bwMode="auto">
          <a:xfrm>
            <a:off x="500063" y="2286000"/>
            <a:ext cx="8115300" cy="3768725"/>
          </a:xfrm>
          <a:prstGeom prst="rect">
            <a:avLst/>
          </a:prstGeom>
          <a:noFill/>
          <a:ln w="9525">
            <a:noFill/>
            <a:miter lim="800000"/>
            <a:headEnd/>
            <a:tailEnd/>
          </a:ln>
        </p:spPr>
        <p:txBody>
          <a:bodyPr/>
          <a:lstStyle/>
          <a:p>
            <a:pPr indent="12700" algn="just">
              <a:spcBef>
                <a:spcPct val="20000"/>
              </a:spcBef>
              <a:buClr>
                <a:schemeClr val="tx2"/>
              </a:buClr>
              <a:buSzPct val="70000"/>
              <a:buFont typeface="Wingdings" pitchFamily="2" charset="2"/>
              <a:buNone/>
            </a:pPr>
            <a:r>
              <a:rPr lang="tr-TR" sz="2000"/>
              <a:t>Bu stratejide birinci stratejide bahsedilen tüketiciye yanıldığını gösterme uygulamasına </a:t>
            </a:r>
            <a:r>
              <a:rPr lang="tr-TR" sz="2000" b="1"/>
              <a:t>benzer</a:t>
            </a:r>
            <a:r>
              <a:rPr lang="tr-TR" sz="2000"/>
              <a:t> bir uygulama yapılır. Fakat </a:t>
            </a:r>
            <a:r>
              <a:rPr lang="tr-TR" sz="2000" b="1">
                <a:solidFill>
                  <a:srgbClr val="FF0000"/>
                </a:solidFill>
              </a:rPr>
              <a:t>farklı olarak tüketicinin bildiği bir şeyin doğru olmadığı mesajı verilmektedir.</a:t>
            </a:r>
            <a:r>
              <a:rPr lang="tr-TR" sz="2000"/>
              <a:t> Tüketicilerin ürün/marka/rakipler ile ilgili bilgilerinde değişiklik yapılmaya çalışılır. </a:t>
            </a:r>
          </a:p>
          <a:p>
            <a:pPr indent="12700" algn="just">
              <a:spcBef>
                <a:spcPct val="20000"/>
              </a:spcBef>
              <a:buClr>
                <a:schemeClr val="tx2"/>
              </a:buClr>
              <a:buSzPct val="70000"/>
              <a:buFont typeface="Wingdings" pitchFamily="2" charset="2"/>
              <a:buNone/>
            </a:pPr>
            <a:r>
              <a:rPr lang="tr-TR" sz="2000" b="1">
                <a:solidFill>
                  <a:srgbClr val="FF0000"/>
                </a:solidFill>
              </a:rPr>
              <a:t>Ör:</a:t>
            </a:r>
            <a:r>
              <a:rPr lang="tr-TR" sz="2000"/>
              <a:t> Kızılayın “kan acil değil sürekli bir ihtiyaçtır” mesajı</a:t>
            </a:r>
          </a:p>
          <a:p>
            <a:pPr indent="12700" algn="just">
              <a:spcBef>
                <a:spcPct val="20000"/>
              </a:spcBef>
              <a:buClr>
                <a:schemeClr val="tx2"/>
              </a:buClr>
              <a:buSzPct val="70000"/>
              <a:buFont typeface="Wingdings" pitchFamily="2" charset="2"/>
              <a:buNone/>
            </a:pPr>
            <a:r>
              <a:rPr lang="tr-TR" sz="2000"/>
              <a:t>Ya da Tchibo sadece kahve satar imajını değiştirmek için yaptığı reklamlar: Onlar sadece kahveci değil mi?</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1353</Words>
  <Application>Microsoft Office PowerPoint</Application>
  <PresentationFormat>Ekran Gösterisi (4:3)</PresentationFormat>
  <Paragraphs>159</Paragraphs>
  <Slides>20</Slides>
  <Notes>19</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Akış</vt:lpstr>
      <vt:lpstr>    </vt:lpstr>
      <vt:lpstr>1. Tutum</vt:lpstr>
      <vt:lpstr>Tutum-devam</vt:lpstr>
      <vt:lpstr>Slayt 4</vt:lpstr>
      <vt:lpstr>Tutumun fonksiyonları-devam</vt:lpstr>
      <vt:lpstr>Tutumun fonksiyonları-devam</vt:lpstr>
      <vt:lpstr>Tutumun fonksiyonları-devam</vt:lpstr>
      <vt:lpstr>Tutumun Unsurları </vt:lpstr>
      <vt:lpstr>Bilişsel Uyumsuzluk/çelişki (Festinger)</vt:lpstr>
      <vt:lpstr>Tutumun unsurları-devam</vt:lpstr>
      <vt:lpstr>Tutumun unsurları-devam</vt:lpstr>
      <vt:lpstr>Tutumun Unsurları-devam</vt:lpstr>
      <vt:lpstr>Tutumun unsurları-devam</vt:lpstr>
      <vt:lpstr> Tutumların Ölçülmesi</vt:lpstr>
      <vt:lpstr>Slayt 15</vt:lpstr>
      <vt:lpstr>Slayt 16</vt:lpstr>
      <vt:lpstr>Slayt 17</vt:lpstr>
      <vt:lpstr>Slayt 18</vt:lpstr>
      <vt:lpstr>Slayt 19</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LENOVO</dc:creator>
  <cp:lastModifiedBy>LENOVO</cp:lastModifiedBy>
  <cp:revision>1</cp:revision>
  <dcterms:created xsi:type="dcterms:W3CDTF">2020-03-19T18:16:38Z</dcterms:created>
  <dcterms:modified xsi:type="dcterms:W3CDTF">2020-03-19T18:16:52Z</dcterms:modified>
</cp:coreProperties>
</file>