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>
        <p:scale>
          <a:sx n="84" d="100"/>
          <a:sy n="84" d="100"/>
        </p:scale>
        <p:origin x="-2394" y="-7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11.01.2020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646C7-5A76-44DE-854B-AD7D986B831B}" type="datetimeFigureOut">
              <a:rPr lang="tr-TR" smtClean="0"/>
              <a:t>11.01.2020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9267A-75B5-4FA3-9ED0-253F6F6D44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70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İLK VE ACİL YARDIM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800" b="1" dirty="0"/>
              <a:t>AYP 113 BEDEN EĞİTİMİ VE VÜCUT </a:t>
            </a:r>
            <a:r>
              <a:rPr lang="tr-TR" altLang="tr-TR" sz="1800" b="1" dirty="0" smtClean="0"/>
              <a:t>GELİŞTİRME I</a:t>
            </a:r>
            <a:endParaRPr lang="tr-TR" altLang="tr-TR" sz="1800" b="1" dirty="0"/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ÖĞR.GÖR.DR. PELİN AKYOL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600" dirty="0" smtClean="0"/>
              <a:t> </a:t>
            </a:r>
            <a:r>
              <a:rPr lang="tr-TR" sz="3600" dirty="0"/>
              <a:t>FİZİKSEL </a:t>
            </a:r>
            <a:r>
              <a:rPr lang="tr-TR" sz="3600" dirty="0" smtClean="0"/>
              <a:t>UYGUNLUĞU DEĞERLENDİREBİLMEK, ÖLÇÜM YÖNTEMLERİ </a:t>
            </a:r>
            <a:endParaRPr lang="tr-TR" altLang="tr-TR" sz="3600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3316191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AYP 113 BEDEN EĞİTİMİ VE VÜCUT GELİŞTİRME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AMAÇ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sz="2800" dirty="0" smtClean="0"/>
              <a:t>Bu </a:t>
            </a:r>
            <a:r>
              <a:rPr lang="tr-TR" sz="2800" dirty="0"/>
              <a:t>bölümde anlatılacak konular, </a:t>
            </a:r>
            <a:r>
              <a:rPr lang="tr-TR" sz="2800" dirty="0" smtClean="0"/>
              <a:t>fiziksel uygunluğu değerlendirebilmek için ölçüm yöntemleri nelerdir ve bu yöntemleri tanıtmaktır.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Başlık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altLang="tr-TR" b="1" smtClean="0"/>
              <a:t>Fiziksel Uygunluğun Temel Boyutları</a:t>
            </a:r>
          </a:p>
        </p:txBody>
      </p:sp>
      <p:sp>
        <p:nvSpPr>
          <p:cNvPr id="101379" name="2 İçerik Yer Tutucusu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tr-TR" altLang="tr-TR" sz="4000" i="1" smtClean="0"/>
              <a:t>Aerobik Fitness</a:t>
            </a:r>
            <a:endParaRPr lang="tr-TR" altLang="tr-TR" sz="4000" smtClean="0"/>
          </a:p>
          <a:p>
            <a:pPr eaLnBrk="1" hangingPunct="1"/>
            <a:r>
              <a:rPr lang="tr-TR" altLang="tr-TR" sz="4000" i="1" smtClean="0"/>
              <a:t>Kas-iskelet Fitness</a:t>
            </a:r>
            <a:endParaRPr lang="tr-TR" altLang="tr-TR" sz="4000" smtClean="0"/>
          </a:p>
          <a:p>
            <a:pPr eaLnBrk="1" hangingPunct="1"/>
            <a:r>
              <a:rPr lang="tr-TR" altLang="tr-TR" sz="4000" i="1" smtClean="0"/>
              <a:t>Motor Fitness</a:t>
            </a:r>
            <a:endParaRPr lang="tr-TR" altLang="tr-TR" sz="4000" smtClean="0"/>
          </a:p>
          <a:p>
            <a:pPr eaLnBrk="1" hangingPunct="1"/>
            <a:r>
              <a:rPr lang="tr-TR" altLang="tr-TR" sz="4000" i="1" smtClean="0"/>
              <a:t>Vücut kompozisyonu </a:t>
            </a:r>
            <a:endParaRPr lang="tr-TR" altLang="tr-TR" sz="4000" smtClean="0"/>
          </a:p>
        </p:txBody>
      </p:sp>
    </p:spTree>
    <p:extLst>
      <p:ext uri="{BB962C8B-B14F-4D97-AF65-F5344CB8AC3E}">
        <p14:creationId xmlns:p14="http://schemas.microsoft.com/office/powerpoint/2010/main" val="2394995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Başlık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altLang="tr-TR" b="1" smtClean="0"/>
              <a:t>Yetişkinler İçin Eurofit Test Bataryası Yapısı</a:t>
            </a:r>
          </a:p>
        </p:txBody>
      </p:sp>
      <p:graphicFrame>
        <p:nvGraphicFramePr>
          <p:cNvPr id="39" name="38 Tablo"/>
          <p:cNvGraphicFramePr>
            <a:graphicFrameLocks noGrp="1"/>
          </p:cNvGraphicFramePr>
          <p:nvPr/>
        </p:nvGraphicFramePr>
        <p:xfrm>
          <a:off x="642938" y="1782763"/>
          <a:ext cx="7858125" cy="4609784"/>
        </p:xfrm>
        <a:graphic>
          <a:graphicData uri="http://schemas.openxmlformats.org/drawingml/2006/table">
            <a:tbl>
              <a:tblPr/>
              <a:tblGrid>
                <a:gridCol w="1457325"/>
                <a:gridCol w="1271587"/>
                <a:gridCol w="1270000"/>
                <a:gridCol w="1190625"/>
                <a:gridCol w="1385888"/>
                <a:gridCol w="1282700"/>
              </a:tblGrid>
              <a:tr h="455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ÖLÇÜMLER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BİÇİMLER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FAKTÖRLER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TESTLER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1.ÖNCELİK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TESTLER 2.ÖNCELİK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TESTLER 3.ÖNCELİK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28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Aerobik Fitness</a:t>
                      </a:r>
                      <a:endParaRPr kumimoji="0" lang="tr-TR" altLang="tr-T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Maks.Aerobik güç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Maks. Aer. Güç.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yürüyüş testi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-Bisiklet testi veya -Mekik testi (20m)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-Koşu Testleri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70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İskelet-kas sistemi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-Kas kuvveti 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–Kas dayanıklılığı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-Esneklik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-Gövde kaslarının dayanıklılığı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-Bacak kas gücü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-Kol kas dayanıklılığı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-El kas kuvveti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-Gövde esnekliği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-Omuz hareketliliği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-Hareketli mekik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-Yana eğilme veya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otur-eriş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Dikey sıçrama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-Aneorobik Güç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-Sırt Kuvveti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-Pençe kuvveti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-Omuz uzanması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Motor Fitness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-Denge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-Hız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-Bütün vücut dengesi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-El hareket hızı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Tek ayak dengede durma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Flamingo Testi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14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Antropometrik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-Boy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-Kilo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-Skinfold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-Bel-Kalça kalınlık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-Çap-Çevre-Uzun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-Vücut kütle indeksi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-Toplam Skinfold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-Bel kalça oranı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-Vücut Oranları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-yapısal görünüm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-Boy için ağırlık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-Tahmini vücut yağı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-Yağ dağılımı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-Kas ve yağlılık</a:t>
                      </a:r>
                      <a:endParaRPr kumimoji="0" lang="tr-TR" alt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117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Başlık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tr-TR" sz="4800" b="1" smtClean="0"/>
              <a:t>TESTLER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457200" y="1357313"/>
            <a:ext cx="8229600" cy="50006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 Aerobik </a:t>
            </a:r>
            <a:r>
              <a:rPr lang="tr-TR" dirty="0" err="1" smtClean="0"/>
              <a:t>Fitnes</a:t>
            </a:r>
            <a:r>
              <a:rPr lang="tr-TR" dirty="0" smtClean="0"/>
              <a:t> Testleri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 Aerobik Koşu Testleri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 Dayanıklılık Mekik Koşu Testi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 </a:t>
            </a:r>
            <a:r>
              <a:rPr lang="tr-TR" dirty="0" err="1" smtClean="0"/>
              <a:t>Forestry</a:t>
            </a:r>
            <a:r>
              <a:rPr lang="tr-TR" dirty="0" smtClean="0"/>
              <a:t> Adım Testi        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 </a:t>
            </a:r>
            <a:r>
              <a:rPr lang="tr-TR" dirty="0" err="1" smtClean="0"/>
              <a:t>Astrand</a:t>
            </a:r>
            <a:r>
              <a:rPr lang="tr-TR" dirty="0" smtClean="0"/>
              <a:t> Bisiklet Testi (Ab Testi)    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2 Kilometre Yürüyüş Testi   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Kuvvet Testleri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Mekik Testi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Bükülü Kol İle Asılma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Sırt Kuvvetinin Ölçülmesi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El Dinamometresi (</a:t>
            </a:r>
            <a:r>
              <a:rPr lang="tr-TR" dirty="0" err="1" smtClean="0"/>
              <a:t>Handgrip</a:t>
            </a:r>
            <a:r>
              <a:rPr lang="tr-TR" dirty="0" smtClean="0"/>
              <a:t>)  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 Esneklik Testi (Otur-Eriş Testi)</a:t>
            </a: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7084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VÜCUT KOMPOZİSYONU ÖLÇÜMLERİ</a:t>
            </a:r>
          </a:p>
        </p:txBody>
      </p:sp>
      <p:sp>
        <p:nvSpPr>
          <p:cNvPr id="104451" name="2 İçerik Yer Tutucusu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tr-TR" altLang="tr-TR" sz="3600" smtClean="0"/>
              <a:t>Boy-Kilo Ölçümleri</a:t>
            </a:r>
            <a:endParaRPr lang="tr-TR" altLang="tr-TR" sz="3600" b="1" smtClean="0"/>
          </a:p>
          <a:p>
            <a:pPr eaLnBrk="1" hangingPunct="1"/>
            <a:r>
              <a:rPr lang="tr-TR" altLang="tr-TR" sz="3600" smtClean="0"/>
              <a:t>Skinfold (Deri Altı Yağ Kalınlığı) Ölçümleri</a:t>
            </a:r>
            <a:endParaRPr lang="tr-TR" altLang="tr-TR" sz="3600" b="1" smtClean="0"/>
          </a:p>
          <a:p>
            <a:pPr eaLnBrk="1" hangingPunct="1"/>
            <a:r>
              <a:rPr lang="tr-TR" altLang="tr-TR" sz="3600" smtClean="0"/>
              <a:t>Çap Ölçümleri (Diameters)</a:t>
            </a:r>
            <a:endParaRPr lang="tr-TR" altLang="tr-TR" sz="3600" b="1" smtClean="0"/>
          </a:p>
          <a:p>
            <a:pPr eaLnBrk="1" hangingPunct="1"/>
            <a:r>
              <a:rPr lang="tr-TR" altLang="tr-TR" sz="3600" smtClean="0"/>
              <a:t>Uzunluk Ölçümleri (Lenght)</a:t>
            </a:r>
            <a:endParaRPr lang="tr-TR" altLang="tr-TR" sz="3600" b="1" smtClean="0"/>
          </a:p>
          <a:p>
            <a:pPr eaLnBrk="1" hangingPunct="1"/>
            <a:r>
              <a:rPr lang="tr-TR" altLang="tr-TR" sz="3600" smtClean="0"/>
              <a:t>Çevre Ölçümleri (Circumferences)</a:t>
            </a:r>
            <a:endParaRPr lang="tr-TR" altLang="tr-TR" sz="3600" b="1" smtClean="0"/>
          </a:p>
          <a:p>
            <a:pPr eaLnBrk="1" hangingPunct="1"/>
            <a:r>
              <a:rPr lang="tr-TR" altLang="tr-TR" sz="3600" smtClean="0"/>
              <a:t>Somatotip Ölçümler</a:t>
            </a:r>
            <a:endParaRPr lang="tr-TR" altLang="tr-TR" sz="3600" b="1" smtClean="0"/>
          </a:p>
          <a:p>
            <a:pPr eaLnBrk="1" hangingPunct="1"/>
            <a:endParaRPr lang="tr-TR" altLang="tr-TR" sz="3600" smtClean="0"/>
          </a:p>
        </p:txBody>
      </p:sp>
    </p:spTree>
    <p:extLst>
      <p:ext uri="{BB962C8B-B14F-4D97-AF65-F5344CB8AC3E}">
        <p14:creationId xmlns:p14="http://schemas.microsoft.com/office/powerpoint/2010/main" val="303646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50" y="620688"/>
            <a:ext cx="804379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839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63284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868" y="1844824"/>
            <a:ext cx="6387508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426281"/>
            <a:ext cx="4320480" cy="130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363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691276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858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68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100" b="1" dirty="0" smtClean="0"/>
              <a:t>SKİNFOLD (DERİ ALTI YAĞ KALINLIĞI) ÖLÇÜMLERİ</a:t>
            </a:r>
            <a:endParaRPr lang="tr-TR" dirty="0" smtClean="0"/>
          </a:p>
        </p:txBody>
      </p:sp>
      <p:sp>
        <p:nvSpPr>
          <p:cNvPr id="105475" name="2 İçerik Yer Tutucusu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4400550" cy="4525963"/>
          </a:xfrm>
        </p:spPr>
        <p:txBody>
          <a:bodyPr/>
          <a:lstStyle/>
          <a:p>
            <a:pPr eaLnBrk="1" hangingPunct="1"/>
            <a:r>
              <a:rPr lang="tr-TR" altLang="tr-TR" i="1" smtClean="0"/>
              <a:t>Sırt (sub-skapula)</a:t>
            </a:r>
            <a:endParaRPr lang="tr-TR" altLang="tr-TR" smtClean="0"/>
          </a:p>
          <a:p>
            <a:pPr eaLnBrk="1" hangingPunct="1"/>
            <a:r>
              <a:rPr lang="tr-TR" altLang="tr-TR" i="1" smtClean="0"/>
              <a:t>Triseps</a:t>
            </a:r>
            <a:endParaRPr lang="tr-TR" altLang="tr-TR" smtClean="0"/>
          </a:p>
          <a:p>
            <a:pPr eaLnBrk="1" hangingPunct="1"/>
            <a:r>
              <a:rPr lang="tr-TR" altLang="tr-TR" i="1" smtClean="0"/>
              <a:t>Biceps</a:t>
            </a:r>
            <a:endParaRPr lang="tr-TR" altLang="tr-TR" smtClean="0"/>
          </a:p>
          <a:p>
            <a:pPr eaLnBrk="1" hangingPunct="1"/>
            <a:r>
              <a:rPr lang="tr-TR" altLang="tr-TR" i="1" smtClean="0"/>
              <a:t>Göğüs (chest)</a:t>
            </a:r>
            <a:endParaRPr lang="tr-TR" altLang="tr-TR" smtClean="0"/>
          </a:p>
          <a:p>
            <a:pPr eaLnBrk="1" hangingPunct="1"/>
            <a:r>
              <a:rPr lang="tr-TR" altLang="tr-TR" i="1" smtClean="0"/>
              <a:t>Supra-iliak</a:t>
            </a:r>
            <a:endParaRPr lang="tr-TR" altLang="tr-TR" smtClean="0"/>
          </a:p>
          <a:p>
            <a:pPr eaLnBrk="1" hangingPunct="1"/>
            <a:r>
              <a:rPr lang="tr-TR" altLang="tr-TR" i="1" smtClean="0"/>
              <a:t>Karın (abdomen)</a:t>
            </a:r>
            <a:endParaRPr lang="tr-TR" altLang="tr-TR" smtClean="0"/>
          </a:p>
          <a:p>
            <a:pPr eaLnBrk="1" hangingPunct="1"/>
            <a:r>
              <a:rPr lang="tr-TR" altLang="tr-TR" i="1" smtClean="0"/>
              <a:t>Uyluk (thigh)</a:t>
            </a:r>
            <a:endParaRPr lang="tr-TR" altLang="tr-TR" smtClean="0"/>
          </a:p>
        </p:txBody>
      </p:sp>
      <p:pic>
        <p:nvPicPr>
          <p:cNvPr id="105476" name="Resim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1357313"/>
            <a:ext cx="4538663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428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Başlık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tr-TR" b="1" smtClean="0"/>
              <a:t>ÇAP ÖLÇÜMLERİ (DİAMETERS)</a:t>
            </a:r>
            <a:endParaRPr lang="tr-TR" alt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5114925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err="1" smtClean="0"/>
              <a:t>Biakromial</a:t>
            </a:r>
            <a:r>
              <a:rPr lang="tr-TR" i="1" dirty="0" smtClean="0"/>
              <a:t> çap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Göğüs genişliği (</a:t>
            </a:r>
            <a:r>
              <a:rPr lang="tr-TR" i="1" dirty="0" err="1" smtClean="0"/>
              <a:t>chest</a:t>
            </a:r>
            <a:r>
              <a:rPr lang="tr-TR" i="1" dirty="0" smtClean="0"/>
              <a:t> </a:t>
            </a:r>
            <a:r>
              <a:rPr lang="tr-TR" i="1" dirty="0" err="1" smtClean="0"/>
              <a:t>witdt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Göğüs derinliği (</a:t>
            </a:r>
            <a:r>
              <a:rPr lang="tr-TR" i="1" dirty="0" err="1" smtClean="0"/>
              <a:t>chest</a:t>
            </a:r>
            <a:r>
              <a:rPr lang="tr-TR" i="1" dirty="0" smtClean="0"/>
              <a:t> </a:t>
            </a:r>
            <a:r>
              <a:rPr lang="tr-TR" i="1" dirty="0" err="1" smtClean="0"/>
              <a:t>depth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 </a:t>
            </a:r>
            <a:r>
              <a:rPr lang="tr-TR" i="1" dirty="0" err="1" smtClean="0"/>
              <a:t>Biiliak</a:t>
            </a:r>
            <a:r>
              <a:rPr lang="tr-TR" i="1" dirty="0" smtClean="0"/>
              <a:t> çap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err="1" smtClean="0"/>
              <a:t>Bitrokhanterik</a:t>
            </a:r>
            <a:r>
              <a:rPr lang="tr-TR" i="1" dirty="0" smtClean="0"/>
              <a:t> çap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err="1" smtClean="0"/>
              <a:t>Femur</a:t>
            </a:r>
            <a:r>
              <a:rPr lang="tr-TR" i="1" dirty="0" smtClean="0"/>
              <a:t> </a:t>
            </a:r>
            <a:r>
              <a:rPr lang="tr-TR" i="1" dirty="0" err="1" smtClean="0"/>
              <a:t>bikondüler</a:t>
            </a:r>
            <a:r>
              <a:rPr lang="tr-TR" i="1" dirty="0" smtClean="0"/>
              <a:t> çap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Ayak bileği (</a:t>
            </a:r>
            <a:r>
              <a:rPr lang="tr-TR" i="1" dirty="0" err="1" smtClean="0"/>
              <a:t>ankle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err="1" smtClean="0"/>
              <a:t>Humerus</a:t>
            </a:r>
            <a:r>
              <a:rPr lang="tr-TR" i="1" dirty="0" smtClean="0"/>
              <a:t> </a:t>
            </a:r>
            <a:r>
              <a:rPr lang="tr-TR" i="1" dirty="0" err="1" smtClean="0"/>
              <a:t>bikondüler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El bileği (</a:t>
            </a:r>
            <a:r>
              <a:rPr lang="tr-TR" i="1" dirty="0" err="1" smtClean="0"/>
              <a:t>wrist</a:t>
            </a:r>
            <a:r>
              <a:rPr lang="tr-TR" i="1" dirty="0" smtClean="0"/>
              <a:t>)</a:t>
            </a:r>
            <a:endParaRPr lang="tr-TR" dirty="0" smtClean="0"/>
          </a:p>
        </p:txBody>
      </p:sp>
      <p:pic>
        <p:nvPicPr>
          <p:cNvPr id="106500" name="Resim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1500188"/>
            <a:ext cx="33305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29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Başlık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tr-TR" b="1" smtClean="0"/>
              <a:t>UZUNLUK ÖLÇÜMLERİ (LENGHT)</a:t>
            </a:r>
            <a:endParaRPr lang="tr-TR" alt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Büst uzunluğu (</a:t>
            </a:r>
            <a:r>
              <a:rPr lang="tr-TR" i="1" dirty="0" err="1" smtClean="0"/>
              <a:t>trunk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Kulaç uzunluğu (</a:t>
            </a:r>
            <a:r>
              <a:rPr lang="tr-TR" i="1" dirty="0" err="1" smtClean="0"/>
              <a:t>arm</a:t>
            </a:r>
            <a:r>
              <a:rPr lang="tr-TR" i="1" dirty="0" smtClean="0"/>
              <a:t> </a:t>
            </a:r>
            <a:r>
              <a:rPr lang="tr-TR" i="1" dirty="0" err="1" smtClean="0"/>
              <a:t>span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Üst kol uzunluğu (</a:t>
            </a:r>
            <a:r>
              <a:rPr lang="tr-TR" i="1" dirty="0" err="1" smtClean="0"/>
              <a:t>upper</a:t>
            </a:r>
            <a:r>
              <a:rPr lang="tr-TR" i="1" dirty="0" smtClean="0"/>
              <a:t> </a:t>
            </a:r>
            <a:r>
              <a:rPr lang="tr-TR" i="1" dirty="0" err="1" smtClean="0"/>
              <a:t>arm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Ön kol uzunluğu (</a:t>
            </a:r>
            <a:r>
              <a:rPr lang="tr-TR" i="1" dirty="0" err="1" smtClean="0"/>
              <a:t>fore</a:t>
            </a:r>
            <a:r>
              <a:rPr lang="tr-TR" i="1" dirty="0" smtClean="0"/>
              <a:t> </a:t>
            </a:r>
            <a:r>
              <a:rPr lang="tr-TR" i="1" dirty="0" err="1" smtClean="0"/>
              <a:t>arm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Tüm kol (</a:t>
            </a:r>
            <a:r>
              <a:rPr lang="tr-TR" i="1" dirty="0" err="1" smtClean="0"/>
              <a:t>arm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Uyluk uzunluğu (</a:t>
            </a:r>
            <a:r>
              <a:rPr lang="tr-TR" i="1" dirty="0" err="1" smtClean="0"/>
              <a:t>thigh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Baldır uzunluğu (</a:t>
            </a:r>
            <a:r>
              <a:rPr lang="tr-TR" i="1" dirty="0" err="1" smtClean="0"/>
              <a:t>calf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Tüm bacak uzunluğu (</a:t>
            </a:r>
            <a:r>
              <a:rPr lang="tr-TR" i="1" dirty="0" err="1" smtClean="0"/>
              <a:t>leg</a:t>
            </a:r>
            <a:r>
              <a:rPr lang="tr-TR" i="1" dirty="0" smtClean="0"/>
              <a:t>)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298185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Başlık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/>
              <a:t>ÇEVRE ÖLÇÜMLERİ (CİRCUMFERENCES)</a:t>
            </a:r>
            <a:endParaRPr lang="tr-TR" altLang="tr-TR" sz="3600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3686175" cy="4525963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Baş çevresi (</a:t>
            </a:r>
            <a:r>
              <a:rPr lang="tr-TR" i="1" dirty="0" err="1" smtClean="0"/>
              <a:t>head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Boyun çevresi (</a:t>
            </a:r>
            <a:r>
              <a:rPr lang="tr-TR" i="1" dirty="0" err="1" smtClean="0"/>
              <a:t>neck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Göğüs çevresi (</a:t>
            </a:r>
            <a:r>
              <a:rPr lang="tr-TR" i="1" dirty="0" err="1" smtClean="0"/>
              <a:t>chest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Omuz çevresi (</a:t>
            </a:r>
            <a:r>
              <a:rPr lang="tr-TR" i="1" dirty="0" err="1" smtClean="0"/>
              <a:t>shoulder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Karın çevresi (abdomen)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Kalça (</a:t>
            </a:r>
            <a:r>
              <a:rPr lang="tr-TR" i="1" dirty="0" err="1" smtClean="0"/>
              <a:t>buttock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err="1" smtClean="0"/>
              <a:t>Fleksiyonda</a:t>
            </a:r>
            <a:r>
              <a:rPr lang="tr-TR" i="1" dirty="0" smtClean="0"/>
              <a:t> </a:t>
            </a:r>
            <a:r>
              <a:rPr lang="tr-TR" i="1" dirty="0" err="1" smtClean="0"/>
              <a:t>Biceps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err="1" smtClean="0"/>
              <a:t>Ekstansiyonda</a:t>
            </a:r>
            <a:r>
              <a:rPr lang="tr-TR" i="1" dirty="0" smtClean="0"/>
              <a:t> </a:t>
            </a:r>
            <a:r>
              <a:rPr lang="tr-TR" i="1" dirty="0" err="1" smtClean="0"/>
              <a:t>Biceps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Önkol (</a:t>
            </a:r>
            <a:r>
              <a:rPr lang="tr-TR" i="1" dirty="0" err="1" smtClean="0"/>
              <a:t>forearm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El bileği (</a:t>
            </a:r>
            <a:r>
              <a:rPr lang="tr-TR" i="1" dirty="0" err="1" smtClean="0"/>
              <a:t>wrist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Uyluk (</a:t>
            </a:r>
            <a:r>
              <a:rPr lang="tr-TR" i="1" dirty="0" err="1" smtClean="0"/>
              <a:t>thigh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Diz (</a:t>
            </a:r>
            <a:r>
              <a:rPr lang="tr-TR" i="1" dirty="0" err="1" smtClean="0"/>
              <a:t>knee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Baldır (</a:t>
            </a:r>
            <a:r>
              <a:rPr lang="tr-TR" i="1" dirty="0" err="1" smtClean="0"/>
              <a:t>calf</a:t>
            </a:r>
            <a:r>
              <a:rPr lang="tr-TR" i="1" dirty="0" smtClean="0"/>
              <a:t>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i="1" dirty="0" smtClean="0"/>
              <a:t>Ayak bileği (</a:t>
            </a:r>
            <a:r>
              <a:rPr lang="tr-TR" i="1" dirty="0" err="1" smtClean="0"/>
              <a:t>ankle</a:t>
            </a:r>
            <a:r>
              <a:rPr lang="tr-TR" i="1" dirty="0" smtClean="0"/>
              <a:t>)</a:t>
            </a:r>
            <a:endParaRPr lang="tr-TR" dirty="0" smtClean="0"/>
          </a:p>
        </p:txBody>
      </p:sp>
      <p:pic>
        <p:nvPicPr>
          <p:cNvPr id="108548" name="Resim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428750"/>
            <a:ext cx="5056188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093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254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İdeal Vücut Ağırlığının Hesaplanması</a:t>
            </a:r>
            <a:endParaRPr lang="tr-TR" dirty="0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457200" y="1071563"/>
            <a:ext cx="8229600" cy="5357812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b="1" i="1" u="sng" dirty="0" smtClean="0"/>
              <a:t>Erkeklerde ideal vücut ağırlığı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b="1" i="1" u="sng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 (Tartı ağırlığı (kg) –  </a:t>
            </a:r>
            <a:r>
              <a:rPr lang="tr-TR" i="1" u="sng" dirty="0" smtClean="0"/>
              <a:t>(Tartı ağırlığı (kg) x % yağ oranı)</a:t>
            </a:r>
            <a:endParaRPr lang="tr-TR" u="sng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                                                                      100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	Örn. Vücut tartı ağırlığı 90 kg olan bir kişide vücut yağ oranı %20 olsun.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1.176   ( 90 – 90 x 20)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                                     100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1.176  (90 – 18)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1.176 x 72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84.672 kg.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	Görüldüğü gibi gerçek vücut ağırlığı 84.672 kg. olan bu kişinin 5.328 kg. fazladan yağ kilosu bulunmaktadır.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b="1" u="sng" dirty="0" smtClean="0"/>
              <a:t>Bayanlarda ideal vücut ağırlığı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b="1" u="sng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1.25  (Tartı ağırlığı )(kg) -  </a:t>
            </a:r>
            <a:r>
              <a:rPr lang="tr-TR" i="1" u="sng" dirty="0" smtClean="0"/>
              <a:t>(Tartı ağırlığı (kg) x Yağ Oranı)  </a:t>
            </a:r>
            <a:endParaRPr lang="tr-TR" u="sng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                                                                                  100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	Örn. Vücut ağırlığı 60 kg. olan bir kişinin vücut yağ oranı %30 olarak saptanmıştır.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1.25    ( 60 -  60 x 40)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i="1" dirty="0" smtClean="0"/>
              <a:t>                        100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1.25   (60 – 24)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1.25 x 36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	= 45 kg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smtClean="0"/>
              <a:t>	Görüldüğü gibi 15 kg. fazla yağ kilosu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2498980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/>
              <a:t>İdeal ağırlığın bulunmasında kullanılan diğer bir yöntem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Yetişkinlerde VKİ = </a:t>
            </a:r>
            <a:r>
              <a:rPr lang="tr-TR" i="1" u="sng" dirty="0" smtClean="0"/>
              <a:t>Ağırlık</a:t>
            </a:r>
            <a:r>
              <a:rPr lang="tr-TR" i="1" dirty="0" smtClean="0"/>
              <a:t>    olarak hesaplanır.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                                 Boy </a:t>
            </a:r>
            <a:r>
              <a:rPr lang="tr-TR" i="1" baseline="30000" dirty="0" smtClean="0"/>
              <a:t>2</a:t>
            </a:r>
            <a:r>
              <a:rPr lang="tr-TR" i="1" dirty="0" smtClean="0"/>
              <a:t>(m)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 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b="1" i="1" dirty="0" smtClean="0"/>
              <a:t>VKİ Standartları  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b="1" i="1" u="sng" dirty="0" smtClean="0"/>
              <a:t>Yetişkinlerde 	                                     Çocuklarda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16’  </a:t>
            </a:r>
            <a:r>
              <a:rPr lang="tr-TR" i="1" dirty="0" err="1" smtClean="0"/>
              <a:t>nın</a:t>
            </a:r>
            <a:r>
              <a:rPr lang="tr-TR" i="1" dirty="0" smtClean="0"/>
              <a:t> üstü şişman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20-24.9 Normal                                           16-16 normal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25-29.9 hafif şişman                                   15-14.5 zayıf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30-39.9 şişman                                            14.5-14 sınır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i="1" dirty="0" smtClean="0"/>
              <a:t>40’ın üstü ağır ve </a:t>
            </a:r>
            <a:r>
              <a:rPr lang="tr-TR" i="1" dirty="0" err="1" smtClean="0"/>
              <a:t>morbit</a:t>
            </a:r>
            <a:r>
              <a:rPr lang="tr-TR" i="1" dirty="0" smtClean="0"/>
              <a:t> şişman              14’ten küçük PEM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506504833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70</TotalTime>
  <Words>510</Words>
  <Application>Microsoft Office PowerPoint</Application>
  <PresentationFormat>Ekran Gösterisi (4:3)</PresentationFormat>
  <Paragraphs>164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sunum_sablon</vt:lpstr>
      <vt:lpstr>PowerPoint Sunusu</vt:lpstr>
      <vt:lpstr> FİZİKSEL UYGUNLUĞU DEĞERLENDİREBİLMEK, ÖLÇÜM YÖNTEMLERİ </vt:lpstr>
      <vt:lpstr>AMAÇ</vt:lpstr>
      <vt:lpstr>Fiziksel Uygunluğun Temel Boyutları</vt:lpstr>
      <vt:lpstr>Yetişkinler İçin Eurofit Test Bataryası Yapısı</vt:lpstr>
      <vt:lpstr>TESTLER</vt:lpstr>
      <vt:lpstr>VÜCUT KOMPOZİSYONU ÖLÇÜMLERİ</vt:lpstr>
      <vt:lpstr>PowerPoint Sunusu</vt:lpstr>
      <vt:lpstr>PowerPoint Sunusu</vt:lpstr>
      <vt:lpstr>PowerPoint Sunusu</vt:lpstr>
      <vt:lpstr> SKİNFOLD (DERİ ALTI YAĞ KALINLIĞI) ÖLÇÜMLERİ</vt:lpstr>
      <vt:lpstr>ÇAP ÖLÇÜMLERİ (DİAMETERS)</vt:lpstr>
      <vt:lpstr>UZUNLUK ÖLÇÜMLERİ (LENGHT)</vt:lpstr>
      <vt:lpstr>ÇEVRE ÖLÇÜMLERİ (CİRCUMFERENCES)</vt:lpstr>
      <vt:lpstr>İdeal Vücut Ağırlığının Hesaplanması</vt:lpstr>
      <vt:lpstr>İdeal ağırlığın bulunmasında kullanılan diğer bir yöntem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8</cp:revision>
  <cp:lastPrinted>1601-01-01T00:00:00Z</cp:lastPrinted>
  <dcterms:created xsi:type="dcterms:W3CDTF">2020-01-10T16:24:05Z</dcterms:created>
  <dcterms:modified xsi:type="dcterms:W3CDTF">2020-01-11T17:57:56Z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