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90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7" r:id="rId27"/>
    <p:sldId id="288" r:id="rId28"/>
    <p:sldId id="293" r:id="rId29"/>
    <p:sldId id="289" r:id="rId30"/>
    <p:sldId id="294" r:id="rId31"/>
    <p:sldId id="280" r:id="rId32"/>
    <p:sldId id="295" r:id="rId33"/>
    <p:sldId id="281" r:id="rId34"/>
    <p:sldId id="296" r:id="rId35"/>
    <p:sldId id="282" r:id="rId36"/>
    <p:sldId id="283" r:id="rId37"/>
    <p:sldId id="284" r:id="rId38"/>
  </p:sldIdLst>
  <p:sldSz cx="9144000" cy="6858000" type="screen4x3"/>
  <p:notesSz cx="6815138" cy="982345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3944E-B325-4F5E-8397-0CA4E97CC248}" type="datetimeFigureOut">
              <a:rPr lang="tr-TR" smtClean="0"/>
              <a:pPr/>
              <a:t>10.06.2019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9F87-7BEF-4F16-9A8C-C015141F2EE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3944E-B325-4F5E-8397-0CA4E97CC248}" type="datetimeFigureOut">
              <a:rPr lang="tr-TR" smtClean="0"/>
              <a:pPr/>
              <a:t>10.06.2019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9F87-7BEF-4F16-9A8C-C015141F2EE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3944E-B325-4F5E-8397-0CA4E97CC248}" type="datetimeFigureOut">
              <a:rPr lang="tr-TR" smtClean="0"/>
              <a:pPr/>
              <a:t>10.06.2019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9F87-7BEF-4F16-9A8C-C015141F2EE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3944E-B325-4F5E-8397-0CA4E97CC248}" type="datetimeFigureOut">
              <a:rPr lang="tr-TR" smtClean="0"/>
              <a:pPr/>
              <a:t>10.06.2019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9F87-7BEF-4F16-9A8C-C015141F2EE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3944E-B325-4F5E-8397-0CA4E97CC248}" type="datetimeFigureOut">
              <a:rPr lang="tr-TR" smtClean="0"/>
              <a:pPr/>
              <a:t>10.06.2019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9F87-7BEF-4F16-9A8C-C015141F2EE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3944E-B325-4F5E-8397-0CA4E97CC248}" type="datetimeFigureOut">
              <a:rPr lang="tr-TR" smtClean="0"/>
              <a:pPr/>
              <a:t>10.06.2019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9F87-7BEF-4F16-9A8C-C015141F2EE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3944E-B325-4F5E-8397-0CA4E97CC248}" type="datetimeFigureOut">
              <a:rPr lang="tr-TR" smtClean="0"/>
              <a:pPr/>
              <a:t>10.06.2019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9F87-7BEF-4F16-9A8C-C015141F2EE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3944E-B325-4F5E-8397-0CA4E97CC248}" type="datetimeFigureOut">
              <a:rPr lang="tr-TR" smtClean="0"/>
              <a:pPr/>
              <a:t>10.06.2019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9F87-7BEF-4F16-9A8C-C015141F2EE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3944E-B325-4F5E-8397-0CA4E97CC248}" type="datetimeFigureOut">
              <a:rPr lang="tr-TR" smtClean="0"/>
              <a:pPr/>
              <a:t>10.06.2019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9F87-7BEF-4F16-9A8C-C015141F2EE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3944E-B325-4F5E-8397-0CA4E97CC248}" type="datetimeFigureOut">
              <a:rPr lang="tr-TR" smtClean="0"/>
              <a:pPr/>
              <a:t>10.06.2019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9F87-7BEF-4F16-9A8C-C015141F2EE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3944E-B325-4F5E-8397-0CA4E97CC248}" type="datetimeFigureOut">
              <a:rPr lang="tr-TR" smtClean="0"/>
              <a:pPr/>
              <a:t>10.06.2019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9F87-7BEF-4F16-9A8C-C015141F2EE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3944E-B325-4F5E-8397-0CA4E97CC248}" type="datetimeFigureOut">
              <a:rPr lang="tr-TR" smtClean="0"/>
              <a:pPr/>
              <a:t>10.06.2019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49F87-7BEF-4F16-9A8C-C015141F2EE9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Seminer yazım ve sunum kuralları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tx1"/>
                </a:solidFill>
              </a:rPr>
              <a:t>HAZIRLAYAN </a:t>
            </a:r>
            <a:r>
              <a:rPr lang="tr-TR" b="1" dirty="0" smtClean="0">
                <a:solidFill>
                  <a:schemeClr val="tx1"/>
                </a:solidFill>
              </a:rPr>
              <a:t>DOÇ Dr. PINAR SÖKÜLMEZ KAYA</a:t>
            </a:r>
            <a:endParaRPr lang="tr-T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BES 407- SEMİNER I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Seminer Dersinin Amacı Nedir?</a:t>
            </a:r>
          </a:p>
          <a:p>
            <a:r>
              <a:rPr lang="tr-TR" dirty="0" smtClean="0"/>
              <a:t>Seminer konusunun seçimi</a:t>
            </a:r>
          </a:p>
          <a:p>
            <a:r>
              <a:rPr lang="tr-TR" dirty="0" smtClean="0"/>
              <a:t>Seminer raporunun hazırlanması</a:t>
            </a:r>
          </a:p>
          <a:p>
            <a:r>
              <a:rPr lang="tr-TR" dirty="0" smtClean="0"/>
              <a:t>Seminer sunumunun hazırlanması</a:t>
            </a:r>
          </a:p>
          <a:p>
            <a:r>
              <a:rPr lang="tr-TR" dirty="0" smtClean="0"/>
              <a:t>Sunum yapılırken dikkat edilmesi gerekenler</a:t>
            </a:r>
          </a:p>
          <a:p>
            <a:r>
              <a:rPr lang="tr-TR" dirty="0" smtClean="0"/>
              <a:t>Seminer  dinleyicilerinin uyması gereken kurallar</a:t>
            </a:r>
          </a:p>
          <a:p>
            <a:r>
              <a:rPr lang="tr-TR" dirty="0" smtClean="0"/>
              <a:t>sonuç.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Seminer Dersinin Amacı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Seminer dersi, öğrencinin hakim olduğu bir konuyu anlatabilme ve topluluk önünde sunum yapabilme yeteneğinin geliştirilmesi amacını taşımaktadır..</a:t>
            </a:r>
          </a:p>
          <a:p>
            <a:r>
              <a:rPr lang="tr-TR" dirty="0" smtClean="0"/>
              <a:t>Besin , beslenme  ve diyetetik konularında derleme yazı (seminer, </a:t>
            </a:r>
            <a:r>
              <a:rPr lang="tr-TR" dirty="0" err="1" smtClean="0"/>
              <a:t>review</a:t>
            </a:r>
            <a:r>
              <a:rPr lang="tr-TR" dirty="0" smtClean="0"/>
              <a:t>) hazırlamayı ve sunmayı öğrenmek temel amaçtır</a:t>
            </a:r>
          </a:p>
          <a:p>
            <a:r>
              <a:rPr lang="tr-TR" dirty="0" smtClean="0"/>
              <a:t>Seçilen konunun önemini ve içeriğini anlatabilen bir rapor  hazırlamayı öğrenmek,</a:t>
            </a:r>
          </a:p>
          <a:p>
            <a:r>
              <a:rPr lang="tr-TR" dirty="0" smtClean="0"/>
              <a:t>Öğretici,faydalı, anlaşılır, ve ilgi çekici bir sözlü sunum yapabilmek.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SEMİNER DERSİ ÖĞRENİM ÇIKTILARI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tr-TR" dirty="0" smtClean="0"/>
              <a:t>Bu dersi başarıyla tamamlayan öğrenci:</a:t>
            </a:r>
          </a:p>
          <a:p>
            <a:r>
              <a:rPr lang="tr-TR" dirty="0" smtClean="0"/>
              <a:t>   çeşitli dergilerde  yayınlanmış olan makalelerin nasıl okunması, nasıl yorumlanması gerektiğini öğrenir,</a:t>
            </a:r>
          </a:p>
          <a:p>
            <a:r>
              <a:rPr lang="tr-TR" dirty="0" smtClean="0"/>
              <a:t>Beslenme ve diyetetik alanındaki güncel konuları araştırarak bunları bir rapor halinde hazırlar ve sunar</a:t>
            </a:r>
          </a:p>
          <a:p>
            <a:r>
              <a:rPr lang="tr-TR" dirty="0" smtClean="0"/>
              <a:t>Diğer sunumlar hakkında eleştiri yapabilme pratiği kazanır,</a:t>
            </a:r>
          </a:p>
          <a:p>
            <a:r>
              <a:rPr lang="tr-TR" dirty="0" smtClean="0"/>
              <a:t>Hazırlanan konuya yönelik olası soru ve soruların çözülmesine yönelik yanıtların verilmesinde bilgi ve deneyim kazanır.</a:t>
            </a:r>
          </a:p>
          <a:p>
            <a:pPr>
              <a:buNone/>
            </a:pPr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Seminer Raporunun Başlığının Belirlenmesi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Başlık, semineri dinleyecek kişilere konu hakkında fikir verecek şekilde belirlenmelidir.</a:t>
            </a:r>
          </a:p>
          <a:p>
            <a:r>
              <a:rPr lang="tr-TR" dirty="0" smtClean="0"/>
              <a:t>Başlık , ne çok kısa ne de  ilgiyi dağıtacak kadar uzun olmalıdır.</a:t>
            </a:r>
          </a:p>
          <a:p>
            <a:r>
              <a:rPr lang="tr-TR" dirty="0" smtClean="0"/>
              <a:t> örneğin ‘‘posa’’, seminer konusu hakkında yeterli fikir vermeyen genel bir başlıktır.</a:t>
            </a:r>
          </a:p>
          <a:p>
            <a:r>
              <a:rPr lang="tr-TR" dirty="0" smtClean="0"/>
              <a:t>‘‘Diyet posasının hastalıklarla ilişkisi’’ konuyu tanıtmak için yeterli ve anlaşılır bir başlıktır.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Rapor Yazım Dili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Seminer raporunun yazım dili ‘‘</a:t>
            </a:r>
            <a:r>
              <a:rPr lang="tr-TR" b="1" u="sng" dirty="0" smtClean="0"/>
              <a:t>Türkçe</a:t>
            </a:r>
            <a:r>
              <a:rPr lang="tr-TR" dirty="0" smtClean="0"/>
              <a:t>’’ </a:t>
            </a:r>
            <a:r>
              <a:rPr lang="tr-TR" dirty="0" err="1" smtClean="0"/>
              <a:t>dir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Rapor, rahat anlaşılır, yazım kurallarına  uygun ve basit bir dille yazılmalıdır.</a:t>
            </a:r>
          </a:p>
          <a:p>
            <a:r>
              <a:rPr lang="tr-TR" dirty="0" smtClean="0"/>
              <a:t>Zamanın doğru kullanılmasına (gerektiğinde geniş zaman, gerektiğinde gelecek zaman vb…) dikkat edilmelidir.</a:t>
            </a:r>
          </a:p>
          <a:p>
            <a:r>
              <a:rPr lang="tr-TR" dirty="0" smtClean="0"/>
              <a:t>Yazılan rapor 1-2 defa dikkatle okunarak düşük ve anlaşılmaz cümleler varsa düzeltilmelidir.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Seminer Raporu Metni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Okuyucunun konuyu kolayca anlayabilmesi, rahat takip edilmesi ve ilgilendiği bilgilere kolayca ulaşabilmesi için seminer metni ana bölümlere ayrılarak yazılmalıdır.</a:t>
            </a:r>
          </a:p>
          <a:p>
            <a:r>
              <a:rPr lang="tr-TR" dirty="0" smtClean="0"/>
              <a:t>Bir seminer raporunun ilk bölümü </a:t>
            </a:r>
            <a:r>
              <a:rPr lang="tr-TR" b="1" dirty="0" smtClean="0"/>
              <a:t>giriş</a:t>
            </a:r>
            <a:r>
              <a:rPr lang="tr-TR" dirty="0" smtClean="0"/>
              <a:t>, son bölümü ise </a:t>
            </a:r>
            <a:r>
              <a:rPr lang="tr-TR" b="1" dirty="0" smtClean="0"/>
              <a:t>sonuç</a:t>
            </a:r>
            <a:r>
              <a:rPr lang="tr-TR" dirty="0" smtClean="0"/>
              <a:t> bölümü olmalıdır.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SEMİNER ÇALIŞMASI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SEMİNER  RAPORU 5 BÖLÜMDEN OLUŞUR;</a:t>
            </a:r>
          </a:p>
          <a:p>
            <a:r>
              <a:rPr lang="tr-TR" dirty="0" smtClean="0"/>
              <a:t>1. İçindekiler,</a:t>
            </a:r>
          </a:p>
          <a:p>
            <a:r>
              <a:rPr lang="tr-TR" dirty="0" smtClean="0"/>
              <a:t>2. Giriş,</a:t>
            </a:r>
          </a:p>
          <a:p>
            <a:r>
              <a:rPr lang="tr-TR" dirty="0" smtClean="0"/>
              <a:t>3. Konu ile ilgili genel bilgiler ve yayın özetleri</a:t>
            </a:r>
          </a:p>
          <a:p>
            <a:r>
              <a:rPr lang="tr-TR" dirty="0" smtClean="0"/>
              <a:t>4. Sonuç ve öneriler</a:t>
            </a:r>
          </a:p>
          <a:p>
            <a:r>
              <a:rPr lang="tr-TR" dirty="0" smtClean="0"/>
              <a:t>5. Kaynaklar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I) İÇİNDEKİLER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İÇİNDEKİLER                       </a:t>
            </a:r>
            <a:r>
              <a:rPr lang="tr-TR" u="sng" dirty="0" smtClean="0"/>
              <a:t>Sayfa No</a:t>
            </a:r>
          </a:p>
          <a:p>
            <a:r>
              <a:rPr lang="tr-TR" dirty="0" smtClean="0"/>
              <a:t>1-……………………………………..</a:t>
            </a:r>
          </a:p>
          <a:p>
            <a:r>
              <a:rPr lang="tr-TR" dirty="0" smtClean="0"/>
              <a:t>2-……………………………………..</a:t>
            </a:r>
          </a:p>
          <a:p>
            <a:r>
              <a:rPr lang="tr-TR" dirty="0" smtClean="0"/>
              <a:t>3-……………………………………..</a:t>
            </a:r>
          </a:p>
          <a:p>
            <a:r>
              <a:rPr lang="tr-TR" dirty="0" smtClean="0"/>
              <a:t>4-……………………………………..</a:t>
            </a:r>
          </a:p>
          <a:p>
            <a:r>
              <a:rPr lang="tr-TR" dirty="0" smtClean="0"/>
              <a:t>5-……………………………………..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II) GİRİŞ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 smtClean="0"/>
              <a:t>Bu bölümün amacı , </a:t>
            </a:r>
          </a:p>
          <a:p>
            <a:r>
              <a:rPr lang="tr-TR" dirty="0" smtClean="0"/>
              <a:t>okuyan kişinin seminer konusu hakkında genel bir fikir sahibi olmasını sağlamaktır.</a:t>
            </a:r>
          </a:p>
          <a:p>
            <a:r>
              <a:rPr lang="tr-TR" dirty="0" smtClean="0"/>
              <a:t>Girişin ilk paragrafında seminer konusunun ne olduğu anlatılmalıdır. </a:t>
            </a:r>
          </a:p>
          <a:p>
            <a:r>
              <a:rPr lang="tr-TR" dirty="0" smtClean="0"/>
              <a:t>Diğer </a:t>
            </a:r>
            <a:r>
              <a:rPr lang="tr-TR" dirty="0" err="1" smtClean="0"/>
              <a:t>parağraflarda</a:t>
            </a:r>
            <a:r>
              <a:rPr lang="tr-TR" dirty="0" smtClean="0"/>
              <a:t> konunun içeriği adım adım anlatılmalıdır.</a:t>
            </a:r>
          </a:p>
          <a:p>
            <a:r>
              <a:rPr lang="tr-TR" dirty="0" smtClean="0"/>
              <a:t> Konu ile ilgili genel bilgi (özet bilgi),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	 </a:t>
            </a:r>
            <a:r>
              <a:rPr lang="tr-TR" dirty="0"/>
              <a:t>K</a:t>
            </a:r>
            <a:r>
              <a:rPr lang="tr-TR" dirty="0" smtClean="0"/>
              <a:t>onunun önemi, </a:t>
            </a:r>
          </a:p>
          <a:p>
            <a:pPr marL="457200" lvl="1" indent="0">
              <a:buNone/>
            </a:pPr>
            <a:r>
              <a:rPr lang="tr-TR" dirty="0" smtClean="0"/>
              <a:t>	 Amacını içermelidir..</a:t>
            </a:r>
          </a:p>
          <a:p>
            <a:r>
              <a:rPr lang="tr-TR" dirty="0" smtClean="0"/>
              <a:t>Giriş genel olarak;</a:t>
            </a:r>
          </a:p>
          <a:p>
            <a:r>
              <a:rPr lang="tr-TR" dirty="0" smtClean="0"/>
              <a:t>1-2 sayfa sürer ve son paragraf seminerin hazırlanma </a:t>
            </a:r>
            <a:r>
              <a:rPr lang="tr-TR" b="1" u="sng" dirty="0" smtClean="0"/>
              <a:t>AMACINI</a:t>
            </a:r>
            <a:r>
              <a:rPr lang="tr-TR" dirty="0" smtClean="0"/>
              <a:t> içerir.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926976"/>
          </a:xfrm>
        </p:spPr>
        <p:txBody>
          <a:bodyPr/>
          <a:lstStyle/>
          <a:p>
            <a:r>
              <a:rPr lang="tr-TR" dirty="0" smtClean="0"/>
              <a:t>III) Genel bilgiler ve yayın özetleri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Seminer konusu, bu bölümde ayrıntılı olarak anlatılmalıdır. Konu ile ilgili araştırma özetlerini içermelidir.</a:t>
            </a:r>
          </a:p>
          <a:p>
            <a:r>
              <a:rPr lang="tr-TR" dirty="0" smtClean="0"/>
              <a:t>Tanımların ve konunun daha rahat anlaşılabilmesi için anlatım, şekil ve tablolarla kuvvetlendirilmelidir.</a:t>
            </a:r>
          </a:p>
        </p:txBody>
      </p:sp>
    </p:spTree>
    <p:extLst>
      <p:ext uri="{BB962C8B-B14F-4D97-AF65-F5344CB8AC3E}">
        <p14:creationId xmlns:p14="http://schemas.microsoft.com/office/powerpoint/2010/main" xmlns="" val="47250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III) Genel bilgiler ve yayın özetleri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Çok sayıda alt başlık olabilir ve bu alt başlıklar altında ayrıntılı yazılabilir.</a:t>
            </a:r>
          </a:p>
          <a:p>
            <a:r>
              <a:rPr lang="tr-TR" dirty="0"/>
              <a:t>Yazım içindeki kaynakların sıralanması önemlidir.</a:t>
            </a:r>
          </a:p>
          <a:p>
            <a:r>
              <a:rPr lang="tr-TR" dirty="0"/>
              <a:t>Konu ile ilgili gereksiz ayrıntı verilmemelidir.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3668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IV) SONUÇ VE ÖNERİLER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Sonuç  bölümü, seminer konusu ile ilgili değerlendirmelerin yapıldığı bölümdür.</a:t>
            </a:r>
          </a:p>
          <a:p>
            <a:r>
              <a:rPr lang="tr-TR" dirty="0" smtClean="0"/>
              <a:t>Sonuç akılda kalıcı ve çarpıcı olmalıdır.</a:t>
            </a:r>
          </a:p>
          <a:p>
            <a:r>
              <a:rPr lang="tr-TR" dirty="0" smtClean="0"/>
              <a:t>Konu ile ilgili hazırlayan kişinin yorumlarından başka konunun gelecekte kullanılabilirliği, ileriye yönelik kullanım alanları varsa öneriler belirtilebilir.</a:t>
            </a:r>
          </a:p>
          <a:p>
            <a:r>
              <a:rPr lang="tr-TR" dirty="0" smtClean="0"/>
              <a:t>Öneriler; çalışmanın sonuçlarına uygun olmalı ve yazarın kendi görüşlerini içermelidir.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89437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V) KAYNAK YAZIMI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</a:t>
            </a:r>
            <a:r>
              <a:rPr lang="tr-TR" b="1" dirty="0" smtClean="0"/>
              <a:t>kaynak yazımı; </a:t>
            </a:r>
            <a:r>
              <a:rPr lang="tr-TR" dirty="0" smtClean="0"/>
              <a:t>Beslenme ve Diyet Dergisinin kaynak yazım kurallarına uygun olmalıdır.</a:t>
            </a:r>
          </a:p>
          <a:p>
            <a:pPr marL="0" indent="0">
              <a:buNone/>
            </a:pPr>
            <a:r>
              <a:rPr lang="tr-TR" dirty="0" smtClean="0"/>
              <a:t>Kitaplar; </a:t>
            </a:r>
          </a:p>
          <a:p>
            <a:r>
              <a:rPr lang="tr-TR" dirty="0"/>
              <a:t> </a:t>
            </a:r>
            <a:r>
              <a:rPr lang="tr-TR" dirty="0" err="1" smtClean="0"/>
              <a:t>Bentley</a:t>
            </a:r>
            <a:r>
              <a:rPr lang="tr-TR" dirty="0" smtClean="0"/>
              <a:t> D,  </a:t>
            </a:r>
            <a:r>
              <a:rPr lang="tr-TR" dirty="0" err="1" smtClean="0"/>
              <a:t>Lawson</a:t>
            </a:r>
            <a:r>
              <a:rPr lang="tr-TR" dirty="0" smtClean="0"/>
              <a:t> M.  </a:t>
            </a:r>
            <a:r>
              <a:rPr lang="tr-TR" dirty="0" err="1" smtClean="0"/>
              <a:t>Malabsorption</a:t>
            </a:r>
            <a:r>
              <a:rPr lang="tr-TR" dirty="0" smtClean="0"/>
              <a:t> </a:t>
            </a:r>
            <a:r>
              <a:rPr lang="tr-TR" dirty="0" err="1" smtClean="0"/>
              <a:t>Syndromes</a:t>
            </a:r>
            <a:r>
              <a:rPr lang="tr-TR" dirty="0" smtClean="0"/>
              <a:t>. </a:t>
            </a:r>
            <a:r>
              <a:rPr lang="tr-TR" dirty="0" err="1" smtClean="0"/>
              <a:t>Clinical</a:t>
            </a:r>
            <a:r>
              <a:rPr lang="tr-TR" dirty="0" smtClean="0"/>
              <a:t> </a:t>
            </a:r>
            <a:r>
              <a:rPr lang="tr-TR" dirty="0" err="1" smtClean="0"/>
              <a:t>Nutrition</a:t>
            </a:r>
            <a:r>
              <a:rPr lang="tr-TR" dirty="0" smtClean="0"/>
              <a:t> in </a:t>
            </a:r>
            <a:r>
              <a:rPr lang="tr-TR" dirty="0" err="1" smtClean="0"/>
              <a:t>Pediatric</a:t>
            </a:r>
            <a:r>
              <a:rPr lang="tr-TR" dirty="0" smtClean="0"/>
              <a:t> </a:t>
            </a:r>
            <a:r>
              <a:rPr lang="tr-TR" dirty="0" err="1" smtClean="0"/>
              <a:t>Disorders</a:t>
            </a:r>
            <a:r>
              <a:rPr lang="tr-TR" dirty="0" smtClean="0"/>
              <a:t>, </a:t>
            </a:r>
            <a:r>
              <a:rPr lang="tr-TR" dirty="0" err="1" smtClean="0"/>
              <a:t>Baillere</a:t>
            </a:r>
            <a:r>
              <a:rPr lang="tr-TR" dirty="0" smtClean="0"/>
              <a:t> </a:t>
            </a:r>
            <a:r>
              <a:rPr lang="tr-TR" dirty="0" err="1" smtClean="0"/>
              <a:t>Tindall</a:t>
            </a:r>
            <a:r>
              <a:rPr lang="tr-TR" dirty="0" smtClean="0"/>
              <a:t>, </a:t>
            </a:r>
            <a:r>
              <a:rPr lang="tr-TR" dirty="0" err="1" smtClean="0"/>
              <a:t>London</a:t>
            </a:r>
            <a:r>
              <a:rPr lang="tr-TR" dirty="0" smtClean="0"/>
              <a:t>, 1988: 65.</a:t>
            </a:r>
          </a:p>
          <a:p>
            <a:r>
              <a:rPr lang="tr-TR" dirty="0" err="1" smtClean="0"/>
              <a:t>Keen</a:t>
            </a:r>
            <a:r>
              <a:rPr lang="tr-TR" dirty="0"/>
              <a:t> </a:t>
            </a:r>
            <a:r>
              <a:rPr lang="tr-TR" dirty="0" smtClean="0"/>
              <a:t>H, Thomas B. </a:t>
            </a:r>
            <a:r>
              <a:rPr lang="tr-TR" dirty="0" err="1" smtClean="0"/>
              <a:t>Diabetes</a:t>
            </a:r>
            <a:r>
              <a:rPr lang="tr-TR" dirty="0" smtClean="0"/>
              <a:t> </a:t>
            </a:r>
            <a:r>
              <a:rPr lang="tr-TR" dirty="0" err="1" smtClean="0"/>
              <a:t>mellitus</a:t>
            </a:r>
            <a:r>
              <a:rPr lang="tr-TR" dirty="0" smtClean="0"/>
              <a:t>. </a:t>
            </a:r>
            <a:r>
              <a:rPr lang="tr-TR" dirty="0" err="1" smtClean="0"/>
              <a:t>In</a:t>
            </a:r>
            <a:r>
              <a:rPr lang="tr-TR" dirty="0" smtClean="0"/>
              <a:t>: </a:t>
            </a:r>
            <a:r>
              <a:rPr lang="tr-TR" dirty="0" err="1" smtClean="0"/>
              <a:t>Dickerson</a:t>
            </a:r>
            <a:r>
              <a:rPr lang="tr-TR" dirty="0" smtClean="0"/>
              <a:t> JWT, Lee HA (</a:t>
            </a:r>
            <a:r>
              <a:rPr lang="tr-TR" dirty="0" err="1" smtClean="0"/>
              <a:t>eds</a:t>
            </a:r>
            <a:r>
              <a:rPr lang="tr-TR" dirty="0" smtClean="0"/>
              <a:t>). </a:t>
            </a:r>
            <a:r>
              <a:rPr lang="tr-TR" dirty="0" err="1" smtClean="0"/>
              <a:t>Nutrition</a:t>
            </a:r>
            <a:r>
              <a:rPr lang="tr-TR" dirty="0" smtClean="0"/>
              <a:t> in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Clinical</a:t>
            </a:r>
            <a:r>
              <a:rPr lang="tr-TR" dirty="0" smtClean="0"/>
              <a:t> Management of </a:t>
            </a:r>
            <a:r>
              <a:rPr lang="tr-TR" dirty="0" err="1" smtClean="0"/>
              <a:t>Diseases</a:t>
            </a:r>
            <a:r>
              <a:rPr lang="tr-TR" dirty="0" smtClean="0"/>
              <a:t>. 2nd ed. Edward </a:t>
            </a:r>
            <a:r>
              <a:rPr lang="tr-TR" dirty="0" err="1" smtClean="0"/>
              <a:t>Amaıd</a:t>
            </a:r>
            <a:r>
              <a:rPr lang="tr-TR" dirty="0" smtClean="0"/>
              <a:t>, </a:t>
            </a:r>
            <a:r>
              <a:rPr lang="tr-TR" dirty="0" err="1" smtClean="0"/>
              <a:t>London</a:t>
            </a:r>
            <a:r>
              <a:rPr lang="tr-TR" dirty="0" smtClean="0"/>
              <a:t>, 1998:167.</a:t>
            </a:r>
          </a:p>
          <a:p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250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V) KAYNAK YAZIMI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Dergi kaynak yazımı</a:t>
            </a:r>
          </a:p>
          <a:p>
            <a:endParaRPr lang="tr-TR" dirty="0"/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err="1"/>
              <a:t>Hazell</a:t>
            </a:r>
            <a:r>
              <a:rPr lang="tr-TR" dirty="0"/>
              <a:t> TJ, </a:t>
            </a:r>
            <a:r>
              <a:rPr lang="tr-TR" dirty="0" err="1"/>
              <a:t>Deguire</a:t>
            </a:r>
            <a:r>
              <a:rPr lang="tr-TR" dirty="0"/>
              <a:t> JR, </a:t>
            </a:r>
            <a:r>
              <a:rPr lang="tr-TR" dirty="0" err="1"/>
              <a:t>Weiler</a:t>
            </a:r>
            <a:r>
              <a:rPr lang="tr-TR" dirty="0"/>
              <a:t> HA</a:t>
            </a:r>
            <a:r>
              <a:rPr lang="tr-TR" dirty="0" smtClean="0"/>
              <a:t>. Vitamin </a:t>
            </a:r>
            <a:r>
              <a:rPr lang="tr-TR" dirty="0"/>
              <a:t>D: an </a:t>
            </a:r>
            <a:r>
              <a:rPr lang="tr-TR" dirty="0" err="1"/>
              <a:t>overview</a:t>
            </a:r>
            <a:r>
              <a:rPr lang="tr-TR" dirty="0"/>
              <a:t> of </a:t>
            </a:r>
            <a:r>
              <a:rPr lang="tr-TR" dirty="0" err="1"/>
              <a:t>its</a:t>
            </a:r>
            <a:r>
              <a:rPr lang="tr-TR" dirty="0"/>
              <a:t> role in </a:t>
            </a:r>
            <a:r>
              <a:rPr lang="tr-TR" dirty="0" err="1"/>
              <a:t>skeletal</a:t>
            </a:r>
            <a:r>
              <a:rPr lang="tr-TR" dirty="0"/>
              <a:t> </a:t>
            </a:r>
            <a:r>
              <a:rPr lang="tr-TR" dirty="0" err="1"/>
              <a:t>muscle</a:t>
            </a:r>
            <a:r>
              <a:rPr lang="tr-TR" dirty="0"/>
              <a:t> </a:t>
            </a:r>
            <a:r>
              <a:rPr lang="tr-TR" dirty="0" err="1"/>
              <a:t>physiology</a:t>
            </a:r>
            <a:r>
              <a:rPr lang="tr-TR" dirty="0"/>
              <a:t> in </a:t>
            </a:r>
            <a:r>
              <a:rPr lang="tr-TR" dirty="0" err="1"/>
              <a:t>children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 smtClean="0"/>
              <a:t>adolescents</a:t>
            </a:r>
            <a:r>
              <a:rPr lang="tr-TR" dirty="0" smtClean="0"/>
              <a:t>. </a:t>
            </a:r>
            <a:r>
              <a:rPr lang="tr-TR" dirty="0" err="1" smtClean="0"/>
              <a:t>Nutr</a:t>
            </a:r>
            <a:r>
              <a:rPr lang="tr-TR" dirty="0" smtClean="0"/>
              <a:t> </a:t>
            </a:r>
            <a:r>
              <a:rPr lang="tr-TR" dirty="0" err="1"/>
              <a:t>Rev</a:t>
            </a:r>
            <a:r>
              <a:rPr lang="tr-TR" dirty="0"/>
              <a:t>. 2012 Sep;70(9):520-33. </a:t>
            </a:r>
            <a:r>
              <a:rPr lang="tr-TR" dirty="0" err="1"/>
              <a:t>doi</a:t>
            </a:r>
            <a:r>
              <a:rPr lang="tr-TR" dirty="0"/>
              <a:t>: 10.1111/j.1753-4887.2012.00510.x</a:t>
            </a:r>
            <a:r>
              <a:rPr lang="tr-TR" dirty="0" smtClean="0"/>
              <a:t>.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77576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</a:t>
            </a:r>
            <a:r>
              <a:rPr lang="tr-TR" dirty="0"/>
              <a:t>) KAYNAK YAZIMI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b="1" dirty="0" smtClean="0"/>
              <a:t>Dergiler (</a:t>
            </a:r>
            <a:r>
              <a:rPr lang="tr-TR" b="1" dirty="0" err="1" smtClean="0"/>
              <a:t>journals</a:t>
            </a:r>
            <a:r>
              <a:rPr lang="tr-TR" b="1" dirty="0" smtClean="0"/>
              <a:t>):</a:t>
            </a:r>
          </a:p>
          <a:p>
            <a:r>
              <a:rPr lang="tr-TR" dirty="0" err="1"/>
              <a:t>Khanna</a:t>
            </a:r>
            <a:r>
              <a:rPr lang="tr-TR" dirty="0"/>
              <a:t> R, </a:t>
            </a:r>
            <a:r>
              <a:rPr lang="tr-TR" dirty="0" err="1"/>
              <a:t>Shen</a:t>
            </a:r>
            <a:r>
              <a:rPr lang="tr-TR" dirty="0"/>
              <a:t> </a:t>
            </a:r>
            <a:r>
              <a:rPr lang="tr-TR" dirty="0" smtClean="0"/>
              <a:t>B. </a:t>
            </a:r>
            <a:r>
              <a:rPr lang="tr-TR" dirty="0" err="1" smtClean="0"/>
              <a:t>Adverse</a:t>
            </a:r>
            <a:r>
              <a:rPr lang="tr-TR" dirty="0" smtClean="0"/>
              <a:t> </a:t>
            </a:r>
            <a:r>
              <a:rPr lang="tr-TR" dirty="0" err="1" smtClean="0"/>
              <a:t>metabolic</a:t>
            </a:r>
            <a:r>
              <a:rPr lang="tr-TR" dirty="0"/>
              <a:t> </a:t>
            </a:r>
            <a:r>
              <a:rPr lang="tr-TR" dirty="0" err="1" smtClean="0"/>
              <a:t>sequelae</a:t>
            </a:r>
            <a:r>
              <a:rPr lang="tr-TR" dirty="0" smtClean="0"/>
              <a:t> </a:t>
            </a:r>
            <a:r>
              <a:rPr lang="tr-TR" dirty="0" err="1"/>
              <a:t>following</a:t>
            </a:r>
            <a:r>
              <a:rPr lang="tr-TR" dirty="0"/>
              <a:t> </a:t>
            </a:r>
            <a:r>
              <a:rPr lang="tr-TR" dirty="0" err="1"/>
              <a:t>restorative</a:t>
            </a:r>
            <a:r>
              <a:rPr lang="tr-TR" dirty="0"/>
              <a:t> </a:t>
            </a:r>
            <a:r>
              <a:rPr lang="tr-TR" dirty="0" err="1"/>
              <a:t>proctocolectomy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an </a:t>
            </a:r>
            <a:r>
              <a:rPr lang="tr-TR" dirty="0" err="1"/>
              <a:t>ileal</a:t>
            </a:r>
            <a:r>
              <a:rPr lang="tr-TR" dirty="0"/>
              <a:t> </a:t>
            </a:r>
            <a:r>
              <a:rPr lang="tr-TR" dirty="0" err="1" smtClean="0"/>
              <a:t>pouch</a:t>
            </a:r>
            <a:r>
              <a:rPr lang="tr-TR" dirty="0" smtClean="0"/>
              <a:t>. </a:t>
            </a:r>
            <a:r>
              <a:rPr lang="tr-TR" dirty="0" err="1" smtClean="0"/>
              <a:t>Gastroenterol</a:t>
            </a:r>
            <a:r>
              <a:rPr lang="tr-TR" dirty="0" smtClean="0"/>
              <a:t> </a:t>
            </a:r>
            <a:r>
              <a:rPr lang="tr-TR" dirty="0" err="1"/>
              <a:t>Hepatol</a:t>
            </a:r>
            <a:r>
              <a:rPr lang="tr-TR" dirty="0"/>
              <a:t> (N Y). 2012 May;8(5):322-6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b="1" dirty="0" smtClean="0"/>
              <a:t>Yazar adı olmayanlar için: </a:t>
            </a:r>
          </a:p>
          <a:p>
            <a:pPr marL="0" indent="0">
              <a:buNone/>
            </a:pPr>
            <a:r>
              <a:rPr lang="tr-TR" dirty="0" err="1" smtClean="0"/>
              <a:t>Anon</a:t>
            </a:r>
            <a:r>
              <a:rPr lang="tr-TR" dirty="0" smtClean="0"/>
              <a:t>, </a:t>
            </a:r>
            <a:r>
              <a:rPr lang="tr-TR" dirty="0" err="1" smtClean="0"/>
              <a:t>Nutrition</a:t>
            </a:r>
            <a:r>
              <a:rPr lang="tr-TR" dirty="0" smtClean="0"/>
              <a:t> </a:t>
            </a:r>
            <a:r>
              <a:rPr lang="tr-TR" dirty="0" err="1" smtClean="0"/>
              <a:t>intervention</a:t>
            </a:r>
            <a:r>
              <a:rPr lang="tr-TR" dirty="0" smtClean="0"/>
              <a:t> in </a:t>
            </a:r>
            <a:r>
              <a:rPr lang="tr-TR" dirty="0" err="1" smtClean="0"/>
              <a:t>pregnancy</a:t>
            </a:r>
            <a:r>
              <a:rPr lang="tr-TR" dirty="0" smtClean="0"/>
              <a:t>. </a:t>
            </a:r>
            <a:r>
              <a:rPr lang="tr-TR" dirty="0" err="1" smtClean="0"/>
              <a:t>Nutr</a:t>
            </a:r>
            <a:r>
              <a:rPr lang="tr-TR" dirty="0" smtClean="0"/>
              <a:t> </a:t>
            </a:r>
            <a:r>
              <a:rPr lang="tr-TR" dirty="0" err="1" smtClean="0"/>
              <a:t>Rev</a:t>
            </a:r>
            <a:r>
              <a:rPr lang="tr-TR" dirty="0" smtClean="0"/>
              <a:t> 1984;42-45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35635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</a:t>
            </a:r>
            <a:r>
              <a:rPr lang="tr-TR" dirty="0"/>
              <a:t>) KAYNAK YAZIMI 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Tez yazımı</a:t>
            </a:r>
          </a:p>
          <a:p>
            <a:r>
              <a:rPr lang="tr-TR" dirty="0" smtClean="0"/>
              <a:t>Sökülmez P. </a:t>
            </a:r>
            <a:r>
              <a:rPr lang="tr-TR" dirty="0" err="1" smtClean="0"/>
              <a:t>Inflammatuar</a:t>
            </a:r>
            <a:r>
              <a:rPr lang="tr-TR" dirty="0" smtClean="0"/>
              <a:t> barsak hastalıklarında oral </a:t>
            </a:r>
            <a:r>
              <a:rPr lang="tr-TR" dirty="0" err="1" smtClean="0"/>
              <a:t>enteral</a:t>
            </a:r>
            <a:r>
              <a:rPr lang="tr-TR" dirty="0" smtClean="0"/>
              <a:t> beslenme desteğinin  gelişen </a:t>
            </a:r>
            <a:r>
              <a:rPr lang="tr-TR" dirty="0" err="1" smtClean="0"/>
              <a:t>malnutrisyon</a:t>
            </a:r>
            <a:r>
              <a:rPr lang="tr-TR" dirty="0" smtClean="0"/>
              <a:t> üzerine etkisi,</a:t>
            </a:r>
          </a:p>
          <a:p>
            <a:pPr marL="0" indent="0">
              <a:buNone/>
            </a:pPr>
            <a:r>
              <a:rPr lang="tr-TR" dirty="0" smtClean="0"/>
              <a:t>    H.Ü. Sağlık Bilimleri Enstitüsü Beslenme ve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Diyetetik Programı Doktora Tezi, </a:t>
            </a:r>
            <a:r>
              <a:rPr lang="tr-TR" dirty="0"/>
              <a:t>A</a:t>
            </a:r>
            <a:r>
              <a:rPr lang="tr-TR" dirty="0" smtClean="0"/>
              <a:t>nkara 2005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41967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KAYNAK YAZIMI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Kaynak adının kısaltılmış yazımı Index </a:t>
            </a:r>
            <a:r>
              <a:rPr lang="tr-TR" dirty="0" err="1" smtClean="0"/>
              <a:t>Medicus’a</a:t>
            </a:r>
            <a:r>
              <a:rPr lang="tr-TR" dirty="0" smtClean="0"/>
              <a:t> göre olmalıdır…Örnek:</a:t>
            </a:r>
          </a:p>
          <a:p>
            <a:endParaRPr lang="tr-TR" dirty="0"/>
          </a:p>
          <a:p>
            <a:r>
              <a:rPr lang="tr-TR" dirty="0" err="1" smtClean="0"/>
              <a:t>Nutrition</a:t>
            </a:r>
            <a:r>
              <a:rPr lang="tr-TR" dirty="0" smtClean="0"/>
              <a:t> </a:t>
            </a:r>
            <a:r>
              <a:rPr lang="tr-TR" dirty="0" err="1" smtClean="0"/>
              <a:t>Reviews</a:t>
            </a:r>
            <a:r>
              <a:rPr lang="tr-TR" dirty="0" smtClean="0"/>
              <a:t>………………….</a:t>
            </a:r>
            <a:r>
              <a:rPr lang="tr-TR" dirty="0" err="1" smtClean="0"/>
              <a:t>Nutr</a:t>
            </a:r>
            <a:r>
              <a:rPr lang="tr-TR" dirty="0" smtClean="0"/>
              <a:t> </a:t>
            </a:r>
            <a:r>
              <a:rPr lang="tr-TR" dirty="0" err="1" smtClean="0"/>
              <a:t>Rev</a:t>
            </a:r>
            <a:endParaRPr lang="tr-TR" dirty="0" smtClean="0"/>
          </a:p>
          <a:p>
            <a:r>
              <a:rPr lang="tr-TR" dirty="0" err="1" smtClean="0"/>
              <a:t>Journal</a:t>
            </a:r>
            <a:r>
              <a:rPr lang="tr-TR" dirty="0" smtClean="0"/>
              <a:t> </a:t>
            </a:r>
            <a:r>
              <a:rPr lang="tr-TR" dirty="0" err="1" smtClean="0"/>
              <a:t>Nutrition</a:t>
            </a:r>
            <a:r>
              <a:rPr lang="tr-TR" dirty="0" smtClean="0"/>
              <a:t>…………………..J </a:t>
            </a:r>
            <a:r>
              <a:rPr lang="tr-TR" dirty="0" err="1" smtClean="0"/>
              <a:t>Nutr</a:t>
            </a:r>
            <a:endParaRPr lang="tr-TR" dirty="0" smtClean="0"/>
          </a:p>
          <a:p>
            <a:r>
              <a:rPr lang="tr-TR" dirty="0" err="1" smtClean="0"/>
              <a:t>American</a:t>
            </a:r>
            <a:r>
              <a:rPr lang="tr-TR" dirty="0" smtClean="0"/>
              <a:t> </a:t>
            </a:r>
            <a:r>
              <a:rPr lang="tr-TR" dirty="0" err="1" smtClean="0"/>
              <a:t>Journal</a:t>
            </a:r>
            <a:r>
              <a:rPr lang="tr-TR" dirty="0" smtClean="0"/>
              <a:t> </a:t>
            </a:r>
            <a:r>
              <a:rPr lang="tr-TR" dirty="0" err="1" smtClean="0"/>
              <a:t>Medicine</a:t>
            </a:r>
            <a:r>
              <a:rPr lang="tr-TR" dirty="0" smtClean="0"/>
              <a:t> ….</a:t>
            </a:r>
            <a:r>
              <a:rPr lang="tr-TR" dirty="0" err="1" smtClean="0"/>
              <a:t>Am</a:t>
            </a:r>
            <a:r>
              <a:rPr lang="tr-TR" dirty="0" smtClean="0"/>
              <a:t> J </a:t>
            </a:r>
            <a:r>
              <a:rPr lang="tr-TR" dirty="0" err="1" smtClean="0"/>
              <a:t>Med</a:t>
            </a:r>
            <a:endParaRPr lang="tr-TR" dirty="0" smtClean="0"/>
          </a:p>
          <a:p>
            <a:r>
              <a:rPr lang="tr-TR" dirty="0" err="1" smtClean="0"/>
              <a:t>Food</a:t>
            </a:r>
            <a:r>
              <a:rPr lang="tr-TR" dirty="0" smtClean="0"/>
              <a:t> </a:t>
            </a:r>
            <a:r>
              <a:rPr lang="tr-TR" dirty="0" err="1" smtClean="0"/>
              <a:t>Technology</a:t>
            </a:r>
            <a:r>
              <a:rPr lang="tr-TR" dirty="0" smtClean="0"/>
              <a:t>…………………...F </a:t>
            </a:r>
            <a:r>
              <a:rPr lang="tr-TR" dirty="0" err="1" smtClean="0"/>
              <a:t>Technol</a:t>
            </a:r>
            <a:endParaRPr lang="tr-TR" dirty="0" smtClean="0"/>
          </a:p>
          <a:p>
            <a:r>
              <a:rPr lang="tr-TR" dirty="0"/>
              <a:t> Y</a:t>
            </a:r>
            <a:r>
              <a:rPr lang="tr-TR" dirty="0" smtClean="0"/>
              <a:t>azılarda, dergide belirtilen standart kısaltmalar kullanılmalıdır.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81549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Seminer Sunumu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b="1" dirty="0" smtClean="0"/>
              <a:t>Sunuş becerileri;</a:t>
            </a:r>
          </a:p>
          <a:p>
            <a:r>
              <a:rPr lang="tr-TR" dirty="0" smtClean="0"/>
              <a:t>1. Dili Kullanma Becerisi</a:t>
            </a:r>
          </a:p>
          <a:p>
            <a:r>
              <a:rPr lang="tr-TR" dirty="0" smtClean="0"/>
              <a:t>2. İletişim Becerileri</a:t>
            </a:r>
          </a:p>
          <a:p>
            <a:r>
              <a:rPr lang="tr-TR" dirty="0" smtClean="0"/>
              <a:t>3. Alan Bilgisi</a:t>
            </a:r>
          </a:p>
          <a:p>
            <a:r>
              <a:rPr lang="tr-TR" dirty="0" smtClean="0"/>
              <a:t>4. </a:t>
            </a:r>
            <a:r>
              <a:rPr lang="tr-TR" dirty="0" err="1" smtClean="0"/>
              <a:t>Planlılık</a:t>
            </a:r>
            <a:endParaRPr lang="tr-TR" dirty="0" smtClean="0"/>
          </a:p>
          <a:p>
            <a:r>
              <a:rPr lang="tr-TR" dirty="0" smtClean="0"/>
              <a:t>5. Araç-gereç Kullanma Becerisi</a:t>
            </a:r>
          </a:p>
          <a:p>
            <a:r>
              <a:rPr lang="tr-TR" dirty="0" smtClean="0"/>
              <a:t>6. Zamanlama</a:t>
            </a:r>
          </a:p>
          <a:p>
            <a:r>
              <a:rPr lang="tr-TR" dirty="0" smtClean="0"/>
              <a:t>7. Kapanış.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77500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u="sng" dirty="0"/>
              <a:t>1. Dili kullanma becerisi;</a:t>
            </a:r>
            <a:br>
              <a:rPr lang="tr-TR" u="sng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Tonlama</a:t>
            </a:r>
          </a:p>
          <a:p>
            <a:r>
              <a:rPr lang="tr-TR" dirty="0" smtClean="0"/>
              <a:t>Vurgulamalar</a:t>
            </a:r>
          </a:p>
          <a:p>
            <a:r>
              <a:rPr lang="tr-TR" dirty="0" smtClean="0"/>
              <a:t>Sözcük dağarcığı</a:t>
            </a:r>
          </a:p>
          <a:p>
            <a:r>
              <a:rPr lang="tr-TR" dirty="0" smtClean="0"/>
              <a:t>Sade bir dil kullanma</a:t>
            </a:r>
          </a:p>
          <a:p>
            <a:r>
              <a:rPr lang="tr-TR" dirty="0" smtClean="0"/>
              <a:t>Sesli olma (kısa ve öz sunum)</a:t>
            </a:r>
          </a:p>
          <a:p>
            <a:r>
              <a:rPr lang="tr-TR" dirty="0" smtClean="0"/>
              <a:t>Konuşmanın ana hatları</a:t>
            </a:r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415344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2.</a:t>
            </a:r>
            <a:r>
              <a:rPr lang="tr-TR" u="sng" dirty="0" smtClean="0"/>
              <a:t>İletişim Becerileri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/>
              <a:t>İletişim modelleri</a:t>
            </a:r>
          </a:p>
          <a:p>
            <a:r>
              <a:rPr lang="tr-TR" dirty="0" smtClean="0"/>
              <a:t>Mesajın açık ve net olması</a:t>
            </a:r>
          </a:p>
          <a:p>
            <a:r>
              <a:rPr lang="tr-TR" dirty="0" smtClean="0"/>
              <a:t>İletişimde kültürel değerler</a:t>
            </a:r>
          </a:p>
          <a:p>
            <a:r>
              <a:rPr lang="tr-TR" dirty="0" smtClean="0"/>
              <a:t>Sözlü ve sözsüz iletişim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 sesin tonu ve hızı, jest ve mimikler, göz teması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beden dili(el kol hareketleri, beden duruşu </a:t>
            </a:r>
            <a:r>
              <a:rPr lang="tr-TR" dirty="0" err="1" smtClean="0"/>
              <a:t>vb</a:t>
            </a:r>
            <a:r>
              <a:rPr lang="tr-TR" dirty="0" smtClean="0"/>
              <a:t>)</a:t>
            </a:r>
          </a:p>
          <a:p>
            <a:r>
              <a:rPr lang="tr-TR" dirty="0" err="1" smtClean="0"/>
              <a:t>Yüzyüze</a:t>
            </a:r>
            <a:r>
              <a:rPr lang="tr-TR" dirty="0" smtClean="0"/>
              <a:t> kurulan iletişimde </a:t>
            </a:r>
          </a:p>
          <a:p>
            <a:r>
              <a:rPr lang="tr-TR" dirty="0" smtClean="0"/>
              <a:t>Sözcükler %10</a:t>
            </a:r>
          </a:p>
          <a:p>
            <a:r>
              <a:rPr lang="tr-TR" dirty="0" smtClean="0"/>
              <a:t>Ses tonu   %30 </a:t>
            </a:r>
          </a:p>
          <a:p>
            <a:r>
              <a:rPr lang="tr-TR" dirty="0" smtClean="0"/>
              <a:t>Beden dili  %60 önem taşır.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62620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3.</a:t>
            </a:r>
            <a:r>
              <a:rPr lang="tr-TR" u="sng" dirty="0" smtClean="0"/>
              <a:t>Alan Bilgisi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sz="4000" dirty="0" smtClean="0"/>
              <a:t>Sunuyu yapan kişi sunduğu konu hakkında yeterli bilgi ve deneyime sahip olmalıdır.</a:t>
            </a:r>
          </a:p>
          <a:p>
            <a:r>
              <a:rPr lang="tr-TR" sz="4000" dirty="0" smtClean="0"/>
              <a:t>Sunuyu yapan kişi bildiğini etkili bir şekilde hedef kitlesine aktarabilmelidir.</a:t>
            </a:r>
          </a:p>
          <a:p>
            <a:r>
              <a:rPr lang="tr-TR" sz="4000" dirty="0" smtClean="0"/>
              <a:t>Konudan uzaklaşmamaya özen gösterilmelidir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10089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4.</a:t>
            </a:r>
            <a:r>
              <a:rPr lang="tr-TR" u="sng" dirty="0" smtClean="0"/>
              <a:t>Planlılık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4000" dirty="0" smtClean="0"/>
              <a:t>Giriş, gelişme ve sonuç bölümü</a:t>
            </a:r>
          </a:p>
          <a:p>
            <a:r>
              <a:rPr lang="tr-TR" sz="4000" dirty="0"/>
              <a:t> Ö</a:t>
            </a:r>
            <a:r>
              <a:rPr lang="tr-TR" sz="4000" dirty="0" smtClean="0"/>
              <a:t>zetleme</a:t>
            </a:r>
          </a:p>
          <a:p>
            <a:r>
              <a:rPr lang="tr-TR" sz="4000" dirty="0" smtClean="0"/>
              <a:t>Bilgi kalabalığından kaçınarak önemli bilgiyi sunma</a:t>
            </a:r>
            <a:endParaRPr lang="tr-TR" sz="4000" dirty="0"/>
          </a:p>
        </p:txBody>
      </p:sp>
    </p:spTree>
    <p:extLst>
      <p:ext uri="{BB962C8B-B14F-4D97-AF65-F5344CB8AC3E}">
        <p14:creationId xmlns:p14="http://schemas.microsoft.com/office/powerpoint/2010/main" xmlns="" val="411876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5. </a:t>
            </a:r>
            <a:r>
              <a:rPr lang="tr-TR" u="sng" dirty="0" smtClean="0"/>
              <a:t>Araç-Gereç </a:t>
            </a:r>
            <a:r>
              <a:rPr lang="tr-TR" u="sng" dirty="0"/>
              <a:t>K</a:t>
            </a:r>
            <a:r>
              <a:rPr lang="tr-TR" u="sng" dirty="0" smtClean="0"/>
              <a:t>ullanma </a:t>
            </a:r>
            <a:r>
              <a:rPr lang="tr-TR" u="sng" dirty="0"/>
              <a:t>B</a:t>
            </a:r>
            <a:r>
              <a:rPr lang="tr-TR" u="sng" dirty="0" smtClean="0"/>
              <a:t>ecerisi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dirty="0" smtClean="0"/>
              <a:t>1. </a:t>
            </a:r>
            <a:r>
              <a:rPr lang="tr-TR" dirty="0"/>
              <a:t>Y</a:t>
            </a:r>
            <a:r>
              <a:rPr lang="tr-TR" dirty="0" smtClean="0"/>
              <a:t>ansıtıcılar (projektörler)</a:t>
            </a:r>
          </a:p>
          <a:p>
            <a:r>
              <a:rPr lang="tr-TR" dirty="0"/>
              <a:t> V</a:t>
            </a:r>
            <a:r>
              <a:rPr lang="tr-TR" dirty="0" smtClean="0"/>
              <a:t>ideo Projeksiyonu</a:t>
            </a:r>
          </a:p>
          <a:p>
            <a:r>
              <a:rPr lang="tr-TR" dirty="0" smtClean="0"/>
              <a:t>Tepegöz ve </a:t>
            </a:r>
            <a:r>
              <a:rPr lang="tr-TR" dirty="0" err="1"/>
              <a:t>O</a:t>
            </a:r>
            <a:r>
              <a:rPr lang="tr-TR" dirty="0" err="1" smtClean="0"/>
              <a:t>pak</a:t>
            </a:r>
            <a:r>
              <a:rPr lang="tr-TR" dirty="0" smtClean="0"/>
              <a:t> Projektörü</a:t>
            </a:r>
          </a:p>
          <a:p>
            <a:r>
              <a:rPr lang="tr-TR" dirty="0" smtClean="0"/>
              <a:t>Konferans </a:t>
            </a:r>
            <a:r>
              <a:rPr lang="tr-TR" dirty="0" err="1" smtClean="0"/>
              <a:t>Pojektörü</a:t>
            </a:r>
            <a:endParaRPr lang="tr-TR" dirty="0" smtClean="0"/>
          </a:p>
          <a:p>
            <a:r>
              <a:rPr lang="tr-TR" dirty="0" smtClean="0"/>
              <a:t>Slayt Projektörü ve Film </a:t>
            </a:r>
            <a:r>
              <a:rPr lang="tr-TR" dirty="0" err="1" smtClean="0"/>
              <a:t>rojektörü</a:t>
            </a:r>
            <a:endParaRPr lang="tr-TR" dirty="0" smtClean="0"/>
          </a:p>
          <a:p>
            <a:r>
              <a:rPr lang="tr-TR" dirty="0" smtClean="0"/>
              <a:t>CD/DVD oynatıcısı</a:t>
            </a:r>
          </a:p>
          <a:p>
            <a:r>
              <a:rPr lang="tr-TR" dirty="0" smtClean="0"/>
              <a:t>Dijital </a:t>
            </a:r>
            <a:r>
              <a:rPr lang="tr-TR" dirty="0" err="1" smtClean="0"/>
              <a:t>fotograf</a:t>
            </a:r>
            <a:r>
              <a:rPr lang="tr-TR" dirty="0" smtClean="0"/>
              <a:t> makinası ve video kamerası</a:t>
            </a:r>
          </a:p>
          <a:p>
            <a:r>
              <a:rPr lang="tr-TR" dirty="0" smtClean="0"/>
              <a:t>Tarayıcı (</a:t>
            </a:r>
            <a:r>
              <a:rPr lang="tr-TR" dirty="0" err="1" smtClean="0"/>
              <a:t>scanner</a:t>
            </a:r>
            <a:r>
              <a:rPr lang="tr-TR" dirty="0" smtClean="0"/>
              <a:t>)</a:t>
            </a:r>
          </a:p>
          <a:p>
            <a:r>
              <a:rPr lang="tr-TR" dirty="0" smtClean="0"/>
              <a:t>Video/</a:t>
            </a:r>
            <a:r>
              <a:rPr lang="tr-TR" dirty="0" err="1"/>
              <a:t>T</a:t>
            </a:r>
            <a:r>
              <a:rPr lang="tr-TR" dirty="0" err="1" smtClean="0"/>
              <a:t>v</a:t>
            </a:r>
            <a:endParaRPr lang="tr-TR" dirty="0" smtClean="0"/>
          </a:p>
          <a:p>
            <a:r>
              <a:rPr lang="tr-TR" dirty="0" smtClean="0"/>
              <a:t>Teyp</a:t>
            </a:r>
          </a:p>
          <a:p>
            <a:pPr marL="0" indent="0">
              <a:buNone/>
            </a:pPr>
            <a:r>
              <a:rPr lang="tr-TR" dirty="0" smtClean="0"/>
              <a:t>2. Telekonferanslar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79710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6.</a:t>
            </a:r>
            <a:r>
              <a:rPr lang="tr-TR" u="sng" dirty="0" smtClean="0"/>
              <a:t>Zamanlama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4400" dirty="0" smtClean="0"/>
              <a:t>Sunu için yeterli zaman ayırabilme.</a:t>
            </a:r>
          </a:p>
          <a:p>
            <a:r>
              <a:rPr lang="tr-TR" sz="4400" dirty="0" smtClean="0"/>
              <a:t>Tartışma için gerekli zemini hazırlama ve süre ayırma.</a:t>
            </a:r>
          </a:p>
          <a:p>
            <a:r>
              <a:rPr lang="tr-TR" sz="4400" dirty="0" smtClean="0"/>
              <a:t>Kapanış.</a:t>
            </a:r>
            <a:endParaRPr lang="tr-TR" sz="4400" dirty="0"/>
          </a:p>
        </p:txBody>
      </p:sp>
    </p:spTree>
    <p:extLst>
      <p:ext uri="{BB962C8B-B14F-4D97-AF65-F5344CB8AC3E}">
        <p14:creationId xmlns:p14="http://schemas.microsoft.com/office/powerpoint/2010/main" xmlns="" val="128811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Sunu Materyali Hazırlama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İlk yansıda konu adı ve hazırlayanın kim olduğuna ilişkin bilgiler olmalıdır.</a:t>
            </a:r>
          </a:p>
          <a:p>
            <a:r>
              <a:rPr lang="tr-TR" dirty="0" smtClean="0"/>
              <a:t>İkinci yansıda konunun ana başlıkları yer almalıdır.</a:t>
            </a:r>
          </a:p>
          <a:p>
            <a:r>
              <a:rPr lang="tr-TR" dirty="0" smtClean="0"/>
              <a:t>Her yansının mutlaka bir başlığı olmalıdır.</a:t>
            </a:r>
          </a:p>
          <a:p>
            <a:r>
              <a:rPr lang="tr-TR" dirty="0" smtClean="0"/>
              <a:t>Başlıklar sayfanın ortasında ve en fazla iki satır olmalıdır.</a:t>
            </a:r>
          </a:p>
          <a:p>
            <a:r>
              <a:rPr lang="tr-TR" dirty="0" smtClean="0"/>
              <a:t>Sayfa numarası olmalıdır.</a:t>
            </a:r>
          </a:p>
          <a:p>
            <a:r>
              <a:rPr lang="tr-TR" dirty="0" smtClean="0"/>
              <a:t>Dinleyici /izleyiciye bazı durumlarda bilgi yaprakları verilebilmelidir.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65865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Yansıların Tasarımı /Kullanımı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Bir duvara veya ekrana yansıtılan sayfadaki yazıların yazı tipi, büyüklükleri kolayca okunabilecek büyüklükte ve stilde olmalıdır.</a:t>
            </a:r>
          </a:p>
          <a:p>
            <a:pPr marL="0" indent="0">
              <a:buNone/>
            </a:pPr>
            <a:r>
              <a:rPr lang="tr-TR" dirty="0" smtClean="0"/>
              <a:t>	     başlıkların metin boyu 40-44,</a:t>
            </a:r>
          </a:p>
          <a:p>
            <a:pPr marL="0" indent="0">
              <a:buNone/>
            </a:pPr>
            <a:r>
              <a:rPr lang="tr-TR" dirty="0" smtClean="0"/>
              <a:t>	    İçeriğin metin boyutu 20-28 olmalıdır.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415461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Yansıların Tasarımı /Kullanımı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Tümü büyük harflerle yazılmış yazılar okumayı güçleştireceğinden </a:t>
            </a:r>
            <a:r>
              <a:rPr lang="tr-TR" dirty="0" err="1"/>
              <a:t>gerekmedikce</a:t>
            </a:r>
            <a:r>
              <a:rPr lang="tr-TR" dirty="0"/>
              <a:t> büyük harf kullanılmamalıdır.</a:t>
            </a:r>
          </a:p>
          <a:p>
            <a:r>
              <a:rPr lang="tr-TR" dirty="0"/>
              <a:t>Dinleyicilerin /izleyicilerin seçici olabilmesi için sayfanın kalabalık olmamasına özen gösterilmelidir.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02506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Yansıların Tasarım/ Kullanımı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Her  yansının kendi içinde bir bütünlüğü olmalıdır.</a:t>
            </a:r>
          </a:p>
          <a:p>
            <a:r>
              <a:rPr lang="tr-TR" dirty="0" smtClean="0"/>
              <a:t>Renk kullanımıyla ilgili kurallar:</a:t>
            </a:r>
          </a:p>
          <a:p>
            <a:r>
              <a:rPr lang="tr-TR" dirty="0"/>
              <a:t> </a:t>
            </a:r>
            <a:r>
              <a:rPr lang="tr-TR" dirty="0" smtClean="0"/>
              <a:t>Dikkat çekecek bir renk zıtlığı yaratılmalıdır.</a:t>
            </a:r>
          </a:p>
          <a:p>
            <a:r>
              <a:rPr lang="tr-TR" dirty="0" smtClean="0"/>
              <a:t>Uyumlu 4 renkten fazla seçim yapılmamalıdır.</a:t>
            </a:r>
          </a:p>
          <a:p>
            <a:r>
              <a:rPr lang="tr-TR" dirty="0" smtClean="0"/>
              <a:t>Soğuk ve sıcak renkler uygun yerlerde kullanılmalıdır.</a:t>
            </a:r>
          </a:p>
        </p:txBody>
      </p:sp>
    </p:spTree>
    <p:extLst>
      <p:ext uri="{BB962C8B-B14F-4D97-AF65-F5344CB8AC3E}">
        <p14:creationId xmlns:p14="http://schemas.microsoft.com/office/powerpoint/2010/main" xmlns="" val="264944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Yansıların Tasarımı /Kullanımı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Yansıda mümkün olduğunca az metin olmalıdır.</a:t>
            </a:r>
          </a:p>
          <a:p>
            <a:r>
              <a:rPr lang="tr-TR" dirty="0"/>
              <a:t>Yansıdaki satır sayısı 8’i geçmemelidir.</a:t>
            </a:r>
          </a:p>
          <a:p>
            <a:r>
              <a:rPr lang="tr-TR" dirty="0"/>
              <a:t>Uzun cümlelerden kaçınıp takım sözcükler ve maddeler kullanılmalıdır.</a:t>
            </a:r>
          </a:p>
        </p:txBody>
      </p:sp>
    </p:spTree>
    <p:extLst>
      <p:ext uri="{BB962C8B-B14F-4D97-AF65-F5344CB8AC3E}">
        <p14:creationId xmlns:p14="http://schemas.microsoft.com/office/powerpoint/2010/main" xmlns="" val="281379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Sunum Öncesinde: Neler Yapılmalıdır?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Konu üzerinde araştırma yapıp bilgi toplamalıdır.</a:t>
            </a:r>
          </a:p>
          <a:p>
            <a:r>
              <a:rPr lang="tr-TR" dirty="0" smtClean="0"/>
              <a:t>Bilgilerin doğru, öz, kolay anlaşılır ve takip edilebilir olmasına özen gösterilmelidir.</a:t>
            </a:r>
          </a:p>
          <a:p>
            <a:r>
              <a:rPr lang="tr-TR" dirty="0" smtClean="0"/>
              <a:t>Yapılacak sunumun amacı açık ve net bir şekilde ortaya konulmalıdır.</a:t>
            </a:r>
          </a:p>
        </p:txBody>
      </p:sp>
    </p:spTree>
    <p:extLst>
      <p:ext uri="{BB962C8B-B14F-4D97-AF65-F5344CB8AC3E}">
        <p14:creationId xmlns:p14="http://schemas.microsoft.com/office/powerpoint/2010/main" xmlns="" val="133246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Sunum Öncesinde: Neler Yapılmalıdır?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Hedef kitlenin özellikleri belirlenmelidir.</a:t>
            </a:r>
          </a:p>
          <a:p>
            <a:r>
              <a:rPr lang="tr-TR" dirty="0"/>
              <a:t>      </a:t>
            </a:r>
            <a:r>
              <a:rPr lang="tr-TR" dirty="0" smtClean="0"/>
              <a:t>cinsiyet</a:t>
            </a:r>
            <a:endParaRPr lang="tr-TR" dirty="0"/>
          </a:p>
          <a:p>
            <a:r>
              <a:rPr lang="tr-TR" dirty="0"/>
              <a:t>  	yaş</a:t>
            </a:r>
          </a:p>
          <a:p>
            <a:r>
              <a:rPr lang="tr-TR" dirty="0"/>
              <a:t>      </a:t>
            </a:r>
            <a:r>
              <a:rPr lang="tr-TR" dirty="0" smtClean="0"/>
              <a:t>hazır </a:t>
            </a:r>
            <a:r>
              <a:rPr lang="tr-TR" dirty="0" err="1"/>
              <a:t>bulunuşluk</a:t>
            </a:r>
            <a:r>
              <a:rPr lang="tr-TR" dirty="0"/>
              <a:t> düzeyleri</a:t>
            </a:r>
          </a:p>
          <a:p>
            <a:r>
              <a:rPr lang="tr-TR" dirty="0"/>
              <a:t>	İlgi alanları</a:t>
            </a:r>
          </a:p>
          <a:p>
            <a:r>
              <a:rPr lang="tr-TR" dirty="0"/>
              <a:t>	beklentileri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97291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>
                <a:solidFill>
                  <a:prstClr val="black"/>
                </a:solidFill>
              </a:rPr>
              <a:t>Sunum Öncesinde: Neler Yapılmalıdır?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Kullanılacak görsel/ işitsel araçlar belirlenmelidir.</a:t>
            </a:r>
          </a:p>
          <a:p>
            <a:r>
              <a:rPr lang="tr-TR" dirty="0" smtClean="0"/>
              <a:t>Sunumun baştan sona yazılı planı yapılmalıdır.</a:t>
            </a:r>
          </a:p>
          <a:p>
            <a:r>
              <a:rPr lang="tr-TR" dirty="0" smtClean="0"/>
              <a:t>Sunum esnasında kullanılmak üzere sunum kartları hazırlanabilir.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25078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Sunum Öncesinde: Neler Yapılmalıdır?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Sunumun yapılacağı yerin fiziksel ve donanım özellikleri öğrenilmelidir.</a:t>
            </a:r>
          </a:p>
          <a:p>
            <a:r>
              <a:rPr lang="tr-TR" dirty="0"/>
              <a:t>	ışık, ses, araç – gereç donanımı</a:t>
            </a:r>
          </a:p>
          <a:p>
            <a:r>
              <a:rPr lang="tr-TR" dirty="0"/>
              <a:t>	oturum düzeni	</a:t>
            </a:r>
          </a:p>
          <a:p>
            <a:r>
              <a:rPr lang="tr-TR" dirty="0"/>
              <a:t>	grubun büyüklüğü (katılımcı sayısı)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97064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>
                <a:solidFill>
                  <a:prstClr val="black"/>
                </a:solidFill>
              </a:rPr>
              <a:t>Sunum </a:t>
            </a:r>
            <a:r>
              <a:rPr lang="tr-TR" sz="4000" dirty="0" smtClean="0">
                <a:solidFill>
                  <a:prstClr val="black"/>
                </a:solidFill>
              </a:rPr>
              <a:t>Sırasında: </a:t>
            </a:r>
            <a:r>
              <a:rPr lang="tr-TR" sz="4000" dirty="0">
                <a:solidFill>
                  <a:prstClr val="black"/>
                </a:solidFill>
              </a:rPr>
              <a:t>Neler Yapılmalıdır?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Göz teması kurulmalıdır</a:t>
            </a:r>
          </a:p>
          <a:p>
            <a:r>
              <a:rPr lang="tr-TR" dirty="0" smtClean="0"/>
              <a:t>Ses, herkesin duyabileceği şekilde ayarlanmalıdır.</a:t>
            </a:r>
          </a:p>
          <a:p>
            <a:r>
              <a:rPr lang="tr-TR" dirty="0" smtClean="0"/>
              <a:t>Sesin tonu, vurgusu ve duraklamalar iyi ayarlanmalıdır.</a:t>
            </a:r>
          </a:p>
          <a:p>
            <a:r>
              <a:rPr lang="tr-TR" dirty="0" smtClean="0"/>
              <a:t>Tekdüze bir ses kullanmaktan yani monotonluktan kaçınılmalıdır.</a:t>
            </a:r>
          </a:p>
          <a:p>
            <a:r>
              <a:rPr lang="tr-TR" dirty="0" smtClean="0"/>
              <a:t>Duru, düzgün ve anlaşılır bir dil kullanılmalıdır.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413879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>
                <a:solidFill>
                  <a:prstClr val="black"/>
                </a:solidFill>
              </a:rPr>
              <a:t>Sunum </a:t>
            </a:r>
            <a:r>
              <a:rPr lang="tr-TR" sz="4000" dirty="0" smtClean="0">
                <a:solidFill>
                  <a:prstClr val="black"/>
                </a:solidFill>
              </a:rPr>
              <a:t>Sırasında : </a:t>
            </a:r>
            <a:r>
              <a:rPr lang="tr-TR" sz="4000" dirty="0">
                <a:solidFill>
                  <a:prstClr val="black"/>
                </a:solidFill>
              </a:rPr>
              <a:t>Neler Yapılmalıdır?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Konuşmanın akıcı olmasına özen gösterilmeli, vücut dili etkili bir şekilde kullanılmalıdır.</a:t>
            </a:r>
          </a:p>
          <a:p>
            <a:r>
              <a:rPr lang="tr-TR" dirty="0" smtClean="0"/>
              <a:t>Sürekli aynı sözcükleri veya jestleri kullanmaktan kaçınılmalıdır.</a:t>
            </a:r>
          </a:p>
          <a:p>
            <a:r>
              <a:rPr lang="tr-TR" dirty="0" smtClean="0"/>
              <a:t>Sunum sırasında uygun görsel/işitsel araçlar kullanılmalıdır. Araçlar etkili bir şekilde kullanılmalıdır.</a:t>
            </a:r>
          </a:p>
          <a:p>
            <a:r>
              <a:rPr lang="tr-TR" dirty="0" smtClean="0"/>
              <a:t>Zaman zaman soru sorarak grupla etkileşim sağlanmalıdır.</a:t>
            </a:r>
          </a:p>
          <a:p>
            <a:r>
              <a:rPr lang="tr-TR" dirty="0" smtClean="0"/>
              <a:t>Zaman etkili kullanılmalıdır.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20765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>
                <a:solidFill>
                  <a:prstClr val="black"/>
                </a:solidFill>
              </a:rPr>
              <a:t>Sunum </a:t>
            </a:r>
            <a:r>
              <a:rPr lang="tr-TR" sz="4000" dirty="0" smtClean="0">
                <a:solidFill>
                  <a:prstClr val="black"/>
                </a:solidFill>
              </a:rPr>
              <a:t>sonunda : </a:t>
            </a:r>
            <a:r>
              <a:rPr lang="tr-TR" sz="4000" dirty="0">
                <a:solidFill>
                  <a:prstClr val="black"/>
                </a:solidFill>
              </a:rPr>
              <a:t>Neler Yapılmalıdır?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Sunum sonunda </a:t>
            </a:r>
            <a:r>
              <a:rPr lang="tr-TR" smtClean="0"/>
              <a:t>kısa bir </a:t>
            </a:r>
            <a:r>
              <a:rPr lang="tr-TR" dirty="0" smtClean="0"/>
              <a:t>özet verilmelidir.</a:t>
            </a:r>
          </a:p>
          <a:p>
            <a:r>
              <a:rPr lang="tr-TR" dirty="0" smtClean="0"/>
              <a:t>Eğer varsa kullanılan kaynaklar veya başvuru kaynakları belirtilmelidir.</a:t>
            </a:r>
          </a:p>
          <a:p>
            <a:r>
              <a:rPr lang="tr-TR" dirty="0" smtClean="0"/>
              <a:t>İzleyicilerin soruları alınmalı ve uygun şekilde cevaplanmalıdır.</a:t>
            </a:r>
          </a:p>
          <a:p>
            <a:r>
              <a:rPr lang="tr-TR" dirty="0" smtClean="0"/>
              <a:t>Gerekirse izleyici </a:t>
            </a:r>
            <a:r>
              <a:rPr lang="tr-TR" dirty="0" err="1" smtClean="0"/>
              <a:t>değelendirme</a:t>
            </a:r>
            <a:r>
              <a:rPr lang="tr-TR" dirty="0" smtClean="0"/>
              <a:t> formu kullanılarak sunumun etkinliği değerlendirilebilir.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04170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1415</Words>
  <Application>Microsoft Office PowerPoint</Application>
  <PresentationFormat>Ekran Gösterisi (4:3)</PresentationFormat>
  <Paragraphs>210</Paragraphs>
  <Slides>37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37</vt:i4>
      </vt:variant>
    </vt:vector>
  </HeadingPairs>
  <TitlesOfParts>
    <vt:vector size="38" baseType="lpstr">
      <vt:lpstr>Ofis Teması</vt:lpstr>
      <vt:lpstr>Seminer yazım ve sunum kuralları</vt:lpstr>
      <vt:lpstr>BES 407- SEMİNER I </vt:lpstr>
      <vt:lpstr>Seminer Dersinin Amacı</vt:lpstr>
      <vt:lpstr>SEMİNER DERSİ ÖĞRENİM ÇIKTILARI</vt:lpstr>
      <vt:lpstr>Seminer Raporunun Başlığının Belirlenmesi</vt:lpstr>
      <vt:lpstr>Rapor Yazım Dili</vt:lpstr>
      <vt:lpstr>Seminer Raporu Metni</vt:lpstr>
      <vt:lpstr>SEMİNER ÇALIŞMASI</vt:lpstr>
      <vt:lpstr>I) İÇİNDEKİLER</vt:lpstr>
      <vt:lpstr>II) GİRİŞ</vt:lpstr>
      <vt:lpstr>III) Genel bilgiler ve yayın özetleri</vt:lpstr>
      <vt:lpstr>III) Genel bilgiler ve yayın özetleri</vt:lpstr>
      <vt:lpstr>IV) SONUÇ VE ÖNERİLER </vt:lpstr>
      <vt:lpstr>V) KAYNAK YAZIMI </vt:lpstr>
      <vt:lpstr>V) KAYNAK YAZIMI </vt:lpstr>
      <vt:lpstr>V) KAYNAK YAZIMI </vt:lpstr>
      <vt:lpstr>V) KAYNAK YAZIMI  </vt:lpstr>
      <vt:lpstr>KAYNAK YAZIMI</vt:lpstr>
      <vt:lpstr>Seminer Sunumu</vt:lpstr>
      <vt:lpstr>1. Dili kullanma becerisi; </vt:lpstr>
      <vt:lpstr>2.İletişim Becerileri </vt:lpstr>
      <vt:lpstr>3.Alan Bilgisi</vt:lpstr>
      <vt:lpstr>4.Planlılık </vt:lpstr>
      <vt:lpstr>5. Araç-Gereç Kullanma Becerisi </vt:lpstr>
      <vt:lpstr>6.Zamanlama </vt:lpstr>
      <vt:lpstr>Sunu Materyali Hazırlama</vt:lpstr>
      <vt:lpstr>Yansıların Tasarımı /Kullanımı</vt:lpstr>
      <vt:lpstr>Yansıların Tasarımı /Kullanımı</vt:lpstr>
      <vt:lpstr>Yansıların Tasarım/ Kullanımı</vt:lpstr>
      <vt:lpstr>Yansıların Tasarımı /Kullanımı</vt:lpstr>
      <vt:lpstr>Sunum Öncesinde: Neler Yapılmalıdır?</vt:lpstr>
      <vt:lpstr>Sunum Öncesinde: Neler Yapılmalıdır?</vt:lpstr>
      <vt:lpstr>Sunum Öncesinde: Neler Yapılmalıdır?</vt:lpstr>
      <vt:lpstr>Sunum Öncesinde: Neler Yapılmalıdır?</vt:lpstr>
      <vt:lpstr>Sunum Sırasında: Neler Yapılmalıdır?</vt:lpstr>
      <vt:lpstr>Sunum Sırasında : Neler Yapılmalıdır?</vt:lpstr>
      <vt:lpstr>Sunum sonunda : Neler Yapılmalıdır?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Seminer yazım ve sunum kuralları</dc:title>
  <dc:creator>SSYO</dc:creator>
  <cp:lastModifiedBy>BES</cp:lastModifiedBy>
  <cp:revision>48</cp:revision>
  <dcterms:created xsi:type="dcterms:W3CDTF">2012-08-22T10:56:11Z</dcterms:created>
  <dcterms:modified xsi:type="dcterms:W3CDTF">2019-06-10T08:11:24Z</dcterms:modified>
</cp:coreProperties>
</file>