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90" r:id="rId18"/>
    <p:sldId id="284" r:id="rId19"/>
    <p:sldId id="273" r:id="rId20"/>
    <p:sldId id="274" r:id="rId21"/>
    <p:sldId id="275" r:id="rId22"/>
    <p:sldId id="285" r:id="rId23"/>
    <p:sldId id="289" r:id="rId24"/>
    <p:sldId id="278" r:id="rId25"/>
    <p:sldId id="276" r:id="rId26"/>
    <p:sldId id="277" r:id="rId27"/>
    <p:sldId id="279" r:id="rId28"/>
    <p:sldId id="280" r:id="rId29"/>
    <p:sldId id="281" r:id="rId30"/>
    <p:sldId id="282" r:id="rId31"/>
    <p:sldId id="286" r:id="rId32"/>
    <p:sldId id="283" r:id="rId33"/>
    <p:sldId id="288" r:id="rId34"/>
    <p:sldId id="287" r:id="rId3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5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1D6D440-0E89-464A-AAF5-018D0BE71C76}" type="datetimeFigureOut">
              <a:rPr lang="tr-TR" smtClean="0"/>
              <a:pPr/>
              <a:t>12.03.2015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B21A627-F20E-46FF-B99E-37D2A550ADB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32964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tr-TR" sz="2000" b="0" dirty="0" smtClean="0">
                <a:latin typeface="Arial Narrow" pitchFamily="34" charset="0"/>
                <a:cs typeface="Arial" pitchFamily="34" charset="0"/>
              </a:rPr>
              <a:t>SAF SES ODYOMETRİ 2</a:t>
            </a:r>
            <a:br>
              <a:rPr lang="tr-TR" sz="2000" b="0" dirty="0" smtClean="0">
                <a:latin typeface="Arial Narrow" pitchFamily="34" charset="0"/>
                <a:cs typeface="Arial" pitchFamily="34" charset="0"/>
              </a:rPr>
            </a:br>
            <a:r>
              <a:rPr lang="tr-TR" sz="2000" b="0" dirty="0" smtClean="0">
                <a:latin typeface="Arial Narrow" pitchFamily="34" charset="0"/>
                <a:cs typeface="Arial" pitchFamily="34" charset="0"/>
              </a:rPr>
              <a:t>(KEMİK YOLU)</a:t>
            </a:r>
            <a:br>
              <a:rPr lang="tr-TR" sz="2000" b="0" dirty="0" smtClean="0">
                <a:latin typeface="Arial Narrow" pitchFamily="34" charset="0"/>
                <a:cs typeface="Arial" pitchFamily="34" charset="0"/>
              </a:rPr>
            </a:br>
            <a:endParaRPr lang="tr-TR" sz="2000" b="0" dirty="0"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/>
              <a:t>Kemik yolu vibratör ile akustik sinyal gönderildiğinde oluşan uyarım kafatası kemiklerinde vibrasyona sebep olur.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/>
              <a:t>Bu vibrasyonlar  dış ve orta kulağı geçerek </a:t>
            </a:r>
            <a:r>
              <a:rPr lang="tr-TR" dirty="0" err="1" smtClean="0"/>
              <a:t>koklear</a:t>
            </a:r>
            <a:r>
              <a:rPr lang="tr-TR" dirty="0" smtClean="0"/>
              <a:t> sıvılara ulaşır.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/>
              <a:t>Hava yolu iletim mekanizmasında olduğu gibi </a:t>
            </a:r>
            <a:r>
              <a:rPr lang="tr-TR" dirty="0" err="1" smtClean="0"/>
              <a:t>koklear</a:t>
            </a:r>
            <a:r>
              <a:rPr lang="tr-TR" dirty="0" smtClean="0"/>
              <a:t> sıvılardaki hareketlenme ile </a:t>
            </a:r>
            <a:r>
              <a:rPr lang="tr-TR" dirty="0" err="1" smtClean="0"/>
              <a:t>nöral</a:t>
            </a:r>
            <a:r>
              <a:rPr lang="tr-TR" dirty="0" smtClean="0"/>
              <a:t> mekanizma harekete geçer.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/>
              <a:t>Mekanik titreşim </a:t>
            </a:r>
            <a:r>
              <a:rPr lang="tr-TR" dirty="0" err="1" smtClean="0"/>
              <a:t>nöral</a:t>
            </a:r>
            <a:r>
              <a:rPr lang="tr-TR" dirty="0"/>
              <a:t> </a:t>
            </a:r>
            <a:r>
              <a:rPr lang="tr-TR" dirty="0" smtClean="0"/>
              <a:t>uyarıma dönüştürülerek beyine iletilir. Böylece kemik yolu iletim ile ses algılaması oluşur.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İletim Mekanizması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 Kemik vibratörden gelen uyarım kafatası yerine vücudumuzdaki başka bir organa dokundurduğumuzda ise ses olarak değil dokunsal vibrasyon olarak algılanır.</a:t>
            </a:r>
            <a:endParaRPr lang="tr-TR" sz="240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İletim Mekanizması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err="1" smtClean="0"/>
              <a:t>Koklea</a:t>
            </a:r>
            <a:r>
              <a:rPr lang="tr-TR" dirty="0" smtClean="0"/>
              <a:t> ve </a:t>
            </a:r>
            <a:r>
              <a:rPr lang="tr-TR" dirty="0" err="1" smtClean="0"/>
              <a:t>semisirküler</a:t>
            </a:r>
            <a:r>
              <a:rPr lang="tr-TR" dirty="0" smtClean="0"/>
              <a:t> kanallar </a:t>
            </a:r>
            <a:r>
              <a:rPr lang="tr-TR" dirty="0" err="1" smtClean="0"/>
              <a:t>temporal</a:t>
            </a:r>
            <a:r>
              <a:rPr lang="tr-TR" dirty="0" smtClean="0"/>
              <a:t>   kemik içinde yerleşmiştir.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/>
              <a:t>Kafatası kemiklerine vibrasyon uygulandığında </a:t>
            </a:r>
            <a:r>
              <a:rPr lang="tr-TR" dirty="0" err="1" smtClean="0"/>
              <a:t>temporal</a:t>
            </a:r>
            <a:r>
              <a:rPr lang="tr-TR" dirty="0" smtClean="0"/>
              <a:t>  kemikte de bu vibrasyonlar oluşacaktır.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/>
              <a:t> Mantıksal olarak bu durum işitme organlarında yeterli uyarıma sebep olacaktır.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/>
              <a:t>Ancak </a:t>
            </a:r>
            <a:r>
              <a:rPr lang="tr-TR" dirty="0" err="1" smtClean="0"/>
              <a:t>korti</a:t>
            </a:r>
            <a:r>
              <a:rPr lang="tr-TR" dirty="0" smtClean="0"/>
              <a:t> organın uyarımı </a:t>
            </a:r>
            <a:r>
              <a:rPr lang="tr-TR" dirty="0" err="1" smtClean="0"/>
              <a:t>basilar</a:t>
            </a:r>
            <a:r>
              <a:rPr lang="tr-TR" dirty="0" smtClean="0"/>
              <a:t> </a:t>
            </a:r>
            <a:r>
              <a:rPr lang="tr-TR" dirty="0" err="1" smtClean="0"/>
              <a:t>membranın</a:t>
            </a:r>
            <a:r>
              <a:rPr lang="tr-TR" dirty="0" smtClean="0"/>
              <a:t>  yeteri kadar yer değiştirmesi (</a:t>
            </a:r>
            <a:r>
              <a:rPr lang="tr-TR" dirty="0" err="1" smtClean="0"/>
              <a:t>basilar</a:t>
            </a:r>
            <a:r>
              <a:rPr lang="tr-TR" dirty="0" smtClean="0"/>
              <a:t> </a:t>
            </a:r>
            <a:r>
              <a:rPr lang="tr-TR" dirty="0" err="1" smtClean="0"/>
              <a:t>membrane</a:t>
            </a:r>
            <a:r>
              <a:rPr lang="tr-TR" dirty="0" smtClean="0"/>
              <a:t> </a:t>
            </a:r>
            <a:r>
              <a:rPr lang="tr-TR" dirty="0" err="1" smtClean="0"/>
              <a:t>displacement</a:t>
            </a:r>
            <a:r>
              <a:rPr lang="tr-TR" dirty="0" smtClean="0"/>
              <a:t>) ile oluşturulabilir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/>
              <a:t>(Not: </a:t>
            </a:r>
            <a:r>
              <a:rPr lang="tr-TR" dirty="0" err="1" smtClean="0"/>
              <a:t>Basilar</a:t>
            </a:r>
            <a:r>
              <a:rPr lang="tr-TR" dirty="0" smtClean="0"/>
              <a:t> </a:t>
            </a:r>
            <a:r>
              <a:rPr lang="tr-TR" dirty="0" err="1" smtClean="0"/>
              <a:t>membranın</a:t>
            </a:r>
            <a:r>
              <a:rPr lang="tr-TR" dirty="0" smtClean="0"/>
              <a:t> hareket etmesi-yer değiştirmesi skala </a:t>
            </a:r>
            <a:r>
              <a:rPr lang="tr-TR" dirty="0" err="1" smtClean="0"/>
              <a:t>vesitibuli</a:t>
            </a:r>
            <a:r>
              <a:rPr lang="tr-TR" dirty="0" smtClean="0"/>
              <a:t> ve skala </a:t>
            </a:r>
            <a:r>
              <a:rPr lang="tr-TR" dirty="0" err="1" smtClean="0"/>
              <a:t>timpani</a:t>
            </a:r>
            <a:r>
              <a:rPr lang="tr-TR" dirty="0" smtClean="0"/>
              <a:t> arasındaki basınç farklılığı ile oluşturulur.)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İletim Mekanizması ile ilgili teoriler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solidFill>
                  <a:schemeClr val="tx1"/>
                </a:solidFill>
              </a:rPr>
              <a:t>Hava yolu iletim mekanizması ile </a:t>
            </a:r>
            <a:r>
              <a:rPr lang="tr-TR" sz="2400" dirty="0" err="1" smtClean="0">
                <a:solidFill>
                  <a:schemeClr val="tx1"/>
                </a:solidFill>
              </a:rPr>
              <a:t>stapesin</a:t>
            </a:r>
            <a:r>
              <a:rPr lang="tr-TR" sz="2400" dirty="0" smtClean="0">
                <a:solidFill>
                  <a:schemeClr val="tx1"/>
                </a:solidFill>
              </a:rPr>
              <a:t> tabanı hareket ettiğinde (ileri-geri) </a:t>
            </a:r>
            <a:r>
              <a:rPr lang="tr-TR" sz="2400" dirty="0" err="1" smtClean="0">
                <a:solidFill>
                  <a:schemeClr val="tx1"/>
                </a:solidFill>
              </a:rPr>
              <a:t>perilenf</a:t>
            </a:r>
            <a:r>
              <a:rPr lang="tr-TR" sz="2400" dirty="0" smtClean="0">
                <a:solidFill>
                  <a:schemeClr val="tx1"/>
                </a:solidFill>
              </a:rPr>
              <a:t> sıvısında bir hareketlenme oluşturacaktır.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solidFill>
                  <a:schemeClr val="tx1"/>
                </a:solidFill>
              </a:rPr>
              <a:t>Peki kemik yolu iletim mekanizmasında </a:t>
            </a:r>
            <a:r>
              <a:rPr lang="tr-TR" sz="2400" dirty="0" err="1" smtClean="0">
                <a:solidFill>
                  <a:schemeClr val="tx1"/>
                </a:solidFill>
              </a:rPr>
              <a:t>stapes</a:t>
            </a:r>
            <a:r>
              <a:rPr lang="tr-TR" sz="2400" dirty="0" smtClean="0">
                <a:solidFill>
                  <a:schemeClr val="tx1"/>
                </a:solidFill>
              </a:rPr>
              <a:t> hareketi olmadığına göre (not: kafatasında oluşan vibrasyonlar </a:t>
            </a:r>
            <a:r>
              <a:rPr lang="tr-TR" sz="2400" dirty="0" err="1" smtClean="0">
                <a:solidFill>
                  <a:schemeClr val="tx1"/>
                </a:solidFill>
              </a:rPr>
              <a:t>stapes</a:t>
            </a:r>
            <a:r>
              <a:rPr lang="tr-TR" sz="2400" dirty="0" smtClean="0">
                <a:solidFill>
                  <a:schemeClr val="tx1"/>
                </a:solidFill>
              </a:rPr>
              <a:t> üzerinde hafif de olsa bir vibrasyona sebep olabilmektedir. </a:t>
            </a:r>
          </a:p>
          <a:p>
            <a:pPr marL="109728" indent="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ancak bu vibrasyonlar </a:t>
            </a:r>
            <a:r>
              <a:rPr lang="tr-TR" sz="2400" dirty="0" err="1" smtClean="0">
                <a:solidFill>
                  <a:schemeClr val="tx1"/>
                </a:solidFill>
              </a:rPr>
              <a:t>stapesi</a:t>
            </a:r>
            <a:r>
              <a:rPr lang="tr-TR" sz="2400" dirty="0" smtClean="0">
                <a:solidFill>
                  <a:schemeClr val="tx1"/>
                </a:solidFill>
              </a:rPr>
              <a:t> hareket ettirebilecek miktarda değildir.) kemik yolu ile gelen vibrasyonlar </a:t>
            </a:r>
            <a:r>
              <a:rPr lang="tr-TR" sz="2400" dirty="0" err="1" smtClean="0">
                <a:solidFill>
                  <a:schemeClr val="tx1"/>
                </a:solidFill>
              </a:rPr>
              <a:t>koklear</a:t>
            </a:r>
            <a:r>
              <a:rPr lang="tr-TR" sz="2400" dirty="0" smtClean="0">
                <a:solidFill>
                  <a:schemeClr val="tx1"/>
                </a:solidFill>
              </a:rPr>
              <a:t> sıvılarda basınç değişikliğine nasıl sebep olmaktadır?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İletim Mekanizması ile ilgili teoriler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sz="2000" dirty="0" smtClean="0"/>
              <a:t> </a:t>
            </a:r>
            <a:r>
              <a:rPr lang="tr-TR" sz="2000" b="1" u="sng" dirty="0" smtClean="0"/>
              <a:t>Teoriler: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Compression</a:t>
            </a:r>
            <a:r>
              <a:rPr lang="tr-TR" sz="2000" dirty="0"/>
              <a:t> </a:t>
            </a:r>
            <a:r>
              <a:rPr lang="tr-TR" sz="2000" dirty="0" smtClean="0"/>
              <a:t>Mekanizması (Kompresyon Mekanizması)-</a:t>
            </a:r>
            <a:r>
              <a:rPr lang="tr-TR" sz="2000" dirty="0" err="1" smtClean="0"/>
              <a:t>Distortional</a:t>
            </a:r>
            <a:r>
              <a:rPr lang="tr-TR" sz="2000" dirty="0" smtClean="0"/>
              <a:t> olarak da bilinmektedir.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İntertail</a:t>
            </a:r>
            <a:r>
              <a:rPr lang="tr-TR" sz="2000" dirty="0"/>
              <a:t> </a:t>
            </a:r>
            <a:r>
              <a:rPr lang="tr-TR" sz="2000" dirty="0" smtClean="0"/>
              <a:t>Mekanizma (Atalet) Mekanizması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Osseotympanic</a:t>
            </a:r>
            <a:r>
              <a:rPr lang="tr-TR" sz="2000" dirty="0" smtClean="0"/>
              <a:t> Etki-Kulak Kanalının Kemik İletime Etkisi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Nonosseous</a:t>
            </a:r>
            <a:r>
              <a:rPr lang="tr-TR" sz="2000" dirty="0"/>
              <a:t> </a:t>
            </a:r>
            <a:r>
              <a:rPr lang="tr-TR" sz="2000" dirty="0" smtClean="0"/>
              <a:t>Mekanizma:  Kafatası sıvılarının kemik iletime etkisi</a:t>
            </a:r>
            <a:endParaRPr lang="tr-TR" sz="200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İletim Mekanizması ile ilgili teoriler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Herzog</a:t>
            </a:r>
            <a:r>
              <a:rPr lang="tr-TR" sz="2000" dirty="0" smtClean="0"/>
              <a:t> ve </a:t>
            </a:r>
            <a:r>
              <a:rPr lang="tr-TR" sz="2000" dirty="0" err="1" smtClean="0"/>
              <a:t>Krainz</a:t>
            </a:r>
            <a:r>
              <a:rPr lang="tr-TR" sz="2000" dirty="0" smtClean="0"/>
              <a:t> (1926) tarafından önerilmiştir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Kafatasına vibrasyon kuvveti uygulandığında, kafatası kemiklerinde de bir sıkışma hareketi oluşur ve uyaran ile aynı fazda hareket ederler.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Herzog</a:t>
            </a:r>
            <a:r>
              <a:rPr lang="tr-TR" sz="2000" dirty="0" smtClean="0"/>
              <a:t> ve </a:t>
            </a:r>
            <a:r>
              <a:rPr lang="tr-TR" sz="2000" dirty="0" err="1" smtClean="0"/>
              <a:t>Krain’e</a:t>
            </a:r>
            <a:r>
              <a:rPr lang="tr-TR" sz="2000" dirty="0"/>
              <a:t> </a:t>
            </a:r>
            <a:r>
              <a:rPr lang="tr-TR" sz="2000" dirty="0" smtClean="0"/>
              <a:t>göre, kafatası kemiklerinde kompresyon oluşması </a:t>
            </a:r>
            <a:r>
              <a:rPr lang="tr-TR" sz="2000" dirty="0" err="1" smtClean="0"/>
              <a:t>otik</a:t>
            </a:r>
            <a:r>
              <a:rPr lang="tr-TR" sz="2000" dirty="0" smtClean="0"/>
              <a:t> kapsül içinde de bir kompresyon oluşmasına neden olur.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Skala </a:t>
            </a:r>
            <a:r>
              <a:rPr lang="tr-TR" sz="2000" dirty="0" err="1" smtClean="0"/>
              <a:t>vestibüli</a:t>
            </a:r>
            <a:r>
              <a:rPr lang="tr-TR" sz="2000" dirty="0" smtClean="0"/>
              <a:t>, skala </a:t>
            </a:r>
            <a:r>
              <a:rPr lang="tr-TR" sz="2000" dirty="0" err="1" smtClean="0"/>
              <a:t>timpaniden</a:t>
            </a:r>
            <a:r>
              <a:rPr lang="tr-TR" sz="2000" dirty="0" smtClean="0"/>
              <a:t> daha büyük olduğu için </a:t>
            </a:r>
            <a:r>
              <a:rPr lang="tr-TR" sz="2000" dirty="0" err="1" smtClean="0"/>
              <a:t>otik</a:t>
            </a:r>
            <a:r>
              <a:rPr lang="tr-TR" sz="2000" dirty="0" smtClean="0"/>
              <a:t> kapsül sıkıştığında, </a:t>
            </a:r>
            <a:r>
              <a:rPr lang="tr-TR" sz="2000" dirty="0" err="1" smtClean="0"/>
              <a:t>bazilar</a:t>
            </a:r>
            <a:r>
              <a:rPr lang="tr-TR" sz="2000" dirty="0" smtClean="0"/>
              <a:t> </a:t>
            </a:r>
            <a:r>
              <a:rPr lang="tr-TR" sz="2000" dirty="0" err="1" smtClean="0"/>
              <a:t>membranda</a:t>
            </a:r>
            <a:r>
              <a:rPr lang="tr-TR" sz="2000" dirty="0" smtClean="0"/>
              <a:t>, skala </a:t>
            </a:r>
            <a:r>
              <a:rPr lang="tr-TR" sz="2000" dirty="0" err="1" smtClean="0"/>
              <a:t>mediaya</a:t>
            </a:r>
            <a:r>
              <a:rPr lang="tr-TR" sz="2000" dirty="0" smtClean="0"/>
              <a:t> doğru büyük bir salınım yapacaktır.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Kompresyon Mekanizması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3686172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endParaRPr lang="tr-TR" sz="2000" dirty="0" smtClean="0"/>
          </a:p>
          <a:p>
            <a:pPr>
              <a:lnSpc>
                <a:spcPct val="150000"/>
              </a:lnSpc>
              <a:buNone/>
            </a:pPr>
            <a:r>
              <a:rPr lang="tr-TR" sz="2000" dirty="0"/>
              <a:t> </a:t>
            </a:r>
            <a:r>
              <a:rPr lang="tr-TR" sz="2000" dirty="0" err="1" smtClean="0"/>
              <a:t>Koklea</a:t>
            </a:r>
            <a:r>
              <a:rPr lang="tr-TR" sz="2000" dirty="0" smtClean="0"/>
              <a:t> hareketsiz durumda: 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err="1" smtClean="0"/>
              <a:t>Kokleada</a:t>
            </a:r>
            <a:r>
              <a:rPr lang="tr-TR" sz="2000" dirty="0" smtClean="0"/>
              <a:t> kompresyon oluştuğunda </a:t>
            </a:r>
            <a:r>
              <a:rPr lang="tr-TR" sz="2000" dirty="0" err="1" smtClean="0"/>
              <a:t>bazilar</a:t>
            </a:r>
            <a:r>
              <a:rPr lang="tr-TR" sz="2000" dirty="0" smtClean="0"/>
              <a:t>  </a:t>
            </a:r>
            <a:r>
              <a:rPr lang="tr-TR" sz="2000" dirty="0" err="1" smtClean="0"/>
              <a:t>membran</a:t>
            </a:r>
            <a:r>
              <a:rPr lang="tr-TR" sz="2000" dirty="0" smtClean="0"/>
              <a:t> hareketi yuvarlak  pencerenin daha çok hareketlenmesine sebep olur.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3200" dirty="0" smtClean="0"/>
              <a:t>Kompresyon Mekanizması</a:t>
            </a:r>
            <a:endParaRPr lang="tr-T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60848"/>
            <a:ext cx="4032448" cy="1650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71942"/>
            <a:ext cx="3600400" cy="15841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7856" y="5849888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Ancak daha büyük </a:t>
            </a:r>
            <a:r>
              <a:rPr lang="tr-TR" dirty="0" err="1" smtClean="0"/>
              <a:t>basıç</a:t>
            </a:r>
            <a:r>
              <a:rPr lang="tr-TR" dirty="0" smtClean="0"/>
              <a:t> farklılığı oluşturmak için </a:t>
            </a:r>
            <a:r>
              <a:rPr lang="tr-TR" dirty="0" err="1" smtClean="0"/>
              <a:t>kokleanın</a:t>
            </a:r>
            <a:r>
              <a:rPr lang="tr-TR" dirty="0" smtClean="0"/>
              <a:t> dışında </a:t>
            </a:r>
            <a:r>
              <a:rPr lang="tr-TR" dirty="0" err="1" smtClean="0"/>
              <a:t>semisirküler</a:t>
            </a:r>
            <a:r>
              <a:rPr lang="tr-TR" dirty="0" smtClean="0"/>
              <a:t> kanallar içindeki sıvılarında ek olarak bu iletime katılması gereklidir: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Kompresyon Mekanizması</a:t>
            </a:r>
            <a:endParaRPr lang="tr-TR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714752"/>
            <a:ext cx="6396332" cy="2286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err="1" smtClean="0"/>
              <a:t>Tonndorf</a:t>
            </a:r>
            <a:r>
              <a:rPr lang="tr-TR" dirty="0" smtClean="0"/>
              <a:t>  (1966, 1968, 1972) bu teoriye </a:t>
            </a:r>
            <a:r>
              <a:rPr lang="tr-TR" dirty="0" err="1" smtClean="0"/>
              <a:t>distorsiyon</a:t>
            </a:r>
            <a:r>
              <a:rPr lang="tr-TR" dirty="0" smtClean="0"/>
              <a:t> mekanizmasını da eklemiştir.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err="1" smtClean="0"/>
              <a:t>Otik</a:t>
            </a:r>
            <a:r>
              <a:rPr lang="tr-TR" dirty="0" smtClean="0"/>
              <a:t> kapsül deki </a:t>
            </a:r>
            <a:r>
              <a:rPr lang="tr-TR" dirty="0" err="1" smtClean="0"/>
              <a:t>distorsiyonun</a:t>
            </a:r>
            <a:r>
              <a:rPr lang="tr-TR" dirty="0" smtClean="0"/>
              <a:t> skala </a:t>
            </a:r>
            <a:r>
              <a:rPr lang="tr-TR" dirty="0" err="1" smtClean="0"/>
              <a:t>mediada</a:t>
            </a:r>
            <a:r>
              <a:rPr lang="tr-TR" dirty="0" smtClean="0"/>
              <a:t> uyarıma sebep olduğunu belirtmiştir.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Hayvanlar üzerinde yaptığı çalışmalarda, yuvarlak pencere hareketinin kemik iletimde gerekli olmadığını göstermiştir.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err="1" smtClean="0"/>
              <a:t>Otik</a:t>
            </a:r>
            <a:r>
              <a:rPr lang="tr-TR" dirty="0" smtClean="0"/>
              <a:t>  kapsül hareket şekilde bağlı olarak </a:t>
            </a:r>
            <a:r>
              <a:rPr lang="tr-TR" dirty="0" err="1" smtClean="0"/>
              <a:t>bazilar</a:t>
            </a:r>
            <a:r>
              <a:rPr lang="tr-TR" dirty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üzerinde hareketlenme olduğunu belirtmiştir.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Kompresyon Mekanizması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6043626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Barany</a:t>
            </a:r>
            <a:r>
              <a:rPr lang="tr-TR" sz="2000" dirty="0" smtClean="0"/>
              <a:t>  (1938) tarafından açıklanmıştır.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Orta kulak kemikçikleri orta kulak boşluğunda bağlarla bağlıdır. Genel olarak  kafatasından bağımsız olarak hareket ederler.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/>
              <a:t> </a:t>
            </a:r>
            <a:r>
              <a:rPr lang="tr-TR" sz="2000" dirty="0" smtClean="0"/>
              <a:t>Ancak kafatasına uygulanan kuvvet bu kemikçiklerde de hareketlenmeye sebep olur.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Bu hareketlenme özellikle alçak frekanslarda 800 Hz ve altındaki frekanslarda ve kuvvet </a:t>
            </a:r>
            <a:r>
              <a:rPr lang="tr-TR" sz="2000" dirty="0" err="1" smtClean="0"/>
              <a:t>mastoid</a:t>
            </a:r>
            <a:r>
              <a:rPr lang="tr-TR" sz="2000" dirty="0" smtClean="0"/>
              <a:t> üzerinde oluştuğunda oluşur. </a:t>
            </a:r>
            <a:r>
              <a:rPr lang="tr-TR" sz="2000" dirty="0" err="1" smtClean="0"/>
              <a:t>Forehead</a:t>
            </a:r>
            <a:r>
              <a:rPr lang="tr-TR" sz="2000" dirty="0" smtClean="0"/>
              <a:t> üzerinde oluşan basınç/kuvvet bu hareketlenmeyi sağlamaz.  </a:t>
            </a:r>
            <a:endParaRPr lang="tr-TR" sz="200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İnertail</a:t>
            </a:r>
            <a:r>
              <a:rPr lang="tr-TR" sz="2400" dirty="0" smtClean="0"/>
              <a:t> Mekanizma (Atalet Mekanizması)</a:t>
            </a:r>
            <a:endParaRPr lang="tr-TR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0636" y="1643050"/>
            <a:ext cx="2179082" cy="365259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Dış kulak yolu kanalının etkisidir.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Kafatasına uygulanan bir basınç dış kulak yolu kanalının kemik ve </a:t>
            </a:r>
            <a:r>
              <a:rPr lang="tr-TR" sz="2000" dirty="0" err="1" smtClean="0"/>
              <a:t>kartilaj</a:t>
            </a:r>
            <a:r>
              <a:rPr lang="tr-TR" sz="2000" dirty="0" smtClean="0"/>
              <a:t> </a:t>
            </a:r>
            <a:r>
              <a:rPr lang="tr-TR" sz="2000" dirty="0" err="1" smtClean="0"/>
              <a:t>dokusununda</a:t>
            </a:r>
            <a:r>
              <a:rPr lang="tr-TR" sz="2000" dirty="0" smtClean="0"/>
              <a:t> harekete geçirir.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Normalde kulak </a:t>
            </a:r>
            <a:r>
              <a:rPr lang="tr-TR" sz="2000" dirty="0" err="1" smtClean="0"/>
              <a:t>kapaşı</a:t>
            </a:r>
            <a:r>
              <a:rPr lang="tr-TR" sz="2000" dirty="0" smtClean="0"/>
              <a:t> olmadığı için enerjinin bir kısmı kulaktan dışarı çıkar, ancak bir kısım enerji </a:t>
            </a:r>
            <a:r>
              <a:rPr lang="tr-TR" sz="2000" dirty="0" err="1" smtClean="0"/>
              <a:t>timpan</a:t>
            </a:r>
            <a:r>
              <a:rPr lang="tr-TR" sz="2000" dirty="0" smtClean="0"/>
              <a:t> zarına çarparak </a:t>
            </a:r>
            <a:r>
              <a:rPr lang="tr-TR" sz="2000" dirty="0" err="1" smtClean="0"/>
              <a:t>mertial</a:t>
            </a:r>
            <a:r>
              <a:rPr lang="tr-TR" sz="2000" dirty="0" smtClean="0"/>
              <a:t> mekanizma ile birlikte ses oluşumunu başlatır.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Özellikle alçak frekanslar için geçerlidir.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Oklüzyon</a:t>
            </a:r>
            <a:r>
              <a:rPr lang="tr-TR" sz="2000" dirty="0" smtClean="0"/>
              <a:t> etkisi bu durumun en iyi örneğidir. </a:t>
            </a:r>
            <a:endParaRPr lang="tr-TR" sz="200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Osseotimpanik</a:t>
            </a:r>
            <a:r>
              <a:rPr lang="tr-TR" sz="2400" dirty="0" smtClean="0"/>
              <a:t> Mekanizma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sz="2000" dirty="0" smtClean="0"/>
              <a:t>2000’li yıllarda yapılan çalışmalardan (</a:t>
            </a:r>
            <a:r>
              <a:rPr lang="tr-TR" sz="2000" dirty="0" err="1" smtClean="0"/>
              <a:t>Freeman</a:t>
            </a:r>
            <a:r>
              <a:rPr lang="tr-TR" sz="2000" dirty="0" smtClean="0"/>
              <a:t> ve ark. 2000-ABR çalışması) sonra şekillenmiştir.</a:t>
            </a:r>
          </a:p>
          <a:p>
            <a:pPr algn="just">
              <a:lnSpc>
                <a:spcPct val="160000"/>
              </a:lnSpc>
            </a:pPr>
            <a:r>
              <a:rPr lang="tr-TR" sz="2000" dirty="0" smtClean="0"/>
              <a:t>Kafatası kemiklerine uygulanan kuvvet, kafatası sıvısını (CSF)’de hareketlenmeye sebep olmaktadır. </a:t>
            </a:r>
            <a:r>
              <a:rPr lang="tr-TR" sz="2000" dirty="0" err="1" smtClean="0"/>
              <a:t>Cerebrospinal</a:t>
            </a:r>
            <a:r>
              <a:rPr lang="tr-TR" sz="2000" dirty="0" smtClean="0"/>
              <a:t> </a:t>
            </a:r>
            <a:r>
              <a:rPr lang="tr-TR" sz="2000" dirty="0" err="1" smtClean="0"/>
              <a:t>fluid</a:t>
            </a:r>
            <a:r>
              <a:rPr lang="tr-TR" sz="2000" dirty="0" smtClean="0"/>
              <a:t> deki hareketlenme </a:t>
            </a:r>
            <a:r>
              <a:rPr lang="tr-TR" sz="2000" dirty="0" err="1" smtClean="0"/>
              <a:t>koklear</a:t>
            </a:r>
            <a:r>
              <a:rPr lang="tr-TR" sz="2000" dirty="0" smtClean="0"/>
              <a:t> sıvılarda </a:t>
            </a:r>
            <a:r>
              <a:rPr lang="tr-TR" sz="2000" dirty="0" err="1" smtClean="0"/>
              <a:t>haraketlenmeye</a:t>
            </a:r>
            <a:r>
              <a:rPr lang="tr-TR" sz="2000" dirty="0" smtClean="0"/>
              <a:t> bu durumda </a:t>
            </a:r>
            <a:r>
              <a:rPr lang="tr-TR" sz="2000" dirty="0" err="1" smtClean="0"/>
              <a:t>bazilar</a:t>
            </a:r>
            <a:r>
              <a:rPr lang="tr-TR" sz="2000" dirty="0" smtClean="0"/>
              <a:t> </a:t>
            </a:r>
            <a:r>
              <a:rPr lang="tr-TR" sz="2000" dirty="0" err="1" smtClean="0"/>
              <a:t>membran</a:t>
            </a:r>
            <a:r>
              <a:rPr lang="tr-TR" sz="2000" dirty="0" smtClean="0"/>
              <a:t> hareketine sebep olmaktır. </a:t>
            </a:r>
          </a:p>
          <a:p>
            <a:pPr algn="just">
              <a:lnSpc>
                <a:spcPct val="160000"/>
              </a:lnSpc>
            </a:pPr>
            <a:r>
              <a:rPr lang="tr-TR" sz="2000" dirty="0" smtClean="0"/>
              <a:t>(</a:t>
            </a:r>
            <a:r>
              <a:rPr lang="tr-TR" sz="2000" dirty="0" err="1" smtClean="0"/>
              <a:t>Freeman</a:t>
            </a:r>
            <a:r>
              <a:rPr lang="tr-TR" sz="2000" dirty="0" smtClean="0"/>
              <a:t> ve ark. 2000, </a:t>
            </a:r>
            <a:r>
              <a:rPr lang="tr-TR" sz="2000" dirty="0" err="1" smtClean="0"/>
              <a:t>Sohmer</a:t>
            </a:r>
            <a:r>
              <a:rPr lang="tr-TR" sz="2000" dirty="0" smtClean="0"/>
              <a:t> ve ar. 2000, </a:t>
            </a:r>
            <a:r>
              <a:rPr lang="tr-TR" sz="2000" dirty="0" err="1" smtClean="0"/>
              <a:t>Sohmer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Freeman</a:t>
            </a:r>
            <a:r>
              <a:rPr lang="tr-TR" sz="2000" dirty="0" smtClean="0"/>
              <a:t> 2004).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Nonosseous</a:t>
            </a:r>
            <a:r>
              <a:rPr lang="tr-TR" sz="2400" dirty="0" smtClean="0"/>
              <a:t> Mekanizma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/>
              <a:t>Kemik yolu işitme testi kemik vibratör ile işitme eşiklerini tespit etmek için kullanılır.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/>
              <a:t>500-4000 Hz. arasında her bir kulakta işitsel uyarana %50 davranımda bulunduğu en düşük işitme eşik seviyeleri tespit edilir.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İşitme Testi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/>
              <a:t>Standart: </a:t>
            </a:r>
            <a:r>
              <a:rPr lang="tr-TR" sz="2000" dirty="0" err="1" smtClean="0"/>
              <a:t>İnternational</a:t>
            </a:r>
            <a:r>
              <a:rPr lang="tr-TR" sz="2000" dirty="0" smtClean="0"/>
              <a:t> </a:t>
            </a:r>
            <a:r>
              <a:rPr lang="tr-TR" sz="2000" dirty="0" err="1" smtClean="0"/>
              <a:t>Standards</a:t>
            </a:r>
            <a:r>
              <a:rPr lang="tr-TR" sz="2000" dirty="0" smtClean="0"/>
              <a:t> </a:t>
            </a:r>
            <a:r>
              <a:rPr lang="tr-TR" sz="2000" dirty="0" err="1" smtClean="0"/>
              <a:t>Organization</a:t>
            </a:r>
            <a:r>
              <a:rPr lang="tr-TR" sz="2000" dirty="0" smtClean="0"/>
              <a:t> (ISO) veya ANSI (1996)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/>
              <a:t>Hava yolu işitme testi spesifik bir sesi duyabilmek için yeterli ses şiddet seviyesini gösterir. Kemik yolu işitme testi ise daha çok tanısal amaçlı yapılır.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/>
              <a:t>Kemik yolu işitme eşikleri Hava yolu işitme eşikleri ile karsılaştırılarak işitme kaybının tipi ve derecesi belirlenir.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İşitme Testi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58204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En çok kullanılan kemik vibratör </a:t>
            </a:r>
            <a:r>
              <a:rPr lang="tr-TR" sz="2000" dirty="0" err="1" smtClean="0"/>
              <a:t>Radioear</a:t>
            </a:r>
            <a:r>
              <a:rPr lang="tr-TR" sz="2000" dirty="0" smtClean="0"/>
              <a:t> B-71’dir.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İki temel yerleşim:</a:t>
            </a:r>
          </a:p>
          <a:p>
            <a:pPr>
              <a:lnSpc>
                <a:spcPct val="150000"/>
              </a:lnSpc>
            </a:pPr>
            <a:r>
              <a:rPr lang="tr-TR" sz="2000" b="1" u="sng" dirty="0" err="1" smtClean="0"/>
              <a:t>Mastoid</a:t>
            </a:r>
            <a:r>
              <a:rPr lang="tr-TR" sz="2000" b="1" u="sng" dirty="0" smtClean="0"/>
              <a:t> kemik üzerine: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Kokleaya</a:t>
            </a:r>
            <a:r>
              <a:rPr lang="tr-TR" sz="2000" dirty="0" smtClean="0"/>
              <a:t> en yakın yerleşiyordu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Forehead</a:t>
            </a:r>
            <a:r>
              <a:rPr lang="tr-TR" sz="2000" dirty="0" smtClean="0"/>
              <a:t> üzerine yerleşim ile elde edilen eşiklere göre daha iyi eşik elde edilir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Daha çok tercih edilir.</a:t>
            </a:r>
          </a:p>
          <a:p>
            <a:pPr>
              <a:lnSpc>
                <a:spcPct val="150000"/>
              </a:lnSpc>
            </a:pPr>
            <a:r>
              <a:rPr lang="tr-TR" sz="2000" b="1" u="sng" dirty="0" err="1" smtClean="0"/>
              <a:t>Forehead</a:t>
            </a:r>
            <a:r>
              <a:rPr lang="tr-TR" sz="2000" b="1" u="sng" dirty="0" smtClean="0"/>
              <a:t> üzerine</a:t>
            </a:r>
          </a:p>
          <a:p>
            <a:pPr>
              <a:lnSpc>
                <a:spcPct val="150000"/>
              </a:lnSpc>
              <a:buNone/>
            </a:pPr>
            <a:endParaRPr lang="tr-TR" sz="2000" b="1" dirty="0" smtClean="0"/>
          </a:p>
          <a:p>
            <a:pPr>
              <a:lnSpc>
                <a:spcPct val="150000"/>
              </a:lnSpc>
            </a:pP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Vibratör Yerleşimi</a:t>
            </a:r>
            <a:endParaRPr lang="tr-TR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542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Vibratör Yerleşimi</a:t>
            </a:r>
            <a:endParaRPr lang="tr-TR" sz="2400" dirty="0"/>
          </a:p>
        </p:txBody>
      </p:sp>
      <p:pic>
        <p:nvPicPr>
          <p:cNvPr id="1026" name="Picture 2" descr="C:\Users\dell\Desktop\ODYOLOJİ\Dersler\İşitme Ölçümü\Odyogram\MastoidBone_smal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8143932" cy="428627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sz="2000" dirty="0" smtClean="0"/>
              <a:t>Ne kadar kuvvet uygulanmalı ?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/>
              <a:t>Kuvvet ne kadar fazla ise o kadar iyi işitme eşiği elde edilir.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/>
              <a:t>En iyi işitme eşikleri 750-1000 gram kuvvet uygulandığında elde edilir. Ancak bu pratikte imkansızdır. 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/>
              <a:t>Bu nedenle ANSI (1996) klinik pratik için minimum 400 gram (5.4</a:t>
            </a:r>
            <a:r>
              <a:rPr lang="tr-TR" sz="2000" dirty="0" smtClean="0">
                <a:latin typeface="Arial"/>
              </a:rPr>
              <a:t>±0.5 </a:t>
            </a:r>
            <a:r>
              <a:rPr lang="tr-TR" sz="2000" dirty="0" smtClean="0">
                <a:latin typeface="+mj-lt"/>
              </a:rPr>
              <a:t>NEWTON) kuvvet uygulanmasını önerir.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+mj-lt"/>
              </a:rPr>
              <a:t>Kemik vibratör </a:t>
            </a:r>
            <a:r>
              <a:rPr lang="tr-TR" sz="2000" dirty="0" err="1" smtClean="0">
                <a:latin typeface="+mj-lt"/>
              </a:rPr>
              <a:t>mastoid</a:t>
            </a:r>
            <a:r>
              <a:rPr lang="tr-TR" sz="2000" dirty="0" smtClean="0">
                <a:latin typeface="+mj-lt"/>
              </a:rPr>
              <a:t> üzerinde kulak kepçesine dokunmayacak şekilde yerleştirilmelidir.</a:t>
            </a:r>
            <a:endParaRPr lang="tr-TR" sz="2000" dirty="0">
              <a:latin typeface="+mj-lt"/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Vibratör Yerleşimi</a:t>
            </a:r>
            <a:endParaRPr lang="tr-TR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tr-TR" sz="2000" dirty="0" smtClean="0"/>
              <a:t>Rutin KY testi sırasında her iki kulakta açık olmalıdır (maskeleme gerekli değilse…)</a:t>
            </a:r>
          </a:p>
          <a:p>
            <a:pPr>
              <a:lnSpc>
                <a:spcPct val="160000"/>
              </a:lnSpc>
            </a:pPr>
            <a:r>
              <a:rPr lang="tr-TR" sz="2000" dirty="0" smtClean="0"/>
              <a:t>Kulak yolunun herhangi bir şekilde kapalı olması/tıkalı olması özellikle alçak frekans KY işitme eşiklerinde önemli derecede iyi olmasına sebep olacaktır. Bu durum </a:t>
            </a:r>
            <a:r>
              <a:rPr lang="tr-TR" sz="2000" dirty="0" err="1" smtClean="0"/>
              <a:t>Oklüzyon</a:t>
            </a:r>
            <a:r>
              <a:rPr lang="tr-TR" sz="2000" dirty="0" smtClean="0"/>
              <a:t> Etkisi olarak bilinir.</a:t>
            </a:r>
          </a:p>
          <a:p>
            <a:pPr>
              <a:lnSpc>
                <a:spcPct val="160000"/>
              </a:lnSpc>
            </a:pPr>
            <a:r>
              <a:rPr lang="tr-TR" sz="2000" dirty="0" smtClean="0"/>
              <a:t>Son çalışmalar </a:t>
            </a:r>
            <a:r>
              <a:rPr lang="tr-TR" sz="2000" dirty="0" err="1" smtClean="0"/>
              <a:t>OE’nin</a:t>
            </a:r>
            <a:r>
              <a:rPr lang="tr-TR" sz="2000" dirty="0" smtClean="0"/>
              <a:t> dış kulak kapatıldığında dış kulak yolu kanalında ses şiddet seviyesindeki artışa bağlı olarak oluştuğunu göstermiştir.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</a:t>
            </a:r>
            <a:endParaRPr lang="tr-TR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/>
              <a:t>TANIMI: kulak kanalının kapalı/tıkalı olması nedeni ile kemik yolu iletim mekanizmasında alçak frekanslı ses şiddet seviye algısında artış olmasıdır. Yani, alçak frekanslı seslerde işitme eşikleri olduğundan daha iyi elde edilir.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/>
              <a:t>Kulak kanalı </a:t>
            </a:r>
            <a:r>
              <a:rPr lang="tr-TR" sz="2000" dirty="0" err="1" smtClean="0"/>
              <a:t>supraaural</a:t>
            </a:r>
            <a:r>
              <a:rPr lang="tr-TR" sz="2000" dirty="0" smtClean="0"/>
              <a:t> kulaklık ile kapatıldığında kemik yolu iletim mekanizmasında OE oluşmaktadır: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</a:t>
            </a:r>
            <a:endParaRPr lang="tr-TR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</a:t>
            </a:r>
            <a:endParaRPr lang="tr-TR" sz="24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262029"/>
            <a:ext cx="7500990" cy="296418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</a:t>
            </a:r>
            <a:endParaRPr lang="tr-TR" sz="24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err="1" smtClean="0"/>
              <a:t>Oklüzyon</a:t>
            </a:r>
            <a:r>
              <a:rPr lang="tr-TR" sz="2000" dirty="0" smtClean="0"/>
              <a:t> etkisi 250-1000 </a:t>
            </a:r>
            <a:r>
              <a:rPr lang="tr-TR" sz="2000" dirty="0" err="1" smtClean="0"/>
              <a:t>Hz’de</a:t>
            </a:r>
            <a:r>
              <a:rPr lang="tr-TR" sz="2000" dirty="0" smtClean="0"/>
              <a:t> ortalama 15 </a:t>
            </a:r>
            <a:r>
              <a:rPr lang="tr-TR" sz="2000" dirty="0" err="1" smtClean="0"/>
              <a:t>dB</a:t>
            </a:r>
            <a:r>
              <a:rPr lang="tr-TR" sz="2000" dirty="0" smtClean="0"/>
              <a:t> alınabilir.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250 Hz: 15 </a:t>
            </a:r>
            <a:r>
              <a:rPr lang="tr-TR" sz="2000" dirty="0" err="1" smtClean="0"/>
              <a:t>dB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500 Hz: 15 </a:t>
            </a:r>
            <a:r>
              <a:rPr lang="tr-TR" sz="2000" dirty="0" err="1" smtClean="0"/>
              <a:t>dB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1000 Hz: 15 </a:t>
            </a:r>
            <a:r>
              <a:rPr lang="tr-TR" sz="2000" dirty="0" err="1" smtClean="0"/>
              <a:t>dB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2000 ve 4000 </a:t>
            </a:r>
            <a:r>
              <a:rPr lang="tr-TR" sz="2000" dirty="0" err="1" smtClean="0"/>
              <a:t>Hz’de</a:t>
            </a:r>
            <a:r>
              <a:rPr lang="tr-TR" sz="2000" dirty="0" smtClean="0"/>
              <a:t> </a:t>
            </a:r>
            <a:r>
              <a:rPr lang="tr-TR" sz="2000" dirty="0" err="1" smtClean="0"/>
              <a:t>oklüzyon</a:t>
            </a:r>
            <a:r>
              <a:rPr lang="tr-TR" sz="2000" dirty="0" smtClean="0"/>
              <a:t> etkisi gözlenmez.</a:t>
            </a:r>
            <a:endParaRPr lang="tr-TR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 </a:t>
            </a:r>
            <a:r>
              <a:rPr lang="tr-TR" sz="2000" dirty="0" err="1" smtClean="0"/>
              <a:t>Insert</a:t>
            </a:r>
            <a:r>
              <a:rPr lang="tr-TR" sz="2000" dirty="0" smtClean="0"/>
              <a:t> Kulaklık????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 </a:t>
            </a:r>
            <a:r>
              <a:rPr lang="tr-TR" sz="2000" dirty="0" err="1" smtClean="0"/>
              <a:t>Insert</a:t>
            </a:r>
            <a:r>
              <a:rPr lang="tr-TR" sz="2000" dirty="0" smtClean="0"/>
              <a:t> kulaklık yerleşimi </a:t>
            </a:r>
            <a:r>
              <a:rPr lang="tr-TR" sz="2000" dirty="0" err="1" smtClean="0"/>
              <a:t>oklüzyon</a:t>
            </a:r>
            <a:r>
              <a:rPr lang="tr-TR" sz="2000" dirty="0" smtClean="0"/>
              <a:t> etkisini azaltabilmektir. Özellikle dış kulak yolunda daha derine doğru yerleştirdiğimizde, ancak hasta bu yerleşimden rahatsız olabilmektedir.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</a:t>
            </a:r>
            <a:endParaRPr lang="tr-TR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Normal işiten kişilerde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/>
              <a:t>Sensorinöral</a:t>
            </a:r>
            <a:r>
              <a:rPr lang="tr-TR" sz="2000" dirty="0" smtClean="0"/>
              <a:t> işitme kayıplı kişilerde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OE iletim tipi işitme kayıplı kişilerde görülmez: çünkü kulak zaten daha önceden Dış kulak veya Orta kulak patolojisi nedeni ile kapanmıştır: Bloke olmuştur.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r-TR" sz="2400" dirty="0" err="1" smtClean="0"/>
              <a:t>Oklüzyon</a:t>
            </a:r>
            <a:r>
              <a:rPr lang="tr-TR" sz="2400" dirty="0" smtClean="0"/>
              <a:t> Etkisi (OE) Kimlerde Görülür ?</a:t>
            </a:r>
            <a:endParaRPr lang="tr-TR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Hava yolu işitme testinden sonra Havayolu kulaklık çıkarılır.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Kemik yolu vibratör </a:t>
            </a:r>
            <a:r>
              <a:rPr lang="tr-TR" sz="2000" dirty="0" err="1" smtClean="0"/>
              <a:t>mastoid</a:t>
            </a:r>
            <a:r>
              <a:rPr lang="tr-TR" sz="2000" dirty="0" smtClean="0"/>
              <a:t> üzerine yerleştirilir.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Hastaya ses duyduğunda elindeki düğmeye basması istenir.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Hastaya “Sesi hangi kulaktan duyarsanız duyun düğmeye basın yönergesi verilir” Niçin??? 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Eşik tespit yöntemi havayolu işitme test prosedürü ile aynıdır.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İşitme Testi</a:t>
            </a:r>
            <a:endParaRPr lang="tr-TR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4356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sz="2000" b="1" u="sng" dirty="0" smtClean="0"/>
              <a:t>Hangi kulakta teste başlanmalıdır ?: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Zamanı iyi kullanmak için HY işitme eşikleri İYİ olan kulak ile teste başlanmalıdır. (Maskeleme uygulanmasını hızlandırmak için)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Test frekansları:500, 1000, 2000 ve 4000 Hz.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Test prosedürü Havayolu saf ses </a:t>
            </a:r>
            <a:r>
              <a:rPr lang="tr-TR" sz="2000" dirty="0" err="1" smtClean="0"/>
              <a:t>odyometri</a:t>
            </a:r>
            <a:r>
              <a:rPr lang="tr-TR" sz="2000" dirty="0" smtClean="0"/>
              <a:t> testi ile aynıdır.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İşitme Testi</a:t>
            </a:r>
            <a:endParaRPr lang="tr-TR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 smtClean="0"/>
              <a:t>Normal HY işitme eşikleri olan kişilerde KY eşiklerde normaldir. KY işitme eşikleri her zaman HY eşikler ile ya aynıdır, ya da daha iyidir.</a:t>
            </a:r>
          </a:p>
          <a:p>
            <a:pPr algn="just">
              <a:lnSpc>
                <a:spcPct val="150000"/>
              </a:lnSpc>
            </a:pPr>
            <a:r>
              <a:rPr lang="tr-TR" sz="1800" dirty="0" smtClean="0"/>
              <a:t>Bazen, KY eşikler, HY eşiklerden 10dB daha kötü olabilir, bu durum testi etkileyebilecek değişkenlere bağlı oluştuğu için kabul edilebilir. Ancak KY eşikler HY işitme eşiklerinden önemli derecede daha düşük olmaz.</a:t>
            </a:r>
          </a:p>
          <a:p>
            <a:pPr algn="just">
              <a:lnSpc>
                <a:spcPct val="150000"/>
              </a:lnSpc>
            </a:pPr>
            <a:r>
              <a:rPr lang="tr-TR" sz="1800" dirty="0" smtClean="0"/>
              <a:t>Daha kötü elde edildiğinde test </a:t>
            </a:r>
            <a:r>
              <a:rPr lang="tr-TR" sz="1800" dirty="0" err="1" smtClean="0"/>
              <a:t>prosedürüi</a:t>
            </a:r>
            <a:r>
              <a:rPr lang="tr-TR" sz="1800" dirty="0" smtClean="0"/>
              <a:t> hastanın dikkat-motivasyon, vibratör yerleşimi dikkate alınarak test tekrarlanır.</a:t>
            </a:r>
            <a:endParaRPr lang="tr-TR" sz="18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İşitme ile ilgili Kurallar</a:t>
            </a:r>
            <a:endParaRPr lang="tr-TR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KY Test-</a:t>
            </a:r>
            <a:r>
              <a:rPr lang="tr-TR" sz="2000" dirty="0" err="1" smtClean="0"/>
              <a:t>retest</a:t>
            </a:r>
            <a:r>
              <a:rPr lang="tr-TR" sz="2000" dirty="0" smtClean="0"/>
              <a:t> değişkenliğinin daha fazla olması:</a:t>
            </a:r>
          </a:p>
          <a:p>
            <a:pPr marL="624078" indent="-5143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Test-</a:t>
            </a:r>
            <a:r>
              <a:rPr lang="tr-TR" sz="2000" dirty="0" err="1" smtClean="0"/>
              <a:t>Retest</a:t>
            </a:r>
            <a:r>
              <a:rPr lang="tr-TR" sz="2000" dirty="0" smtClean="0"/>
              <a:t> değişkenliğini  KY için: 10-15 </a:t>
            </a:r>
            <a:r>
              <a:rPr lang="tr-TR" sz="2000" dirty="0" err="1" smtClean="0"/>
              <a:t>dB</a:t>
            </a:r>
            <a:r>
              <a:rPr lang="tr-TR" sz="2000" dirty="0" smtClean="0"/>
              <a:t>, HY için 5-10 </a:t>
            </a:r>
            <a:r>
              <a:rPr lang="tr-TR" sz="2000" dirty="0" err="1" smtClean="0"/>
              <a:t>dB</a:t>
            </a:r>
            <a:r>
              <a:rPr lang="tr-TR" sz="2000" dirty="0" smtClean="0"/>
              <a:t> arasındadır. Kemik yolundaki farkın biraz daha fazla olmasının nedeni kafatasının büyüklüğü, derinin kalınlığı ve kafatası kemiklerinin kalınlığına bağlıdır.</a:t>
            </a:r>
          </a:p>
          <a:p>
            <a:pPr marL="624078" indent="-5143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KY sinyal için odyometre maksimum çıkışlarının sınırlı olması: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Testini Etkileyebilen Faktörler</a:t>
            </a:r>
            <a:endParaRPr lang="tr-TR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u="sng" dirty="0" smtClean="0"/>
              <a:t>Çevresel Gürültü: </a:t>
            </a:r>
            <a:r>
              <a:rPr lang="tr-TR" dirty="0" smtClean="0"/>
              <a:t> KY testi HY testten daha fazla etkiler. Neden ?:</a:t>
            </a:r>
          </a:p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dirty="0" smtClean="0"/>
              <a:t>HY testte kulağı kulaklık ile kapatıyoruz. Kemik yolu testte kulak kanalı açık durumda.</a:t>
            </a:r>
          </a:p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u="sng" dirty="0" smtClean="0"/>
              <a:t>Dış etkenler:  </a:t>
            </a:r>
            <a:r>
              <a:rPr lang="tr-TR" dirty="0" smtClean="0"/>
              <a:t>Odyometre ve kulaklık kalibrasyonu, vibratörün yerinden kayması, vibratörün yeteri kadar baskı yapmaması, </a:t>
            </a:r>
            <a:r>
              <a:rPr lang="tr-TR" dirty="0" err="1" smtClean="0"/>
              <a:t>koopere</a:t>
            </a:r>
            <a:r>
              <a:rPr lang="tr-TR" dirty="0" smtClean="0"/>
              <a:t> olamayan hastalar, test ortamının kötü olması</a:t>
            </a:r>
          </a:p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dirty="0" err="1" smtClean="0"/>
              <a:t>Interaural</a:t>
            </a:r>
            <a:r>
              <a:rPr lang="tr-TR" b="1" dirty="0" smtClean="0"/>
              <a:t> </a:t>
            </a:r>
            <a:r>
              <a:rPr lang="tr-TR" b="1" dirty="0" err="1" smtClean="0"/>
              <a:t>Attenuasyon</a:t>
            </a:r>
            <a:r>
              <a:rPr lang="tr-TR" b="1" dirty="0" smtClean="0"/>
              <a:t>: </a:t>
            </a:r>
            <a:r>
              <a:rPr lang="tr-TR" dirty="0" smtClean="0"/>
              <a:t>KY testte daha düşüktür.</a:t>
            </a:r>
          </a:p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dirty="0" smtClean="0"/>
              <a:t>Test edilen frekansa bağlı olarak HY 40-70 </a:t>
            </a:r>
            <a:r>
              <a:rPr lang="tr-TR" dirty="0" err="1" smtClean="0"/>
              <a:t>dB</a:t>
            </a:r>
            <a:r>
              <a:rPr lang="tr-TR" dirty="0" smtClean="0"/>
              <a:t> arasında. </a:t>
            </a:r>
          </a:p>
          <a:p>
            <a:pPr marL="624078" indent="-514350">
              <a:lnSpc>
                <a:spcPct val="170000"/>
              </a:lnSpc>
              <a:buFont typeface="Wingdings" pitchFamily="2" charset="2"/>
              <a:buChar char="ü"/>
            </a:pPr>
            <a:r>
              <a:rPr lang="tr-TR" dirty="0" smtClean="0"/>
              <a:t>KY 0-10 </a:t>
            </a:r>
            <a:r>
              <a:rPr lang="tr-TR" dirty="0" err="1" smtClean="0"/>
              <a:t>dB</a:t>
            </a:r>
            <a:r>
              <a:rPr lang="tr-TR" dirty="0" smtClean="0"/>
              <a:t> arasındadır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Testini Etkileyebilen Faktörler</a:t>
            </a:r>
            <a:endParaRPr lang="tr-TR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tr-TR" sz="2400" dirty="0" smtClean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smtClean="0"/>
              <a:t>Kemik Yolu Testini Etkileyebilen Faktörler</a:t>
            </a:r>
            <a:br>
              <a:rPr lang="tr-TR" sz="2400" dirty="0" smtClean="0"/>
            </a:br>
            <a:r>
              <a:rPr lang="tr-TR" sz="2400" dirty="0" smtClean="0"/>
              <a:t>(insert kulaklıklar için </a:t>
            </a:r>
            <a:r>
              <a:rPr lang="tr-TR" sz="2400" dirty="0" err="1" smtClean="0"/>
              <a:t>oklüzyon</a:t>
            </a:r>
            <a:r>
              <a:rPr lang="tr-TR" sz="2400" dirty="0" smtClean="0"/>
              <a:t> etkisi)</a:t>
            </a:r>
            <a:endParaRPr lang="tr-T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8143932" cy="44291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/>
              <a:t>Interaural</a:t>
            </a:r>
            <a:r>
              <a:rPr lang="tr-TR" sz="2000" dirty="0" smtClean="0"/>
              <a:t> (kulaklar arasında); Bir kulaktan diğerine ses geçişinde (HY veya KY ile ) ses enerjisinde azalma olmasıdır.           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/>
              <a:t> Kemik Yolu için IA= 0dB (klinik uygulamalarda)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Interaural</a:t>
            </a:r>
            <a:r>
              <a:rPr lang="tr-TR" sz="2400" dirty="0" smtClean="0"/>
              <a:t> </a:t>
            </a:r>
            <a:r>
              <a:rPr lang="tr-TR" sz="2400" dirty="0" err="1" smtClean="0"/>
              <a:t>Attenuasyon</a:t>
            </a:r>
            <a:endParaRPr lang="tr-TR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Interaural</a:t>
            </a:r>
            <a:r>
              <a:rPr lang="tr-TR" sz="2400" dirty="0" smtClean="0"/>
              <a:t> </a:t>
            </a:r>
            <a:r>
              <a:rPr lang="tr-TR" sz="2400" dirty="0" err="1" smtClean="0"/>
              <a:t>Attenuasyon</a:t>
            </a:r>
            <a:endParaRPr lang="tr-TR" sz="2400" dirty="0"/>
          </a:p>
        </p:txBody>
      </p:sp>
      <p:pic>
        <p:nvPicPr>
          <p:cNvPr id="3074" name="Picture 2" descr="C:\Users\dell\Desktop\ODYOLOJİ\Dersler\İşitme Ölçümü\Odyogram\diagram_bone_conduc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86768"/>
            <a:ext cx="7858180" cy="412831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2400" dirty="0" err="1" smtClean="0"/>
              <a:t>Interaural</a:t>
            </a:r>
            <a:r>
              <a:rPr lang="tr-TR" sz="2400" dirty="0" smtClean="0"/>
              <a:t> </a:t>
            </a:r>
            <a:r>
              <a:rPr lang="tr-TR" sz="2400" dirty="0" err="1" smtClean="0"/>
              <a:t>Attenuasyon</a:t>
            </a:r>
            <a:endParaRPr lang="tr-TR" sz="2400" dirty="0"/>
          </a:p>
        </p:txBody>
      </p:sp>
      <p:pic>
        <p:nvPicPr>
          <p:cNvPr id="2050" name="Picture 2" descr="C:\Users\dell\Desktop\ODYOLOJİ\Dersler\İşitme Ölçümü\Odyogram\BONE_CONDUC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143932" cy="471490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422</TotalTime>
  <Words>1454</Words>
  <Application>Microsoft Office PowerPoint</Application>
  <PresentationFormat>Ekran Gösterisi (4:3)</PresentationFormat>
  <Paragraphs>130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Kalabalık</vt:lpstr>
      <vt:lpstr>SAF SES ODYOMETRİ 2 (KEMİK YOLU) </vt:lpstr>
      <vt:lpstr>Kemik Yolu İletim Mekanizması</vt:lpstr>
      <vt:lpstr>Kemik Yolu İletim Mekanizması</vt:lpstr>
      <vt:lpstr>Kemik İletim Mekanizması ile ilgili teoriler</vt:lpstr>
      <vt:lpstr>Kemik İletim Mekanizması ile ilgili teoriler</vt:lpstr>
      <vt:lpstr>Kemik İletim Mekanizması ile ilgili teoriler</vt:lpstr>
      <vt:lpstr>Kompresyon Mekanizması</vt:lpstr>
      <vt:lpstr>Kompresyon Mekanizması</vt:lpstr>
      <vt:lpstr>Kompresyon Mekanizması</vt:lpstr>
      <vt:lpstr>Kompresyon Mekanizması</vt:lpstr>
      <vt:lpstr>İnertail Mekanizma (Atalet Mekanizması)</vt:lpstr>
      <vt:lpstr>Osseotimpanik Mekanizma</vt:lpstr>
      <vt:lpstr>Nonosseous Mekanizma</vt:lpstr>
      <vt:lpstr>Kemik Yolu İşitme Testi</vt:lpstr>
      <vt:lpstr>Kemik Yolu İşitme Testi</vt:lpstr>
      <vt:lpstr>Kemik Yolu Vibratör Yerleşimi</vt:lpstr>
      <vt:lpstr>PowerPoint Sunusu</vt:lpstr>
      <vt:lpstr>Kemik Yolu Vibratör Yerleşimi</vt:lpstr>
      <vt:lpstr>Kemik Yolu Vibratör Yerleşimi</vt:lpstr>
      <vt:lpstr>Oklüzyon Etkisi (OE)</vt:lpstr>
      <vt:lpstr>Oklüzyon Etkisi (OE)</vt:lpstr>
      <vt:lpstr>Oklüzyon Etkisi (OE)</vt:lpstr>
      <vt:lpstr>Oklüzyon Etkisi (OE)</vt:lpstr>
      <vt:lpstr>Oklüzyon Etkisi (OE)</vt:lpstr>
      <vt:lpstr>Oklüzyon Etkisi (OE) Kimlerde Görülür ?</vt:lpstr>
      <vt:lpstr>Kemik Yolu İşitme Testi</vt:lpstr>
      <vt:lpstr>Kemik Yolu İşitme Testi</vt:lpstr>
      <vt:lpstr>Kemik Yolu İşitme ile ilgili Kurallar</vt:lpstr>
      <vt:lpstr>Kemik Yolu Testini Etkileyebilen Faktörler</vt:lpstr>
      <vt:lpstr>Kemik Yolu Testini Etkileyebilen Faktörler</vt:lpstr>
      <vt:lpstr>Kemik Yolu Testini Etkileyebilen Faktörler (insert kulaklıklar için oklüzyon etkisi)</vt:lpstr>
      <vt:lpstr>Interaural Attenuasyon</vt:lpstr>
      <vt:lpstr>Interaural Attenuasyon</vt:lpstr>
      <vt:lpstr>Interaural Attenuasyon</vt:lpstr>
    </vt:vector>
  </TitlesOfParts>
  <Company>MoTuN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 SES ODYOMETRİ 2                 (KEMİK YOLU)</dc:title>
  <dc:creator>Hakan</dc:creator>
  <cp:lastModifiedBy>Ramazan Bayram KARAKAYA</cp:lastModifiedBy>
  <cp:revision>58</cp:revision>
  <dcterms:created xsi:type="dcterms:W3CDTF">2014-03-12T15:20:38Z</dcterms:created>
  <dcterms:modified xsi:type="dcterms:W3CDTF">2015-03-12T12:52:41Z</dcterms:modified>
</cp:coreProperties>
</file>