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notesMasterIdLst>
    <p:notesMasterId r:id="rId22"/>
  </p:notesMasterIdLst>
  <p:sldIdLst>
    <p:sldId id="277" r:id="rId2"/>
    <p:sldId id="257" r:id="rId3"/>
    <p:sldId id="258" r:id="rId4"/>
    <p:sldId id="261" r:id="rId5"/>
    <p:sldId id="259" r:id="rId6"/>
    <p:sldId id="262" r:id="rId7"/>
    <p:sldId id="256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3" d="100"/>
          <a:sy n="83" d="100"/>
        </p:scale>
        <p:origin x="-672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647CF6-5402-482C-BB06-EC4B807AC1B9}" type="datetimeFigureOut">
              <a:rPr lang="tr-TR" smtClean="0"/>
              <a:t>14.1.2020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134550-AAFA-440B-B3E9-729AB059EA14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60184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A6D1-51F9-4B58-B069-1B566B378E81}" type="datetimeFigureOut">
              <a:rPr lang="tr-TR" smtClean="0"/>
              <a:t>14.1.2020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ED1E-C429-4A0B-A7AC-C24605084F0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6992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A6D1-51F9-4B58-B069-1B566B378E81}" type="datetimeFigureOut">
              <a:rPr lang="tr-TR" smtClean="0"/>
              <a:t>14.1.2020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ED1E-C429-4A0B-A7AC-C24605084F0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601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A6D1-51F9-4B58-B069-1B566B378E81}" type="datetimeFigureOut">
              <a:rPr lang="tr-TR" smtClean="0"/>
              <a:t>14.1.2020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ED1E-C429-4A0B-A7AC-C24605084F0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1810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A6D1-51F9-4B58-B069-1B566B378E81}" type="datetimeFigureOut">
              <a:rPr lang="tr-TR" smtClean="0"/>
              <a:t>14.1.2020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ED1E-C429-4A0B-A7AC-C24605084F0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1716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A6D1-51F9-4B58-B069-1B566B378E81}" type="datetimeFigureOut">
              <a:rPr lang="tr-TR" smtClean="0"/>
              <a:t>14.1.2020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ED1E-C429-4A0B-A7AC-C24605084F0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4198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A6D1-51F9-4B58-B069-1B566B378E81}" type="datetimeFigureOut">
              <a:rPr lang="tr-TR" smtClean="0"/>
              <a:t>14.1.2020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ED1E-C429-4A0B-A7AC-C24605084F0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693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A6D1-51F9-4B58-B069-1B566B378E81}" type="datetimeFigureOut">
              <a:rPr lang="tr-TR" smtClean="0"/>
              <a:t>14.1.2020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ED1E-C429-4A0B-A7AC-C24605084F0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3438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A6D1-51F9-4B58-B069-1B566B378E81}" type="datetimeFigureOut">
              <a:rPr lang="tr-TR" smtClean="0"/>
              <a:t>14.1.2020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ED1E-C429-4A0B-A7AC-C24605084F0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5022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A6D1-51F9-4B58-B069-1B566B378E81}" type="datetimeFigureOut">
              <a:rPr lang="tr-TR" smtClean="0"/>
              <a:t>14.1.2020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ED1E-C429-4A0B-A7AC-C24605084F0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286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A6D1-51F9-4B58-B069-1B566B378E81}" type="datetimeFigureOut">
              <a:rPr lang="tr-TR" smtClean="0"/>
              <a:t>14.1.2020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ED1E-C429-4A0B-A7AC-C24605084F0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5553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A6D1-51F9-4B58-B069-1B566B378E81}" type="datetimeFigureOut">
              <a:rPr lang="tr-TR" smtClean="0"/>
              <a:t>14.1.2020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ED1E-C429-4A0B-A7AC-C24605084F0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7266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DA6D1-51F9-4B58-B069-1B566B378E81}" type="datetimeFigureOut">
              <a:rPr lang="tr-TR" smtClean="0"/>
              <a:t>14.1.2020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3ED1E-C429-4A0B-A7AC-C24605084F0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3991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3110" y="638503"/>
            <a:ext cx="10528876" cy="4272455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                    KLİNİK ODYOLOJİDE</a:t>
            </a:r>
            <a:r>
              <a:rPr lang="tr-TR" dirty="0">
                <a:solidFill>
                  <a:srgbClr val="C00000"/>
                </a:solidFill>
              </a:rPr>
              <a:t/>
            </a:r>
            <a:br>
              <a:rPr lang="tr-TR" dirty="0">
                <a:solidFill>
                  <a:srgbClr val="C00000"/>
                </a:solidFill>
              </a:rPr>
            </a:br>
            <a:r>
              <a:rPr lang="tr-TR" dirty="0">
                <a:solidFill>
                  <a:srgbClr val="C00000"/>
                </a:solidFill>
              </a:rPr>
              <a:t> </a:t>
            </a:r>
            <a:br>
              <a:rPr lang="tr-TR" dirty="0">
                <a:solidFill>
                  <a:srgbClr val="C00000"/>
                </a:solidFill>
              </a:rPr>
            </a:br>
            <a:r>
              <a:rPr lang="tr-TR" dirty="0" smtClean="0">
                <a:solidFill>
                  <a:srgbClr val="C00000"/>
                </a:solidFill>
              </a:rPr>
              <a:t>               MASKELEME </a:t>
            </a:r>
            <a:r>
              <a:rPr lang="tr-TR" dirty="0">
                <a:solidFill>
                  <a:srgbClr val="C00000"/>
                </a:solidFill>
              </a:rPr>
              <a:t>YÖNTEMLERİ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901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019503" y="567560"/>
            <a:ext cx="10308021" cy="6369268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Klinik </a:t>
            </a:r>
            <a:r>
              <a:rPr lang="tr-TR" dirty="0" err="1"/>
              <a:t>odyolojide</a:t>
            </a:r>
            <a:r>
              <a:rPr lang="tr-TR" dirty="0"/>
              <a:t> maskeleme, uygulanması koşullara bağlı olarak değişkenlik gösteren bir yöntemdir</a:t>
            </a:r>
            <a:r>
              <a:rPr lang="tr-TR" dirty="0" smtClean="0"/>
              <a:t>.</a:t>
            </a:r>
            <a:endParaRPr lang="tr-TR" dirty="0"/>
          </a:p>
          <a:p>
            <a:endParaRPr lang="tr-TR" dirty="0"/>
          </a:p>
          <a:p>
            <a:r>
              <a:rPr lang="tr-TR" dirty="0"/>
              <a:t> Doğru uygulanmadığında test sonuçlarını etkileyerek, tanının yanlış yapılmasına neden olabilir. </a:t>
            </a:r>
          </a:p>
          <a:p>
            <a:endParaRPr lang="tr-TR" dirty="0"/>
          </a:p>
          <a:p>
            <a:r>
              <a:rPr lang="sv-SE" dirty="0"/>
              <a:t>Saf ses eşik testlerinde yaygın olarak plato yöntemi kullanılmaktadır</a:t>
            </a:r>
            <a:r>
              <a:rPr lang="tr-TR" dirty="0"/>
              <a:t> 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4246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KLİNİK </a:t>
            </a:r>
            <a:r>
              <a:rPr lang="tr-TR" dirty="0"/>
              <a:t>MASKELEMEDE TEMEL </a:t>
            </a:r>
            <a:br>
              <a:rPr lang="tr-TR" dirty="0"/>
            </a:br>
            <a:r>
              <a:rPr lang="tr-TR" dirty="0"/>
              <a:t>KAVRAMLAR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TEST KULAĞI (TK) : Saf ses  uyaran göndererek gerçek işitme eşiklerinin tespit edildiği kulaktır.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TEST EDİLMEYEN KULAK (TEK) : Maske gürültüsü gönderilen </a:t>
            </a:r>
            <a:r>
              <a:rPr lang="tr-TR" dirty="0" err="1" smtClean="0"/>
              <a:t>kulaktır.işitme</a:t>
            </a:r>
            <a:r>
              <a:rPr lang="tr-TR" dirty="0" smtClean="0"/>
              <a:t> eşiği iyi olan kulaktır.</a:t>
            </a:r>
          </a:p>
          <a:p>
            <a:endParaRPr lang="tr-TR" dirty="0" smtClean="0"/>
          </a:p>
          <a:p>
            <a:r>
              <a:rPr lang="tr-TR" dirty="0"/>
              <a:t> </a:t>
            </a:r>
            <a:r>
              <a:rPr lang="tr-TR" dirty="0" smtClean="0"/>
              <a:t>KULAKLAR ARASI SES GEÇİŞİ ( CROSS HEARİNG ) : Test kulağına gönderilen sinyalin  , test edilmeyen kulaktan duyulmasıdır .</a:t>
            </a:r>
            <a:endParaRPr lang="tr-TR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511300" y="3067050"/>
            <a:ext cx="12192000" cy="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tr-TR" alt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92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6305" y="221414"/>
            <a:ext cx="11899231" cy="6532311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INTERAURAL ATTENUASYON : Ses enerjisi kafanın bir tarafından diğer tarafına iletilirken , enerjinin bir miktarı kaybolur. </a:t>
            </a:r>
            <a:r>
              <a:rPr lang="tr-TR" dirty="0" err="1" smtClean="0"/>
              <a:t>Interaural</a:t>
            </a:r>
            <a:r>
              <a:rPr lang="tr-TR" dirty="0" smtClean="0"/>
              <a:t> </a:t>
            </a:r>
            <a:r>
              <a:rPr lang="tr-TR" dirty="0" err="1" smtClean="0"/>
              <a:t>attenuasyon</a:t>
            </a:r>
            <a:r>
              <a:rPr lang="tr-TR" dirty="0" smtClean="0"/>
              <a:t> değeri karşı kulağa geçen ses şiddet seviyesini belirler.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IA = </a:t>
            </a:r>
            <a:r>
              <a:rPr lang="tr-TR" dirty="0" err="1" smtClean="0"/>
              <a:t>dB</a:t>
            </a:r>
            <a:r>
              <a:rPr lang="tr-TR" dirty="0" smtClean="0"/>
              <a:t> HL (TK ) – </a:t>
            </a:r>
            <a:r>
              <a:rPr lang="tr-TR" dirty="0" err="1" smtClean="0"/>
              <a:t>dB</a:t>
            </a:r>
            <a:r>
              <a:rPr lang="tr-TR" dirty="0" smtClean="0"/>
              <a:t> HL ( TEK )</a:t>
            </a:r>
          </a:p>
          <a:p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Teorik olarak IA değeri 80 </a:t>
            </a:r>
            <a:r>
              <a:rPr lang="tr-TR" dirty="0" err="1" smtClean="0"/>
              <a:t>dB</a:t>
            </a:r>
            <a:r>
              <a:rPr lang="tr-TR" dirty="0" smtClean="0"/>
              <a:t> ise , </a:t>
            </a:r>
            <a:r>
              <a:rPr lang="tr-TR" dirty="0" err="1" smtClean="0"/>
              <a:t>supraaural</a:t>
            </a:r>
            <a:r>
              <a:rPr lang="tr-TR" dirty="0" smtClean="0"/>
              <a:t> kulaklıkla test edilen kulağa 90 </a:t>
            </a:r>
            <a:r>
              <a:rPr lang="tr-TR" dirty="0" err="1" smtClean="0"/>
              <a:t>dB</a:t>
            </a:r>
            <a:r>
              <a:rPr lang="tr-TR" dirty="0" smtClean="0"/>
              <a:t> şiddet  seviyesinde uyaran gönderildiğinde , 10 </a:t>
            </a:r>
            <a:r>
              <a:rPr lang="tr-TR" dirty="0" err="1" smtClean="0"/>
              <a:t>dB</a:t>
            </a:r>
            <a:r>
              <a:rPr lang="tr-TR" dirty="0" smtClean="0"/>
              <a:t>  Enerji test edilemeyen kulaktan duyulacaktır. </a:t>
            </a:r>
          </a:p>
          <a:p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/>
              <a:t> </a:t>
            </a:r>
            <a:r>
              <a:rPr lang="tr-TR" dirty="0" smtClean="0"/>
              <a:t>  </a:t>
            </a:r>
            <a:r>
              <a:rPr lang="tr-TR" dirty="0" err="1" smtClean="0"/>
              <a:t>dB</a:t>
            </a:r>
            <a:r>
              <a:rPr lang="tr-TR" dirty="0" smtClean="0"/>
              <a:t>  HL( TEK )= </a:t>
            </a:r>
            <a:r>
              <a:rPr lang="tr-TR" dirty="0" err="1" smtClean="0"/>
              <a:t>dB</a:t>
            </a:r>
            <a:r>
              <a:rPr lang="tr-TR" dirty="0" smtClean="0"/>
              <a:t> HL (TK ) – IA </a:t>
            </a:r>
          </a:p>
          <a:p>
            <a:pPr marL="0" indent="0">
              <a:buNone/>
            </a:pPr>
            <a:r>
              <a:rPr lang="tr-TR" dirty="0" smtClean="0"/>
              <a:t>                          = 90 </a:t>
            </a:r>
            <a:r>
              <a:rPr lang="tr-TR" dirty="0" err="1" smtClean="0"/>
              <a:t>dB</a:t>
            </a:r>
            <a:r>
              <a:rPr lang="tr-TR" dirty="0" smtClean="0"/>
              <a:t>  HL – 80 </a:t>
            </a:r>
            <a:r>
              <a:rPr lang="tr-TR" dirty="0" err="1" smtClean="0"/>
              <a:t>dB</a:t>
            </a:r>
            <a:r>
              <a:rPr lang="tr-TR" dirty="0" smtClean="0"/>
              <a:t> HL = 10 </a:t>
            </a:r>
            <a:r>
              <a:rPr lang="tr-TR" dirty="0" err="1" smtClean="0"/>
              <a:t>dB</a:t>
            </a:r>
            <a:r>
              <a:rPr lang="tr-TR" dirty="0" smtClean="0"/>
              <a:t> HL                                                          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2697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45" y="141877"/>
            <a:ext cx="10878207" cy="6302311"/>
          </a:xfrm>
        </p:spPr>
      </p:pic>
    </p:spTree>
    <p:extLst>
      <p:ext uri="{BB962C8B-B14F-4D97-AF65-F5344CB8AC3E}">
        <p14:creationId xmlns:p14="http://schemas.microsoft.com/office/powerpoint/2010/main" val="221416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43000" y="1757854"/>
            <a:ext cx="9664262" cy="2538249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                        GÖLGE ODYOGRAM : </a:t>
            </a:r>
          </a:p>
          <a:p>
            <a:pPr marL="0" indent="0">
              <a:buNone/>
            </a:pPr>
            <a:endParaRPr lang="tr-TR" dirty="0" smtClean="0">
              <a:solidFill>
                <a:srgbClr val="C00000"/>
              </a:solidFill>
            </a:endParaRPr>
          </a:p>
          <a:p>
            <a:r>
              <a:rPr lang="tr-TR" dirty="0" smtClean="0"/>
              <a:t>IA değerinin düşük olduğu durumlarda, karşı kulağın etkisi maskeleme ile ortadan kaldırılmadan ,  test edilen kulağın işitme eşik değerlerinin gösteren </a:t>
            </a:r>
            <a:r>
              <a:rPr lang="tr-TR" dirty="0" err="1" smtClean="0"/>
              <a:t>odyogramdır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065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C00000"/>
                </a:solidFill>
              </a:rPr>
              <a:t>KLİNİK </a:t>
            </a:r>
            <a:r>
              <a:rPr lang="tr-TR" dirty="0" smtClean="0">
                <a:solidFill>
                  <a:srgbClr val="C00000"/>
                </a:solidFill>
              </a:rPr>
              <a:t>ODYOLOJİDE </a:t>
            </a:r>
            <a:br>
              <a:rPr lang="tr-TR" dirty="0" smtClean="0">
                <a:solidFill>
                  <a:srgbClr val="C00000"/>
                </a:solidFill>
              </a:rPr>
            </a:b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>
                <a:solidFill>
                  <a:srgbClr val="C00000"/>
                </a:solidFill>
              </a:rPr>
              <a:t/>
            </a:r>
            <a:br>
              <a:rPr lang="tr-TR" dirty="0">
                <a:solidFill>
                  <a:srgbClr val="C00000"/>
                </a:solidFill>
              </a:rPr>
            </a:br>
            <a:r>
              <a:rPr lang="tr-TR" dirty="0">
                <a:solidFill>
                  <a:srgbClr val="C00000"/>
                </a:solidFill>
              </a:rPr>
              <a:t>MASKELEME YÖNTEMLERİ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89" y="252248"/>
            <a:ext cx="11838919" cy="631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3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906517"/>
            <a:ext cx="10268607" cy="5270446"/>
          </a:xfrm>
        </p:spPr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HAVA YOLU İŞİTME EŞİKLERİNİN MASKELEME DURUMU : 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/>
              <a:t> </a:t>
            </a:r>
            <a:r>
              <a:rPr lang="tr-TR" dirty="0" smtClean="0"/>
              <a:t>  Hava yolu saf ses </a:t>
            </a:r>
            <a:r>
              <a:rPr lang="tr-TR" dirty="0" err="1" smtClean="0"/>
              <a:t>odyometri</a:t>
            </a:r>
            <a:r>
              <a:rPr lang="tr-TR" dirty="0" smtClean="0"/>
              <a:t> testinde ,belli  bir frekansta test edilen kulaktaki maskesiz hava yolu işitme eşiği ile test edilmeyen kulaktaki hava yolu işitme eşiği arasındaki fark </a:t>
            </a:r>
            <a:r>
              <a:rPr lang="tr-TR" dirty="0" err="1" smtClean="0"/>
              <a:t>supraaural</a:t>
            </a:r>
            <a:r>
              <a:rPr lang="tr-TR" dirty="0" smtClean="0"/>
              <a:t> kulaklık ile  IA değeri olan 40 </a:t>
            </a:r>
            <a:r>
              <a:rPr lang="tr-TR" dirty="0" err="1" smtClean="0"/>
              <a:t>dB</a:t>
            </a:r>
            <a:r>
              <a:rPr lang="tr-TR" dirty="0" smtClean="0"/>
              <a:t>   ve üzerinde ise </a:t>
            </a:r>
            <a:r>
              <a:rPr lang="tr-TR" dirty="0" err="1" smtClean="0"/>
              <a:t>kontralateral</a:t>
            </a:r>
            <a:r>
              <a:rPr lang="tr-TR" dirty="0" smtClean="0"/>
              <a:t> maskeleme gerekir. 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/>
              <a:t> </a:t>
            </a:r>
            <a:r>
              <a:rPr lang="tr-TR" dirty="0" smtClean="0"/>
              <a:t>HYİE (TK ) – HYİE  ( TEK )</a:t>
            </a:r>
            <a:r>
              <a:rPr lang="tr-TR" b="1" dirty="0"/>
              <a:t> </a:t>
            </a:r>
            <a:r>
              <a:rPr lang="tr-TR" b="1" dirty="0" smtClean="0"/>
              <a:t>≥ IA ≥ 40  </a:t>
            </a:r>
            <a:r>
              <a:rPr lang="tr-TR" b="1" dirty="0" err="1" smtClean="0"/>
              <a:t>dB</a:t>
            </a:r>
            <a:r>
              <a:rPr lang="tr-TR" b="1" dirty="0" smtClean="0"/>
              <a:t>  </a:t>
            </a:r>
          </a:p>
          <a:p>
            <a:pPr marL="0" indent="0">
              <a:buNone/>
            </a:pPr>
            <a:endParaRPr lang="tr-TR" b="1" dirty="0" smtClean="0"/>
          </a:p>
        </p:txBody>
      </p:sp>
    </p:spTree>
    <p:extLst>
      <p:ext uri="{BB962C8B-B14F-4D97-AF65-F5344CB8AC3E}">
        <p14:creationId xmlns:p14="http://schemas.microsoft.com/office/powerpoint/2010/main" val="120903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99090" y="465084"/>
            <a:ext cx="10428889" cy="5711880"/>
          </a:xfrm>
        </p:spPr>
        <p:txBody>
          <a:bodyPr/>
          <a:lstStyle/>
          <a:p>
            <a:r>
              <a:rPr lang="tr-TR" dirty="0" smtClean="0"/>
              <a:t>Havayolu saf ses </a:t>
            </a:r>
            <a:r>
              <a:rPr lang="tr-TR" dirty="0" err="1" smtClean="0"/>
              <a:t>odyometri</a:t>
            </a:r>
            <a:r>
              <a:rPr lang="tr-TR" dirty="0" smtClean="0"/>
              <a:t> testinde insert kulaklık kullanıldığında ; iki kulak havayolu  işitme eşiği arasındaki fark ,  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alçak frekanslarda  ( 125 – 1000 Hz aralığında ) 75 </a:t>
            </a:r>
            <a:r>
              <a:rPr lang="tr-TR" dirty="0" err="1" smtClean="0"/>
              <a:t>dB</a:t>
            </a:r>
            <a:r>
              <a:rPr lang="tr-TR" dirty="0" smtClean="0"/>
              <a:t> ( IA )  ve üzerinde ise ,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 yüksek frekanslarda    ( 2000 Hz ve üstü ) 50 </a:t>
            </a:r>
            <a:r>
              <a:rPr lang="tr-TR" dirty="0" err="1" smtClean="0"/>
              <a:t>dB</a:t>
            </a:r>
            <a:r>
              <a:rPr lang="tr-TR" dirty="0" smtClean="0"/>
              <a:t> ( IA ) ve üzerinde maskeleme gereklidir 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2411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068879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                KEMİK YOLU İŞİTME EŞİKLERİNİ MASKELEME </a:t>
            </a:r>
          </a:p>
          <a:p>
            <a:pPr marL="0" indent="0">
              <a:buNone/>
            </a:pPr>
            <a:endParaRPr lang="tr-T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IA değeri ( = 0 d B )  çok düşük olduğu için kemik yolu işitme eşiklerini maskelemede temel amaç aynı kulak içindeki hava ve kemik yolu işitme eşiği arasındaki farkı , yani  hava ve kemik aralığını tespit etmektir.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Kemik yolu saf ses </a:t>
            </a:r>
            <a:r>
              <a:rPr lang="tr-TR" dirty="0" err="1" smtClean="0"/>
              <a:t>odyometri</a:t>
            </a:r>
            <a:r>
              <a:rPr lang="tr-TR" dirty="0" smtClean="0"/>
              <a:t> testinde , belli bir frekansta test edilen kulaktaki maskesiz hava yolu işitme eşiği ile test edilen kulaktaki kemik yolu işitme eşiği arasındaki fark 10 d B ve üzerinde ise </a:t>
            </a:r>
            <a:r>
              <a:rPr lang="tr-TR" dirty="0" err="1" smtClean="0"/>
              <a:t>kontraleteral</a:t>
            </a:r>
            <a:r>
              <a:rPr lang="tr-TR" dirty="0" smtClean="0"/>
              <a:t> maske gereklidir.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0159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KLİNİK MASKELEMEDE KULLANILAN GÜRÜLTÜ ÇEŞİTLERİ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9488214" cy="4946595"/>
          </a:xfrm>
        </p:spPr>
      </p:pic>
    </p:spTree>
    <p:extLst>
      <p:ext uri="{BB962C8B-B14F-4D97-AF65-F5344CB8AC3E}">
        <p14:creationId xmlns:p14="http://schemas.microsoft.com/office/powerpoint/2010/main" val="132690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75897" y="1477196"/>
            <a:ext cx="10975428" cy="5380804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                    </a:t>
            </a:r>
            <a:r>
              <a:rPr lang="tr-TR" dirty="0" smtClean="0">
                <a:solidFill>
                  <a:srgbClr val="C00000"/>
                </a:solidFill>
              </a:rPr>
              <a:t>BEYAZ  ( GENİŞ BANT ) GÜRÜLTÜ :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Diğer adı termal gürültüdür.</a:t>
            </a:r>
          </a:p>
          <a:p>
            <a:r>
              <a:rPr lang="tr-TR" dirty="0" smtClean="0"/>
              <a:t>  Beyaz gürültü denilmesinin nedeni , beyaz ışık teriminden gelmektedir . Beyaz ışık  , içerisinde tüm ışık frekanslarını barındırmaktadır.</a:t>
            </a:r>
          </a:p>
          <a:p>
            <a:r>
              <a:rPr lang="tr-TR" dirty="0" smtClean="0"/>
              <a:t> Geniş bant gürültüde sonsuz sayıda frekansa  sahip olduğu için beyaz gürültü olarak adlandırılmıştır.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464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46840" y="599090"/>
            <a:ext cx="11006959" cy="557787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                   </a:t>
            </a:r>
            <a:r>
              <a:rPr lang="tr-TR" dirty="0" smtClean="0">
                <a:solidFill>
                  <a:srgbClr val="C00000"/>
                </a:solidFill>
              </a:rPr>
              <a:t>DAR BANT GÜRÜLTÜ : </a:t>
            </a:r>
          </a:p>
          <a:p>
            <a:pPr marL="0" indent="0">
              <a:buNone/>
            </a:pPr>
            <a:r>
              <a:rPr lang="tr-TR" dirty="0" smtClean="0"/>
              <a:t>Geniş bant gürültüye göre , bant genişliği daha dardır. saf ses hava – kemik </a:t>
            </a:r>
          </a:p>
          <a:p>
            <a:pPr marL="0" indent="0">
              <a:buNone/>
            </a:pPr>
            <a:r>
              <a:rPr lang="tr-TR" dirty="0" smtClean="0"/>
              <a:t>Yolu testlerinde daha fazla tercih edilmesinin nedeni , maskelenecek frekansa en yakın frekans aralığına sahip olmasından kaynaklanır 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Beyaz ve dar bant gürültü dışında , insan kulağının işitebileceği frekans aralığındaki tüm frekansları içeren pembe gürültü de maskeleme amacıyla kullanılabilir .Beyaz gürültünün filtrelenmesi ile elde edilir 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Beyaz gürültüden farklı olarak alçak frekans enerjisi daha fazladır.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9883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097" y="947711"/>
            <a:ext cx="10494490" cy="4656930"/>
          </a:xfrm>
        </p:spPr>
      </p:pic>
    </p:spTree>
    <p:extLst>
      <p:ext uri="{BB962C8B-B14F-4D97-AF65-F5344CB8AC3E}">
        <p14:creationId xmlns:p14="http://schemas.microsoft.com/office/powerpoint/2010/main" val="94348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C00000"/>
                </a:solidFill>
              </a:rPr>
              <a:t>MASKE UYGULAMALARINDA KULLANDIĞIMIZ İŞARETLER </a:t>
            </a:r>
            <a:br>
              <a:rPr lang="tr-TR" dirty="0">
                <a:solidFill>
                  <a:srgbClr val="C00000"/>
                </a:solidFill>
              </a:rPr>
            </a:b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521" y="1825625"/>
            <a:ext cx="8438958" cy="4351338"/>
          </a:xfrm>
        </p:spPr>
      </p:pic>
    </p:spTree>
    <p:extLst>
      <p:ext uri="{BB962C8B-B14F-4D97-AF65-F5344CB8AC3E}">
        <p14:creationId xmlns:p14="http://schemas.microsoft.com/office/powerpoint/2010/main" val="5071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9372" y="848163"/>
            <a:ext cx="10515600" cy="4351338"/>
          </a:xfrm>
        </p:spPr>
        <p:txBody>
          <a:bodyPr/>
          <a:lstStyle/>
          <a:p>
            <a:r>
              <a:rPr lang="tr-TR" dirty="0"/>
              <a:t> </a:t>
            </a:r>
            <a:r>
              <a:rPr lang="it-IT" dirty="0">
                <a:solidFill>
                  <a:srgbClr val="C00000"/>
                </a:solidFill>
              </a:rPr>
              <a:t>Plato metodun temel mantığı şudur</a:t>
            </a:r>
            <a:r>
              <a:rPr lang="tr-TR" dirty="0">
                <a:solidFill>
                  <a:srgbClr val="C00000"/>
                </a:solidFill>
              </a:rPr>
              <a:t> :</a:t>
            </a:r>
          </a:p>
          <a:p>
            <a:endParaRPr lang="tr-TR" b="1" dirty="0">
              <a:solidFill>
                <a:srgbClr val="C00000"/>
              </a:solidFill>
            </a:endParaRPr>
          </a:p>
          <a:p>
            <a:r>
              <a:rPr lang="tr-TR" dirty="0"/>
              <a:t> Test edilen kulağın (TK) hava yolu eşiği, test edilmeyen kulağın (TEK) kemik yolu eşiğinden en az 40 </a:t>
            </a:r>
            <a:r>
              <a:rPr lang="tr-TR" dirty="0" err="1"/>
              <a:t>dB</a:t>
            </a:r>
            <a:r>
              <a:rPr lang="tr-TR" dirty="0"/>
              <a:t> daha kötü ise maske uygulanmalıdır.</a:t>
            </a:r>
          </a:p>
          <a:p>
            <a:endParaRPr lang="tr-TR" dirty="0"/>
          </a:p>
          <a:p>
            <a:r>
              <a:rPr lang="tr-TR" dirty="0"/>
              <a:t>TEK’in eşik seviyesinden itibaren maske verilmeye başlatıldığında, </a:t>
            </a:r>
            <a:r>
              <a:rPr lang="tr-TR" dirty="0" err="1"/>
              <a:t>TK’nin</a:t>
            </a:r>
            <a:r>
              <a:rPr lang="tr-TR" dirty="0"/>
              <a:t> işitme eşiği yükselecektir (kötüleşecektir). Maskenin şiddeti arttıkça </a:t>
            </a:r>
            <a:r>
              <a:rPr lang="tr-TR" dirty="0" err="1"/>
              <a:t>TK’nin</a:t>
            </a:r>
            <a:r>
              <a:rPr lang="tr-TR" dirty="0"/>
              <a:t> eşiği de belli bir seviyeye kadar yükselmeye devam edecektir.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799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41131" y="86392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tr-TR" dirty="0" err="1"/>
              <a:t>TK’nin</a:t>
            </a:r>
            <a:r>
              <a:rPr lang="tr-TR" dirty="0"/>
              <a:t> işitme eşiği yükselecektir (kötüleşecektir). Maskenin şiddeti arttıkça </a:t>
            </a:r>
            <a:r>
              <a:rPr lang="tr-TR" dirty="0" err="1"/>
              <a:t>TK’nin</a:t>
            </a:r>
            <a:r>
              <a:rPr lang="tr-TR" dirty="0"/>
              <a:t> eşiği de belli bir seviyeye kadar yükselmeye devam edecektir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Belli bir seviyeden sonra, maske şiddeti arttırılsa bile </a:t>
            </a:r>
            <a:r>
              <a:rPr lang="tr-TR" dirty="0" err="1"/>
              <a:t>TK’nin</a:t>
            </a:r>
            <a:r>
              <a:rPr lang="tr-TR" dirty="0"/>
              <a:t> eşiğinde değişiklik olmayacaktır. Buna plato seviyesi denir.   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 </a:t>
            </a:r>
          </a:p>
          <a:p>
            <a:r>
              <a:rPr lang="tr-TR" dirty="0"/>
              <a:t>Ancak maske arttırılmaya devam edilirse, bir seviyeden sonra </a:t>
            </a:r>
            <a:r>
              <a:rPr lang="tr-TR" dirty="0" err="1"/>
              <a:t>TK’nin</a:t>
            </a:r>
            <a:r>
              <a:rPr lang="tr-TR" dirty="0"/>
              <a:t> eşiği yeniden yükselmeye başlayacaktır. Buna aşırı maskeleme denir. </a:t>
            </a:r>
          </a:p>
        </p:txBody>
      </p:sp>
    </p:spTree>
    <p:extLst>
      <p:ext uri="{BB962C8B-B14F-4D97-AF65-F5344CB8AC3E}">
        <p14:creationId xmlns:p14="http://schemas.microsoft.com/office/powerpoint/2010/main" val="290627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2662" y="1163473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Plato metodunun en yaygın kullanılan versiyonu, 15 </a:t>
            </a:r>
            <a:r>
              <a:rPr lang="tr-TR" dirty="0" err="1"/>
              <a:t>dB</a:t>
            </a:r>
            <a:r>
              <a:rPr lang="tr-TR" dirty="0"/>
              <a:t> şiddet </a:t>
            </a:r>
            <a:r>
              <a:rPr lang="tr-TR" dirty="0" err="1"/>
              <a:t>ranjında</a:t>
            </a:r>
            <a:r>
              <a:rPr lang="tr-TR" dirty="0"/>
              <a:t> platonun saptanmasına dayanmaktadır.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 Bu </a:t>
            </a:r>
            <a:r>
              <a:rPr lang="tr-TR" dirty="0" err="1"/>
              <a:t>metodta</a:t>
            </a:r>
            <a:r>
              <a:rPr lang="tr-TR" dirty="0"/>
              <a:t> birinci adım verilmesi gereken minimum maske seviyesinin saptanması ikinci adım ise platoya ulaşmaktır.</a:t>
            </a:r>
          </a:p>
          <a:p>
            <a:endParaRPr lang="tr-TR" dirty="0"/>
          </a:p>
          <a:p>
            <a:r>
              <a:rPr lang="tr-TR" dirty="0"/>
              <a:t> Uygulamada klinikler arasında farklılıklar olsa da genellikle kullanılan yöntem şöyledir:</a:t>
            </a:r>
          </a:p>
          <a:p>
            <a:endParaRPr lang="tr-TR" dirty="0"/>
          </a:p>
          <a:p>
            <a:endParaRPr lang="tr-TR" dirty="0"/>
          </a:p>
          <a:p>
            <a:pPr lvl="1"/>
            <a:r>
              <a:rPr lang="tr-TR" sz="2800" dirty="0"/>
              <a:t>İki kulak eşiği arasında 40 </a:t>
            </a:r>
            <a:r>
              <a:rPr lang="tr-TR" sz="2800" dirty="0" err="1"/>
              <a:t>dB</a:t>
            </a:r>
            <a:r>
              <a:rPr lang="tr-TR" sz="2800" dirty="0"/>
              <a:t> veya daha fazla fark varsa, iyi duyan kulağa maske uygulanır.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8687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Maske başlangıç seviyesi: Test edilen frekanstaki eşik + 15 </a:t>
            </a:r>
            <a:r>
              <a:rPr lang="tr-TR" dirty="0" err="1"/>
              <a:t>dB</a:t>
            </a:r>
            <a:r>
              <a:rPr lang="tr-TR" dirty="0"/>
              <a:t> </a:t>
            </a:r>
            <a:r>
              <a:rPr lang="tr-TR" dirty="0" err="1"/>
              <a:t>dir</a:t>
            </a:r>
            <a:r>
              <a:rPr lang="tr-TR" dirty="0"/>
              <a:t> </a:t>
            </a:r>
          </a:p>
          <a:p>
            <a:endParaRPr lang="tr-TR" dirty="0"/>
          </a:p>
          <a:p>
            <a:r>
              <a:rPr lang="tr-TR" dirty="0"/>
              <a:t>Maske başlangıç seviyesinde, test edilen kulaktaki eşik seviyesi saptanır. </a:t>
            </a:r>
          </a:p>
          <a:p>
            <a:endParaRPr lang="tr-TR" dirty="0"/>
          </a:p>
          <a:p>
            <a:r>
              <a:rPr lang="tr-TR" dirty="0"/>
              <a:t>Maske seviyesi 5 </a:t>
            </a:r>
            <a:r>
              <a:rPr lang="tr-TR" dirty="0" err="1"/>
              <a:t>dB</a:t>
            </a:r>
            <a:r>
              <a:rPr lang="tr-TR" dirty="0"/>
              <a:t> arttırılarak test kulağın eşiği tekrar saptanır.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0224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97" y="362606"/>
            <a:ext cx="10933386" cy="6140669"/>
          </a:xfrm>
        </p:spPr>
      </p:pic>
    </p:spTree>
    <p:extLst>
      <p:ext uri="{BB962C8B-B14F-4D97-AF65-F5344CB8AC3E}">
        <p14:creationId xmlns:p14="http://schemas.microsoft.com/office/powerpoint/2010/main" val="364989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</TotalTime>
  <Words>780</Words>
  <Application>Microsoft Office PowerPoint</Application>
  <PresentationFormat>Özel</PresentationFormat>
  <Paragraphs>81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1" baseType="lpstr">
      <vt:lpstr>Office Teması</vt:lpstr>
      <vt:lpstr>                    KLİNİK ODYOLOJİDE                  MASKELEME YÖNTEMLERİ</vt:lpstr>
      <vt:lpstr>PowerPoint Sunusu</vt:lpstr>
      <vt:lpstr>KLİNİK MASKELEMEDE TEMEL  KAVRAMLAR</vt:lpstr>
      <vt:lpstr>PowerPoint Sunusu</vt:lpstr>
      <vt:lpstr>PowerPoint Sunusu</vt:lpstr>
      <vt:lpstr>PowerPoint Sunusu</vt:lpstr>
      <vt:lpstr>KLİNİK ODYOLOJİDE    MASKELEME YÖNTEMLERİ</vt:lpstr>
      <vt:lpstr>PowerPoint Sunusu</vt:lpstr>
      <vt:lpstr>PowerPoint Sunusu</vt:lpstr>
      <vt:lpstr>PowerPoint Sunusu</vt:lpstr>
      <vt:lpstr>KLİNİK MASKELEMEDE KULLANILAN GÜRÜLTÜ ÇEŞİTLERİ</vt:lpstr>
      <vt:lpstr>PowerPoint Sunusu</vt:lpstr>
      <vt:lpstr>PowerPoint Sunusu</vt:lpstr>
      <vt:lpstr>PowerPoint Sunusu</vt:lpstr>
      <vt:lpstr>MASKE UYGULAMALARINDA KULLANDIĞIMIZ İŞARETLER  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KLİNİK ODYOLOJİDE MASKELEME YÖNTEMLERİ</dc:title>
  <dc:creator>EMR KIZ YURDU</dc:creator>
  <cp:lastModifiedBy>Exper12</cp:lastModifiedBy>
  <cp:revision>46</cp:revision>
  <dcterms:created xsi:type="dcterms:W3CDTF">2015-04-28T17:06:16Z</dcterms:created>
  <dcterms:modified xsi:type="dcterms:W3CDTF">2020-01-14T07:03:06Z</dcterms:modified>
</cp:coreProperties>
</file>