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70"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tr-TR" smtClean="0"/>
              <a:t>Asıl başlık stili için tıklatın</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A23720DD-5B6D-40BF-8493-A6B52D484E6B}" type="datetimeFigureOut">
              <a:rPr lang="tr-TR" smtClean="0"/>
              <a:pPr/>
              <a:t>4.3.2019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pPr/>
              <a:t>4.3.2019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A23720DD-5B6D-40BF-8493-A6B52D484E6B}" type="datetimeFigureOut">
              <a:rPr lang="tr-TR" smtClean="0"/>
              <a:pPr/>
              <a:t>4.3.2019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Date Placeholder 4"/>
          <p:cNvSpPr>
            <a:spLocks noGrp="1"/>
          </p:cNvSpPr>
          <p:nvPr>
            <p:ph type="dt" sz="half" idx="10"/>
          </p:nvPr>
        </p:nvSpPr>
        <p:spPr/>
        <p:txBody>
          <a:bodyPr/>
          <a:lstStyle/>
          <a:p>
            <a:fld id="{A23720DD-5B6D-40BF-8493-A6B52D484E6B}" type="datetimeFigureOut">
              <a:rPr lang="tr-TR" smtClean="0"/>
              <a:pPr/>
              <a:t>4.3.2019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Date Placeholder 6"/>
          <p:cNvSpPr>
            <a:spLocks noGrp="1"/>
          </p:cNvSpPr>
          <p:nvPr>
            <p:ph type="dt" sz="half" idx="10"/>
          </p:nvPr>
        </p:nvSpPr>
        <p:spPr/>
        <p:txBody>
          <a:bodyPr/>
          <a:lstStyle/>
          <a:p>
            <a:fld id="{A23720DD-5B6D-40BF-8493-A6B52D484E6B}" type="datetimeFigureOut">
              <a:rPr lang="tr-TR" smtClean="0"/>
              <a:pPr/>
              <a:t>4.3.2019</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pPr/>
              <a:t>‹#›</a:t>
            </a:fld>
            <a:endParaRPr lang="tr-TR"/>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A23720DD-5B6D-40BF-8493-A6B52D484E6B}" type="datetimeFigureOut">
              <a:rPr lang="tr-TR" smtClean="0"/>
              <a:pPr/>
              <a:t>4.3.2019</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720DD-5B6D-40BF-8493-A6B52D484E6B}" type="datetimeFigureOut">
              <a:rPr lang="tr-TR" smtClean="0"/>
              <a:pPr/>
              <a:t>4.3.2019</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tr-TR" smtClean="0"/>
              <a:t>Asıl başlık stili için tıklatın</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pPr/>
              <a:t>4.3.2019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tr-TR" smtClean="0"/>
              <a:t>Asıl başlık stili için tıklatın</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pPr/>
              <a:t>4.3.2019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pPr/>
              <a:t>4.3.2019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pPr/>
              <a:t>4.3.2019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A23720DD-5B6D-40BF-8493-A6B52D484E6B}" type="datetimeFigureOut">
              <a:rPr lang="tr-TR" smtClean="0"/>
              <a:pPr/>
              <a:t>4.3.2019</a:t>
            </a:fld>
            <a:endParaRPr lang="tr-TR"/>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tr-TR"/>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F302176B-0E47-46AC-8F43-DAB4B8A37D06}" type="slidenum">
              <a:rPr lang="tr-TR" smtClean="0"/>
              <a:pPr/>
              <a:t>‹#›</a:t>
            </a:fld>
            <a:endParaRPr lang="tr-TR"/>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smtClean="0"/>
              <a:t>Çevre Koruma</a:t>
            </a:r>
            <a:endParaRPr lang="tr-TR" dirty="0"/>
          </a:p>
        </p:txBody>
      </p:sp>
      <p:sp>
        <p:nvSpPr>
          <p:cNvPr id="3" name="Alt Başlık 2"/>
          <p:cNvSpPr>
            <a:spLocks noGrp="1"/>
          </p:cNvSpPr>
          <p:nvPr>
            <p:ph type="subTitle" idx="1"/>
          </p:nvPr>
        </p:nvSpPr>
        <p:spPr/>
        <p:txBody>
          <a:bodyPr/>
          <a:lstStyle/>
          <a:p>
            <a:r>
              <a:rPr lang="tr-TR" dirty="0" err="1" smtClean="0"/>
              <a:t>Öğr</a:t>
            </a:r>
            <a:r>
              <a:rPr lang="tr-TR" dirty="0" smtClean="0"/>
              <a:t>. Gör. </a:t>
            </a:r>
            <a:r>
              <a:rPr lang="tr-TR" dirty="0" smtClean="0"/>
              <a:t>Ramazan B. </a:t>
            </a:r>
            <a:r>
              <a:rPr lang="tr-TR" smtClean="0"/>
              <a:t>KARAKAYA</a:t>
            </a:r>
            <a:endParaRPr lang="tr-TR" dirty="0"/>
          </a:p>
        </p:txBody>
      </p:sp>
    </p:spTree>
    <p:extLst>
      <p:ext uri="{BB962C8B-B14F-4D97-AF65-F5344CB8AC3E}">
        <p14:creationId xmlns:p14="http://schemas.microsoft.com/office/powerpoint/2010/main" val="39742595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lstStyle/>
          <a:p>
            <a:pPr algn="just"/>
            <a:r>
              <a:rPr lang="tr-TR" dirty="0" smtClean="0">
                <a:solidFill>
                  <a:srgbClr val="FF0000"/>
                </a:solidFill>
              </a:rPr>
              <a:t>Çevre, </a:t>
            </a:r>
            <a:r>
              <a:rPr lang="tr-TR" dirty="0" smtClean="0"/>
              <a:t>insanların ve diğer canlıların yaşamları boyunca ilişkilerini sürdürdükleri ve karşılıklı olarak etkileşim içinde bulundukları, fiziki, biyolojik, sosyal, ekonomik ve kültürel ortamdır. </a:t>
            </a:r>
          </a:p>
          <a:p>
            <a:pPr algn="just"/>
            <a:r>
              <a:rPr lang="tr-TR" dirty="0" smtClean="0"/>
              <a:t>Kısaca canlı varlıkları etkileyen dış tesirlerin tümüne çevre denir. </a:t>
            </a:r>
            <a:endParaRPr lang="tr-TR" dirty="0"/>
          </a:p>
        </p:txBody>
      </p:sp>
    </p:spTree>
    <p:extLst>
      <p:ext uri="{BB962C8B-B14F-4D97-AF65-F5344CB8AC3E}">
        <p14:creationId xmlns:p14="http://schemas.microsoft.com/office/powerpoint/2010/main" val="2710060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smtClean="0">
                <a:solidFill>
                  <a:srgbClr val="FF0000"/>
                </a:solidFill>
              </a:rPr>
              <a:t>Çevre Sorunları </a:t>
            </a:r>
            <a:endParaRPr lang="tr-TR" dirty="0">
              <a:solidFill>
                <a:srgbClr val="FF0000"/>
              </a:solidFill>
            </a:endParaRPr>
          </a:p>
        </p:txBody>
      </p:sp>
      <p:sp>
        <p:nvSpPr>
          <p:cNvPr id="3" name="İçerik Yer Tutucusu 2"/>
          <p:cNvSpPr>
            <a:spLocks noGrp="1"/>
          </p:cNvSpPr>
          <p:nvPr>
            <p:ph idx="1"/>
          </p:nvPr>
        </p:nvSpPr>
        <p:spPr>
          <a:xfrm>
            <a:off x="762000" y="685800"/>
            <a:ext cx="7543800" cy="4543400"/>
          </a:xfrm>
        </p:spPr>
        <p:txBody>
          <a:bodyPr>
            <a:normAutofit fontScale="92500"/>
          </a:bodyPr>
          <a:lstStyle/>
          <a:p>
            <a:pPr algn="just"/>
            <a:r>
              <a:rPr lang="tr-TR" dirty="0" smtClean="0">
                <a:solidFill>
                  <a:srgbClr val="FF0000"/>
                </a:solidFill>
              </a:rPr>
              <a:t>Çevrebilimi: </a:t>
            </a:r>
            <a:r>
              <a:rPr lang="tr-TR" dirty="0" smtClean="0"/>
              <a:t>Tüm canlı ve cansızların karşılıklı etkileşimini inceleyen bilim dalına çevrebilim denir. </a:t>
            </a:r>
          </a:p>
          <a:p>
            <a:pPr algn="just"/>
            <a:r>
              <a:rPr lang="tr-TR" dirty="0" smtClean="0"/>
              <a:t>Yapılan araştırmalar dünyadaki mevcut çevre kirliliğinin %50 'sinin son 35 yılda meydana geldiğini ortaya koymaktadır. </a:t>
            </a:r>
          </a:p>
          <a:p>
            <a:pPr algn="just"/>
            <a:r>
              <a:rPr lang="tr-TR" dirty="0" smtClean="0"/>
              <a:t>Çevre </a:t>
            </a:r>
            <a:r>
              <a:rPr lang="tr-TR" smtClean="0"/>
              <a:t>sorunlarının önemli </a:t>
            </a:r>
            <a:r>
              <a:rPr lang="tr-TR" dirty="0" smtClean="0"/>
              <a:t>kaynaklarından biri hızlı nüfus artışıdır. </a:t>
            </a:r>
          </a:p>
          <a:p>
            <a:pPr algn="just"/>
            <a:r>
              <a:rPr lang="tr-TR" dirty="0" smtClean="0"/>
              <a:t>Hızlı nüfus artışı, beraberinde plansız kentleşmeyi getirmektedir. Artan nüfusun iyi yaşam alanı ihtiyacının giderilmesi için oluşturulan kentsel yaşam alanları kentsel sorunların ortaya çıkmasına neden olmaktadır. Bu çevre sorunları birbirlerine bağlı, birinin etkisi ile diğerini ortaya çıkaran çevre sorunlarıdır. </a:t>
            </a:r>
            <a:endParaRPr lang="tr-TR" dirty="0"/>
          </a:p>
        </p:txBody>
      </p:sp>
    </p:spTree>
    <p:extLst>
      <p:ext uri="{BB962C8B-B14F-4D97-AF65-F5344CB8AC3E}">
        <p14:creationId xmlns:p14="http://schemas.microsoft.com/office/powerpoint/2010/main" val="1801092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335488"/>
          </a:xfrm>
        </p:spPr>
        <p:txBody>
          <a:bodyPr/>
          <a:lstStyle/>
          <a:p>
            <a:pPr algn="just"/>
            <a:r>
              <a:rPr lang="tr-TR" dirty="0" smtClean="0"/>
              <a:t>Ülkemizde özellikle büyük şehirlerde kalitesiz yakıt kullanımından dolayı hava kirliliği büyük boyutlara ulaşmıştır. Gaz kullanımı bu kirliliği azaltmıştır.</a:t>
            </a:r>
          </a:p>
          <a:p>
            <a:pPr algn="just"/>
            <a:r>
              <a:rPr lang="tr-TR" dirty="0" smtClean="0"/>
              <a:t>Düzenli ve her türlü alt yapı sistemine sahip organize sanayi bölgelerinin oluşturulmamış olması çevre sorunlarında sanayi payının büyük olmasına neden olmuştur. </a:t>
            </a:r>
          </a:p>
          <a:p>
            <a:pPr algn="just"/>
            <a:r>
              <a:rPr lang="tr-TR" dirty="0" smtClean="0"/>
              <a:t>Tarım alanlarında düzensiz ve fazla ilaç kullanımı toprak kirliliği sorunlarının ortaya çıkmasına neden olmuştur. </a:t>
            </a:r>
            <a:endParaRPr lang="tr-TR" dirty="0"/>
          </a:p>
        </p:txBody>
      </p:sp>
    </p:spTree>
    <p:extLst>
      <p:ext uri="{BB962C8B-B14F-4D97-AF65-F5344CB8AC3E}">
        <p14:creationId xmlns:p14="http://schemas.microsoft.com/office/powerpoint/2010/main" val="20014193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191472"/>
          </a:xfrm>
        </p:spPr>
        <p:txBody>
          <a:bodyPr>
            <a:normAutofit/>
          </a:bodyPr>
          <a:lstStyle/>
          <a:p>
            <a:r>
              <a:rPr lang="tr-TR" dirty="0" smtClean="0"/>
              <a:t>Geri dönüşümün yaygınlaştırılmamış olması, çevre kirliliği oluşturan sorunların yaşanmasına neden olmuştur. </a:t>
            </a:r>
          </a:p>
          <a:p>
            <a:r>
              <a:rPr lang="tr-TR" dirty="0" smtClean="0"/>
              <a:t>Küresel ısınmayı önlemek için karbon </a:t>
            </a:r>
            <a:r>
              <a:rPr lang="tr-TR" dirty="0" err="1" smtClean="0"/>
              <a:t>salınımlarının</a:t>
            </a:r>
            <a:r>
              <a:rPr lang="tr-TR" dirty="0" smtClean="0"/>
              <a:t> sınırlandırılmasının büyük önem arz etmektedir.</a:t>
            </a:r>
          </a:p>
          <a:p>
            <a:r>
              <a:rPr lang="tr-TR" dirty="0" smtClean="0"/>
              <a:t>Türkiye toplam karbondioksit </a:t>
            </a:r>
            <a:r>
              <a:rPr lang="tr-TR" dirty="0" err="1" smtClean="0"/>
              <a:t>salınımında</a:t>
            </a:r>
            <a:r>
              <a:rPr lang="tr-TR" dirty="0" smtClean="0"/>
              <a:t> 2005 yılı verilerine göre Avrupa Birliği ülkelerinde yıllık 215,9 milyon tonla yedinci sırada, sanayi sektörü </a:t>
            </a:r>
            <a:r>
              <a:rPr lang="tr-TR" dirty="0" err="1" smtClean="0"/>
              <a:t>salınımlarında</a:t>
            </a:r>
            <a:r>
              <a:rPr lang="tr-TR" dirty="0" smtClean="0"/>
              <a:t> ise ilk sırada yer almaktadır </a:t>
            </a:r>
          </a:p>
          <a:p>
            <a:r>
              <a:rPr lang="tr-TR" dirty="0" smtClean="0"/>
              <a:t>Su kaynakları giderek azalmakta olup, </a:t>
            </a:r>
            <a:r>
              <a:rPr lang="tr-TR" dirty="0" err="1" smtClean="0"/>
              <a:t>türkiye</a:t>
            </a:r>
            <a:r>
              <a:rPr lang="tr-TR" dirty="0" smtClean="0"/>
              <a:t> "su yoksulu" ülkeler arasında yer almaya başlamıştır. </a:t>
            </a:r>
            <a:endParaRPr lang="tr-TR" dirty="0"/>
          </a:p>
        </p:txBody>
      </p:sp>
    </p:spTree>
    <p:extLst>
      <p:ext uri="{BB962C8B-B14F-4D97-AF65-F5344CB8AC3E}">
        <p14:creationId xmlns:p14="http://schemas.microsoft.com/office/powerpoint/2010/main" val="37894637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smtClean="0">
                <a:solidFill>
                  <a:srgbClr val="FF0000"/>
                </a:solidFill>
              </a:rPr>
              <a:t>Çevreye İlişkin Tanımlar </a:t>
            </a:r>
            <a:endParaRPr lang="tr-TR" dirty="0">
              <a:solidFill>
                <a:srgbClr val="FF0000"/>
              </a:solidFill>
            </a:endParaRPr>
          </a:p>
        </p:txBody>
      </p:sp>
      <p:sp>
        <p:nvSpPr>
          <p:cNvPr id="3" name="İçerik Yer Tutucusu 2"/>
          <p:cNvSpPr>
            <a:spLocks noGrp="1"/>
          </p:cNvSpPr>
          <p:nvPr>
            <p:ph idx="1"/>
          </p:nvPr>
        </p:nvSpPr>
        <p:spPr>
          <a:xfrm>
            <a:off x="762000" y="685800"/>
            <a:ext cx="7543800" cy="4543400"/>
          </a:xfrm>
        </p:spPr>
        <p:txBody>
          <a:bodyPr>
            <a:normAutofit lnSpcReduction="10000"/>
          </a:bodyPr>
          <a:lstStyle/>
          <a:p>
            <a:pPr algn="just"/>
            <a:r>
              <a:rPr lang="tr-TR" b="1" dirty="0" smtClean="0"/>
              <a:t>Alıcı Ortamlar </a:t>
            </a:r>
          </a:p>
          <a:p>
            <a:pPr algn="just"/>
            <a:r>
              <a:rPr lang="tr-TR" dirty="0" smtClean="0"/>
              <a:t>Çevre kirlenmesine neden olan maddelere atık maddeler, atıkların bırakıldığı ortama da </a:t>
            </a:r>
            <a:r>
              <a:rPr lang="tr-TR" dirty="0" smtClean="0">
                <a:solidFill>
                  <a:srgbClr val="FF0000"/>
                </a:solidFill>
              </a:rPr>
              <a:t>alıcı ortam </a:t>
            </a:r>
            <a:r>
              <a:rPr lang="tr-TR" dirty="0" smtClean="0"/>
              <a:t>denir. </a:t>
            </a:r>
          </a:p>
          <a:p>
            <a:pPr algn="just"/>
            <a:r>
              <a:rPr lang="tr-TR" b="1" dirty="0" smtClean="0"/>
              <a:t>Atık </a:t>
            </a:r>
          </a:p>
          <a:p>
            <a:pPr algn="just"/>
            <a:r>
              <a:rPr lang="tr-TR" dirty="0" smtClean="0"/>
              <a:t>Herhangi bir faaliyet sonunda çevreye bırakılan her türlü maddeye </a:t>
            </a:r>
            <a:r>
              <a:rPr lang="tr-TR" dirty="0" smtClean="0">
                <a:solidFill>
                  <a:srgbClr val="FF0000"/>
                </a:solidFill>
              </a:rPr>
              <a:t>atık</a:t>
            </a:r>
            <a:r>
              <a:rPr lang="tr-TR" dirty="0" smtClean="0"/>
              <a:t> denir. </a:t>
            </a:r>
          </a:p>
          <a:p>
            <a:pPr algn="just"/>
            <a:r>
              <a:rPr lang="tr-TR" b="1" dirty="0" smtClean="0"/>
              <a:t>Geri Kazanım (Geri Dönüşüm) </a:t>
            </a:r>
          </a:p>
          <a:p>
            <a:pPr algn="just"/>
            <a:r>
              <a:rPr lang="tr-TR" dirty="0" smtClean="0"/>
              <a:t>Demir, çelik, bakır, kurşun, kâğıt, plastik, kauçuk, cam gibi atık maddelerin ham madde gibi kullanılarak çeşitli işlemler sonucunda şişe, kutu, plastik, kâğıt, gübre gibi yeni bir maddeye dönüştürülerek kullanılır hâle getirilmesine </a:t>
            </a:r>
            <a:r>
              <a:rPr lang="tr-TR" dirty="0" smtClean="0">
                <a:solidFill>
                  <a:srgbClr val="FF0000"/>
                </a:solidFill>
              </a:rPr>
              <a:t>geri kazanım </a:t>
            </a:r>
            <a:r>
              <a:rPr lang="tr-TR" dirty="0" smtClean="0"/>
              <a:t>denir. </a:t>
            </a:r>
            <a:endParaRPr lang="tr-TR" dirty="0"/>
          </a:p>
        </p:txBody>
      </p:sp>
    </p:spTree>
    <p:extLst>
      <p:ext uri="{BB962C8B-B14F-4D97-AF65-F5344CB8AC3E}">
        <p14:creationId xmlns:p14="http://schemas.microsoft.com/office/powerpoint/2010/main" val="37414238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4831432"/>
          </a:xfrm>
        </p:spPr>
        <p:txBody>
          <a:bodyPr>
            <a:normAutofit/>
          </a:bodyPr>
          <a:lstStyle/>
          <a:p>
            <a:pPr algn="just"/>
            <a:r>
              <a:rPr lang="tr-TR" b="1" dirty="0" smtClean="0"/>
              <a:t>Çevre Hakkı </a:t>
            </a:r>
          </a:p>
          <a:p>
            <a:pPr algn="just"/>
            <a:r>
              <a:rPr lang="tr-TR" dirty="0" smtClean="0"/>
              <a:t>Anayasa’nın 56. maddesi “Herkes, sağlıklı ve dengeli bir çevrede yaşama hakkına sahiptir. Çevreyi geliştirmek, çevre sağlığını korumak ve çevre kirlenmesini önlemek Devletin ve vatandaşların ödevidir.” hükmünü içermektedir. </a:t>
            </a:r>
          </a:p>
          <a:p>
            <a:r>
              <a:rPr lang="tr-TR" b="1" dirty="0" smtClean="0"/>
              <a:t>Çevre Kirliliği </a:t>
            </a:r>
          </a:p>
          <a:p>
            <a:pPr algn="just"/>
            <a:r>
              <a:rPr lang="tr-TR" dirty="0" smtClean="0"/>
              <a:t>Çevrenin doğal yapısını ve bileşiminin bozulması, değişmesi ve böylece insanların olumsuz yönde etkilenmesi çevre kirlenmesi olarak tanımlanır. </a:t>
            </a:r>
            <a:endParaRPr lang="tr-TR" dirty="0"/>
          </a:p>
        </p:txBody>
      </p:sp>
    </p:spTree>
    <p:extLst>
      <p:ext uri="{BB962C8B-B14F-4D97-AF65-F5344CB8AC3E}">
        <p14:creationId xmlns:p14="http://schemas.microsoft.com/office/powerpoint/2010/main" val="19364801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4831432"/>
          </a:xfrm>
        </p:spPr>
        <p:txBody>
          <a:bodyPr/>
          <a:lstStyle/>
          <a:p>
            <a:pPr algn="just"/>
            <a:r>
              <a:rPr lang="tr-TR" b="1" dirty="0" smtClean="0"/>
              <a:t>Ekoloji </a:t>
            </a:r>
          </a:p>
          <a:p>
            <a:pPr algn="just"/>
            <a:r>
              <a:rPr lang="tr-TR" dirty="0" smtClean="0"/>
              <a:t>Ekoloji, çeşitli türdeki canlıların çevreleri ile uyumlu olarak nasıl yaşamlarını sürdürdüklerini veya bu canlı varlıkların hangi şartlar altında besinlerini ve ihtiyaçlarını karşıladıklarını, çeşitli fonksiyonların ne tür bir canlı topluluğu içinde yürütüldüğünü inceleyen bilim dalıdır.</a:t>
            </a:r>
          </a:p>
          <a:p>
            <a:pPr algn="just"/>
            <a:r>
              <a:rPr lang="tr-TR" dirty="0" smtClean="0"/>
              <a:t>Organizmaların çevreleriyle olan ilişkilerini ekoloji inceler. </a:t>
            </a:r>
            <a:endParaRPr lang="tr-TR" dirty="0"/>
          </a:p>
        </p:txBody>
      </p:sp>
    </p:spTree>
    <p:extLst>
      <p:ext uri="{BB962C8B-B14F-4D97-AF65-F5344CB8AC3E}">
        <p14:creationId xmlns:p14="http://schemas.microsoft.com/office/powerpoint/2010/main" val="42060169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4687416"/>
          </a:xfrm>
        </p:spPr>
        <p:txBody>
          <a:bodyPr>
            <a:normAutofit/>
          </a:bodyPr>
          <a:lstStyle/>
          <a:p>
            <a:pPr algn="just"/>
            <a:r>
              <a:rPr lang="tr-TR" b="1" dirty="0" smtClean="0"/>
              <a:t>Doğa </a:t>
            </a:r>
          </a:p>
          <a:p>
            <a:pPr algn="just"/>
            <a:r>
              <a:rPr lang="tr-TR" dirty="0" smtClean="0"/>
              <a:t>İnsan etkinliğinin dışında kendi kendini sürekli olarak yenileyen ve değiştiren güce, canlı ve cansız maddelerden oluşan varlığın tümüne </a:t>
            </a:r>
            <a:r>
              <a:rPr lang="tr-TR" dirty="0" smtClean="0">
                <a:solidFill>
                  <a:srgbClr val="FF0000"/>
                </a:solidFill>
              </a:rPr>
              <a:t>doğa</a:t>
            </a:r>
            <a:r>
              <a:rPr lang="tr-TR" dirty="0" smtClean="0"/>
              <a:t> denir. </a:t>
            </a:r>
          </a:p>
          <a:p>
            <a:pPr algn="just">
              <a:buNone/>
            </a:pPr>
            <a:endParaRPr lang="tr-TR" dirty="0" smtClean="0"/>
          </a:p>
          <a:p>
            <a:pPr algn="just"/>
            <a:r>
              <a:rPr lang="tr-TR" b="1" dirty="0" smtClean="0"/>
              <a:t>Yaşam Kalitesi </a:t>
            </a:r>
          </a:p>
          <a:p>
            <a:pPr algn="just"/>
            <a:r>
              <a:rPr lang="tr-TR" dirty="0" smtClean="0">
                <a:solidFill>
                  <a:srgbClr val="FF0000"/>
                </a:solidFill>
              </a:rPr>
              <a:t>Yaşam kalitesi, </a:t>
            </a:r>
            <a:r>
              <a:rPr lang="tr-TR" dirty="0" smtClean="0"/>
              <a:t>kişinin içinde yaşadığı çevrede kendi sağlığını kişisel olarak algılayışını tanımlamaktadır. Yaşam kalitesinin belirlenmesinde esas amaç, kişilerin kendi fiziksel, psikolojik ve sosyal işlevlerinden ne ölçüde memnun olduklarıdır.</a:t>
            </a:r>
            <a:endParaRPr lang="tr-TR" dirty="0"/>
          </a:p>
        </p:txBody>
      </p:sp>
    </p:spTree>
    <p:extLst>
      <p:ext uri="{BB962C8B-B14F-4D97-AF65-F5344CB8AC3E}">
        <p14:creationId xmlns:p14="http://schemas.microsoft.com/office/powerpoint/2010/main" val="7869378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b="1" dirty="0" smtClean="0"/>
              <a:t>Çevre Koruma </a:t>
            </a:r>
          </a:p>
          <a:p>
            <a:pPr algn="just"/>
            <a:r>
              <a:rPr lang="tr-TR" dirty="0" smtClean="0"/>
              <a:t>Çevresel değerlerin ve ekolojik dengenin tahribini, bozulmasını ve yok olmasını önlemeye, mevcut bozulmaları gidermeye, çevreyi iyileştirmeye ve geliştirmeye yönelik çalışmaların bütününe </a:t>
            </a:r>
            <a:r>
              <a:rPr lang="tr-TR" dirty="0" smtClean="0">
                <a:solidFill>
                  <a:srgbClr val="FF0000"/>
                </a:solidFill>
              </a:rPr>
              <a:t>çevre koruma</a:t>
            </a:r>
            <a:r>
              <a:rPr lang="tr-TR" dirty="0" smtClean="0"/>
              <a:t> denir. </a:t>
            </a:r>
            <a:endParaRPr lang="tr-TR" dirty="0"/>
          </a:p>
        </p:txBody>
      </p:sp>
    </p:spTree>
    <p:extLst>
      <p:ext uri="{BB962C8B-B14F-4D97-AF65-F5344CB8AC3E}">
        <p14:creationId xmlns:p14="http://schemas.microsoft.com/office/powerpoint/2010/main" val="24372600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62000" y="4572000"/>
            <a:ext cx="7554416" cy="1600200"/>
          </a:xfrm>
        </p:spPr>
        <p:txBody>
          <a:bodyPr>
            <a:normAutofit/>
          </a:bodyPr>
          <a:lstStyle/>
          <a:p>
            <a:r>
              <a:rPr lang="tr-TR" b="1" dirty="0" smtClean="0">
                <a:solidFill>
                  <a:srgbClr val="FF0000"/>
                </a:solidFill>
              </a:rPr>
              <a:t>Çevreyi Koruma Tedbirleri</a:t>
            </a:r>
            <a:endParaRPr lang="tr-TR" dirty="0">
              <a:solidFill>
                <a:srgbClr val="FF0000"/>
              </a:solidFill>
            </a:endParaRPr>
          </a:p>
        </p:txBody>
      </p:sp>
      <p:sp>
        <p:nvSpPr>
          <p:cNvPr id="3" name="İçerik Yer Tutucusu 2"/>
          <p:cNvSpPr>
            <a:spLocks noGrp="1"/>
          </p:cNvSpPr>
          <p:nvPr>
            <p:ph idx="1"/>
          </p:nvPr>
        </p:nvSpPr>
        <p:spPr>
          <a:xfrm>
            <a:off x="762000" y="685800"/>
            <a:ext cx="7543800" cy="4471392"/>
          </a:xfrm>
        </p:spPr>
        <p:txBody>
          <a:bodyPr>
            <a:normAutofit fontScale="92500" lnSpcReduction="10000"/>
          </a:bodyPr>
          <a:lstStyle/>
          <a:p>
            <a:pPr algn="just"/>
            <a:endParaRPr lang="tr-TR" dirty="0" smtClean="0"/>
          </a:p>
          <a:p>
            <a:pPr algn="just">
              <a:buFont typeface="Wingdings" pitchFamily="2" charset="2"/>
              <a:buChar char="ü"/>
            </a:pPr>
            <a:r>
              <a:rPr lang="tr-TR" dirty="0" smtClean="0"/>
              <a:t> Etkin bir çevre denetim sistemi oluşturulmalıdır. </a:t>
            </a:r>
          </a:p>
          <a:p>
            <a:pPr algn="just">
              <a:buFont typeface="Wingdings" pitchFamily="2" charset="2"/>
              <a:buChar char="ü"/>
            </a:pPr>
            <a:r>
              <a:rPr lang="tr-TR" dirty="0" smtClean="0"/>
              <a:t>Gelecek nesillerin iyi bir çevre eğitimi ile yetiştirilmesi sağlanmalıdır. </a:t>
            </a:r>
          </a:p>
          <a:p>
            <a:pPr algn="just">
              <a:buFont typeface="Wingdings" pitchFamily="2" charset="2"/>
              <a:buChar char="ü"/>
            </a:pPr>
            <a:r>
              <a:rPr lang="tr-TR" dirty="0" smtClean="0"/>
              <a:t> Çevre sorunlarının çözümü için sivil toplum kuruluşlarının sayısı artırılmalıdır. </a:t>
            </a:r>
          </a:p>
          <a:p>
            <a:pPr algn="just">
              <a:buFont typeface="Wingdings" pitchFamily="2" charset="2"/>
              <a:buChar char="ü"/>
            </a:pPr>
            <a:r>
              <a:rPr lang="tr-TR" dirty="0" smtClean="0"/>
              <a:t> Sivil toplum örgütleri ile kamu kuruluşları ortak çalışmalar yürütmelidir. </a:t>
            </a:r>
          </a:p>
          <a:p>
            <a:pPr algn="just">
              <a:buFont typeface="Wingdings" pitchFamily="2" charset="2"/>
              <a:buChar char="ü"/>
            </a:pPr>
            <a:r>
              <a:rPr lang="tr-TR" dirty="0" smtClean="0"/>
              <a:t>Plansız kentleşmeler yerine planlı şehir alanları oluşturulmalıdır. </a:t>
            </a:r>
          </a:p>
          <a:p>
            <a:pPr algn="just">
              <a:buFont typeface="Wingdings" pitchFamily="2" charset="2"/>
              <a:buChar char="ü"/>
            </a:pPr>
            <a:r>
              <a:rPr lang="tr-TR" dirty="0" smtClean="0"/>
              <a:t>Ormanların çoğaltılması ve korunması sağlanmalıdır.</a:t>
            </a:r>
          </a:p>
          <a:p>
            <a:pPr algn="just">
              <a:buFont typeface="Wingdings" pitchFamily="2" charset="2"/>
              <a:buChar char="ü"/>
            </a:pPr>
            <a:r>
              <a:rPr lang="tr-TR" dirty="0" smtClean="0"/>
              <a:t> Düzenli ve çevreci organize sanayi bölgeleri oluşturulmalıdır. </a:t>
            </a:r>
          </a:p>
        </p:txBody>
      </p:sp>
    </p:spTree>
    <p:extLst>
      <p:ext uri="{BB962C8B-B14F-4D97-AF65-F5344CB8AC3E}">
        <p14:creationId xmlns:p14="http://schemas.microsoft.com/office/powerpoint/2010/main" val="1389786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584" y="620688"/>
            <a:ext cx="7543800" cy="4968552"/>
          </a:xfrm>
        </p:spPr>
        <p:txBody>
          <a:bodyPr>
            <a:normAutofit/>
          </a:bodyPr>
          <a:lstStyle/>
          <a:p>
            <a:pPr>
              <a:buFont typeface="Wingdings" pitchFamily="2" charset="2"/>
              <a:buChar char="ü"/>
            </a:pPr>
            <a:r>
              <a:rPr lang="tr-TR" dirty="0" smtClean="0"/>
              <a:t>Çöplerin kaynağında ayrıştırılması için çalışmalar yapılmalıdır. </a:t>
            </a:r>
          </a:p>
          <a:p>
            <a:pPr>
              <a:buFont typeface="Wingdings" pitchFamily="2" charset="2"/>
              <a:buChar char="ü"/>
            </a:pPr>
            <a:r>
              <a:rPr lang="tr-TR" dirty="0" smtClean="0"/>
              <a:t> Kaliteli yakıtların kullanılması sağlanmalıdır. </a:t>
            </a:r>
          </a:p>
          <a:p>
            <a:pPr>
              <a:buFont typeface="Wingdings" pitchFamily="2" charset="2"/>
              <a:buChar char="ü"/>
            </a:pPr>
            <a:r>
              <a:rPr lang="tr-TR" dirty="0" smtClean="0"/>
              <a:t> Çevre sorunlarının önlenmesi için devlet tarafından etkili yasalar oluşturulmalıdır. </a:t>
            </a:r>
          </a:p>
          <a:p>
            <a:pPr>
              <a:buFont typeface="Wingdings" pitchFamily="2" charset="2"/>
              <a:buChar char="ü"/>
            </a:pPr>
            <a:r>
              <a:rPr lang="tr-TR" dirty="0" smtClean="0"/>
              <a:t>Çevre ve Orman Bakanlığının kadrosu güçlendirilerek daha etkin çalışması sağlanmalıdır. </a:t>
            </a:r>
          </a:p>
          <a:p>
            <a:pPr>
              <a:buFont typeface="Wingdings" pitchFamily="2" charset="2"/>
              <a:buChar char="ü"/>
            </a:pPr>
            <a:r>
              <a:rPr lang="tr-TR" dirty="0" smtClean="0"/>
              <a:t>Yerel yönetimlerin asli görevleri çevre sorunlarının çözümlenmesi olmalıdır. </a:t>
            </a:r>
          </a:p>
          <a:p>
            <a:pPr>
              <a:buFont typeface="Wingdings" pitchFamily="2" charset="2"/>
              <a:buChar char="ü"/>
            </a:pPr>
            <a:r>
              <a:rPr lang="tr-TR" dirty="0" smtClean="0"/>
              <a:t>Çevre konusunda yapılacak yatırımlar için teşvik uygulamaları başlatılmalıdır. </a:t>
            </a:r>
          </a:p>
          <a:p>
            <a:endParaRPr lang="tr-TR" dirty="0"/>
          </a:p>
        </p:txBody>
      </p:sp>
      <p:sp>
        <p:nvSpPr>
          <p:cNvPr id="4" name="3 Dikdörtgen"/>
          <p:cNvSpPr/>
          <p:nvPr/>
        </p:nvSpPr>
        <p:spPr>
          <a:xfrm>
            <a:off x="755576" y="5373216"/>
            <a:ext cx="6264696" cy="707886"/>
          </a:xfrm>
          <a:prstGeom prst="rect">
            <a:avLst/>
          </a:prstGeom>
        </p:spPr>
        <p:txBody>
          <a:bodyPr wrap="square">
            <a:spAutoFit/>
          </a:bodyPr>
          <a:lstStyle/>
          <a:p>
            <a:r>
              <a:rPr lang="tr-TR" sz="4000" b="1" dirty="0" smtClean="0">
                <a:solidFill>
                  <a:srgbClr val="FF0000"/>
                </a:solidFill>
              </a:rPr>
              <a:t>Çevreyi Koruma Tedbirleri</a:t>
            </a:r>
            <a:endParaRPr lang="tr-TR" sz="4000" b="1" dirty="0"/>
          </a:p>
        </p:txBody>
      </p:sp>
    </p:spTree>
    <p:extLst>
      <p:ext uri="{BB962C8B-B14F-4D97-AF65-F5344CB8AC3E}">
        <p14:creationId xmlns:p14="http://schemas.microsoft.com/office/powerpoint/2010/main" val="20904247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27584" y="5257800"/>
            <a:ext cx="7992888" cy="1600200"/>
          </a:xfrm>
        </p:spPr>
        <p:txBody>
          <a:bodyPr>
            <a:normAutofit fontScale="90000"/>
          </a:bodyPr>
          <a:lstStyle/>
          <a:p>
            <a:r>
              <a:rPr lang="tr-TR" b="1" dirty="0" err="1" smtClean="0"/>
              <a:t>Sektörel</a:t>
            </a:r>
            <a:r>
              <a:rPr lang="tr-TR" b="1" dirty="0" smtClean="0"/>
              <a:t> Sorunlardan Kaynaklanan Sorunlar </a:t>
            </a:r>
            <a:br>
              <a:rPr lang="tr-TR" b="1" dirty="0" smtClean="0"/>
            </a:br>
            <a:endParaRPr lang="tr-TR" dirty="0"/>
          </a:p>
        </p:txBody>
      </p:sp>
      <p:sp>
        <p:nvSpPr>
          <p:cNvPr id="3" name="İçerik Yer Tutucusu 2"/>
          <p:cNvSpPr>
            <a:spLocks noGrp="1"/>
          </p:cNvSpPr>
          <p:nvPr>
            <p:ph idx="1"/>
          </p:nvPr>
        </p:nvSpPr>
        <p:spPr/>
        <p:txBody>
          <a:bodyPr/>
          <a:lstStyle/>
          <a:p>
            <a:pPr algn="just"/>
            <a:r>
              <a:rPr lang="tr-TR" dirty="0" smtClean="0"/>
              <a:t>Herhangi bir faaliyet sonucunda oluşan çevreye bırakılan zararlı ve zararsız her türlü maddeye atık denir. </a:t>
            </a:r>
          </a:p>
          <a:p>
            <a:pPr algn="just"/>
            <a:r>
              <a:rPr lang="tr-TR" dirty="0" smtClean="0"/>
              <a:t> </a:t>
            </a:r>
            <a:r>
              <a:rPr lang="tr-TR" b="1" dirty="0" smtClean="0">
                <a:solidFill>
                  <a:srgbClr val="FF0000"/>
                </a:solidFill>
              </a:rPr>
              <a:t>Hastane atıkları: </a:t>
            </a:r>
            <a:r>
              <a:rPr lang="tr-TR" dirty="0" smtClean="0"/>
              <a:t>Hastanelerde kullanılan tıbbi efekte patojen ve patolojik atıklardır. </a:t>
            </a:r>
          </a:p>
          <a:p>
            <a:pPr algn="just"/>
            <a:endParaRPr lang="tr-TR" dirty="0" smtClean="0"/>
          </a:p>
          <a:p>
            <a:pPr algn="just"/>
            <a:r>
              <a:rPr lang="tr-TR" dirty="0" smtClean="0">
                <a:solidFill>
                  <a:srgbClr val="FF0000"/>
                </a:solidFill>
              </a:rPr>
              <a:t>Radyoaktif atık: </a:t>
            </a:r>
            <a:r>
              <a:rPr lang="tr-TR" dirty="0" smtClean="0"/>
              <a:t>İlgili mevzuat uyarınca yetkili kılınan kuruluşlarca doğru belirlenen serbest bırakma seviyelerinin üzerinde aktivite ve konsantrasyonda radyo izotopları bulunduran maddelerdir. </a:t>
            </a:r>
          </a:p>
          <a:p>
            <a:endParaRPr lang="tr-TR" dirty="0"/>
          </a:p>
        </p:txBody>
      </p:sp>
    </p:spTree>
    <p:extLst>
      <p:ext uri="{BB962C8B-B14F-4D97-AF65-F5344CB8AC3E}">
        <p14:creationId xmlns:p14="http://schemas.microsoft.com/office/powerpoint/2010/main" val="15818899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dirty="0" smtClean="0"/>
          </a:p>
          <a:p>
            <a:pPr algn="just"/>
            <a:r>
              <a:rPr lang="tr-TR" b="1" dirty="0" smtClean="0"/>
              <a:t>Endüstriyel atık: </a:t>
            </a:r>
            <a:r>
              <a:rPr lang="tr-TR" dirty="0" smtClean="0"/>
              <a:t>Teknolojik gelişmeye bağlı olarak ortaya çıkan, çevre ve insan sağlığını tehdit eden atıklardır. </a:t>
            </a:r>
          </a:p>
          <a:p>
            <a:pPr algn="just"/>
            <a:endParaRPr lang="tr-TR" dirty="0" smtClean="0"/>
          </a:p>
          <a:p>
            <a:pPr algn="just"/>
            <a:r>
              <a:rPr lang="tr-TR" b="1" dirty="0" smtClean="0"/>
              <a:t>Evsel atık: </a:t>
            </a:r>
            <a:r>
              <a:rPr lang="tr-TR" dirty="0" smtClean="0"/>
              <a:t>Evlerden atılan, tehlikeli ve zararlı katı atık kavramına girmeyen, mutfak bahçe gibi yerlerden gelen katı atıklardır. </a:t>
            </a:r>
          </a:p>
          <a:p>
            <a:endParaRPr lang="tr-TR" dirty="0"/>
          </a:p>
        </p:txBody>
      </p:sp>
    </p:spTree>
    <p:extLst>
      <p:ext uri="{BB962C8B-B14F-4D97-AF65-F5344CB8AC3E}">
        <p14:creationId xmlns:p14="http://schemas.microsoft.com/office/powerpoint/2010/main" val="17812656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pPr algn="just"/>
            <a:r>
              <a:rPr lang="tr-TR" dirty="0" smtClean="0">
                <a:solidFill>
                  <a:srgbClr val="FF0000"/>
                </a:solidFill>
              </a:rPr>
              <a:t>Motorlu taşıtların çevreye verdiği zararları: </a:t>
            </a:r>
            <a:r>
              <a:rPr lang="tr-TR" dirty="0" smtClean="0"/>
              <a:t>Boya ve metal yağ atıkları bazı firmalar tarafından kanalizasyona verilmektedir. Bu maddeler suya ve toprağa karışarak su ve hava kirliliğine neden olur. </a:t>
            </a:r>
          </a:p>
          <a:p>
            <a:pPr algn="just"/>
            <a:r>
              <a:rPr lang="tr-TR" dirty="0" smtClean="0"/>
              <a:t>Eğlence hizmetlerinde yüksek sesle yapılan gösteriler insanlarda </a:t>
            </a:r>
            <a:r>
              <a:rPr lang="tr-TR" dirty="0" smtClean="0">
                <a:solidFill>
                  <a:srgbClr val="FF0000"/>
                </a:solidFill>
              </a:rPr>
              <a:t>işitme problemine </a:t>
            </a:r>
            <a:r>
              <a:rPr lang="tr-TR" dirty="0" smtClean="0"/>
              <a:t>yol açar. Çevrede bulunan insanların rahatsız olmasına neden olur. </a:t>
            </a:r>
          </a:p>
          <a:p>
            <a:pPr algn="just"/>
            <a:r>
              <a:rPr lang="tr-TR" dirty="0" smtClean="0"/>
              <a:t>Hastanelerden veya sağlık kuruluşlarından atılan tıbbi atıklar çevre kirliliğine neden olur. Bu malzemelerle temas etmek insan sağlığı için son derece tehlikelidir. </a:t>
            </a:r>
            <a:endParaRPr lang="tr-TR" dirty="0"/>
          </a:p>
        </p:txBody>
      </p:sp>
    </p:spTree>
    <p:extLst>
      <p:ext uri="{BB962C8B-B14F-4D97-AF65-F5344CB8AC3E}">
        <p14:creationId xmlns:p14="http://schemas.microsoft.com/office/powerpoint/2010/main" val="25356288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solidFill>
                  <a:srgbClr val="FF0000"/>
                </a:solidFill>
              </a:rPr>
              <a:t>Doğa Kirliliği</a:t>
            </a:r>
            <a:endParaRPr lang="tr-TR" dirty="0">
              <a:solidFill>
                <a:srgbClr val="FF0000"/>
              </a:solidFill>
            </a:endParaRPr>
          </a:p>
        </p:txBody>
      </p:sp>
      <p:sp>
        <p:nvSpPr>
          <p:cNvPr id="3" name="İçerik Yer Tutucusu 2"/>
          <p:cNvSpPr>
            <a:spLocks noGrp="1"/>
          </p:cNvSpPr>
          <p:nvPr>
            <p:ph idx="1"/>
          </p:nvPr>
        </p:nvSpPr>
        <p:spPr/>
        <p:txBody>
          <a:bodyPr/>
          <a:lstStyle/>
          <a:p>
            <a:r>
              <a:rPr lang="tr-TR" dirty="0" smtClean="0">
                <a:solidFill>
                  <a:srgbClr val="FF0000"/>
                </a:solidFill>
              </a:rPr>
              <a:t>Doğa kirliliği, </a:t>
            </a:r>
            <a:r>
              <a:rPr lang="tr-TR" dirty="0" smtClean="0"/>
              <a:t>çevrenin doğal olmayan bir şekilde insan eliyle bozulmasıdır.</a:t>
            </a:r>
          </a:p>
          <a:p>
            <a:pPr>
              <a:buNone/>
            </a:pPr>
            <a:endParaRPr lang="tr-TR" dirty="0" smtClean="0"/>
          </a:p>
          <a:p>
            <a:r>
              <a:rPr lang="tr-TR" dirty="0" smtClean="0"/>
              <a:t> Ekosistemi bozmaya yönelik bu eylemler </a:t>
            </a:r>
            <a:r>
              <a:rPr lang="tr-TR" dirty="0" smtClean="0">
                <a:solidFill>
                  <a:srgbClr val="FF0000"/>
                </a:solidFill>
              </a:rPr>
              <a:t>“kirlenme” </a:t>
            </a:r>
            <a:r>
              <a:rPr lang="tr-TR" dirty="0" smtClean="0"/>
              <a:t>şeklinde tabir edilir. </a:t>
            </a:r>
          </a:p>
          <a:p>
            <a:pPr>
              <a:buNone/>
            </a:pPr>
            <a:endParaRPr lang="tr-TR" dirty="0"/>
          </a:p>
        </p:txBody>
      </p:sp>
    </p:spTree>
    <p:extLst>
      <p:ext uri="{BB962C8B-B14F-4D97-AF65-F5344CB8AC3E}">
        <p14:creationId xmlns:p14="http://schemas.microsoft.com/office/powerpoint/2010/main" val="36277708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62000" y="4572000"/>
            <a:ext cx="7914456" cy="1600200"/>
          </a:xfrm>
        </p:spPr>
        <p:txBody>
          <a:bodyPr>
            <a:normAutofit fontScale="90000"/>
          </a:bodyPr>
          <a:lstStyle/>
          <a:p>
            <a:r>
              <a:rPr lang="es-ES" b="1" dirty="0" smtClean="0">
                <a:solidFill>
                  <a:srgbClr val="FF0000"/>
                </a:solidFill>
              </a:rPr>
              <a:t>Hava, Su ve Toprak Kavramları </a:t>
            </a:r>
            <a:endParaRPr lang="tr-TR" dirty="0">
              <a:solidFill>
                <a:srgbClr val="FF0000"/>
              </a:solidFill>
            </a:endParaRPr>
          </a:p>
        </p:txBody>
      </p:sp>
      <p:sp>
        <p:nvSpPr>
          <p:cNvPr id="3" name="İçerik Yer Tutucusu 2"/>
          <p:cNvSpPr>
            <a:spLocks noGrp="1"/>
          </p:cNvSpPr>
          <p:nvPr>
            <p:ph idx="1"/>
          </p:nvPr>
        </p:nvSpPr>
        <p:spPr>
          <a:xfrm>
            <a:off x="762000" y="685800"/>
            <a:ext cx="7543800" cy="4399384"/>
          </a:xfrm>
        </p:spPr>
        <p:txBody>
          <a:bodyPr>
            <a:normAutofit/>
          </a:bodyPr>
          <a:lstStyle/>
          <a:p>
            <a:r>
              <a:rPr lang="tr-TR" b="1" dirty="0" smtClean="0"/>
              <a:t>Hava: Yeryüzünü saran, atmosfer tabakasını oluşturan, renksiz, kokusuz ve tatsız gaz karışımıdır. </a:t>
            </a:r>
          </a:p>
          <a:p>
            <a:r>
              <a:rPr lang="tr-TR" dirty="0" smtClean="0"/>
              <a:t>Hava, insan ve canlıların yaşaması için hayati öneme sahiptir. İnsanın günde yaklaşık olarak 2,5 litre su, 1,5 kg besin, 10-20 m3 havaya ihtiyacı vardır. </a:t>
            </a:r>
          </a:p>
          <a:p>
            <a:r>
              <a:rPr lang="tr-TR" b="1" dirty="0" smtClean="0"/>
              <a:t>Su: Oksijen ve hidrojenden oluşan, sıvı durumunda bulunan, kokusuz, renksiz ve tatsız maddeye su denir. </a:t>
            </a:r>
          </a:p>
          <a:p>
            <a:r>
              <a:rPr lang="tr-TR" dirty="0" smtClean="0"/>
              <a:t>Günlük hayatta hem biz insanların hem de ayrımsız tüm canlıların hayati fonksiyonlarını sürdürmelerini sağlayan en önemli, bekli de yegâne içecektir. </a:t>
            </a:r>
            <a:endParaRPr lang="tr-TR" dirty="0"/>
          </a:p>
        </p:txBody>
      </p:sp>
    </p:spTree>
    <p:extLst>
      <p:ext uri="{BB962C8B-B14F-4D97-AF65-F5344CB8AC3E}">
        <p14:creationId xmlns:p14="http://schemas.microsoft.com/office/powerpoint/2010/main" val="20048310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b="1" dirty="0" smtClean="0"/>
              <a:t>Toprak: </a:t>
            </a:r>
            <a:r>
              <a:rPr lang="tr-TR" dirty="0" smtClean="0"/>
              <a:t>Üzerinde bitkiler yetişen ve kayaların, taşların parçalanması ve bozunmasıyla meydana gelen yeryüzünün en üst tabakasıdır. Bütün canlılar yaşamaları için doğrudan doğruya veya dolaylı yoldan toprağa bağlıdır. </a:t>
            </a:r>
            <a:endParaRPr lang="tr-TR" dirty="0"/>
          </a:p>
        </p:txBody>
      </p:sp>
    </p:spTree>
    <p:extLst>
      <p:ext uri="{BB962C8B-B14F-4D97-AF65-F5344CB8AC3E}">
        <p14:creationId xmlns:p14="http://schemas.microsoft.com/office/powerpoint/2010/main" val="2249808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62000" y="4572000"/>
            <a:ext cx="7770440" cy="1600200"/>
          </a:xfrm>
        </p:spPr>
        <p:txBody>
          <a:bodyPr>
            <a:normAutofit/>
          </a:bodyPr>
          <a:lstStyle/>
          <a:p>
            <a:r>
              <a:rPr lang="tr-TR" b="1" dirty="0" smtClean="0">
                <a:solidFill>
                  <a:srgbClr val="FF0000"/>
                </a:solidFill>
              </a:rPr>
              <a:t>Hava Kirliliğinin Sebepleri </a:t>
            </a:r>
            <a:endParaRPr lang="tr-TR" dirty="0">
              <a:solidFill>
                <a:srgbClr val="FF0000"/>
              </a:solidFill>
            </a:endParaRPr>
          </a:p>
        </p:txBody>
      </p:sp>
      <p:sp>
        <p:nvSpPr>
          <p:cNvPr id="3" name="İçerik Yer Tutucusu 2"/>
          <p:cNvSpPr>
            <a:spLocks noGrp="1"/>
          </p:cNvSpPr>
          <p:nvPr>
            <p:ph idx="1"/>
          </p:nvPr>
        </p:nvSpPr>
        <p:spPr/>
        <p:txBody>
          <a:bodyPr/>
          <a:lstStyle/>
          <a:p>
            <a:pPr algn="just"/>
            <a:r>
              <a:rPr lang="tr-TR" dirty="0" smtClean="0"/>
              <a:t>Türkiye’de hızlı sanayileşme ve şehirleşme hareketleri, Cumhuriyet devrinde kendini daha belirgin olarak hissettirmeye başlamış, bilhassa 1950’lerden sonra sanayileşme, şehirleşme ve hızlı nüfus artışı, köyden şehre göç, çarpık şehirleşme meydana gelmiştir.</a:t>
            </a:r>
          </a:p>
          <a:p>
            <a:pPr algn="just"/>
            <a:r>
              <a:rPr lang="tr-TR" dirty="0" smtClean="0"/>
              <a:t>Bütün bu zincirleme olayların sonucunda çevrede bozulmalar başlamıştır. Bu bozulma olayı öncelikle kendini havada hissettirmiştir. </a:t>
            </a:r>
            <a:endParaRPr lang="tr-TR" dirty="0"/>
          </a:p>
        </p:txBody>
      </p:sp>
    </p:spTree>
    <p:extLst>
      <p:ext uri="{BB962C8B-B14F-4D97-AF65-F5344CB8AC3E}">
        <p14:creationId xmlns:p14="http://schemas.microsoft.com/office/powerpoint/2010/main" val="9375254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dirty="0" smtClean="0"/>
              <a:t>Hava kirliliği genel anlamda sanayi kuruluşlarında meydana gelen emisyonların (dumanla çıkan gazlar) yeteri kadar önlem alınmadan atmosfere bırakılması, ulaşım araçlarından kaynaklanan egzoz gazlarının atmosfere verilmesi, çeşitli endüstri tesisleri ve konutlarda yakılan özellikle fosil yakıtlardan ortaya çıkan </a:t>
            </a:r>
            <a:r>
              <a:rPr lang="tr-TR" dirty="0" smtClean="0">
                <a:solidFill>
                  <a:srgbClr val="FF0000"/>
                </a:solidFill>
              </a:rPr>
              <a:t>partikül (toz, zerrecik), duman, is, kükürt, azot oksitleri ve hidrokarbonlardan</a:t>
            </a:r>
            <a:r>
              <a:rPr lang="tr-TR" dirty="0" smtClean="0"/>
              <a:t> oluşmaktadır. </a:t>
            </a:r>
            <a:endParaRPr lang="tr-TR" dirty="0"/>
          </a:p>
        </p:txBody>
      </p:sp>
    </p:spTree>
    <p:extLst>
      <p:ext uri="{BB962C8B-B14F-4D97-AF65-F5344CB8AC3E}">
        <p14:creationId xmlns:p14="http://schemas.microsoft.com/office/powerpoint/2010/main" val="12686002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pPr algn="just"/>
            <a:r>
              <a:rPr lang="tr-TR" dirty="0" smtClean="0"/>
              <a:t>Ayrıca kapalı mekânlarda içilen sigara, puro ve nargile gibi zararlı maddelerin dumanı, tarlalardaki anızların (bitki saplarının) yakılması ve keyfî olarak yakılan atıkların dumanı da hava kirliğine sebep olmaktadır. </a:t>
            </a:r>
          </a:p>
          <a:p>
            <a:pPr algn="just"/>
            <a:r>
              <a:rPr lang="tr-TR" b="1" dirty="0" smtClean="0">
                <a:solidFill>
                  <a:srgbClr val="FF0000"/>
                </a:solidFill>
              </a:rPr>
              <a:t>Şehirleşme ve Konutların Isıtılması </a:t>
            </a:r>
          </a:p>
          <a:p>
            <a:pPr algn="just"/>
            <a:r>
              <a:rPr lang="tr-TR" dirty="0" smtClean="0"/>
              <a:t>Havayı kirleten en önemli olay, bireylerin ısınmasını sağlayan yanmadır. Bilhassa enerji elde etmek, konutları ısıtmak, motorlu araçları hareket ettirmek gibi modern hayatın gereği olan faaliyetlerde hava kirliliği yaşanmaktadır. </a:t>
            </a:r>
            <a:endParaRPr lang="tr-TR" dirty="0"/>
          </a:p>
        </p:txBody>
      </p:sp>
    </p:spTree>
    <p:extLst>
      <p:ext uri="{BB962C8B-B14F-4D97-AF65-F5344CB8AC3E}">
        <p14:creationId xmlns:p14="http://schemas.microsoft.com/office/powerpoint/2010/main" val="40333520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b="1" dirty="0" smtClean="0">
                <a:solidFill>
                  <a:srgbClr val="FF0000"/>
                </a:solidFill>
              </a:rPr>
              <a:t>Endüstrileşme </a:t>
            </a:r>
          </a:p>
          <a:p>
            <a:pPr algn="just"/>
            <a:r>
              <a:rPr lang="tr-TR" dirty="0" smtClean="0"/>
              <a:t>Kalkınma, sanayileşme ile özdeşleştiğine göre sanayileşme kaçınılmaz bir hedef olmuştur. Ancak sanayileşmenin de çevre problemlerine yol açtığı görülmüştür. </a:t>
            </a:r>
          </a:p>
          <a:p>
            <a:pPr algn="just"/>
            <a:r>
              <a:rPr lang="tr-TR" dirty="0" smtClean="0"/>
              <a:t>Fabrikaların kuruluş yerlerinin yanlış seçimi, geri teknolojilerin kullanılması, baca gazlarının arıtılmadan atmosfere bırakılması gibi sebepler havanın kirlenmesini artırmıştır. </a:t>
            </a:r>
            <a:endParaRPr lang="tr-TR" dirty="0"/>
          </a:p>
        </p:txBody>
      </p:sp>
    </p:spTree>
    <p:extLst>
      <p:ext uri="{BB962C8B-B14F-4D97-AF65-F5344CB8AC3E}">
        <p14:creationId xmlns:p14="http://schemas.microsoft.com/office/powerpoint/2010/main" val="21016821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b="1" dirty="0" smtClean="0">
                <a:solidFill>
                  <a:srgbClr val="FF0000"/>
                </a:solidFill>
              </a:rPr>
              <a:t>Motorlu Taşıtlar </a:t>
            </a:r>
          </a:p>
          <a:p>
            <a:pPr algn="just"/>
            <a:r>
              <a:rPr lang="tr-TR" dirty="0" smtClean="0"/>
              <a:t>Gerek içten gerekse dıştan yanmalı motorlarda kullanılan benzin ve mazot (motorin) gibi yakıtlar da motorda yandıktan sonra egzozlardan dışarı atık gazlar olarak çıkmaktadır. </a:t>
            </a:r>
          </a:p>
          <a:p>
            <a:pPr algn="just"/>
            <a:r>
              <a:rPr lang="tr-TR" b="1" dirty="0" smtClean="0"/>
              <a:t>Hidrokarbonlar (HC): </a:t>
            </a:r>
            <a:r>
              <a:rPr lang="tr-TR" dirty="0" smtClean="0"/>
              <a:t>Yakıtın iyi yanmaması ve depo dolum sırasında ortaya çıkabilir. Kanserojen etkiye sahiptir. </a:t>
            </a:r>
            <a:endParaRPr lang="tr-TR" dirty="0"/>
          </a:p>
        </p:txBody>
      </p:sp>
    </p:spTree>
    <p:extLst>
      <p:ext uri="{BB962C8B-B14F-4D97-AF65-F5344CB8AC3E}">
        <p14:creationId xmlns:p14="http://schemas.microsoft.com/office/powerpoint/2010/main" val="10163192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20000"/>
          </a:bodyPr>
          <a:lstStyle/>
          <a:p>
            <a:r>
              <a:rPr lang="tr-TR" b="1" dirty="0" err="1" smtClean="0"/>
              <a:t>Karbonmonoksitler</a:t>
            </a:r>
            <a:r>
              <a:rPr lang="tr-TR" b="1" dirty="0" smtClean="0"/>
              <a:t> (CO): </a:t>
            </a:r>
            <a:r>
              <a:rPr lang="tr-TR" dirty="0" smtClean="0"/>
              <a:t>Yakıtın eksik yanması sonucu ortaya çıkar, renksiz, kokusuz ve tatsız olup havada %0 3 oranında öldürücüdür. </a:t>
            </a:r>
          </a:p>
          <a:p>
            <a:r>
              <a:rPr lang="tr-TR" b="1" dirty="0" smtClean="0"/>
              <a:t>Azot oksitler (NOX): </a:t>
            </a:r>
            <a:r>
              <a:rPr lang="tr-TR" dirty="0" smtClean="0"/>
              <a:t>Renksiz, kokusuz ve tatsız olup motordaki yüksek sıcaklık nedeniyle ortaya çıkar </a:t>
            </a:r>
          </a:p>
          <a:p>
            <a:r>
              <a:rPr lang="tr-TR" b="1" dirty="0" smtClean="0"/>
              <a:t>Kurşun oksitler (</a:t>
            </a:r>
            <a:r>
              <a:rPr lang="tr-TR" b="1" dirty="0" err="1" smtClean="0"/>
              <a:t>PbOX</a:t>
            </a:r>
            <a:r>
              <a:rPr lang="tr-TR" b="1" dirty="0" smtClean="0"/>
              <a:t>): </a:t>
            </a:r>
            <a:r>
              <a:rPr lang="tr-TR" dirty="0" smtClean="0"/>
              <a:t>Benzinli araçların egzozundan çıkar. Fazlası vücutta birikir. Kan, beyin, sinir ve akciğerlere zarar verir </a:t>
            </a:r>
          </a:p>
          <a:p>
            <a:r>
              <a:rPr lang="tr-TR" dirty="0" smtClean="0"/>
              <a:t>19 </a:t>
            </a:r>
          </a:p>
          <a:p>
            <a:r>
              <a:rPr lang="tr-TR" b="1" dirty="0" smtClean="0"/>
              <a:t>Kükürt dioksit (SO2): </a:t>
            </a:r>
            <a:r>
              <a:rPr lang="tr-TR" dirty="0" smtClean="0"/>
              <a:t>Yakıt içindeki kükürt yanarken SO2ye dönüşür. Bu SO2 de su buharı ile birleşir. Sülfürik asit ve kükürt bileşikleri insan ve çevreye oldukça zararlıdır. </a:t>
            </a:r>
          </a:p>
        </p:txBody>
      </p:sp>
    </p:spTree>
    <p:extLst>
      <p:ext uri="{BB962C8B-B14F-4D97-AF65-F5344CB8AC3E}">
        <p14:creationId xmlns:p14="http://schemas.microsoft.com/office/powerpoint/2010/main" val="32257993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solidFill>
                <a:srgbClr val="FF0000"/>
              </a:solidFill>
            </a:endParaRPr>
          </a:p>
        </p:txBody>
      </p:sp>
      <p:sp>
        <p:nvSpPr>
          <p:cNvPr id="3" name="İçerik Yer Tutucusu 2"/>
          <p:cNvSpPr>
            <a:spLocks noGrp="1"/>
          </p:cNvSpPr>
          <p:nvPr>
            <p:ph idx="1"/>
          </p:nvPr>
        </p:nvSpPr>
        <p:spPr/>
        <p:txBody>
          <a:bodyPr>
            <a:normAutofit/>
          </a:bodyPr>
          <a:lstStyle/>
          <a:p>
            <a:r>
              <a:rPr lang="tr-TR" b="1" dirty="0" smtClean="0">
                <a:solidFill>
                  <a:srgbClr val="FF0000"/>
                </a:solidFill>
              </a:rPr>
              <a:t>Atmosferik Özellikler </a:t>
            </a:r>
          </a:p>
          <a:p>
            <a:r>
              <a:rPr lang="tr-TR" dirty="0" smtClean="0"/>
              <a:t>Atmosferik olaylar da hava kirliliğini büyük ölçüde etkileyen unsurlardan biridir. </a:t>
            </a:r>
          </a:p>
          <a:p>
            <a:r>
              <a:rPr lang="tr-TR" dirty="0" smtClean="0"/>
              <a:t>Havayı kirletici unsurların kaynağından çıktıktan sonra atmosfere karışarak dağılması veya havada asılı olarak kalması meteorolojik olaylarla doğrudan ve çok yakından ilgilidir. </a:t>
            </a:r>
          </a:p>
          <a:p>
            <a:r>
              <a:rPr lang="tr-TR" dirty="0" smtClean="0"/>
              <a:t>Ayrıca </a:t>
            </a:r>
            <a:r>
              <a:rPr lang="tr-TR" dirty="0" err="1" smtClean="0"/>
              <a:t>topoğrafik</a:t>
            </a:r>
            <a:r>
              <a:rPr lang="tr-TR" dirty="0" smtClean="0"/>
              <a:t> özellikler de kirlenmeyi artıran ya da azaltan özellikleriyle dikkat çeker. </a:t>
            </a:r>
            <a:endParaRPr lang="tr-TR" dirty="0"/>
          </a:p>
        </p:txBody>
      </p:sp>
    </p:spTree>
    <p:extLst>
      <p:ext uri="{BB962C8B-B14F-4D97-AF65-F5344CB8AC3E}">
        <p14:creationId xmlns:p14="http://schemas.microsoft.com/office/powerpoint/2010/main" val="13248255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solidFill>
                  <a:srgbClr val="FF0000"/>
                </a:solidFill>
              </a:rPr>
              <a:t>Hava </a:t>
            </a:r>
            <a:r>
              <a:rPr lang="tr-TR" dirty="0">
                <a:solidFill>
                  <a:srgbClr val="FF0000"/>
                </a:solidFill>
              </a:rPr>
              <a:t>Kirliliğinin İnsan ve Çevreye </a:t>
            </a:r>
            <a:r>
              <a:rPr lang="tr-TR" dirty="0" smtClean="0">
                <a:solidFill>
                  <a:srgbClr val="FF0000"/>
                </a:solidFill>
              </a:rPr>
              <a:t>Etkileri</a:t>
            </a:r>
            <a:endParaRPr lang="tr-TR" dirty="0">
              <a:solidFill>
                <a:srgbClr val="FF0000"/>
              </a:solidFill>
            </a:endParaRPr>
          </a:p>
        </p:txBody>
      </p:sp>
      <p:sp>
        <p:nvSpPr>
          <p:cNvPr id="3" name="İçerik Yer Tutucusu 2"/>
          <p:cNvSpPr>
            <a:spLocks noGrp="1"/>
          </p:cNvSpPr>
          <p:nvPr>
            <p:ph idx="1"/>
          </p:nvPr>
        </p:nvSpPr>
        <p:spPr/>
        <p:txBody>
          <a:bodyPr/>
          <a:lstStyle/>
          <a:p>
            <a:r>
              <a:rPr lang="tr-TR" dirty="0">
                <a:solidFill>
                  <a:srgbClr val="FF0000"/>
                </a:solidFill>
              </a:rPr>
              <a:t>İnsan S</a:t>
            </a:r>
            <a:r>
              <a:rPr lang="tr-TR" dirty="0" smtClean="0">
                <a:solidFill>
                  <a:srgbClr val="FF0000"/>
                </a:solidFill>
              </a:rPr>
              <a:t>ağlığına Etkileri;</a:t>
            </a:r>
          </a:p>
          <a:p>
            <a:pPr algn="just"/>
            <a:r>
              <a:rPr lang="tr-TR" dirty="0">
                <a:solidFill>
                  <a:schemeClr val="tx1"/>
                </a:solidFill>
              </a:rPr>
              <a:t>Kullandığımız yakıtlardan kül ve zehirli gaz gibi atıklar açığa çıkar. Baca </a:t>
            </a:r>
            <a:r>
              <a:rPr lang="tr-TR" dirty="0" smtClean="0">
                <a:solidFill>
                  <a:schemeClr val="tx1"/>
                </a:solidFill>
              </a:rPr>
              <a:t>ve egzozlardan </a:t>
            </a:r>
            <a:r>
              <a:rPr lang="tr-TR" dirty="0">
                <a:solidFill>
                  <a:schemeClr val="tx1"/>
                </a:solidFill>
              </a:rPr>
              <a:t>çıkan zehirli gazların birleşmesi sonucu asit yağmurları oluşur. Asit </a:t>
            </a:r>
            <a:r>
              <a:rPr lang="tr-TR" dirty="0" smtClean="0">
                <a:solidFill>
                  <a:schemeClr val="tx1"/>
                </a:solidFill>
              </a:rPr>
              <a:t>yağmurları temas </a:t>
            </a:r>
            <a:r>
              <a:rPr lang="tr-TR" dirty="0">
                <a:solidFill>
                  <a:schemeClr val="tx1"/>
                </a:solidFill>
              </a:rPr>
              <a:t>ettiği bitki örtüsünün yok olmasına, insanlarda deri ve akciğer hastalıklarına </a:t>
            </a:r>
            <a:r>
              <a:rPr lang="tr-TR" dirty="0" smtClean="0">
                <a:solidFill>
                  <a:schemeClr val="tx1"/>
                </a:solidFill>
              </a:rPr>
              <a:t>neden olur</a:t>
            </a:r>
            <a:r>
              <a:rPr lang="tr-TR" dirty="0">
                <a:solidFill>
                  <a:schemeClr val="tx1"/>
                </a:solidFill>
              </a:rPr>
              <a:t>. </a:t>
            </a:r>
            <a:endParaRPr lang="tr-TR" dirty="0" smtClean="0">
              <a:solidFill>
                <a:schemeClr val="tx1"/>
              </a:solidFill>
            </a:endParaRPr>
          </a:p>
          <a:p>
            <a:pPr algn="just"/>
            <a:r>
              <a:rPr lang="tr-TR" dirty="0">
                <a:solidFill>
                  <a:schemeClr val="tx1"/>
                </a:solidFill>
              </a:rPr>
              <a:t>Hava kirliliğinin insan sağlığına etkisi, öksürük ve bronşitten tutun da kalp hastalığı </a:t>
            </a:r>
            <a:r>
              <a:rPr lang="tr-TR" dirty="0" smtClean="0">
                <a:solidFill>
                  <a:schemeClr val="tx1"/>
                </a:solidFill>
              </a:rPr>
              <a:t>ve akciğer </a:t>
            </a:r>
            <a:r>
              <a:rPr lang="tr-TR" dirty="0">
                <a:solidFill>
                  <a:schemeClr val="tx1"/>
                </a:solidFill>
              </a:rPr>
              <a:t>kanserine kadar değişmektedir.</a:t>
            </a:r>
          </a:p>
        </p:txBody>
      </p:sp>
    </p:spTree>
    <p:extLst>
      <p:ext uri="{BB962C8B-B14F-4D97-AF65-F5344CB8AC3E}">
        <p14:creationId xmlns:p14="http://schemas.microsoft.com/office/powerpoint/2010/main" val="29762254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dirty="0"/>
              <a:t>Kirliliğin olumsuz </a:t>
            </a:r>
            <a:r>
              <a:rPr lang="tr-TR" dirty="0" smtClean="0"/>
              <a:t>etkilerine yaşlılar </a:t>
            </a:r>
            <a:r>
              <a:rPr lang="tr-TR" dirty="0"/>
              <a:t>ve çocuklar normal popülasyondan daha </a:t>
            </a:r>
            <a:r>
              <a:rPr lang="tr-TR" dirty="0" smtClean="0"/>
              <a:t>duyarlıdır.</a:t>
            </a:r>
          </a:p>
          <a:p>
            <a:pPr algn="just"/>
            <a:r>
              <a:rPr lang="tr-TR" dirty="0"/>
              <a:t>Hava yolunda daralmaya </a:t>
            </a:r>
            <a:r>
              <a:rPr lang="tr-TR" dirty="0" smtClean="0"/>
              <a:t>yol açan </a:t>
            </a:r>
            <a:r>
              <a:rPr lang="tr-TR" dirty="0"/>
              <a:t>hastalıklar da kirleticilere duyarlılığı artırmaktadır. Kirlilik arttıkça astım ve </a:t>
            </a:r>
            <a:r>
              <a:rPr lang="tr-TR" dirty="0" smtClean="0"/>
              <a:t>kronik </a:t>
            </a:r>
            <a:r>
              <a:rPr lang="tr-TR" dirty="0" err="1" smtClean="0"/>
              <a:t>obstrüktif</a:t>
            </a:r>
            <a:r>
              <a:rPr lang="tr-TR" dirty="0" smtClean="0"/>
              <a:t> </a:t>
            </a:r>
            <a:r>
              <a:rPr lang="tr-TR" dirty="0"/>
              <a:t>akciğer hastalıkları (KOAH) gibi hastalıkların alevlenmelerinde artış </a:t>
            </a:r>
            <a:r>
              <a:rPr lang="tr-TR" dirty="0" smtClean="0"/>
              <a:t>olduğu görülmüştür</a:t>
            </a:r>
            <a:r>
              <a:rPr lang="tr-TR" dirty="0"/>
              <a:t>.</a:t>
            </a:r>
          </a:p>
        </p:txBody>
      </p:sp>
    </p:spTree>
    <p:extLst>
      <p:ext uri="{BB962C8B-B14F-4D97-AF65-F5344CB8AC3E}">
        <p14:creationId xmlns:p14="http://schemas.microsoft.com/office/powerpoint/2010/main" val="15548254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normAutofit lnSpcReduction="10000"/>
          </a:bodyPr>
          <a:lstStyle/>
          <a:p>
            <a:pPr algn="just"/>
            <a:r>
              <a:rPr lang="tr-TR" dirty="0"/>
              <a:t>Uluslararası </a:t>
            </a:r>
            <a:r>
              <a:rPr lang="tr-TR" dirty="0">
                <a:solidFill>
                  <a:schemeClr val="accent1"/>
                </a:solidFill>
              </a:rPr>
              <a:t>“Kyoto Protokolü” </a:t>
            </a:r>
            <a:r>
              <a:rPr lang="tr-TR" dirty="0"/>
              <a:t>sera etkisi yaratan gazların salınımlarını (</a:t>
            </a:r>
            <a:r>
              <a:rPr lang="tr-TR" dirty="0" smtClean="0"/>
              <a:t>emisyon) kısmak </a:t>
            </a:r>
            <a:r>
              <a:rPr lang="tr-TR" dirty="0"/>
              <a:t>üzere sanayileşmiş ülkelere çeşitli hedefler belirleyen uluslararası bir anlaşmadır</a:t>
            </a:r>
            <a:r>
              <a:rPr lang="tr-TR" dirty="0" smtClean="0"/>
              <a:t>.</a:t>
            </a:r>
          </a:p>
          <a:p>
            <a:pPr algn="just"/>
            <a:r>
              <a:rPr lang="tr-TR" dirty="0"/>
              <a:t>Ancak protokolde ABD, Çin ve Hindistan gibi atmosferi en çok kirleten ülkelerin </a:t>
            </a:r>
            <a:r>
              <a:rPr lang="tr-TR" dirty="0" smtClean="0"/>
              <a:t>imzası bulunmamaktadır.</a:t>
            </a:r>
          </a:p>
          <a:p>
            <a:pPr algn="just"/>
            <a:r>
              <a:rPr lang="tr-TR" dirty="0"/>
              <a:t>Doha Konferansı'nda ayrıca 2015 yılında tüm ülkeleri kapsayan ve </a:t>
            </a:r>
            <a:r>
              <a:rPr lang="tr-TR" dirty="0" smtClean="0"/>
              <a:t>Kyoto Protokolü'nün </a:t>
            </a:r>
            <a:r>
              <a:rPr lang="tr-TR" dirty="0"/>
              <a:t>yerini alacak daha geniş çaplı bir antlaşma benimsenmesi planı üzerinde </a:t>
            </a:r>
            <a:r>
              <a:rPr lang="tr-TR" dirty="0" smtClean="0"/>
              <a:t>de çalışmalar </a:t>
            </a:r>
            <a:r>
              <a:rPr lang="tr-TR" dirty="0"/>
              <a:t>yapılmaktadır.</a:t>
            </a:r>
          </a:p>
          <a:p>
            <a:pPr algn="just"/>
            <a:endParaRPr lang="tr-TR" dirty="0"/>
          </a:p>
        </p:txBody>
      </p:sp>
    </p:spTree>
    <p:extLst>
      <p:ext uri="{BB962C8B-B14F-4D97-AF65-F5344CB8AC3E}">
        <p14:creationId xmlns:p14="http://schemas.microsoft.com/office/powerpoint/2010/main" val="27566223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83568" y="692696"/>
            <a:ext cx="7543800" cy="5256584"/>
          </a:xfrm>
        </p:spPr>
        <p:txBody>
          <a:bodyPr>
            <a:normAutofit fontScale="92500" lnSpcReduction="10000"/>
          </a:bodyPr>
          <a:lstStyle/>
          <a:p>
            <a:pPr algn="just"/>
            <a:r>
              <a:rPr lang="tr-TR" dirty="0">
                <a:solidFill>
                  <a:srgbClr val="FF0000"/>
                </a:solidFill>
              </a:rPr>
              <a:t>Tabiata </a:t>
            </a:r>
            <a:r>
              <a:rPr lang="tr-TR" dirty="0" smtClean="0">
                <a:solidFill>
                  <a:srgbClr val="FF0000"/>
                </a:solidFill>
              </a:rPr>
              <a:t>Etkileri</a:t>
            </a:r>
          </a:p>
          <a:p>
            <a:pPr algn="just"/>
            <a:r>
              <a:rPr lang="tr-TR" dirty="0">
                <a:solidFill>
                  <a:srgbClr val="FF0000"/>
                </a:solidFill>
              </a:rPr>
              <a:t> Sera: </a:t>
            </a:r>
            <a:r>
              <a:rPr lang="tr-TR" dirty="0">
                <a:solidFill>
                  <a:schemeClr val="tx1"/>
                </a:solidFill>
              </a:rPr>
              <a:t>Güneş ışınlarının içerisine girmesine izin vererek ısının </a:t>
            </a:r>
            <a:r>
              <a:rPr lang="tr-TR" dirty="0" smtClean="0">
                <a:solidFill>
                  <a:schemeClr val="tx1"/>
                </a:solidFill>
              </a:rPr>
              <a:t>dışarıya kaçmasını </a:t>
            </a:r>
            <a:r>
              <a:rPr lang="tr-TR" dirty="0">
                <a:solidFill>
                  <a:schemeClr val="tx1"/>
                </a:solidFill>
              </a:rPr>
              <a:t>sınırlayan ve iç ortamın dış ortama göre daha sıcak olmasını </a:t>
            </a:r>
            <a:r>
              <a:rPr lang="tr-TR" dirty="0" smtClean="0">
                <a:solidFill>
                  <a:schemeClr val="tx1"/>
                </a:solidFill>
              </a:rPr>
              <a:t>sağlayan sisteme </a:t>
            </a:r>
            <a:r>
              <a:rPr lang="tr-TR" dirty="0">
                <a:solidFill>
                  <a:schemeClr val="accent1"/>
                </a:solidFill>
              </a:rPr>
              <a:t>sera </a:t>
            </a:r>
            <a:r>
              <a:rPr lang="tr-TR" dirty="0">
                <a:solidFill>
                  <a:schemeClr val="tx1"/>
                </a:solidFill>
              </a:rPr>
              <a:t>denir. </a:t>
            </a:r>
            <a:endParaRPr lang="tr-TR" dirty="0" smtClean="0">
              <a:solidFill>
                <a:schemeClr val="tx1"/>
              </a:solidFill>
            </a:endParaRPr>
          </a:p>
          <a:p>
            <a:pPr algn="just"/>
            <a:endParaRPr lang="tr-TR" dirty="0" smtClean="0"/>
          </a:p>
          <a:p>
            <a:pPr algn="just"/>
            <a:r>
              <a:rPr lang="tr-TR" dirty="0" smtClean="0">
                <a:solidFill>
                  <a:srgbClr val="FF0000"/>
                </a:solidFill>
              </a:rPr>
              <a:t>Sera etkisi: </a:t>
            </a:r>
            <a:r>
              <a:rPr lang="tr-TR" dirty="0" smtClean="0"/>
              <a:t>Yer atmosferinde su buharının da içerisinde bulunduğu sera gazı olarak adlandırılan gazlar, güneşten alınan enerjinin bir kısmının uzaya tekrar dönmesini önler. Böylece yer yüzeyinin olduğundan daha fazla ısınmasına sebep olur. Bu olaya sera etkisi denir </a:t>
            </a:r>
          </a:p>
          <a:p>
            <a:pPr algn="just"/>
            <a:endParaRPr lang="tr-TR" dirty="0" smtClean="0"/>
          </a:p>
          <a:p>
            <a:pPr algn="just"/>
            <a:r>
              <a:rPr lang="tr-TR" dirty="0" smtClean="0">
                <a:solidFill>
                  <a:srgbClr val="FF0000"/>
                </a:solidFill>
              </a:rPr>
              <a:t>Sera gazı: </a:t>
            </a:r>
            <a:r>
              <a:rPr lang="tr-TR" dirty="0" smtClean="0"/>
              <a:t>Atmosferde kısa dalgalı güneş radyasyonunu geçirme buna karşılık yerden atmosfere yayılan uzun dalgalı radyasyonu tutabilme özelliklerine sahip gazlara da sera gazı denir. </a:t>
            </a:r>
          </a:p>
          <a:p>
            <a:pPr algn="just"/>
            <a:endParaRPr lang="tr-TR" dirty="0">
              <a:solidFill>
                <a:schemeClr val="tx1"/>
              </a:solidFill>
            </a:endParaRPr>
          </a:p>
        </p:txBody>
      </p:sp>
    </p:spTree>
    <p:extLst>
      <p:ext uri="{BB962C8B-B14F-4D97-AF65-F5344CB8AC3E}">
        <p14:creationId xmlns:p14="http://schemas.microsoft.com/office/powerpoint/2010/main" val="25720964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62000" y="4572000"/>
            <a:ext cx="7626424" cy="1600200"/>
          </a:xfrm>
        </p:spPr>
        <p:txBody>
          <a:bodyPr>
            <a:normAutofit fontScale="90000"/>
          </a:bodyPr>
          <a:lstStyle/>
          <a:p>
            <a:r>
              <a:rPr lang="tr-TR" b="1" dirty="0" smtClean="0">
                <a:solidFill>
                  <a:srgbClr val="FF0000"/>
                </a:solidFill>
              </a:rPr>
              <a:t>Hava Kirliliğini Önleme Çalışmaları </a:t>
            </a:r>
            <a:endParaRPr lang="tr-TR" dirty="0">
              <a:solidFill>
                <a:srgbClr val="FF0000"/>
              </a:solidFill>
            </a:endParaRPr>
          </a:p>
        </p:txBody>
      </p:sp>
      <p:pic>
        <p:nvPicPr>
          <p:cNvPr id="1026" name="Picture 2"/>
          <p:cNvPicPr>
            <a:picLocks noGrp="1" noChangeAspect="1" noChangeArrowheads="1"/>
          </p:cNvPicPr>
          <p:nvPr>
            <p:ph idx="1"/>
          </p:nvPr>
        </p:nvPicPr>
        <p:blipFill>
          <a:blip r:embed="rId2" cstate="print"/>
          <a:srcRect/>
          <a:stretch>
            <a:fillRect/>
          </a:stretch>
        </p:blipFill>
        <p:spPr bwMode="auto">
          <a:xfrm>
            <a:off x="611560" y="476672"/>
            <a:ext cx="8064896" cy="4095328"/>
          </a:xfrm>
          <a:prstGeom prst="rect">
            <a:avLst/>
          </a:prstGeom>
          <a:noFill/>
          <a:ln w="9525">
            <a:noFill/>
            <a:miter lim="800000"/>
            <a:headEnd/>
            <a:tailEnd/>
          </a:ln>
        </p:spPr>
      </p:pic>
    </p:spTree>
    <p:extLst>
      <p:ext uri="{BB962C8B-B14F-4D97-AF65-F5344CB8AC3E}">
        <p14:creationId xmlns:p14="http://schemas.microsoft.com/office/powerpoint/2010/main" val="23456916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62000" y="4572000"/>
            <a:ext cx="7986464" cy="1600200"/>
          </a:xfrm>
        </p:spPr>
        <p:txBody>
          <a:bodyPr>
            <a:normAutofit fontScale="90000"/>
          </a:bodyPr>
          <a:lstStyle/>
          <a:p>
            <a:r>
              <a:rPr lang="tr-TR" b="1" dirty="0" smtClean="0">
                <a:solidFill>
                  <a:srgbClr val="FF0000"/>
                </a:solidFill>
              </a:rPr>
              <a:t>Su Kirliliğinin Tanımı ve Su Kirliliğinin Nedenleri </a:t>
            </a:r>
            <a:endParaRPr lang="tr-TR" dirty="0">
              <a:solidFill>
                <a:srgbClr val="FF0000"/>
              </a:solidFill>
            </a:endParaRPr>
          </a:p>
        </p:txBody>
      </p:sp>
      <p:sp>
        <p:nvSpPr>
          <p:cNvPr id="3" name="İçerik Yer Tutucusu 2"/>
          <p:cNvSpPr>
            <a:spLocks noGrp="1"/>
          </p:cNvSpPr>
          <p:nvPr>
            <p:ph idx="1"/>
          </p:nvPr>
        </p:nvSpPr>
        <p:spPr/>
        <p:txBody>
          <a:bodyPr/>
          <a:lstStyle/>
          <a:p>
            <a:r>
              <a:rPr lang="tr-TR" dirty="0" smtClean="0"/>
              <a:t>Su kirlenmesi, su ortamının doğal dengesinin mineral oranı, tat, berraklık, asılı partiküllerin bozulması şeklinde tanımlanabilir. </a:t>
            </a:r>
          </a:p>
          <a:p>
            <a:r>
              <a:rPr lang="tr-TR" dirty="0" smtClean="0"/>
              <a:t>Suya karışan maddeler suların fiziksel, kimyasal ve biyolojik özelliklerini değiştirerek su kirliliği diye adlandırılan olayı ortaya çıkarır. </a:t>
            </a:r>
            <a:endParaRPr lang="tr-TR" dirty="0"/>
          </a:p>
        </p:txBody>
      </p:sp>
    </p:spTree>
    <p:extLst>
      <p:ext uri="{BB962C8B-B14F-4D97-AF65-F5344CB8AC3E}">
        <p14:creationId xmlns:p14="http://schemas.microsoft.com/office/powerpoint/2010/main" val="6292960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b="1" dirty="0" smtClean="0">
                <a:solidFill>
                  <a:srgbClr val="FF0000"/>
                </a:solidFill>
              </a:rPr>
              <a:t>Tarımsal Faaliyetlerin Neden Olduğu Kirlilik </a:t>
            </a:r>
          </a:p>
          <a:p>
            <a:pPr algn="just"/>
            <a:r>
              <a:rPr lang="tr-TR" dirty="0" smtClean="0"/>
              <a:t>Tarım alanlarında kullanılan </a:t>
            </a:r>
            <a:r>
              <a:rPr lang="tr-TR" dirty="0" err="1" smtClean="0"/>
              <a:t>pestisit</a:t>
            </a:r>
            <a:r>
              <a:rPr lang="tr-TR" dirty="0" smtClean="0"/>
              <a:t> (tarım ilaçları) ve </a:t>
            </a:r>
            <a:r>
              <a:rPr lang="tr-TR" dirty="0" err="1" smtClean="0"/>
              <a:t>herbisitler</a:t>
            </a:r>
            <a:r>
              <a:rPr lang="tr-TR" dirty="0" smtClean="0"/>
              <a:t> (zararlı otlarla mücadele ilaçları), suda doğal olarak güç parçalanan bileşiklerdir. </a:t>
            </a:r>
          </a:p>
          <a:p>
            <a:pPr algn="just"/>
            <a:r>
              <a:rPr lang="tr-TR" dirty="0" smtClean="0"/>
              <a:t>Bunlar hem toprak kirlenmesine hem de su kaynaklarının kirlenmesine neden olmaktadır. </a:t>
            </a:r>
          </a:p>
          <a:p>
            <a:pPr algn="just"/>
            <a:r>
              <a:rPr lang="tr-TR" dirty="0" smtClean="0"/>
              <a:t>Bir başka kirlenme tipi de erozyondur. Erozyonla çok miktarda tarıma elverişli toprak kaybı söz konusudur. </a:t>
            </a:r>
            <a:endParaRPr lang="tr-TR" dirty="0">
              <a:solidFill>
                <a:srgbClr val="FF0000"/>
              </a:solidFill>
            </a:endParaRPr>
          </a:p>
        </p:txBody>
      </p:sp>
    </p:spTree>
    <p:extLst>
      <p:ext uri="{BB962C8B-B14F-4D97-AF65-F5344CB8AC3E}">
        <p14:creationId xmlns:p14="http://schemas.microsoft.com/office/powerpoint/2010/main" val="9292072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r>
              <a:rPr lang="tr-TR" b="1" dirty="0" smtClean="0">
                <a:solidFill>
                  <a:srgbClr val="FF0000"/>
                </a:solidFill>
              </a:rPr>
              <a:t>Sanayi Faaliyetlerinin Neden Olduğu Kirlilik </a:t>
            </a:r>
          </a:p>
          <a:p>
            <a:r>
              <a:rPr lang="tr-TR" dirty="0" smtClean="0"/>
              <a:t>Her endüstriyel proses (üretim), doğal su sistemine zararlı olabilecek atıklar verir. </a:t>
            </a:r>
          </a:p>
          <a:p>
            <a:r>
              <a:rPr lang="tr-TR" dirty="0" smtClean="0"/>
              <a:t>Sanayide kullanılarak atılan sular kullanım yerlerine göre değişik kalitelerde olacağından bunları taşıdıkları kirletici tür ve yüklerine göre başlıca üç grupta toplayabiliriz </a:t>
            </a:r>
          </a:p>
          <a:p>
            <a:r>
              <a:rPr lang="tr-TR" b="1" dirty="0" smtClean="0"/>
              <a:t>Üretim işlemleri atıkları: </a:t>
            </a:r>
            <a:r>
              <a:rPr lang="tr-TR" dirty="0" smtClean="0"/>
              <a:t>Üretim esasında oluşan atık sular, proses atık sular olarak nitelendirir Proses atık suları; çeşitli ham maddeleri, ara madde atıkları ve mamul madde atıkları içerir. </a:t>
            </a:r>
            <a:endParaRPr lang="tr-TR" dirty="0">
              <a:solidFill>
                <a:srgbClr val="FF0000"/>
              </a:solidFill>
            </a:endParaRPr>
          </a:p>
        </p:txBody>
      </p:sp>
    </p:spTree>
    <p:extLst>
      <p:ext uri="{BB962C8B-B14F-4D97-AF65-F5344CB8AC3E}">
        <p14:creationId xmlns:p14="http://schemas.microsoft.com/office/powerpoint/2010/main" val="40289960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b="1" dirty="0" smtClean="0">
                <a:solidFill>
                  <a:schemeClr val="tx1"/>
                </a:solidFill>
              </a:rPr>
              <a:t>İş yeri ve çalışanların temizliği ve sıhhi kullanımla ilgili atıklar: </a:t>
            </a:r>
            <a:r>
              <a:rPr lang="tr-TR" dirty="0" smtClean="0"/>
              <a:t>Bu suların %10’u döşeme yıkamalarından ve musluklardan, %90’ı banyo ve tuvaletlerden gelir. </a:t>
            </a:r>
          </a:p>
          <a:p>
            <a:r>
              <a:rPr lang="tr-TR" dirty="0" smtClean="0"/>
              <a:t>Çeşitli kimyasal maddeler ihtiva eden endüstri atık suları yüzeysel sular üzerinde olumsuz etkiler yapmaktadır. </a:t>
            </a:r>
            <a:endParaRPr lang="tr-TR" dirty="0"/>
          </a:p>
        </p:txBody>
      </p:sp>
    </p:spTree>
    <p:extLst>
      <p:ext uri="{BB962C8B-B14F-4D97-AF65-F5344CB8AC3E}">
        <p14:creationId xmlns:p14="http://schemas.microsoft.com/office/powerpoint/2010/main" val="12055046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b="1" dirty="0" smtClean="0">
                <a:solidFill>
                  <a:srgbClr val="FF0000"/>
                </a:solidFill>
              </a:rPr>
              <a:t>Yerleşim Yerlerindeki Atıkların Neden Olduğu Kirlilik </a:t>
            </a:r>
          </a:p>
          <a:p>
            <a:pPr algn="just"/>
            <a:r>
              <a:rPr lang="tr-TR" dirty="0" smtClean="0"/>
              <a:t>İnsan yaşamıyla ilgili (</a:t>
            </a:r>
            <a:r>
              <a:rPr lang="tr-TR" dirty="0" err="1" smtClean="0"/>
              <a:t>antropojenik</a:t>
            </a:r>
            <a:r>
              <a:rPr lang="tr-TR" dirty="0" smtClean="0"/>
              <a:t>) kaynaklardan kanalizasyon sistemine verilen suların toplamına atık sular denir. Bunlar, bir yerleşim biriminin birçok pisliğinin bir araya geldiği son derece kirli sulardır.</a:t>
            </a:r>
          </a:p>
          <a:p>
            <a:pPr algn="just"/>
            <a:r>
              <a:rPr lang="tr-TR" dirty="0" smtClean="0"/>
              <a:t>Böyle sular, eskiden kanalizasyon sistemiyle yakından geçen bir nehre veya yakında bulunan bir göle verilirdi. </a:t>
            </a:r>
            <a:endParaRPr lang="tr-TR" dirty="0">
              <a:solidFill>
                <a:srgbClr val="FF0000"/>
              </a:solidFill>
            </a:endParaRPr>
          </a:p>
        </p:txBody>
      </p:sp>
    </p:spTree>
    <p:extLst>
      <p:ext uri="{BB962C8B-B14F-4D97-AF65-F5344CB8AC3E}">
        <p14:creationId xmlns:p14="http://schemas.microsoft.com/office/powerpoint/2010/main" val="32364649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62000" y="4572000"/>
            <a:ext cx="7914456" cy="1600200"/>
          </a:xfrm>
        </p:spPr>
        <p:txBody>
          <a:bodyPr>
            <a:normAutofit fontScale="90000"/>
          </a:bodyPr>
          <a:lstStyle/>
          <a:p>
            <a:r>
              <a:rPr lang="tr-TR" b="1" dirty="0" smtClean="0">
                <a:solidFill>
                  <a:srgbClr val="FF0000"/>
                </a:solidFill>
              </a:rPr>
              <a:t>Su Kirliliğinin Çevresel Etkileri </a:t>
            </a:r>
            <a:endParaRPr lang="tr-TR" dirty="0">
              <a:solidFill>
                <a:srgbClr val="FF0000"/>
              </a:solidFill>
            </a:endParaRPr>
          </a:p>
        </p:txBody>
      </p:sp>
      <p:sp>
        <p:nvSpPr>
          <p:cNvPr id="3" name="İçerik Yer Tutucusu 2"/>
          <p:cNvSpPr>
            <a:spLocks noGrp="1"/>
          </p:cNvSpPr>
          <p:nvPr>
            <p:ph idx="1"/>
          </p:nvPr>
        </p:nvSpPr>
        <p:spPr/>
        <p:txBody>
          <a:bodyPr>
            <a:normAutofit fontScale="92500"/>
          </a:bodyPr>
          <a:lstStyle/>
          <a:p>
            <a:pPr algn="just"/>
            <a:r>
              <a:rPr lang="tr-TR" b="1" dirty="0" smtClean="0">
                <a:solidFill>
                  <a:srgbClr val="FF0000"/>
                </a:solidFill>
              </a:rPr>
              <a:t>İnsan Sağlığına Etkisi </a:t>
            </a:r>
            <a:endParaRPr lang="tr-TR" dirty="0" smtClean="0">
              <a:solidFill>
                <a:srgbClr val="FF0000"/>
              </a:solidFill>
            </a:endParaRPr>
          </a:p>
          <a:p>
            <a:pPr algn="just"/>
            <a:r>
              <a:rPr lang="tr-TR" dirty="0" smtClean="0"/>
              <a:t>Kolera, tifo, </a:t>
            </a:r>
            <a:r>
              <a:rPr lang="tr-TR" dirty="0" err="1" smtClean="0"/>
              <a:t>paratifo</a:t>
            </a:r>
            <a:r>
              <a:rPr lang="tr-TR" dirty="0" smtClean="0"/>
              <a:t>, dizanteri, hepatit, ishal, çocuk felci, sıtma gibi hastalıklar sağlıksız sulardan kaynaklanmaktadır.</a:t>
            </a:r>
          </a:p>
          <a:p>
            <a:pPr algn="just"/>
            <a:r>
              <a:rPr lang="tr-TR" dirty="0" smtClean="0"/>
              <a:t>Dünya Sağlık Örgütü (WHO) verilerine göre dünyada her gün yaklaşık 25 bin kişi sağlıksız su kullanımından dolayı ölüyor.</a:t>
            </a:r>
          </a:p>
          <a:p>
            <a:pPr algn="just"/>
            <a:r>
              <a:rPr lang="tr-TR" dirty="0" smtClean="0"/>
              <a:t>Gerek atık suların gerekse zirai gübrelerin kuyu sularına bulaşması sonucu amonyak ve </a:t>
            </a:r>
            <a:r>
              <a:rPr lang="tr-TR" dirty="0" err="1" smtClean="0"/>
              <a:t>nitrit</a:t>
            </a:r>
            <a:r>
              <a:rPr lang="tr-TR" dirty="0" smtClean="0"/>
              <a:t> gibi kimyevi maddelerden insan sağlığı bozuluyor. </a:t>
            </a:r>
          </a:p>
          <a:p>
            <a:pPr algn="just"/>
            <a:r>
              <a:rPr lang="tr-TR" dirty="0" smtClean="0"/>
              <a:t>Ayrıca yer altı sularına ulaşan zirai ilaçlardan meydana gelen zehirlenmeler de insan ölümlerine yol açabiliyor. </a:t>
            </a:r>
            <a:endParaRPr lang="tr-TR" dirty="0">
              <a:solidFill>
                <a:srgbClr val="FF0000"/>
              </a:solidFill>
            </a:endParaRPr>
          </a:p>
        </p:txBody>
      </p:sp>
    </p:spTree>
    <p:extLst>
      <p:ext uri="{BB962C8B-B14F-4D97-AF65-F5344CB8AC3E}">
        <p14:creationId xmlns:p14="http://schemas.microsoft.com/office/powerpoint/2010/main" val="3934387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b="1" dirty="0" smtClean="0">
                <a:solidFill>
                  <a:srgbClr val="FF0000"/>
                </a:solidFill>
              </a:rPr>
              <a:t>Doğaya Etkisi </a:t>
            </a:r>
          </a:p>
          <a:p>
            <a:pPr algn="just"/>
            <a:r>
              <a:rPr lang="tr-TR" dirty="0" smtClean="0"/>
              <a:t>Atık sulardaki kimyasal maddeler ve organik bileşikler suda çözünmüş olan oksijen miktarının azalmasına sebep olur. Bu durum suda yaşayan bitki ve hayvanların ölüm oranlarını artırmaktadır. </a:t>
            </a:r>
          </a:p>
          <a:p>
            <a:pPr algn="just"/>
            <a:r>
              <a:rPr lang="tr-TR" dirty="0" smtClean="0"/>
              <a:t>Radyoaktif atıklar tarafından yayılan radyasyon ise canlılarda kanser ve mutasyonlara sebep olmaktadır </a:t>
            </a:r>
            <a:endParaRPr lang="tr-TR" dirty="0">
              <a:solidFill>
                <a:srgbClr val="FF0000"/>
              </a:solidFill>
            </a:endParaRPr>
          </a:p>
        </p:txBody>
      </p:sp>
    </p:spTree>
    <p:extLst>
      <p:ext uri="{BB962C8B-B14F-4D97-AF65-F5344CB8AC3E}">
        <p14:creationId xmlns:p14="http://schemas.microsoft.com/office/powerpoint/2010/main" val="23985593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smtClean="0">
                <a:solidFill>
                  <a:srgbClr val="FF0000"/>
                </a:solidFill>
              </a:rPr>
              <a:t>Su Kirliliğinin Önlenmesi </a:t>
            </a:r>
            <a:endParaRPr lang="tr-TR" dirty="0">
              <a:solidFill>
                <a:srgbClr val="FF0000"/>
              </a:solidFill>
            </a:endParaRPr>
          </a:p>
        </p:txBody>
      </p:sp>
      <p:sp>
        <p:nvSpPr>
          <p:cNvPr id="3" name="İçerik Yer Tutucusu 2"/>
          <p:cNvSpPr>
            <a:spLocks noGrp="1"/>
          </p:cNvSpPr>
          <p:nvPr>
            <p:ph idx="1"/>
          </p:nvPr>
        </p:nvSpPr>
        <p:spPr/>
        <p:txBody>
          <a:bodyPr/>
          <a:lstStyle/>
          <a:p>
            <a:pPr algn="just"/>
            <a:r>
              <a:rPr lang="tr-TR" dirty="0" smtClean="0"/>
              <a:t>Su kirliliğini önlemek için devlet tarafından yapılacak müdahalelerde ilk akla gelen girişim, kirlilik standartlarının belirlenmesidir. </a:t>
            </a:r>
          </a:p>
          <a:p>
            <a:r>
              <a:rPr lang="tr-TR" dirty="0" smtClean="0"/>
              <a:t>Yüzeysel sularda ve yer altı sularında kirlenmelere neden olabilecek katı atıklar yok edilmelidir. </a:t>
            </a:r>
          </a:p>
          <a:p>
            <a:r>
              <a:rPr lang="tr-TR" dirty="0" smtClean="0"/>
              <a:t>Yerleşim yerlerindeki atık sular arıtma istasyonlarından geçirildikten sonra bertaraf edilmelidir. </a:t>
            </a:r>
          </a:p>
          <a:p>
            <a:r>
              <a:rPr lang="tr-TR" dirty="0" smtClean="0"/>
              <a:t>Fabrikalara filtre ve arıtma tesisleri konulmalıdır. </a:t>
            </a:r>
            <a:endParaRPr lang="tr-TR" dirty="0"/>
          </a:p>
        </p:txBody>
      </p:sp>
    </p:spTree>
    <p:extLst>
      <p:ext uri="{BB962C8B-B14F-4D97-AF65-F5344CB8AC3E}">
        <p14:creationId xmlns:p14="http://schemas.microsoft.com/office/powerpoint/2010/main" val="29417313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dirty="0" smtClean="0"/>
              <a:t>Üretimde doğaya zarar vermeyecek maddeler kullanılmalıdır. </a:t>
            </a:r>
          </a:p>
          <a:p>
            <a:pPr algn="just"/>
            <a:r>
              <a:rPr lang="tr-TR" dirty="0" smtClean="0"/>
              <a:t>Çiftçilerimize doğru gübreleme ve aşırı gübre kullanımının olumsuz sonuçları hakkında uzmanlar tarafından bilgi verilmelidir. </a:t>
            </a:r>
          </a:p>
          <a:p>
            <a:pPr algn="just"/>
            <a:r>
              <a:rPr lang="tr-TR" dirty="0" smtClean="0"/>
              <a:t>Özellikle ev hanımlarının daha çok temiz olacak diye aşırı deterjan kullanımının hem aile bütçesine hem de çevreye verdiği zararlar hakkında kısa filmler hazırlanmalı ve kitle iletişim araçlarında yayınlanmalıdır. </a:t>
            </a:r>
          </a:p>
          <a:p>
            <a:pPr algn="just"/>
            <a:endParaRPr lang="tr-TR" dirty="0"/>
          </a:p>
        </p:txBody>
      </p:sp>
    </p:spTree>
    <p:extLst>
      <p:ext uri="{BB962C8B-B14F-4D97-AF65-F5344CB8AC3E}">
        <p14:creationId xmlns:p14="http://schemas.microsoft.com/office/powerpoint/2010/main" val="29575923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pPr algn="just"/>
            <a:r>
              <a:rPr lang="tr-TR" dirty="0" smtClean="0"/>
              <a:t>Atık ilaç, pil, yanık yağ gibi maddelerin geri dönüşüme gönderilmesi hususunda özellikle okullarımızda öğrencilerimiz bilgilendirilmelidir. </a:t>
            </a:r>
          </a:p>
          <a:p>
            <a:pPr algn="just"/>
            <a:r>
              <a:rPr lang="tr-TR" dirty="0" smtClean="0"/>
              <a:t>Birey olarak çevremizdekileri daha az kirletme konusunda uyarabiliriz. </a:t>
            </a:r>
          </a:p>
          <a:p>
            <a:pPr algn="just"/>
            <a:r>
              <a:rPr lang="tr-TR" dirty="0" smtClean="0"/>
              <a:t>Bütün bunların yanında insanlar çevreyi koruma adına bilinçlendirilmelidir. İnsanlar artık şunun farkına varmalıdır: Dünya bir tanedir ve onu koruyacak yine insanlardır. </a:t>
            </a:r>
            <a:endParaRPr lang="tr-TR" dirty="0"/>
          </a:p>
        </p:txBody>
      </p:sp>
    </p:spTree>
    <p:extLst>
      <p:ext uri="{BB962C8B-B14F-4D97-AF65-F5344CB8AC3E}">
        <p14:creationId xmlns:p14="http://schemas.microsoft.com/office/powerpoint/2010/main" val="40147156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62000" y="4572000"/>
            <a:ext cx="7698432" cy="1600200"/>
          </a:xfrm>
        </p:spPr>
        <p:txBody>
          <a:bodyPr>
            <a:normAutofit fontScale="90000"/>
          </a:bodyPr>
          <a:lstStyle/>
          <a:p>
            <a:r>
              <a:rPr lang="tr-TR" b="1" dirty="0" smtClean="0">
                <a:solidFill>
                  <a:srgbClr val="FF0000"/>
                </a:solidFill>
              </a:rPr>
              <a:t>Toprak Kirliliğinin Nedenleri </a:t>
            </a:r>
            <a:endParaRPr lang="tr-TR" dirty="0">
              <a:solidFill>
                <a:srgbClr val="FF0000"/>
              </a:solidFill>
            </a:endParaRPr>
          </a:p>
        </p:txBody>
      </p:sp>
      <p:sp>
        <p:nvSpPr>
          <p:cNvPr id="3" name="İçerik Yer Tutucusu 2"/>
          <p:cNvSpPr>
            <a:spLocks noGrp="1"/>
          </p:cNvSpPr>
          <p:nvPr>
            <p:ph idx="1"/>
          </p:nvPr>
        </p:nvSpPr>
        <p:spPr/>
        <p:txBody>
          <a:bodyPr/>
          <a:lstStyle/>
          <a:p>
            <a:pPr algn="just"/>
            <a:r>
              <a:rPr lang="tr-TR" b="1" dirty="0" smtClean="0">
                <a:solidFill>
                  <a:srgbClr val="FF0000"/>
                </a:solidFill>
              </a:rPr>
              <a:t>Endüstriyel Kirlilik </a:t>
            </a:r>
          </a:p>
          <a:p>
            <a:pPr algn="just"/>
            <a:r>
              <a:rPr lang="tr-TR" dirty="0" smtClean="0"/>
              <a:t>Ham maddesi toprak olan sanayi türlerinin toprağa olumsuz etkisi bulunmakta, toprak kaybına neden olmaktadır. </a:t>
            </a:r>
          </a:p>
          <a:p>
            <a:pPr algn="just"/>
            <a:r>
              <a:rPr lang="tr-TR" dirty="0" smtClean="0"/>
              <a:t>Tuğla ve kiremit endüstri ham madde olarak arazi yüzeyindeki 40-50 cm’ </a:t>
            </a:r>
            <a:r>
              <a:rPr lang="tr-TR" dirty="0" err="1" smtClean="0"/>
              <a:t>lik</a:t>
            </a:r>
            <a:r>
              <a:rPr lang="tr-TR" dirty="0" smtClean="0"/>
              <a:t> en verimli toprakları kullanmaktadır. Geri kalan kısmın arazi yapısı bozulmakta, tarıma elverişli olma özelliğini kaybetmektedir. </a:t>
            </a:r>
            <a:endParaRPr lang="tr-TR" dirty="0"/>
          </a:p>
        </p:txBody>
      </p:sp>
    </p:spTree>
    <p:extLst>
      <p:ext uri="{BB962C8B-B14F-4D97-AF65-F5344CB8AC3E}">
        <p14:creationId xmlns:p14="http://schemas.microsoft.com/office/powerpoint/2010/main" val="29567406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dirty="0" smtClean="0"/>
              <a:t>Maden ocaklarının işletilmesi için ocak üstündeki örtü tabakası kaldırılmakta, bu da bitki örtüsünün bozulmasına neden olmaktadır. Bu durumda toprak kaybının önlenmesi amacıyla bitki örtüsü zenginleştirilmelidir. </a:t>
            </a:r>
            <a:endParaRPr lang="tr-TR" dirty="0"/>
          </a:p>
        </p:txBody>
      </p:sp>
    </p:spTree>
    <p:extLst>
      <p:ext uri="{BB962C8B-B14F-4D97-AF65-F5344CB8AC3E}">
        <p14:creationId xmlns:p14="http://schemas.microsoft.com/office/powerpoint/2010/main" val="24295402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62000" y="4572000"/>
            <a:ext cx="7410400" cy="1600200"/>
          </a:xfrm>
        </p:spPr>
        <p:txBody>
          <a:bodyPr>
            <a:normAutofit fontScale="90000"/>
          </a:bodyPr>
          <a:lstStyle/>
          <a:p>
            <a:r>
              <a:rPr lang="tr-TR" b="1" dirty="0" smtClean="0">
                <a:solidFill>
                  <a:srgbClr val="FF0000"/>
                </a:solidFill>
              </a:rPr>
              <a:t>Toprak Kirliliğinin Önlenmesi </a:t>
            </a:r>
            <a:endParaRPr lang="tr-TR" dirty="0">
              <a:solidFill>
                <a:srgbClr val="FF0000"/>
              </a:solidFill>
            </a:endParaRPr>
          </a:p>
        </p:txBody>
      </p:sp>
      <p:sp>
        <p:nvSpPr>
          <p:cNvPr id="3" name="İçerik Yer Tutucusu 2"/>
          <p:cNvSpPr>
            <a:spLocks noGrp="1"/>
          </p:cNvSpPr>
          <p:nvPr>
            <p:ph idx="1"/>
          </p:nvPr>
        </p:nvSpPr>
        <p:spPr/>
        <p:txBody>
          <a:bodyPr>
            <a:normAutofit/>
          </a:bodyPr>
          <a:lstStyle/>
          <a:p>
            <a:r>
              <a:rPr lang="tr-TR" dirty="0" smtClean="0">
                <a:solidFill>
                  <a:srgbClr val="FF0000"/>
                </a:solidFill>
              </a:rPr>
              <a:t>Toprak kirliliğinin önlenmesi ve giderilmesine ilişkin ilkeler şunlardır: </a:t>
            </a:r>
          </a:p>
          <a:p>
            <a:r>
              <a:rPr lang="tr-TR" dirty="0" smtClean="0"/>
              <a:t>Toprak kirliliğinin kaynağında önlenmesi esastır. </a:t>
            </a:r>
          </a:p>
          <a:p>
            <a:r>
              <a:rPr lang="tr-TR" dirty="0" smtClean="0"/>
              <a:t> Her türlü atık ve artığı toprağa zarar verecek şekilde, Çevre Kanunu ve ilgili mevzuatta belirlenen standartlara ve yöntemlere aykırı olarak doğrudan ve dolaylı biçimde toprağa vermek, depolamak gibi faaliyetlerde bulunmak yasaktır. </a:t>
            </a:r>
          </a:p>
          <a:p>
            <a:endParaRPr lang="tr-TR" dirty="0"/>
          </a:p>
        </p:txBody>
      </p:sp>
    </p:spTree>
    <p:extLst>
      <p:ext uri="{BB962C8B-B14F-4D97-AF65-F5344CB8AC3E}">
        <p14:creationId xmlns:p14="http://schemas.microsoft.com/office/powerpoint/2010/main" val="9055979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pPr algn="just"/>
            <a:r>
              <a:rPr lang="pl-PL" dirty="0" smtClean="0"/>
              <a:t>Kirli toprak temiz toprak ile karıştırılamaz. </a:t>
            </a:r>
          </a:p>
          <a:p>
            <a:pPr algn="just"/>
            <a:r>
              <a:rPr lang="tr-TR" dirty="0" smtClean="0"/>
              <a:t>Tehlikeli maddelerin kullanıldığı, depolandığı, üretildiği faaliyetler ya da tesisler ile atıkların üretildiği, bertaraf veya geri kazanımının yapıldığı tesislerde kaza ihtimali göz önünde bulundurularak toprak kirlenmesine engel olacak tedbirler alınır. </a:t>
            </a:r>
          </a:p>
          <a:p>
            <a:pPr algn="just"/>
            <a:r>
              <a:rPr lang="tr-TR" dirty="0" smtClean="0"/>
              <a:t>Çevre Mevzuatı çerçevesinde 08.06. 2010 tarih ve 27605 sayılı Resmî Gazete’de "Toprak Kirliliğinin Kontrolü ve Noktasal Kaynaklı Kirlenmiş Sahalara Dair Yönetmelik" yayımlanmış olup 31.05.2005 tarih ve 25831 sayılı Toprak Kirliliğinin Kontrolü Yönetmeliği yürürlükten kaldırılmıştır. </a:t>
            </a:r>
            <a:endParaRPr lang="tr-TR" dirty="0"/>
          </a:p>
        </p:txBody>
      </p:sp>
    </p:spTree>
    <p:extLst>
      <p:ext uri="{BB962C8B-B14F-4D97-AF65-F5344CB8AC3E}">
        <p14:creationId xmlns:p14="http://schemas.microsoft.com/office/powerpoint/2010/main" val="7427438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smtClean="0">
                <a:solidFill>
                  <a:srgbClr val="FF0000"/>
                </a:solidFill>
              </a:rPr>
              <a:t>Toprak Kirliliğinin İnsan ve Çevreye Etkileri </a:t>
            </a:r>
            <a:endParaRPr lang="tr-TR" dirty="0">
              <a:solidFill>
                <a:srgbClr val="FF0000"/>
              </a:solidFill>
            </a:endParaRPr>
          </a:p>
        </p:txBody>
      </p:sp>
      <p:sp>
        <p:nvSpPr>
          <p:cNvPr id="3" name="İçerik Yer Tutucusu 2"/>
          <p:cNvSpPr>
            <a:spLocks noGrp="1"/>
          </p:cNvSpPr>
          <p:nvPr>
            <p:ph idx="1"/>
          </p:nvPr>
        </p:nvSpPr>
        <p:spPr/>
        <p:txBody>
          <a:bodyPr/>
          <a:lstStyle/>
          <a:p>
            <a:r>
              <a:rPr lang="tr-TR" b="1" dirty="0" smtClean="0">
                <a:solidFill>
                  <a:srgbClr val="FF0000"/>
                </a:solidFill>
              </a:rPr>
              <a:t>Erozyonun Etkileri </a:t>
            </a:r>
          </a:p>
          <a:p>
            <a:r>
              <a:rPr lang="tr-TR" dirty="0" smtClean="0"/>
              <a:t>Bitki örtüsünün yok olması, erozyonun yanı sıra toprak kayması, taşkın ve çığ felaketlerini artırır.</a:t>
            </a:r>
          </a:p>
          <a:p>
            <a:r>
              <a:rPr lang="tr-TR" dirty="0" smtClean="0"/>
              <a:t> Verimsizleşen ve yok olan tarım arazileri üzerinde yaşayanları besleyemez duruma gelir, kırsal kesimden kentlere doğru göçü arttırarak büyük ekonomik ve toplumsal sorunlara yol açar. </a:t>
            </a:r>
            <a:endParaRPr lang="tr-TR" dirty="0"/>
          </a:p>
        </p:txBody>
      </p:sp>
    </p:spTree>
    <p:extLst>
      <p:ext uri="{BB962C8B-B14F-4D97-AF65-F5344CB8AC3E}">
        <p14:creationId xmlns:p14="http://schemas.microsoft.com/office/powerpoint/2010/main" val="3793998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dirty="0" smtClean="0"/>
              <a:t>Meraların yok olması hayvancılığın gerilemesine neden olurken gelirin azalması ve iş olanağının daralması sonucunu doğurur. </a:t>
            </a:r>
          </a:p>
          <a:p>
            <a:pPr algn="just"/>
            <a:r>
              <a:rPr lang="tr-TR" dirty="0" smtClean="0"/>
              <a:t>Bitki örtüsünün yok olması, erozyonun yanı sıra toprak kayması, taşkın ve çığ felaketlerini artırır.</a:t>
            </a:r>
          </a:p>
          <a:p>
            <a:pPr algn="just"/>
            <a:r>
              <a:rPr lang="tr-TR" dirty="0" smtClean="0"/>
              <a:t> Erozyon sonucu taşınan verimli topraklar, baraj göllerini doldurarak ekonomik ömürlerini kısaltır. </a:t>
            </a:r>
            <a:endParaRPr lang="tr-TR" dirty="0"/>
          </a:p>
        </p:txBody>
      </p:sp>
    </p:spTree>
    <p:extLst>
      <p:ext uri="{BB962C8B-B14F-4D97-AF65-F5344CB8AC3E}">
        <p14:creationId xmlns:p14="http://schemas.microsoft.com/office/powerpoint/2010/main" val="2821436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Yeşil örtü ve toprağın elden gitmesi ile ortaya çıkan iklim değişikliği ve bozulan ekolojik denge sonucunda vahim boyutlarda doğal varlık kaybedilerek ekonomik zarara uğratır. </a:t>
            </a:r>
          </a:p>
          <a:p>
            <a:r>
              <a:rPr lang="tr-TR" dirty="0" smtClean="0"/>
              <a:t>Bitki örtüsü ve toprağın olmadığı bir yüzey, kar ve yağmur sularını ememediğinden doğal su kaynakları düzenli ve sürekli olarak beslenemez.</a:t>
            </a:r>
          </a:p>
          <a:p>
            <a:r>
              <a:rPr lang="tr-TR" dirty="0" smtClean="0"/>
              <a:t> Kaybedilen toprak örtüsünün yeniden oluşması için binlerce yıl gerekir. </a:t>
            </a:r>
            <a:endParaRPr lang="tr-TR" dirty="0"/>
          </a:p>
        </p:txBody>
      </p:sp>
    </p:spTree>
    <p:extLst>
      <p:ext uri="{BB962C8B-B14F-4D97-AF65-F5344CB8AC3E}">
        <p14:creationId xmlns:p14="http://schemas.microsoft.com/office/powerpoint/2010/main" val="41443576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b="1" dirty="0" smtClean="0">
                <a:solidFill>
                  <a:srgbClr val="FF0000"/>
                </a:solidFill>
              </a:rPr>
              <a:t>Yaşlık ve Çoraklığın Etkileri</a:t>
            </a:r>
          </a:p>
          <a:p>
            <a:pPr algn="just"/>
            <a:r>
              <a:rPr lang="tr-TR" b="1" dirty="0" smtClean="0">
                <a:solidFill>
                  <a:srgbClr val="FF0000"/>
                </a:solidFill>
              </a:rPr>
              <a:t> </a:t>
            </a:r>
            <a:r>
              <a:rPr lang="tr-TR" dirty="0" smtClean="0"/>
              <a:t>Bazı toprakların iklimsel etkiler sonucu yılın belli zamanlarında yaşlık, belli zamanlarında ise çoraklıkla karşılanması söz konusu olabilir. </a:t>
            </a:r>
          </a:p>
          <a:p>
            <a:pPr algn="just"/>
            <a:r>
              <a:rPr lang="tr-TR" dirty="0" smtClean="0"/>
              <a:t>Her iki durumda da toprağın kullanılması güçleşmekte, verimi düşmekte, olumsuz çevresel etkilerle karşılaşılmaktadır. </a:t>
            </a:r>
            <a:endParaRPr lang="tr-TR" dirty="0">
              <a:solidFill>
                <a:srgbClr val="FF0000"/>
              </a:solidFill>
            </a:endParaRPr>
          </a:p>
        </p:txBody>
      </p:sp>
    </p:spTree>
    <p:extLst>
      <p:ext uri="{BB962C8B-B14F-4D97-AF65-F5344CB8AC3E}">
        <p14:creationId xmlns:p14="http://schemas.microsoft.com/office/powerpoint/2010/main" val="510393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b="1" dirty="0" smtClean="0">
                <a:solidFill>
                  <a:srgbClr val="FF0000"/>
                </a:solidFill>
              </a:rPr>
              <a:t>Taşlık ve Kayalığın Etkileri </a:t>
            </a:r>
          </a:p>
          <a:p>
            <a:pPr algn="just"/>
            <a:r>
              <a:rPr lang="tr-TR" dirty="0" smtClean="0"/>
              <a:t>Taşlık, çapı 25 </a:t>
            </a:r>
            <a:r>
              <a:rPr lang="tr-TR" dirty="0" err="1" smtClean="0"/>
              <a:t>cm’den</a:t>
            </a:r>
            <a:r>
              <a:rPr lang="tr-TR" dirty="0" smtClean="0"/>
              <a:t> fazla olan taşların toprağın üstünde ve içinde görevli olarak bulunma payıdır ve insan etkinliklerinden kaynaklanan bir sorun olmayıp toprağın doğal özelliklerinin bir sonucudur. </a:t>
            </a:r>
          </a:p>
          <a:p>
            <a:pPr algn="just"/>
            <a:r>
              <a:rPr lang="tr-TR" dirty="0" smtClean="0">
                <a:solidFill>
                  <a:srgbClr val="FF0000"/>
                </a:solidFill>
              </a:rPr>
              <a:t>Taşlık artıkça tarımsal ilaçların kullanılması güçleşmekte, etkin bitkilerinin yetiştirilmesi </a:t>
            </a:r>
            <a:r>
              <a:rPr lang="tr-TR" dirty="0" smtClean="0"/>
              <a:t>olanaksız hâle gelmektedir </a:t>
            </a:r>
            <a:endParaRPr lang="tr-TR" dirty="0"/>
          </a:p>
        </p:txBody>
      </p:sp>
    </p:spTree>
    <p:extLst>
      <p:ext uri="{BB962C8B-B14F-4D97-AF65-F5344CB8AC3E}">
        <p14:creationId xmlns:p14="http://schemas.microsoft.com/office/powerpoint/2010/main" val="22556458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191472"/>
          </a:xfrm>
        </p:spPr>
        <p:txBody>
          <a:bodyPr>
            <a:normAutofit lnSpcReduction="10000"/>
          </a:bodyPr>
          <a:lstStyle/>
          <a:p>
            <a:pPr algn="just"/>
            <a:r>
              <a:rPr lang="tr-TR" b="1" dirty="0" smtClean="0">
                <a:solidFill>
                  <a:srgbClr val="FF0000"/>
                </a:solidFill>
              </a:rPr>
              <a:t>Gübre ve Gübrelemenin Etkileri </a:t>
            </a:r>
          </a:p>
          <a:p>
            <a:pPr algn="just"/>
            <a:r>
              <a:rPr lang="tr-TR" dirty="0" smtClean="0"/>
              <a:t>Gübreleme, toprağın verimini artırmak için yapılsa da bazı durumlarda önemli toprak sorunlarına neden olmaktadır. Gübrelemenin olumsuz etkileri iki ana başlık altında toplanabilir. </a:t>
            </a:r>
          </a:p>
          <a:p>
            <a:pPr algn="just"/>
            <a:r>
              <a:rPr lang="tr-TR" dirty="0" smtClean="0">
                <a:solidFill>
                  <a:srgbClr val="FF0000"/>
                </a:solidFill>
              </a:rPr>
              <a:t> </a:t>
            </a:r>
            <a:r>
              <a:rPr lang="tr-TR" b="1" dirty="0" smtClean="0">
                <a:solidFill>
                  <a:srgbClr val="FF0000"/>
                </a:solidFill>
              </a:rPr>
              <a:t>Toprağı tanımadan yapılan gübreleme: </a:t>
            </a:r>
            <a:r>
              <a:rPr lang="tr-TR" dirty="0" smtClean="0"/>
              <a:t>Bitkilerin yanmasına veya kurumasına, uygun olmayan zamanda yanlış toprak derinliklerine gübre vererek verimin azalmasına, toprak yapısının ve koşullarının bozulmasına, topraktaki bitki-besin maddesi dengesinin bozulmasına neden olur. </a:t>
            </a:r>
          </a:p>
          <a:p>
            <a:pPr algn="just"/>
            <a:r>
              <a:rPr lang="tr-TR" b="1" dirty="0" smtClean="0">
                <a:solidFill>
                  <a:srgbClr val="FF0000"/>
                </a:solidFill>
              </a:rPr>
              <a:t>Aşırı gübreleme: </a:t>
            </a:r>
            <a:r>
              <a:rPr lang="tr-TR" dirty="0" smtClean="0"/>
              <a:t>Yüksek oranlarda kullanılan azotlu gübreler toprağın yıkanması sonucu yer altı sularına, nehirlere karışıp sudaki nitrat düzeyini artırabilir. </a:t>
            </a:r>
          </a:p>
          <a:p>
            <a:endParaRPr lang="tr-TR" dirty="0">
              <a:solidFill>
                <a:srgbClr val="FF0000"/>
              </a:solidFill>
            </a:endParaRPr>
          </a:p>
        </p:txBody>
      </p:sp>
    </p:spTree>
    <p:extLst>
      <p:ext uri="{BB962C8B-B14F-4D97-AF65-F5344CB8AC3E}">
        <p14:creationId xmlns:p14="http://schemas.microsoft.com/office/powerpoint/2010/main" val="29139350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62000" y="4572000"/>
            <a:ext cx="7626424" cy="1600200"/>
          </a:xfrm>
        </p:spPr>
        <p:txBody>
          <a:bodyPr>
            <a:normAutofit/>
          </a:bodyPr>
          <a:lstStyle/>
          <a:p>
            <a:r>
              <a:rPr lang="tr-TR" sz="6000" b="1" dirty="0" smtClean="0">
                <a:solidFill>
                  <a:srgbClr val="FF0000"/>
                </a:solidFill>
              </a:rPr>
              <a:t>GÜRÜLTÜ </a:t>
            </a:r>
            <a:endParaRPr lang="tr-TR" sz="6000" dirty="0">
              <a:solidFill>
                <a:srgbClr val="FF0000"/>
              </a:solidFill>
            </a:endParaRPr>
          </a:p>
        </p:txBody>
      </p:sp>
      <p:sp>
        <p:nvSpPr>
          <p:cNvPr id="3" name="İçerik Yer Tutucusu 2"/>
          <p:cNvSpPr>
            <a:spLocks noGrp="1"/>
          </p:cNvSpPr>
          <p:nvPr>
            <p:ph idx="1"/>
          </p:nvPr>
        </p:nvSpPr>
        <p:spPr/>
        <p:txBody>
          <a:bodyPr/>
          <a:lstStyle/>
          <a:p>
            <a:pPr>
              <a:buNone/>
            </a:pPr>
            <a:endParaRPr lang="tr-TR" dirty="0"/>
          </a:p>
        </p:txBody>
      </p:sp>
      <p:pic>
        <p:nvPicPr>
          <p:cNvPr id="59394" name="Picture 2" descr="GÜRÜLTÜ KİRLİLİĞİ NEDİR?"/>
          <p:cNvPicPr>
            <a:picLocks noChangeAspect="1" noChangeArrowheads="1"/>
          </p:cNvPicPr>
          <p:nvPr/>
        </p:nvPicPr>
        <p:blipFill>
          <a:blip r:embed="rId2" cstate="print"/>
          <a:srcRect/>
          <a:stretch>
            <a:fillRect/>
          </a:stretch>
        </p:blipFill>
        <p:spPr bwMode="auto">
          <a:xfrm>
            <a:off x="971600" y="692696"/>
            <a:ext cx="7416824" cy="4096495"/>
          </a:xfrm>
          <a:prstGeom prst="rect">
            <a:avLst/>
          </a:prstGeom>
          <a:noFill/>
        </p:spPr>
      </p:pic>
    </p:spTree>
    <p:extLst>
      <p:ext uri="{BB962C8B-B14F-4D97-AF65-F5344CB8AC3E}">
        <p14:creationId xmlns:p14="http://schemas.microsoft.com/office/powerpoint/2010/main" val="19889530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dirty="0" smtClean="0"/>
              <a:t>İnsanlar üzerinde olumsuz etki bırakan, istenmeyen, dinleyene bir anlam ifade etmeyen, hoşa gitmeyen seslere gürültü denir.</a:t>
            </a:r>
          </a:p>
          <a:p>
            <a:pPr algn="just"/>
            <a:r>
              <a:rPr lang="tr-TR" dirty="0" smtClean="0"/>
              <a:t>Sesin gürültü niteliği taşıması için mutlaka yüksek düzeyde olması gerekmediği anlaşılmaktadır. </a:t>
            </a:r>
          </a:p>
          <a:p>
            <a:pPr algn="just"/>
            <a:r>
              <a:rPr lang="tr-TR" dirty="0" smtClean="0"/>
              <a:t>Özellikle büyük kentlerimizde gürültü yoğunlukları oldukça yüksek seviyede olup ses ve gürültü arasındaki ayırım kişilere göre değişebilir. </a:t>
            </a:r>
            <a:endParaRPr lang="tr-TR" dirty="0"/>
          </a:p>
        </p:txBody>
      </p:sp>
    </p:spTree>
    <p:extLst>
      <p:ext uri="{BB962C8B-B14F-4D97-AF65-F5344CB8AC3E}">
        <p14:creationId xmlns:p14="http://schemas.microsoft.com/office/powerpoint/2010/main" val="20747524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a:bodyPr>
          <a:lstStyle/>
          <a:p>
            <a:pPr algn="just"/>
            <a:r>
              <a:rPr lang="tr-TR" dirty="0" smtClean="0"/>
              <a:t>Gürültünün insan sağlığını ve rahatını bozduğu, olumsuz psikolojik etkiler yaptığı ve gürültünün süreklilik arz etmesi durumunda psikolojik etkinin kalıcı olacağı bir gerçektir.</a:t>
            </a:r>
          </a:p>
          <a:p>
            <a:pPr algn="just"/>
            <a:r>
              <a:rPr lang="tr-TR" dirty="0" smtClean="0"/>
              <a:t>Gürültü günümüzde en çok karşılaşılan çevre kirliliklerinden biridir. </a:t>
            </a:r>
          </a:p>
          <a:p>
            <a:pPr algn="just"/>
            <a:r>
              <a:rPr lang="tr-TR" dirty="0" smtClean="0"/>
              <a:t>İnsan vücudu, ani ve yüksek seslere karşı otomatik ve bilinçsiz olarak tepki göstermektedir. Sürekli fizyolojik parametreleri (frekans kardiyak) ve elektroansefalogramları kaydedilen kişilerde yapılan bilimsel değerlendirmeler, gürültü kaynaklı fizyolojik etkilenmeleri açıkça göstermiştir. </a:t>
            </a:r>
            <a:endParaRPr lang="tr-TR" dirty="0"/>
          </a:p>
        </p:txBody>
      </p:sp>
    </p:spTree>
    <p:extLst>
      <p:ext uri="{BB962C8B-B14F-4D97-AF65-F5344CB8AC3E}">
        <p14:creationId xmlns:p14="http://schemas.microsoft.com/office/powerpoint/2010/main" val="26075722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p:txBody>
          <a:bodyPr/>
          <a:lstStyle/>
          <a:p>
            <a:endParaRPr lang="tr-TR"/>
          </a:p>
        </p:txBody>
      </p:sp>
      <p:sp>
        <p:nvSpPr>
          <p:cNvPr id="6" name="5 İçerik Yer Tutucusu"/>
          <p:cNvSpPr>
            <a:spLocks noGrp="1"/>
          </p:cNvSpPr>
          <p:nvPr>
            <p:ph sz="half" idx="2"/>
          </p:nvPr>
        </p:nvSpPr>
        <p:spPr>
          <a:xfrm>
            <a:off x="4644008" y="0"/>
            <a:ext cx="3657600" cy="5483696"/>
          </a:xfrm>
        </p:spPr>
        <p:txBody>
          <a:bodyPr>
            <a:normAutofit/>
          </a:bodyPr>
          <a:lstStyle/>
          <a:p>
            <a:pPr algn="just"/>
            <a:r>
              <a:rPr lang="tr-TR" sz="2400" dirty="0" smtClean="0"/>
              <a:t>Çevresel Gürültünün Değerlendirilmesi ve Yönetimi Yönetmeliği 04.06.2010 tarih ve 27601 sayılı Resmî Gazete'de yayımlanarak yürürlüğe girmiştir. </a:t>
            </a:r>
            <a:endParaRPr lang="tr-TR" sz="2400" dirty="0"/>
          </a:p>
        </p:txBody>
      </p:sp>
      <p:pic>
        <p:nvPicPr>
          <p:cNvPr id="56321" name="Picture 1"/>
          <p:cNvPicPr>
            <a:picLocks noGrp="1" noChangeAspect="1" noChangeArrowheads="1"/>
          </p:cNvPicPr>
          <p:nvPr>
            <p:ph sz="half" idx="1"/>
          </p:nvPr>
        </p:nvPicPr>
        <p:blipFill>
          <a:blip r:embed="rId2" cstate="print"/>
          <a:srcRect/>
          <a:stretch>
            <a:fillRect/>
          </a:stretch>
        </p:blipFill>
        <p:spPr bwMode="auto">
          <a:xfrm>
            <a:off x="1524000" y="1426369"/>
            <a:ext cx="2133600" cy="2133600"/>
          </a:xfrm>
          <a:prstGeom prst="rect">
            <a:avLst/>
          </a:prstGeom>
          <a:noFill/>
          <a:ln w="9525">
            <a:noFill/>
            <a:miter lim="800000"/>
            <a:headEnd/>
            <a:tailEnd/>
          </a:ln>
        </p:spPr>
      </p:pic>
    </p:spTree>
    <p:extLst>
      <p:ext uri="{BB962C8B-B14F-4D97-AF65-F5344CB8AC3E}">
        <p14:creationId xmlns:p14="http://schemas.microsoft.com/office/powerpoint/2010/main" val="25295716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smtClean="0">
                <a:solidFill>
                  <a:srgbClr val="FF0000"/>
                </a:solidFill>
              </a:rPr>
              <a:t>Gürültünün Kaynakları </a:t>
            </a:r>
            <a:endParaRPr lang="tr-TR" dirty="0">
              <a:solidFill>
                <a:srgbClr val="FF0000"/>
              </a:solidFill>
            </a:endParaRPr>
          </a:p>
        </p:txBody>
      </p:sp>
      <p:sp>
        <p:nvSpPr>
          <p:cNvPr id="3" name="İçerik Yer Tutucusu 2"/>
          <p:cNvSpPr>
            <a:spLocks noGrp="1"/>
          </p:cNvSpPr>
          <p:nvPr>
            <p:ph idx="1"/>
          </p:nvPr>
        </p:nvSpPr>
        <p:spPr/>
        <p:txBody>
          <a:bodyPr/>
          <a:lstStyle/>
          <a:p>
            <a:pPr algn="just"/>
            <a:r>
              <a:rPr lang="tr-TR" dirty="0" smtClean="0"/>
              <a:t>Gürültü, doğal gürültüler ayrı tutulursa modern toplumların tanıdığı önemli bir sorundur. </a:t>
            </a:r>
          </a:p>
          <a:p>
            <a:pPr algn="just"/>
            <a:r>
              <a:rPr lang="tr-TR" dirty="0" smtClean="0"/>
              <a:t>Kentleşme ve sanayileşmeye koşut olarak artmakta, gürültü kaynakları çeşitlenmektedir. </a:t>
            </a:r>
          </a:p>
          <a:p>
            <a:pPr algn="just"/>
            <a:r>
              <a:rPr lang="tr-TR" dirty="0" smtClean="0"/>
              <a:t>Standart belirlenirken temel farklılık, sahip olunan teknolojiden ve kullanılan araçlardan kaynaklanır </a:t>
            </a:r>
            <a:endParaRPr lang="tr-TR" dirty="0"/>
          </a:p>
        </p:txBody>
      </p:sp>
    </p:spTree>
    <p:extLst>
      <p:ext uri="{BB962C8B-B14F-4D97-AF65-F5344CB8AC3E}">
        <p14:creationId xmlns:p14="http://schemas.microsoft.com/office/powerpoint/2010/main" val="42352228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b="1" dirty="0" smtClean="0">
                <a:solidFill>
                  <a:srgbClr val="FF0000"/>
                </a:solidFill>
              </a:rPr>
              <a:t>Yapı İçi Gürültüler </a:t>
            </a:r>
          </a:p>
          <a:p>
            <a:pPr algn="just"/>
            <a:r>
              <a:rPr lang="tr-TR" dirty="0" smtClean="0"/>
              <a:t>Yapıların içinde yer alan her türlü mekanik ve elektronik sistemler ile çeşitli hayati faaliyetlerden doğan gürültülerdir.</a:t>
            </a:r>
          </a:p>
          <a:p>
            <a:pPr algn="just"/>
            <a:r>
              <a:rPr lang="tr-TR" dirty="0" smtClean="0">
                <a:solidFill>
                  <a:srgbClr val="FF0000"/>
                </a:solidFill>
              </a:rPr>
              <a:t>Örneğin</a:t>
            </a:r>
            <a:r>
              <a:rPr lang="tr-TR" dirty="0" smtClean="0"/>
              <a:t> ev araçları, müzik setleri, yüksek sesli konuşmalar, ayak sesleri, eşya sürtünmeleri, darbeler, büro gürültüleri, çeşitli makine, donatım (asansör, sıhhi tesisat, havalandırma, hidrofor sesi vb.) gürültüleri verilebilir .</a:t>
            </a:r>
            <a:endParaRPr lang="tr-TR" dirty="0"/>
          </a:p>
        </p:txBody>
      </p:sp>
    </p:spTree>
    <p:extLst>
      <p:ext uri="{BB962C8B-B14F-4D97-AF65-F5344CB8AC3E}">
        <p14:creationId xmlns:p14="http://schemas.microsoft.com/office/powerpoint/2010/main" val="24852640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İçerik Yer Tutucusu"/>
          <p:cNvSpPr>
            <a:spLocks noGrp="1"/>
          </p:cNvSpPr>
          <p:nvPr>
            <p:ph sz="half" idx="2"/>
          </p:nvPr>
        </p:nvSpPr>
        <p:spPr>
          <a:xfrm>
            <a:off x="5508104" y="609601"/>
            <a:ext cx="3312368" cy="3767328"/>
          </a:xfrm>
        </p:spPr>
        <p:txBody>
          <a:bodyPr/>
          <a:lstStyle/>
          <a:p>
            <a:r>
              <a:rPr lang="tr-TR" b="1" dirty="0" smtClean="0"/>
              <a:t>Tablo.1: İç ortam gürültü seviyesi sınır değerleri </a:t>
            </a:r>
            <a:endParaRPr lang="tr-TR" dirty="0"/>
          </a:p>
        </p:txBody>
      </p:sp>
      <p:pic>
        <p:nvPicPr>
          <p:cNvPr id="53249" name="Picture 1"/>
          <p:cNvPicPr>
            <a:picLocks noGrp="1" noChangeAspect="1" noChangeArrowheads="1"/>
          </p:cNvPicPr>
          <p:nvPr>
            <p:ph sz="half" idx="1"/>
          </p:nvPr>
        </p:nvPicPr>
        <p:blipFill>
          <a:blip r:embed="rId2" cstate="print"/>
          <a:srcRect/>
          <a:stretch>
            <a:fillRect/>
          </a:stretch>
        </p:blipFill>
        <p:spPr bwMode="auto">
          <a:xfrm>
            <a:off x="323528" y="404664"/>
            <a:ext cx="5040560" cy="6120680"/>
          </a:xfrm>
          <a:prstGeom prst="rect">
            <a:avLst/>
          </a:prstGeom>
          <a:noFill/>
          <a:ln w="9525">
            <a:noFill/>
            <a:miter lim="800000"/>
            <a:headEnd/>
            <a:tailEnd/>
          </a:ln>
        </p:spPr>
      </p:pic>
    </p:spTree>
    <p:extLst>
      <p:ext uri="{BB962C8B-B14F-4D97-AF65-F5344CB8AC3E}">
        <p14:creationId xmlns:p14="http://schemas.microsoft.com/office/powerpoint/2010/main" val="17237535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Picture 1"/>
          <p:cNvPicPr>
            <a:picLocks noGrp="1" noChangeAspect="1" noChangeArrowheads="1"/>
          </p:cNvPicPr>
          <p:nvPr>
            <p:ph idx="1"/>
          </p:nvPr>
        </p:nvPicPr>
        <p:blipFill>
          <a:blip r:embed="rId2" cstate="print"/>
          <a:srcRect/>
          <a:stretch>
            <a:fillRect/>
          </a:stretch>
        </p:blipFill>
        <p:spPr bwMode="auto">
          <a:xfrm>
            <a:off x="1352550" y="781050"/>
            <a:ext cx="6362700" cy="3695700"/>
          </a:xfrm>
          <a:prstGeom prst="rect">
            <a:avLst/>
          </a:prstGeom>
          <a:noFill/>
          <a:ln w="9525">
            <a:noFill/>
            <a:miter lim="800000"/>
            <a:headEnd/>
            <a:tailEnd/>
          </a:ln>
        </p:spPr>
      </p:pic>
      <p:pic>
        <p:nvPicPr>
          <p:cNvPr id="52226" name="Picture 2"/>
          <p:cNvPicPr>
            <a:picLocks noChangeAspect="1" noChangeArrowheads="1"/>
          </p:cNvPicPr>
          <p:nvPr/>
        </p:nvPicPr>
        <p:blipFill>
          <a:blip r:embed="rId3" cstate="print"/>
          <a:srcRect/>
          <a:stretch>
            <a:fillRect/>
          </a:stretch>
        </p:blipFill>
        <p:spPr bwMode="auto">
          <a:xfrm>
            <a:off x="1331640" y="4437112"/>
            <a:ext cx="6505575" cy="809625"/>
          </a:xfrm>
          <a:prstGeom prst="rect">
            <a:avLst/>
          </a:prstGeom>
          <a:noFill/>
          <a:ln w="9525">
            <a:noFill/>
            <a:miter lim="800000"/>
            <a:headEnd/>
            <a:tailEnd/>
          </a:ln>
        </p:spPr>
      </p:pic>
    </p:spTree>
    <p:extLst>
      <p:ext uri="{BB962C8B-B14F-4D97-AF65-F5344CB8AC3E}">
        <p14:creationId xmlns:p14="http://schemas.microsoft.com/office/powerpoint/2010/main" val="194738976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07496"/>
          </a:xfrm>
        </p:spPr>
        <p:txBody>
          <a:bodyPr>
            <a:normAutofit fontScale="92500"/>
          </a:bodyPr>
          <a:lstStyle/>
          <a:p>
            <a:r>
              <a:rPr lang="tr-TR" b="1" dirty="0" smtClean="0">
                <a:solidFill>
                  <a:srgbClr val="FF0000"/>
                </a:solidFill>
              </a:rPr>
              <a:t>Yapı Dışı Çevre Gürültüleri </a:t>
            </a:r>
          </a:p>
          <a:p>
            <a:r>
              <a:rPr lang="tr-TR" dirty="0" smtClean="0"/>
              <a:t>Yapıların dışında yer alan, gerek yapı içindeki hacimleri gerekse yapı dışındaki açık alanları kullanan bireyleri etkileyen gürültülerdir. Buralar da kendi içinde şöyle sınıflandırılabilir: </a:t>
            </a:r>
          </a:p>
          <a:p>
            <a:endParaRPr lang="tr-TR" dirty="0" smtClean="0"/>
          </a:p>
          <a:p>
            <a:r>
              <a:rPr lang="tr-TR" dirty="0" smtClean="0"/>
              <a:t>Ulaşım gürültüleri (Gerekli ve gereksiz korna sesi, düğün ve nişanlardaki konvoy korna sesleri, kara yolu, demir yolu, hava alanı) </a:t>
            </a:r>
          </a:p>
          <a:p>
            <a:r>
              <a:rPr lang="tr-TR" dirty="0" smtClean="0"/>
              <a:t>Endüstri gürültüleri (Endüstri araç, makine, iş yeri gürültüsü) </a:t>
            </a:r>
          </a:p>
          <a:p>
            <a:r>
              <a:rPr lang="tr-TR" dirty="0" smtClean="0"/>
              <a:t>Yapım gürültüleri (İnşaat, yol yapımı, yıkımı vb.) </a:t>
            </a:r>
          </a:p>
          <a:p>
            <a:r>
              <a:rPr lang="tr-TR" dirty="0" smtClean="0"/>
              <a:t>Rekreasyon gürültüleri (Eğlence yerleri, çocuk bahçesi, spor alanları, atış alanları vb.) </a:t>
            </a:r>
          </a:p>
          <a:p>
            <a:r>
              <a:rPr lang="tr-TR" dirty="0" smtClean="0"/>
              <a:t>Ticari amaçlı gürültüler (Açık hava sinemaları, eğlence yerleri, reklam, müzik yayınları, sesli satıcılar vb.) </a:t>
            </a:r>
          </a:p>
          <a:p>
            <a:endParaRPr lang="tr-TR" dirty="0"/>
          </a:p>
        </p:txBody>
      </p:sp>
    </p:spTree>
    <p:extLst>
      <p:ext uri="{BB962C8B-B14F-4D97-AF65-F5344CB8AC3E}">
        <p14:creationId xmlns:p14="http://schemas.microsoft.com/office/powerpoint/2010/main" val="3340638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pic>
        <p:nvPicPr>
          <p:cNvPr id="50177" name="Picture 1"/>
          <p:cNvPicPr>
            <a:picLocks noGrp="1" noChangeAspect="1" noChangeArrowheads="1"/>
          </p:cNvPicPr>
          <p:nvPr>
            <p:ph idx="1"/>
          </p:nvPr>
        </p:nvPicPr>
        <p:blipFill>
          <a:blip r:embed="rId2" cstate="print"/>
          <a:srcRect/>
          <a:stretch>
            <a:fillRect/>
          </a:stretch>
        </p:blipFill>
        <p:spPr bwMode="auto">
          <a:xfrm>
            <a:off x="1835696" y="1900237"/>
            <a:ext cx="4260304" cy="2032819"/>
          </a:xfrm>
          <a:prstGeom prst="rect">
            <a:avLst/>
          </a:prstGeom>
          <a:noFill/>
          <a:ln w="9525">
            <a:noFill/>
            <a:miter lim="800000"/>
            <a:headEnd/>
            <a:tailEnd/>
          </a:ln>
        </p:spPr>
      </p:pic>
      <p:sp>
        <p:nvSpPr>
          <p:cNvPr id="5" name="4 Metin kutusu"/>
          <p:cNvSpPr txBox="1"/>
          <p:nvPr/>
        </p:nvSpPr>
        <p:spPr>
          <a:xfrm>
            <a:off x="1115616" y="908720"/>
            <a:ext cx="4176464" cy="584775"/>
          </a:xfrm>
          <a:prstGeom prst="rect">
            <a:avLst/>
          </a:prstGeom>
          <a:noFill/>
        </p:spPr>
        <p:txBody>
          <a:bodyPr wrap="square" rtlCol="0">
            <a:spAutoFit/>
          </a:bodyPr>
          <a:lstStyle/>
          <a:p>
            <a:r>
              <a:rPr lang="tr-TR" sz="3200" b="1" dirty="0" smtClean="0">
                <a:solidFill>
                  <a:srgbClr val="FF0000"/>
                </a:solidFill>
              </a:rPr>
              <a:t>Gürültü ölçümü. </a:t>
            </a:r>
            <a:endParaRPr lang="tr-TR" sz="3200" b="1" dirty="0">
              <a:solidFill>
                <a:srgbClr val="FF0000"/>
              </a:solidFill>
            </a:endParaRPr>
          </a:p>
        </p:txBody>
      </p:sp>
    </p:spTree>
    <p:extLst>
      <p:ext uri="{BB962C8B-B14F-4D97-AF65-F5344CB8AC3E}">
        <p14:creationId xmlns:p14="http://schemas.microsoft.com/office/powerpoint/2010/main" val="223833888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p:txBody>
          <a:bodyPr/>
          <a:lstStyle/>
          <a:p>
            <a:endParaRPr lang="tr-TR"/>
          </a:p>
        </p:txBody>
      </p:sp>
      <p:sp>
        <p:nvSpPr>
          <p:cNvPr id="6" name="5 İçerik Yer Tutucusu"/>
          <p:cNvSpPr>
            <a:spLocks noGrp="1"/>
          </p:cNvSpPr>
          <p:nvPr>
            <p:ph sz="half" idx="2"/>
          </p:nvPr>
        </p:nvSpPr>
        <p:spPr>
          <a:xfrm>
            <a:off x="4788024" y="476672"/>
            <a:ext cx="4100264" cy="5051647"/>
          </a:xfrm>
        </p:spPr>
        <p:txBody>
          <a:bodyPr/>
          <a:lstStyle/>
          <a:p>
            <a:r>
              <a:rPr lang="tr-TR" b="1" dirty="0" smtClean="0">
                <a:solidFill>
                  <a:srgbClr val="FF0000"/>
                </a:solidFill>
              </a:rPr>
              <a:t>Doğal Gürültüler </a:t>
            </a:r>
          </a:p>
          <a:p>
            <a:r>
              <a:rPr lang="tr-TR" dirty="0" smtClean="0"/>
              <a:t>Yanardağ patlamaları, yağmur, şimşek, rüzgâr, zelzeleler (depremler), su altı gürültülerine (zelzeleden kaynaklanan) denir. </a:t>
            </a:r>
            <a:endParaRPr lang="tr-TR" dirty="0"/>
          </a:p>
        </p:txBody>
      </p:sp>
      <p:pic>
        <p:nvPicPr>
          <p:cNvPr id="49153" name="Picture 1"/>
          <p:cNvPicPr>
            <a:picLocks noGrp="1" noChangeAspect="1" noChangeArrowheads="1"/>
          </p:cNvPicPr>
          <p:nvPr>
            <p:ph sz="half" idx="1"/>
          </p:nvPr>
        </p:nvPicPr>
        <p:blipFill>
          <a:blip r:embed="rId2" cstate="print"/>
          <a:srcRect/>
          <a:stretch>
            <a:fillRect/>
          </a:stretch>
        </p:blipFill>
        <p:spPr bwMode="auto">
          <a:xfrm>
            <a:off x="966787" y="1268760"/>
            <a:ext cx="3677221" cy="2808311"/>
          </a:xfrm>
          <a:prstGeom prst="rect">
            <a:avLst/>
          </a:prstGeom>
          <a:noFill/>
          <a:ln w="9525">
            <a:noFill/>
            <a:miter lim="800000"/>
            <a:headEnd/>
            <a:tailEnd/>
          </a:ln>
        </p:spPr>
      </p:pic>
    </p:spTree>
    <p:extLst>
      <p:ext uri="{BB962C8B-B14F-4D97-AF65-F5344CB8AC3E}">
        <p14:creationId xmlns:p14="http://schemas.microsoft.com/office/powerpoint/2010/main" val="24665541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r>
              <a:rPr lang="tr-TR" b="1" dirty="0" smtClean="0">
                <a:solidFill>
                  <a:srgbClr val="FF0000"/>
                </a:solidFill>
              </a:rPr>
              <a:t>Elektromanyetik Kirlilik </a:t>
            </a:r>
          </a:p>
          <a:p>
            <a:pPr algn="just"/>
            <a:r>
              <a:rPr lang="tr-TR" dirty="0" smtClean="0"/>
              <a:t>Elektromanyetik kirlilik, yaşadığımız alanlarda bulunan elektrik akımı taşıyan kablolar, radyo frekans dalgaları yayan radyo ve televizyon vericileri, cep telefonu baz istasyonları, yüksek gerilim hatları, trafolar, mikrodalga yayan ev aletleri vb.nin yarattığı, insan ve diğer canlıların üzerinde bozucu etkiler yaratan “elektromanyetik </a:t>
            </a:r>
            <a:r>
              <a:rPr lang="tr-TR" dirty="0" err="1" smtClean="0"/>
              <a:t>alanlar”dır</a:t>
            </a:r>
            <a:r>
              <a:rPr lang="tr-TR" dirty="0" smtClean="0"/>
              <a:t>. </a:t>
            </a:r>
          </a:p>
          <a:p>
            <a:pPr algn="just"/>
            <a:r>
              <a:rPr lang="tr-TR" dirty="0" smtClean="0"/>
              <a:t>Havamızı kirleten ve görünmeyen bir kirletici daha var: elektromanyetik dalgalar. </a:t>
            </a:r>
            <a:endParaRPr lang="tr-TR" dirty="0"/>
          </a:p>
        </p:txBody>
      </p:sp>
    </p:spTree>
    <p:extLst>
      <p:ext uri="{BB962C8B-B14F-4D97-AF65-F5344CB8AC3E}">
        <p14:creationId xmlns:p14="http://schemas.microsoft.com/office/powerpoint/2010/main" val="13195002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dirty="0" smtClean="0"/>
              <a:t>Literatürde buna </a:t>
            </a:r>
            <a:r>
              <a:rPr lang="tr-TR" dirty="0" smtClean="0">
                <a:solidFill>
                  <a:srgbClr val="FF0000"/>
                </a:solidFill>
              </a:rPr>
              <a:t>“elektronik pus” </a:t>
            </a:r>
            <a:r>
              <a:rPr lang="tr-TR" dirty="0" smtClean="0"/>
              <a:t>anlamına gelen </a:t>
            </a:r>
            <a:r>
              <a:rPr lang="tr-TR" dirty="0" smtClean="0">
                <a:solidFill>
                  <a:srgbClr val="FF0000"/>
                </a:solidFill>
              </a:rPr>
              <a:t>“</a:t>
            </a:r>
            <a:r>
              <a:rPr lang="tr-TR" dirty="0" err="1" smtClean="0">
                <a:solidFill>
                  <a:srgbClr val="FF0000"/>
                </a:solidFill>
              </a:rPr>
              <a:t>electrosmog</a:t>
            </a:r>
            <a:r>
              <a:rPr lang="tr-TR" dirty="0" smtClean="0">
                <a:solidFill>
                  <a:srgbClr val="FF0000"/>
                </a:solidFill>
              </a:rPr>
              <a:t>” </a:t>
            </a:r>
            <a:r>
              <a:rPr lang="tr-TR" dirty="0" smtClean="0"/>
              <a:t>bile deniyor. Gözle görülmeyen bu elektromanyetik kirlilik kimi zaman cep telefonunuzun çalmasıyla televizyonda karlanma yaparak kimi zaman ise yüksek gerilim hatları yakınında uçan helikopterleri bile düşürerek kendini gösteriyor. </a:t>
            </a:r>
          </a:p>
          <a:p>
            <a:pPr algn="just"/>
            <a:r>
              <a:rPr lang="tr-TR" dirty="0" smtClean="0"/>
              <a:t>20. yüzyıl ile birlikte doğada var olan bu manyetik alanlara insan yapımı olanlar da eklenmeye başladı. Bununla birlikte bu etkileri ölçümlemek için sayısız araştırma yapılmaya başlandı. </a:t>
            </a:r>
            <a:endParaRPr lang="tr-TR" dirty="0"/>
          </a:p>
        </p:txBody>
      </p:sp>
    </p:spTree>
    <p:extLst>
      <p:ext uri="{BB962C8B-B14F-4D97-AF65-F5344CB8AC3E}">
        <p14:creationId xmlns:p14="http://schemas.microsoft.com/office/powerpoint/2010/main" val="201529499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dirty="0" smtClean="0"/>
              <a:t>Sınır değerlerin altında da olsa uzun süreli elektromanyetik radyasyona maruz kalan insanlarda ne gibi sağlık sorunlarının görüleceği ciddi bir tartışma konusudur. </a:t>
            </a:r>
          </a:p>
          <a:p>
            <a:pPr algn="just"/>
            <a:endParaRPr lang="tr-TR" dirty="0"/>
          </a:p>
        </p:txBody>
      </p:sp>
    </p:spTree>
    <p:extLst>
      <p:ext uri="{BB962C8B-B14F-4D97-AF65-F5344CB8AC3E}">
        <p14:creationId xmlns:p14="http://schemas.microsoft.com/office/powerpoint/2010/main" val="12348051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5057" name="Picture 1"/>
          <p:cNvPicPr>
            <a:picLocks noGrp="1" noChangeAspect="1" noChangeArrowheads="1"/>
          </p:cNvPicPr>
          <p:nvPr>
            <p:ph idx="1"/>
          </p:nvPr>
        </p:nvPicPr>
        <p:blipFill>
          <a:blip r:embed="rId2" cstate="print"/>
          <a:srcRect/>
          <a:stretch>
            <a:fillRect/>
          </a:stretch>
        </p:blipFill>
        <p:spPr bwMode="auto">
          <a:xfrm>
            <a:off x="395536" y="404664"/>
            <a:ext cx="8748464" cy="5904656"/>
          </a:xfrm>
          <a:prstGeom prst="rect">
            <a:avLst/>
          </a:prstGeom>
          <a:noFill/>
          <a:ln w="9525">
            <a:noFill/>
            <a:miter lim="800000"/>
            <a:headEnd/>
            <a:tailEnd/>
          </a:ln>
        </p:spPr>
      </p:pic>
    </p:spTree>
    <p:extLst>
      <p:ext uri="{BB962C8B-B14F-4D97-AF65-F5344CB8AC3E}">
        <p14:creationId xmlns:p14="http://schemas.microsoft.com/office/powerpoint/2010/main" val="10394564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263480"/>
          </a:xfrm>
        </p:spPr>
        <p:txBody>
          <a:bodyPr>
            <a:normAutofit fontScale="92500" lnSpcReduction="10000"/>
          </a:bodyPr>
          <a:lstStyle/>
          <a:p>
            <a:pPr algn="just"/>
            <a:endParaRPr lang="tr-TR" dirty="0" smtClean="0"/>
          </a:p>
          <a:p>
            <a:pPr algn="just"/>
            <a:r>
              <a:rPr lang="tr-TR" dirty="0" smtClean="0">
                <a:solidFill>
                  <a:srgbClr val="FF0000"/>
                </a:solidFill>
              </a:rPr>
              <a:t>Atık Pillerin Zararları </a:t>
            </a:r>
          </a:p>
          <a:p>
            <a:pPr algn="just"/>
            <a:r>
              <a:rPr lang="tr-TR" dirty="0" smtClean="0"/>
              <a:t>Pillerin insan sağlığı ve çevreye oldukça büyük zararlar verir.</a:t>
            </a:r>
          </a:p>
          <a:p>
            <a:pPr algn="just"/>
            <a:r>
              <a:rPr lang="tr-TR" dirty="0" smtClean="0"/>
              <a:t> Piller cıva, lityum, kadmiyum, kurşun, çinko, mangan, demir, nikel, kobalt ve kimyasal maddelerden üretilir. Pillerin gelişigüzel çöplere atılması, doğrudan veya dolaylı olarak müşteri ortama verilmesi çevre açısından büyük tehlikeler yaratır.</a:t>
            </a:r>
          </a:p>
          <a:p>
            <a:pPr algn="just"/>
            <a:r>
              <a:rPr lang="tr-TR" dirty="0" smtClean="0"/>
              <a:t>Metaller toprağa ve oradan da yer altı sularına karışabilir. </a:t>
            </a:r>
          </a:p>
          <a:p>
            <a:pPr algn="just"/>
            <a:r>
              <a:rPr lang="tr-TR" dirty="0" smtClean="0"/>
              <a:t>Atık pillerin neden olduğu hastalıkların başında nörolojik bozukluklar, merkezi öfke sistemi hastalıkları, kanser, böbrek ve karaciğer hastalıkları gelir. Pillerin içerisindeki tüm maddeler zamanla öldürücü boyuta ulaşabilir. </a:t>
            </a:r>
          </a:p>
          <a:p>
            <a:pPr algn="just"/>
            <a:r>
              <a:rPr lang="tr-TR" dirty="0" smtClean="0"/>
              <a:t>Örneğin toprağa atılan bir kalem pil, 4 m2 toprağı kirletir ve bu toprağın özelliklerini kaybetmesine neden olur. </a:t>
            </a:r>
            <a:endParaRPr lang="tr-TR" dirty="0"/>
          </a:p>
        </p:txBody>
      </p:sp>
    </p:spTree>
    <p:extLst>
      <p:ext uri="{BB962C8B-B14F-4D97-AF65-F5344CB8AC3E}">
        <p14:creationId xmlns:p14="http://schemas.microsoft.com/office/powerpoint/2010/main" val="341846702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62000" y="4572000"/>
            <a:ext cx="7770440" cy="1600200"/>
          </a:xfrm>
        </p:spPr>
        <p:txBody>
          <a:bodyPr>
            <a:normAutofit fontScale="90000"/>
          </a:bodyPr>
          <a:lstStyle/>
          <a:p>
            <a:r>
              <a:rPr lang="tr-TR" b="1" dirty="0" smtClean="0">
                <a:solidFill>
                  <a:srgbClr val="FF0000"/>
                </a:solidFill>
              </a:rPr>
              <a:t>Gürültünün İnsan ve Çevresine Etkileri </a:t>
            </a:r>
            <a:endParaRPr lang="tr-TR" dirty="0">
              <a:solidFill>
                <a:srgbClr val="FF0000"/>
              </a:solidFill>
            </a:endParaRPr>
          </a:p>
        </p:txBody>
      </p:sp>
      <p:sp>
        <p:nvSpPr>
          <p:cNvPr id="3" name="İçerik Yer Tutucusu 2"/>
          <p:cNvSpPr>
            <a:spLocks noGrp="1"/>
          </p:cNvSpPr>
          <p:nvPr>
            <p:ph idx="1"/>
          </p:nvPr>
        </p:nvSpPr>
        <p:spPr/>
        <p:txBody>
          <a:bodyPr/>
          <a:lstStyle/>
          <a:p>
            <a:pPr algn="just"/>
            <a:r>
              <a:rPr lang="tr-TR" dirty="0" smtClean="0"/>
              <a:t>Genel olarak sesinizi duyurmak için bağırmak zorunda kaldığınız gürültülü ortam, kulağınızı ağrıtan sesler, kulağınızı çınlatan gürültü veya maruz kaldıktan sonra sağırlık yaşattıran sesler işitmenize zarar verebilir. </a:t>
            </a:r>
          </a:p>
          <a:p>
            <a:pPr algn="just"/>
            <a:r>
              <a:rPr lang="tr-TR" dirty="0" smtClean="0"/>
              <a:t>Bilimsel olarak ses, şiddet veya sesin yüksekliği desibel (</a:t>
            </a:r>
            <a:r>
              <a:rPr lang="tr-TR" dirty="0" err="1" smtClean="0"/>
              <a:t>dB</a:t>
            </a:r>
            <a:r>
              <a:rPr lang="tr-TR" dirty="0" smtClean="0"/>
              <a:t>) olarak iki türlü ölçülür. Tizlik ise saniyedeki ses titreşim frekansı olarak ölçülür.</a:t>
            </a:r>
            <a:endParaRPr lang="tr-TR" dirty="0"/>
          </a:p>
        </p:txBody>
      </p:sp>
    </p:spTree>
    <p:extLst>
      <p:ext uri="{BB962C8B-B14F-4D97-AF65-F5344CB8AC3E}">
        <p14:creationId xmlns:p14="http://schemas.microsoft.com/office/powerpoint/2010/main" val="9069538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pPr algn="just"/>
            <a:r>
              <a:rPr lang="tr-TR" dirty="0" smtClean="0"/>
              <a:t>Frekans saniyedeki devir veya Hertz (Hz) olarak ölçülür. Sesin tizliği ne kadar yüksekse frekansı o kadar fazladır. </a:t>
            </a:r>
          </a:p>
          <a:p>
            <a:pPr algn="just"/>
            <a:r>
              <a:rPr lang="tr-TR" dirty="0" smtClean="0"/>
              <a:t>İnsan konuşması 500-2.000 Hz arasında değişir ve pek çok insana çok yüksek frekanslı sesler çok alçak frekanslı seslerden daha gürültülü gelir.</a:t>
            </a:r>
          </a:p>
          <a:p>
            <a:pPr algn="just"/>
            <a:r>
              <a:rPr lang="tr-TR" dirty="0" smtClean="0"/>
              <a:t>Yüksek frekanslardaki duyma kaybı ses bozulmasına yol açar. Böylece ses duyulmasına rağmen anlaşılamaz. Ayrıca işitme kayıplı hastalar benzer duyulan kelimeler arasındaki farkı ayırt edemezler çünkü bu sessiz harfler diğer sessizlere ve sesli harflere nazaran daha yüksek frekans aralığına sahiptir. </a:t>
            </a:r>
            <a:endParaRPr lang="tr-TR" dirty="0"/>
          </a:p>
        </p:txBody>
      </p:sp>
    </p:spTree>
    <p:extLst>
      <p:ext uri="{BB962C8B-B14F-4D97-AF65-F5344CB8AC3E}">
        <p14:creationId xmlns:p14="http://schemas.microsoft.com/office/powerpoint/2010/main" val="17881703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b="1" dirty="0" smtClean="0">
                <a:solidFill>
                  <a:srgbClr val="FF0000"/>
                </a:solidFill>
              </a:rPr>
              <a:t>İşitme Sistemine Etkisi </a:t>
            </a:r>
          </a:p>
          <a:p>
            <a:pPr algn="just"/>
            <a:r>
              <a:rPr lang="tr-TR" dirty="0" smtClean="0"/>
              <a:t>Pek çok uzman 85 </a:t>
            </a:r>
            <a:r>
              <a:rPr lang="tr-TR" dirty="0" err="1" smtClean="0"/>
              <a:t>dB’den</a:t>
            </a:r>
            <a:r>
              <a:rPr lang="tr-TR" dirty="0" smtClean="0"/>
              <a:t> daha fazla sese maruz kalmanın zararlı olduğu konusunda hemfikirdir. </a:t>
            </a:r>
          </a:p>
          <a:p>
            <a:pPr algn="just"/>
            <a:r>
              <a:rPr lang="tr-TR" dirty="0" smtClean="0"/>
              <a:t>Yüksek sese ne kadar uzun süre maruz kalırsanız o kadar hasar gelişir. </a:t>
            </a:r>
          </a:p>
          <a:p>
            <a:pPr algn="just"/>
            <a:r>
              <a:rPr lang="tr-TR" dirty="0" smtClean="0"/>
              <a:t>Ayrıca sesin kaynağına ne kadar yakınsanız hasar o kadar fazla olur. </a:t>
            </a:r>
          </a:p>
          <a:p>
            <a:pPr algn="just"/>
            <a:r>
              <a:rPr lang="tr-TR" dirty="0" smtClean="0"/>
              <a:t>Her silah sesi yakın çevredeki herkesin kulağına zarar verebilir. </a:t>
            </a:r>
            <a:endParaRPr lang="tr-TR" dirty="0">
              <a:solidFill>
                <a:srgbClr val="FF0000"/>
              </a:solidFill>
            </a:endParaRPr>
          </a:p>
        </p:txBody>
      </p:sp>
    </p:spTree>
    <p:extLst>
      <p:ext uri="{BB962C8B-B14F-4D97-AF65-F5344CB8AC3E}">
        <p14:creationId xmlns:p14="http://schemas.microsoft.com/office/powerpoint/2010/main" val="144250075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dirty="0" smtClean="0"/>
              <a:t>Son çalışmalar gençlerde işitme kaybı sıklığının arttığını göstermektedir.</a:t>
            </a:r>
          </a:p>
          <a:p>
            <a:pPr algn="just"/>
            <a:r>
              <a:rPr lang="tr-TR" dirty="0" smtClean="0"/>
              <a:t> Yüksek sesle dinlenen </a:t>
            </a:r>
            <a:r>
              <a:rPr lang="tr-TR" dirty="0" err="1" smtClean="0"/>
              <a:t>rock</a:t>
            </a:r>
            <a:r>
              <a:rPr lang="tr-TR" dirty="0" smtClean="0"/>
              <a:t> müziği ve kulaklıklı taşınabilir radyo-teyp (Mp3) kullanımındaki artış gençlerdeki işitme kaybından sorumlu olabilir</a:t>
            </a:r>
            <a:r>
              <a:rPr lang="tr-TR" b="1" dirty="0" smtClean="0"/>
              <a:t>. </a:t>
            </a:r>
            <a:endParaRPr lang="tr-TR" dirty="0"/>
          </a:p>
        </p:txBody>
      </p:sp>
    </p:spTree>
    <p:extLst>
      <p:ext uri="{BB962C8B-B14F-4D97-AF65-F5344CB8AC3E}">
        <p14:creationId xmlns:p14="http://schemas.microsoft.com/office/powerpoint/2010/main" val="23633558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dirty="0" smtClean="0"/>
              <a:t>Kulak çınlaması gürültüye maruz kalma sonrası görülür ve sıklıkla kalıcıdır. Bazı insanlar yüksek sese sinirlilik reaksiyonu gösterir. Kalp hızı ve kan basıncı veya mide asidinde artma görülebilir.</a:t>
            </a:r>
          </a:p>
          <a:p>
            <a:pPr algn="just"/>
            <a:r>
              <a:rPr lang="tr-TR" dirty="0" smtClean="0"/>
              <a:t>Gürültülü bir ortamda çalışmak zorundaysanız koruyucu kullanmalısınız. Ayrıca bu koruyucular güçlü elektrikli aletler, gürültülü bahçe aletleri veya ateşli silah kullanırken de giyilmelidir. </a:t>
            </a:r>
            <a:endParaRPr lang="tr-TR" dirty="0"/>
          </a:p>
        </p:txBody>
      </p:sp>
    </p:spTree>
    <p:extLst>
      <p:ext uri="{BB962C8B-B14F-4D97-AF65-F5344CB8AC3E}">
        <p14:creationId xmlns:p14="http://schemas.microsoft.com/office/powerpoint/2010/main" val="388307755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55576" y="980728"/>
            <a:ext cx="7543800" cy="4759424"/>
          </a:xfrm>
        </p:spPr>
        <p:txBody>
          <a:bodyPr>
            <a:normAutofit lnSpcReduction="10000"/>
          </a:bodyPr>
          <a:lstStyle/>
          <a:p>
            <a:pPr algn="just"/>
            <a:r>
              <a:rPr lang="tr-TR" b="1" dirty="0" smtClean="0">
                <a:solidFill>
                  <a:srgbClr val="FF0000"/>
                </a:solidFill>
              </a:rPr>
              <a:t>Fizyolojik Etki </a:t>
            </a:r>
          </a:p>
          <a:p>
            <a:pPr algn="just"/>
            <a:r>
              <a:rPr lang="tr-TR" dirty="0" smtClean="0"/>
              <a:t>yapılan bilimsel değerlendirmeler, gürültü kaynaklı fizyolojik etkilenmeleri açıkça göstermiştir. </a:t>
            </a:r>
          </a:p>
          <a:p>
            <a:pPr algn="just"/>
            <a:r>
              <a:rPr lang="tr-TR" dirty="0" smtClean="0"/>
              <a:t>Gürültü ile </a:t>
            </a:r>
            <a:r>
              <a:rPr lang="tr-TR" dirty="0" err="1" smtClean="0"/>
              <a:t>kardiovasküler</a:t>
            </a:r>
            <a:r>
              <a:rPr lang="tr-TR" dirty="0" smtClean="0"/>
              <a:t> hastalıklar arasında ilişkiler konusunda sürdürülen çalışmalar ve deneyler, gürültünün; </a:t>
            </a:r>
          </a:p>
          <a:p>
            <a:pPr algn="just"/>
            <a:r>
              <a:rPr lang="tr-TR" dirty="0" smtClean="0"/>
              <a:t>Yüksek kan basıncına (hipertansiyon), </a:t>
            </a:r>
          </a:p>
          <a:p>
            <a:pPr algn="just"/>
            <a:r>
              <a:rPr lang="tr-TR" dirty="0" smtClean="0"/>
              <a:t>Hızlı kalp atışına, </a:t>
            </a:r>
          </a:p>
          <a:p>
            <a:pPr algn="just"/>
            <a:r>
              <a:rPr lang="tr-TR" dirty="0" smtClean="0"/>
              <a:t>Kolesterol artışına, </a:t>
            </a:r>
          </a:p>
          <a:p>
            <a:pPr algn="just"/>
            <a:r>
              <a:rPr lang="tr-TR" dirty="0" smtClean="0"/>
              <a:t>Adrenalin yükselmesine, </a:t>
            </a:r>
          </a:p>
          <a:p>
            <a:pPr algn="just"/>
            <a:r>
              <a:rPr lang="tr-TR" dirty="0" smtClean="0"/>
              <a:t>Solunumun hızlanmasına, </a:t>
            </a:r>
          </a:p>
          <a:p>
            <a:pPr algn="just"/>
            <a:r>
              <a:rPr lang="tr-TR" dirty="0" smtClean="0"/>
              <a:t>Adale gerilmesine, irkilmelere neden olabildiğini kanıtlamıştır. </a:t>
            </a:r>
          </a:p>
          <a:p>
            <a:endParaRPr lang="tr-TR" dirty="0">
              <a:solidFill>
                <a:srgbClr val="FF0000"/>
              </a:solidFill>
            </a:endParaRPr>
          </a:p>
        </p:txBody>
      </p:sp>
    </p:spTree>
    <p:extLst>
      <p:ext uri="{BB962C8B-B14F-4D97-AF65-F5344CB8AC3E}">
        <p14:creationId xmlns:p14="http://schemas.microsoft.com/office/powerpoint/2010/main" val="101480726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b="1" dirty="0" smtClean="0"/>
              <a:t>Psikolojik Etki </a:t>
            </a:r>
          </a:p>
          <a:p>
            <a:pPr algn="just"/>
            <a:r>
              <a:rPr lang="tr-TR" dirty="0" smtClean="0"/>
              <a:t>Bilimsel araştırmalarda gürültüye maruz kalmış kişilerin hemen hemen tümünde psikolojik rahatsızlıklar bulunmuştur. </a:t>
            </a:r>
          </a:p>
          <a:p>
            <a:pPr algn="just"/>
            <a:r>
              <a:rPr lang="tr-TR" dirty="0" smtClean="0"/>
              <a:t>Gürültülü yerlerde yaşamanın en belirgin karşılığı “</a:t>
            </a:r>
            <a:r>
              <a:rPr lang="tr-TR" dirty="0" err="1" smtClean="0"/>
              <a:t>annoyance</a:t>
            </a:r>
            <a:r>
              <a:rPr lang="tr-TR" dirty="0" smtClean="0"/>
              <a:t>” olarak tanımlanan rahatsızlık, sıkıntı ve gerilim duygusudur.</a:t>
            </a:r>
          </a:p>
          <a:p>
            <a:pPr algn="just"/>
            <a:endParaRPr lang="tr-TR" dirty="0"/>
          </a:p>
        </p:txBody>
      </p:sp>
    </p:spTree>
    <p:extLst>
      <p:ext uri="{BB962C8B-B14F-4D97-AF65-F5344CB8AC3E}">
        <p14:creationId xmlns:p14="http://schemas.microsoft.com/office/powerpoint/2010/main" val="76048935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683568" y="1844824"/>
            <a:ext cx="6758508" cy="4127922"/>
          </a:xfrm>
          <a:prstGeom prst="rect">
            <a:avLst/>
          </a:prstGeom>
          <a:noFill/>
          <a:ln w="9525">
            <a:noFill/>
            <a:miter lim="800000"/>
            <a:headEnd/>
            <a:tailEnd/>
          </a:ln>
        </p:spPr>
      </p:pic>
      <p:sp>
        <p:nvSpPr>
          <p:cNvPr id="5" name="4 Metin kutusu"/>
          <p:cNvSpPr txBox="1"/>
          <p:nvPr/>
        </p:nvSpPr>
        <p:spPr>
          <a:xfrm>
            <a:off x="755576" y="980728"/>
            <a:ext cx="7128792" cy="646331"/>
          </a:xfrm>
          <a:prstGeom prst="rect">
            <a:avLst/>
          </a:prstGeom>
          <a:noFill/>
        </p:spPr>
        <p:txBody>
          <a:bodyPr wrap="square" rtlCol="0">
            <a:spAutoFit/>
          </a:bodyPr>
          <a:lstStyle/>
          <a:p>
            <a:r>
              <a:rPr lang="tr-TR" b="1" dirty="0" smtClean="0">
                <a:solidFill>
                  <a:srgbClr val="FF0000"/>
                </a:solidFill>
              </a:rPr>
              <a:t>Gürültünün neden olduğu gerilim yeteri kadar fazla ise aşağıdaki davranış bozuklukları görülmektedir: </a:t>
            </a:r>
            <a:endParaRPr lang="tr-TR" b="1" dirty="0">
              <a:solidFill>
                <a:srgbClr val="FF0000"/>
              </a:solidFill>
            </a:endParaRPr>
          </a:p>
        </p:txBody>
      </p:sp>
    </p:spTree>
    <p:extLst>
      <p:ext uri="{BB962C8B-B14F-4D97-AF65-F5344CB8AC3E}">
        <p14:creationId xmlns:p14="http://schemas.microsoft.com/office/powerpoint/2010/main" val="143521937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62000" y="4572000"/>
            <a:ext cx="7698432" cy="1600200"/>
          </a:xfrm>
        </p:spPr>
        <p:txBody>
          <a:bodyPr>
            <a:normAutofit/>
          </a:bodyPr>
          <a:lstStyle/>
          <a:p>
            <a:r>
              <a:rPr lang="tr-TR" sz="4400" b="1" dirty="0" smtClean="0">
                <a:solidFill>
                  <a:srgbClr val="FF0000"/>
                </a:solidFill>
              </a:rPr>
              <a:t>Gürültü Kirliliğinin Önlenmesi </a:t>
            </a:r>
            <a:endParaRPr lang="tr-TR" sz="4400" dirty="0">
              <a:solidFill>
                <a:srgbClr val="FF0000"/>
              </a:solidFill>
            </a:endParaRPr>
          </a:p>
        </p:txBody>
      </p:sp>
      <p:sp>
        <p:nvSpPr>
          <p:cNvPr id="3" name="İçerik Yer Tutucusu 2"/>
          <p:cNvSpPr>
            <a:spLocks noGrp="1"/>
          </p:cNvSpPr>
          <p:nvPr>
            <p:ph idx="1"/>
          </p:nvPr>
        </p:nvSpPr>
        <p:spPr/>
        <p:txBody>
          <a:bodyPr/>
          <a:lstStyle/>
          <a:p>
            <a:r>
              <a:rPr lang="tr-TR" b="1" dirty="0" smtClean="0">
                <a:solidFill>
                  <a:srgbClr val="FF0000"/>
                </a:solidFill>
              </a:rPr>
              <a:t>Gürültü kirliliği için alınması gereken önlemler şunlardır</a:t>
            </a:r>
            <a:r>
              <a:rPr lang="tr-TR" dirty="0" smtClean="0"/>
              <a:t>: </a:t>
            </a:r>
          </a:p>
          <a:p>
            <a:endParaRPr lang="tr-TR" dirty="0" smtClean="0"/>
          </a:p>
          <a:p>
            <a:endParaRPr lang="tr-TR" dirty="0" smtClean="0"/>
          </a:p>
          <a:p>
            <a:endParaRPr lang="tr-TR" dirty="0" smtClean="0"/>
          </a:p>
          <a:p>
            <a:endParaRPr lang="tr-TR" dirty="0" smtClean="0"/>
          </a:p>
          <a:p>
            <a:endParaRPr lang="tr-TR" dirty="0" smtClean="0"/>
          </a:p>
          <a:p>
            <a:endParaRPr lang="tr-TR" dirty="0" smtClean="0"/>
          </a:p>
          <a:p>
            <a:endParaRPr lang="tr-TR" dirty="0" smtClean="0"/>
          </a:p>
          <a:p>
            <a:endParaRPr lang="tr-TR" dirty="0"/>
          </a:p>
        </p:txBody>
      </p:sp>
      <p:pic>
        <p:nvPicPr>
          <p:cNvPr id="2051" name="Picture 3"/>
          <p:cNvPicPr>
            <a:picLocks noChangeAspect="1" noChangeArrowheads="1"/>
          </p:cNvPicPr>
          <p:nvPr/>
        </p:nvPicPr>
        <p:blipFill>
          <a:blip r:embed="rId2" cstate="print"/>
          <a:srcRect/>
          <a:stretch>
            <a:fillRect/>
          </a:stretch>
        </p:blipFill>
        <p:spPr bwMode="auto">
          <a:xfrm>
            <a:off x="827584" y="1340768"/>
            <a:ext cx="7272808" cy="4032448"/>
          </a:xfrm>
          <a:prstGeom prst="rect">
            <a:avLst/>
          </a:prstGeom>
          <a:noFill/>
          <a:ln w="9525">
            <a:noFill/>
            <a:miter lim="800000"/>
            <a:headEnd/>
            <a:tailEnd/>
          </a:ln>
        </p:spPr>
      </p:pic>
    </p:spTree>
    <p:extLst>
      <p:ext uri="{BB962C8B-B14F-4D97-AF65-F5344CB8AC3E}">
        <p14:creationId xmlns:p14="http://schemas.microsoft.com/office/powerpoint/2010/main" val="425876791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solidFill>
                  <a:srgbClr val="FF0000"/>
                </a:solidFill>
              </a:rPr>
              <a:t>Gürültünün azaltılması için uygulanabilecek teknik ve organize önlemler aşağıda sıralanmıştır. </a:t>
            </a:r>
          </a:p>
          <a:p>
            <a:endParaRPr lang="tr-TR" dirty="0" smtClean="0">
              <a:solidFill>
                <a:srgbClr val="FF0000"/>
              </a:solidFill>
            </a:endParaRPr>
          </a:p>
          <a:p>
            <a:endParaRPr lang="tr-TR" dirty="0" smtClean="0">
              <a:solidFill>
                <a:srgbClr val="FF0000"/>
              </a:solidFill>
            </a:endParaRPr>
          </a:p>
          <a:p>
            <a:endParaRPr lang="tr-TR" dirty="0" smtClean="0">
              <a:solidFill>
                <a:srgbClr val="FF0000"/>
              </a:solidFill>
            </a:endParaRPr>
          </a:p>
          <a:p>
            <a:endParaRPr lang="tr-TR" dirty="0" smtClean="0">
              <a:solidFill>
                <a:srgbClr val="FF0000"/>
              </a:solidFill>
            </a:endParaRPr>
          </a:p>
          <a:p>
            <a:endParaRPr lang="tr-TR" dirty="0">
              <a:solidFill>
                <a:srgbClr val="FF0000"/>
              </a:solidFill>
            </a:endParaRPr>
          </a:p>
        </p:txBody>
      </p:sp>
      <p:pic>
        <p:nvPicPr>
          <p:cNvPr id="3074" name="Picture 2"/>
          <p:cNvPicPr>
            <a:picLocks noChangeAspect="1" noChangeArrowheads="1"/>
          </p:cNvPicPr>
          <p:nvPr/>
        </p:nvPicPr>
        <p:blipFill>
          <a:blip r:embed="rId2" cstate="print"/>
          <a:srcRect/>
          <a:stretch>
            <a:fillRect/>
          </a:stretch>
        </p:blipFill>
        <p:spPr bwMode="auto">
          <a:xfrm>
            <a:off x="899592" y="1988840"/>
            <a:ext cx="7128792" cy="2232248"/>
          </a:xfrm>
          <a:prstGeom prst="rect">
            <a:avLst/>
          </a:prstGeom>
          <a:noFill/>
          <a:ln w="9525">
            <a:noFill/>
            <a:miter lim="800000"/>
            <a:headEnd/>
            <a:tailEnd/>
          </a:ln>
        </p:spPr>
      </p:pic>
    </p:spTree>
    <p:extLst>
      <p:ext uri="{BB962C8B-B14F-4D97-AF65-F5344CB8AC3E}">
        <p14:creationId xmlns:p14="http://schemas.microsoft.com/office/powerpoint/2010/main" val="222390014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62000" y="4572000"/>
            <a:ext cx="7914456" cy="1600200"/>
          </a:xfrm>
        </p:spPr>
        <p:txBody>
          <a:bodyPr>
            <a:normAutofit fontScale="90000"/>
          </a:bodyPr>
          <a:lstStyle/>
          <a:p>
            <a:r>
              <a:rPr lang="tr-TR" b="1" dirty="0" smtClean="0">
                <a:solidFill>
                  <a:srgbClr val="FF0000"/>
                </a:solidFill>
              </a:rPr>
              <a:t>Gürültü Kirliliğiyle İlgili Yasal Hak ve Sorumlulukları </a:t>
            </a:r>
            <a:endParaRPr lang="tr-TR" dirty="0">
              <a:solidFill>
                <a:srgbClr val="FF0000"/>
              </a:solidFill>
            </a:endParaRPr>
          </a:p>
        </p:txBody>
      </p:sp>
      <p:sp>
        <p:nvSpPr>
          <p:cNvPr id="3" name="İçerik Yer Tutucusu 2"/>
          <p:cNvSpPr>
            <a:spLocks noGrp="1"/>
          </p:cNvSpPr>
          <p:nvPr>
            <p:ph idx="1"/>
          </p:nvPr>
        </p:nvSpPr>
        <p:spPr/>
        <p:txBody>
          <a:bodyPr/>
          <a:lstStyle/>
          <a:p>
            <a:endParaRPr lang="tr-TR"/>
          </a:p>
        </p:txBody>
      </p:sp>
      <p:pic>
        <p:nvPicPr>
          <p:cNvPr id="4098" name="Picture 2"/>
          <p:cNvPicPr>
            <a:picLocks noChangeAspect="1" noChangeArrowheads="1"/>
          </p:cNvPicPr>
          <p:nvPr/>
        </p:nvPicPr>
        <p:blipFill>
          <a:blip r:embed="rId2" cstate="print"/>
          <a:srcRect/>
          <a:stretch>
            <a:fillRect/>
          </a:stretch>
        </p:blipFill>
        <p:spPr bwMode="auto">
          <a:xfrm>
            <a:off x="899592" y="620688"/>
            <a:ext cx="7416824" cy="3960440"/>
          </a:xfrm>
          <a:prstGeom prst="rect">
            <a:avLst/>
          </a:prstGeom>
          <a:noFill/>
          <a:ln w="9525">
            <a:noFill/>
            <a:miter lim="800000"/>
            <a:headEnd/>
            <a:tailEnd/>
          </a:ln>
        </p:spPr>
      </p:pic>
    </p:spTree>
    <p:extLst>
      <p:ext uri="{BB962C8B-B14F-4D97-AF65-F5344CB8AC3E}">
        <p14:creationId xmlns:p14="http://schemas.microsoft.com/office/powerpoint/2010/main" val="406389188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62000" y="4572000"/>
            <a:ext cx="8382000" cy="1600200"/>
          </a:xfrm>
        </p:spPr>
        <p:txBody>
          <a:bodyPr>
            <a:normAutofit fontScale="90000"/>
          </a:bodyPr>
          <a:lstStyle/>
          <a:p>
            <a:r>
              <a:rPr lang="tr-TR" b="1" dirty="0" smtClean="0">
                <a:solidFill>
                  <a:srgbClr val="FF0000"/>
                </a:solidFill>
              </a:rPr>
              <a:t>Gürültü Kirliliğiyle İlgili Yasal Hak ve Sorumlulukları </a:t>
            </a:r>
            <a:endParaRPr lang="tr-TR" dirty="0"/>
          </a:p>
        </p:txBody>
      </p:sp>
      <p:pic>
        <p:nvPicPr>
          <p:cNvPr id="5122" name="Picture 2"/>
          <p:cNvPicPr>
            <a:picLocks noGrp="1" noChangeAspect="1" noChangeArrowheads="1"/>
          </p:cNvPicPr>
          <p:nvPr>
            <p:ph idx="1"/>
          </p:nvPr>
        </p:nvPicPr>
        <p:blipFill>
          <a:blip r:embed="rId2" cstate="print"/>
          <a:srcRect/>
          <a:stretch>
            <a:fillRect/>
          </a:stretch>
        </p:blipFill>
        <p:spPr bwMode="auto">
          <a:xfrm>
            <a:off x="1115616" y="1268760"/>
            <a:ext cx="6657354" cy="2630413"/>
          </a:xfrm>
          <a:prstGeom prst="rect">
            <a:avLst/>
          </a:prstGeom>
          <a:noFill/>
          <a:ln w="9525">
            <a:noFill/>
            <a:miter lim="800000"/>
            <a:headEnd/>
            <a:tailEnd/>
          </a:ln>
        </p:spPr>
      </p:pic>
    </p:spTree>
    <p:extLst>
      <p:ext uri="{BB962C8B-B14F-4D97-AF65-F5344CB8AC3E}">
        <p14:creationId xmlns:p14="http://schemas.microsoft.com/office/powerpoint/2010/main" val="415770799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99592" y="1556792"/>
            <a:ext cx="6781800" cy="1600200"/>
          </a:xfrm>
        </p:spPr>
        <p:txBody>
          <a:bodyPr>
            <a:normAutofit/>
          </a:bodyPr>
          <a:lstStyle/>
          <a:p>
            <a:r>
              <a:rPr lang="tr-TR" sz="8000" b="1" dirty="0" smtClean="0">
                <a:solidFill>
                  <a:srgbClr val="FF0000"/>
                </a:solidFill>
              </a:rPr>
              <a:t>ENERJİ </a:t>
            </a:r>
            <a:endParaRPr lang="tr-TR" sz="8000" dirty="0">
              <a:solidFill>
                <a:srgbClr val="FF0000"/>
              </a:solidFill>
            </a:endParaRPr>
          </a:p>
        </p:txBody>
      </p:sp>
      <p:pic>
        <p:nvPicPr>
          <p:cNvPr id="6146" name="Picture 2"/>
          <p:cNvPicPr>
            <a:picLocks noChangeAspect="1" noChangeArrowheads="1"/>
          </p:cNvPicPr>
          <p:nvPr/>
        </p:nvPicPr>
        <p:blipFill>
          <a:blip r:embed="rId2" cstate="print"/>
          <a:srcRect/>
          <a:stretch>
            <a:fillRect/>
          </a:stretch>
        </p:blipFill>
        <p:spPr bwMode="auto">
          <a:xfrm>
            <a:off x="5076056" y="1628800"/>
            <a:ext cx="2880345" cy="4069059"/>
          </a:xfrm>
          <a:prstGeom prst="rect">
            <a:avLst/>
          </a:prstGeom>
          <a:noFill/>
          <a:ln w="9525">
            <a:noFill/>
            <a:miter lim="800000"/>
            <a:headEnd/>
            <a:tailEnd/>
          </a:ln>
        </p:spPr>
      </p:pic>
    </p:spTree>
    <p:extLst>
      <p:ext uri="{BB962C8B-B14F-4D97-AF65-F5344CB8AC3E}">
        <p14:creationId xmlns:p14="http://schemas.microsoft.com/office/powerpoint/2010/main" val="135036698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Enerji, iş yapabilme kabiliyetidir. Bir sistemin enerjisi, o sistemin yapabileceği azami iştir. </a:t>
            </a:r>
            <a:endParaRPr lang="tr-TR" dirty="0"/>
          </a:p>
        </p:txBody>
      </p:sp>
    </p:spTree>
    <p:extLst>
      <p:ext uri="{BB962C8B-B14F-4D97-AF65-F5344CB8AC3E}">
        <p14:creationId xmlns:p14="http://schemas.microsoft.com/office/powerpoint/2010/main" val="116488061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smtClean="0">
                <a:solidFill>
                  <a:srgbClr val="FF0000"/>
                </a:solidFill>
              </a:rPr>
              <a:t>Enerji Kaynakları </a:t>
            </a:r>
            <a:endParaRPr lang="tr-TR" dirty="0">
              <a:solidFill>
                <a:srgbClr val="FF0000"/>
              </a:solidFill>
            </a:endParaRPr>
          </a:p>
        </p:txBody>
      </p:sp>
      <p:sp>
        <p:nvSpPr>
          <p:cNvPr id="3" name="İçerik Yer Tutucusu 2"/>
          <p:cNvSpPr>
            <a:spLocks noGrp="1"/>
          </p:cNvSpPr>
          <p:nvPr>
            <p:ph idx="1"/>
          </p:nvPr>
        </p:nvSpPr>
        <p:spPr/>
        <p:txBody>
          <a:bodyPr/>
          <a:lstStyle/>
          <a:p>
            <a:pPr algn="just"/>
            <a:r>
              <a:rPr lang="tr-TR" dirty="0" smtClean="0"/>
              <a:t>Geleneksel enerji kaynakları arasında kömür, ham petrol, su, doğal gaz ve daha az ölçüde odun yer alır. </a:t>
            </a:r>
          </a:p>
          <a:p>
            <a:pPr algn="just"/>
            <a:r>
              <a:rPr lang="tr-TR" dirty="0" smtClean="0"/>
              <a:t>Pil, batarya ve elektrik insan yapısı enerji kaynağı sayılır. Önceleri en önemli enerji kaynağı kömürdü. </a:t>
            </a:r>
          </a:p>
          <a:p>
            <a:pPr algn="just"/>
            <a:r>
              <a:rPr lang="tr-TR" dirty="0" smtClean="0"/>
              <a:t>Daha sonraları petrol bu görevi üstlendi. İkinci </a:t>
            </a:r>
          </a:p>
          <a:p>
            <a:pPr algn="just"/>
            <a:r>
              <a:rPr lang="tr-TR" dirty="0" smtClean="0"/>
              <a:t>Dünya Savaşı’ndan sonra nükleer enerji, güneş enerjisi (solar enerji) gibi yeni enerji kaynaklan doğmuştur. </a:t>
            </a:r>
            <a:endParaRPr lang="tr-TR" dirty="0"/>
          </a:p>
        </p:txBody>
      </p:sp>
    </p:spTree>
    <p:extLst>
      <p:ext uri="{BB962C8B-B14F-4D97-AF65-F5344CB8AC3E}">
        <p14:creationId xmlns:p14="http://schemas.microsoft.com/office/powerpoint/2010/main" val="34502387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smtClean="0">
                <a:solidFill>
                  <a:srgbClr val="FF0000"/>
                </a:solidFill>
              </a:rPr>
              <a:t>Yenilenemez Enerji Kaynakları </a:t>
            </a:r>
            <a:endParaRPr lang="tr-TR" dirty="0">
              <a:solidFill>
                <a:srgbClr val="FF0000"/>
              </a:solidFill>
            </a:endParaRPr>
          </a:p>
        </p:txBody>
      </p:sp>
      <p:sp>
        <p:nvSpPr>
          <p:cNvPr id="3" name="İçerik Yer Tutucusu 2"/>
          <p:cNvSpPr>
            <a:spLocks noGrp="1"/>
          </p:cNvSpPr>
          <p:nvPr>
            <p:ph idx="1"/>
          </p:nvPr>
        </p:nvSpPr>
        <p:spPr/>
        <p:txBody>
          <a:bodyPr/>
          <a:lstStyle/>
          <a:p>
            <a:pPr algn="just"/>
            <a:r>
              <a:rPr lang="tr-TR" dirty="0" smtClean="0"/>
              <a:t>Bu kaynaklar kullanıldıkça biter ve çok uzun sürelerde yenileri yerine gelir. </a:t>
            </a:r>
          </a:p>
          <a:p>
            <a:pPr algn="just"/>
            <a:r>
              <a:rPr lang="tr-TR" dirty="0" smtClean="0"/>
              <a:t>Bu sebepten dolayı bunların israf edilmesi millî servetin ortadan kalmasına sebep olur.</a:t>
            </a:r>
          </a:p>
          <a:p>
            <a:pPr algn="just"/>
            <a:r>
              <a:rPr lang="tr-TR" dirty="0" smtClean="0"/>
              <a:t> Bu sebeple bunlar kullanılırken millî bilinç oluşturulmalıdır. Kömür, petrol, doğal gaz, bor minerali örnek olarak verilebilir. </a:t>
            </a:r>
            <a:endParaRPr lang="tr-TR" dirty="0"/>
          </a:p>
        </p:txBody>
      </p:sp>
    </p:spTree>
    <p:extLst>
      <p:ext uri="{BB962C8B-B14F-4D97-AF65-F5344CB8AC3E}">
        <p14:creationId xmlns:p14="http://schemas.microsoft.com/office/powerpoint/2010/main" val="3422477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a:bodyPr>
          <a:lstStyle/>
          <a:p>
            <a:pPr algn="just"/>
            <a:r>
              <a:rPr lang="tr-TR" b="1" dirty="0" smtClean="0">
                <a:solidFill>
                  <a:srgbClr val="FF0000"/>
                </a:solidFill>
              </a:rPr>
              <a:t>Kömür </a:t>
            </a:r>
          </a:p>
          <a:p>
            <a:pPr algn="just"/>
            <a:r>
              <a:rPr lang="tr-TR" dirty="0" smtClean="0"/>
              <a:t>Kömür, havanın serbest oksijeni ile doğrudan doğruya yanabilen, %55 ile %90-95 oranında karbon ihtiva eden organik kökenli kayaçtır. </a:t>
            </a:r>
          </a:p>
          <a:p>
            <a:pPr algn="just"/>
            <a:r>
              <a:rPr lang="tr-TR" dirty="0" smtClean="0"/>
              <a:t>Enerji kaynaklarının belli başlılarından olan kömür, faydalı özelliği yanında çevre sorunları bakımından da insan sağlığına ve çevreye olumsuz etkileri hayli fazla bir maddedir. </a:t>
            </a:r>
          </a:p>
          <a:p>
            <a:pPr algn="just"/>
            <a:r>
              <a:rPr lang="tr-TR" dirty="0" smtClean="0"/>
              <a:t>Ancak insan yaşamına olan katkısı dolayısıyla ve alınabilecek bazı tedbirlerle zararlarının azaltılması mümkün olduğundan kömür önemini koruyabilmektedir. </a:t>
            </a:r>
            <a:endParaRPr lang="tr-TR" dirty="0"/>
          </a:p>
        </p:txBody>
      </p:sp>
    </p:spTree>
    <p:extLst>
      <p:ext uri="{BB962C8B-B14F-4D97-AF65-F5344CB8AC3E}">
        <p14:creationId xmlns:p14="http://schemas.microsoft.com/office/powerpoint/2010/main" val="114296706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r>
              <a:rPr lang="tr-TR" b="1" dirty="0" smtClean="0">
                <a:solidFill>
                  <a:srgbClr val="FF0000"/>
                </a:solidFill>
              </a:rPr>
              <a:t>Petrol </a:t>
            </a:r>
          </a:p>
          <a:p>
            <a:pPr algn="just"/>
            <a:r>
              <a:rPr lang="tr-TR" dirty="0" smtClean="0"/>
              <a:t>Petrol, fosil yakıt olarak tanımlanan gruba girer. Bunun sebebi, yaklaşık olarak 300-400 milyon yıl önce ölmüş olan hayvanların fosillerinin petrolün ana maddesini oluşturmasıdır.</a:t>
            </a:r>
          </a:p>
          <a:p>
            <a:pPr algn="just"/>
            <a:r>
              <a:rPr lang="tr-TR" dirty="0" smtClean="0"/>
              <a:t> Geçen bu uzun süre içerisinde hayvan fosilleri, son derece yüksek bir ısıya ve basınca maruz kalır. Böylece petrol meydana gelmiş olur.</a:t>
            </a:r>
          </a:p>
          <a:p>
            <a:pPr algn="just"/>
            <a:r>
              <a:rPr lang="tr-TR" dirty="0" smtClean="0"/>
              <a:t> Petrol günümüzde büyük kaya bloklarının içine sıkışmış olarak bulunur. </a:t>
            </a:r>
            <a:endParaRPr lang="tr-TR" dirty="0"/>
          </a:p>
        </p:txBody>
      </p:sp>
    </p:spTree>
    <p:extLst>
      <p:ext uri="{BB962C8B-B14F-4D97-AF65-F5344CB8AC3E}">
        <p14:creationId xmlns:p14="http://schemas.microsoft.com/office/powerpoint/2010/main" val="208866302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b="1" dirty="0" smtClean="0">
                <a:solidFill>
                  <a:srgbClr val="FF0000"/>
                </a:solidFill>
              </a:rPr>
              <a:t>Doğal Gaz </a:t>
            </a:r>
          </a:p>
          <a:p>
            <a:pPr algn="just"/>
            <a:r>
              <a:rPr lang="tr-TR" dirty="0" smtClean="0"/>
              <a:t>Doğal gaz da petrol gibi karbon bazlı bir fosil yakıttır. Oluşumu petrol ile aynıdır. </a:t>
            </a:r>
          </a:p>
          <a:p>
            <a:pPr algn="just"/>
            <a:r>
              <a:rPr lang="tr-TR" dirty="0" smtClean="0"/>
              <a:t>Doğal gazın ana maddesi renksiz, kokusuz ve tatsız bir madde olan metandır. Kullanım aşamasında güvenlik amacıyla kokulandırılır. </a:t>
            </a:r>
            <a:endParaRPr lang="tr-TR" dirty="0"/>
          </a:p>
        </p:txBody>
      </p:sp>
    </p:spTree>
    <p:extLst>
      <p:ext uri="{BB962C8B-B14F-4D97-AF65-F5344CB8AC3E}">
        <p14:creationId xmlns:p14="http://schemas.microsoft.com/office/powerpoint/2010/main" val="230853249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62000" y="4572000"/>
            <a:ext cx="7626424" cy="1600200"/>
          </a:xfrm>
        </p:spPr>
        <p:txBody>
          <a:bodyPr>
            <a:normAutofit fontScale="90000"/>
          </a:bodyPr>
          <a:lstStyle/>
          <a:p>
            <a:r>
              <a:rPr lang="tr-TR" b="1" dirty="0" smtClean="0">
                <a:solidFill>
                  <a:srgbClr val="FF0000"/>
                </a:solidFill>
              </a:rPr>
              <a:t>Yenilenebilir Enerji Kaynakları </a:t>
            </a:r>
            <a:endParaRPr lang="tr-TR" dirty="0">
              <a:solidFill>
                <a:srgbClr val="FF0000"/>
              </a:solidFill>
            </a:endParaRPr>
          </a:p>
        </p:txBody>
      </p:sp>
      <p:sp>
        <p:nvSpPr>
          <p:cNvPr id="3" name="İçerik Yer Tutucusu 2"/>
          <p:cNvSpPr>
            <a:spLocks noGrp="1"/>
          </p:cNvSpPr>
          <p:nvPr>
            <p:ph idx="1"/>
          </p:nvPr>
        </p:nvSpPr>
        <p:spPr/>
        <p:txBody>
          <a:bodyPr/>
          <a:lstStyle/>
          <a:p>
            <a:pPr algn="just"/>
            <a:r>
              <a:rPr lang="tr-TR" dirty="0" smtClean="0"/>
              <a:t>Sürekli olarak devam eden enerji kaynaklarıdır. Hidroelektrik enerji, jeotermal enerji, rüzgâr enerjisi, güneş enerjisi örnek olarak verilebilir.</a:t>
            </a:r>
            <a:endParaRPr lang="tr-TR" dirty="0"/>
          </a:p>
        </p:txBody>
      </p:sp>
    </p:spTree>
    <p:extLst>
      <p:ext uri="{BB962C8B-B14F-4D97-AF65-F5344CB8AC3E}">
        <p14:creationId xmlns:p14="http://schemas.microsoft.com/office/powerpoint/2010/main" val="300291188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b="1" dirty="0" smtClean="0">
                <a:solidFill>
                  <a:srgbClr val="FF0000"/>
                </a:solidFill>
              </a:rPr>
              <a:t>Hidrolik (Hidroelektrik) Enerji </a:t>
            </a:r>
          </a:p>
          <a:p>
            <a:pPr algn="just"/>
            <a:r>
              <a:rPr lang="tr-TR" dirty="0" smtClean="0"/>
              <a:t>Hidrolik enerji, yenilenebilir enerji kaynakları içinde teknoloji gelişimi en ileri düzeyde olan enerji kaynağıdır.</a:t>
            </a:r>
          </a:p>
          <a:p>
            <a:pPr algn="just"/>
            <a:r>
              <a:rPr lang="tr-TR" dirty="0" smtClean="0"/>
              <a:t>Kullanılmakta olan en eski enerji kaynaklarından biri olan hidrolik enerjinin kaynağı sudur. </a:t>
            </a:r>
          </a:p>
          <a:p>
            <a:pPr algn="just"/>
            <a:r>
              <a:rPr lang="tr-TR" dirty="0" smtClean="0"/>
              <a:t>Bu nedenle hidroelektrik santraller bir su kaynağı üzerinde olmak zorundadır. </a:t>
            </a:r>
            <a:endParaRPr lang="tr-TR" dirty="0"/>
          </a:p>
        </p:txBody>
      </p:sp>
    </p:spTree>
    <p:extLst>
      <p:ext uri="{BB962C8B-B14F-4D97-AF65-F5344CB8AC3E}">
        <p14:creationId xmlns:p14="http://schemas.microsoft.com/office/powerpoint/2010/main" val="62190970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pPr algn="just"/>
            <a:r>
              <a:rPr lang="tr-TR" dirty="0" smtClean="0"/>
              <a:t>Hidroelektrik santraller akan suyun gücünü elektriğe dönüştürür .</a:t>
            </a:r>
          </a:p>
          <a:p>
            <a:pPr algn="just"/>
            <a:r>
              <a:rPr lang="tr-TR" dirty="0" smtClean="0"/>
              <a:t>Hidroelektrik santraller en önemli ve enerji üretiminde en büyük paya sahip yenilenebilir enerji kaynaklarıdır.</a:t>
            </a:r>
          </a:p>
          <a:p>
            <a:pPr algn="just"/>
            <a:r>
              <a:rPr lang="tr-TR" dirty="0" smtClean="0"/>
              <a:t>Yağmur ve karla yükseklere taşınan suların potansiyel enerjisi türbin ve jeneratörler vasıtasıyla elektrik enerjisine dönüştürülür.</a:t>
            </a:r>
          </a:p>
          <a:p>
            <a:pPr algn="just"/>
            <a:r>
              <a:rPr lang="tr-TR" dirty="0" smtClean="0"/>
              <a:t> Hidroelektrik her yıl yağışlar tekrarlandığı için yenilenebilir olarak nitelenen enerji kaynağı grubundandır. </a:t>
            </a:r>
            <a:endParaRPr lang="tr-TR" dirty="0"/>
          </a:p>
        </p:txBody>
      </p:sp>
    </p:spTree>
    <p:extLst>
      <p:ext uri="{BB962C8B-B14F-4D97-AF65-F5344CB8AC3E}">
        <p14:creationId xmlns:p14="http://schemas.microsoft.com/office/powerpoint/2010/main" val="382109544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Bir megavat kurulu güçten aşağı olan hidroelektrik yapımlara küçük hidroelektrik santralleri (KHES) adı verilir.</a:t>
            </a:r>
          </a:p>
          <a:p>
            <a:r>
              <a:rPr lang="tr-TR" dirty="0" smtClean="0"/>
              <a:t> Bunlar büyük düşü (suyun yüksekten düşürülmesi ilkesi ile elektrik üreten) barajları gerektirmeden küçük akarsulara kurulabilen, küçük yerleşim yerlerine elektrik enerjisi sağlayan türbin düzenekleridir. </a:t>
            </a:r>
            <a:endParaRPr lang="tr-TR" dirty="0"/>
          </a:p>
        </p:txBody>
      </p:sp>
    </p:spTree>
    <p:extLst>
      <p:ext uri="{BB962C8B-B14F-4D97-AF65-F5344CB8AC3E}">
        <p14:creationId xmlns:p14="http://schemas.microsoft.com/office/powerpoint/2010/main" val="372414242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p:txBody>
          <a:bodyPr/>
          <a:lstStyle/>
          <a:p>
            <a:endParaRPr lang="tr-TR"/>
          </a:p>
        </p:txBody>
      </p:sp>
      <p:sp>
        <p:nvSpPr>
          <p:cNvPr id="6" name="5 İçerik Yer Tutucusu"/>
          <p:cNvSpPr>
            <a:spLocks noGrp="1"/>
          </p:cNvSpPr>
          <p:nvPr>
            <p:ph sz="half" idx="1"/>
          </p:nvPr>
        </p:nvSpPr>
        <p:spPr/>
        <p:txBody>
          <a:bodyPr/>
          <a:lstStyle/>
          <a:p>
            <a:endParaRPr lang="tr-TR"/>
          </a:p>
        </p:txBody>
      </p:sp>
      <p:sp>
        <p:nvSpPr>
          <p:cNvPr id="7" name="6 İçerik Yer Tutucusu"/>
          <p:cNvSpPr>
            <a:spLocks noGrp="1"/>
          </p:cNvSpPr>
          <p:nvPr>
            <p:ph sz="half" idx="2"/>
          </p:nvPr>
        </p:nvSpPr>
        <p:spPr>
          <a:xfrm>
            <a:off x="6012160" y="609601"/>
            <a:ext cx="2664296" cy="3767328"/>
          </a:xfrm>
        </p:spPr>
        <p:txBody>
          <a:bodyPr/>
          <a:lstStyle/>
          <a:p>
            <a:r>
              <a:rPr lang="tr-TR" dirty="0" err="1" smtClean="0">
                <a:solidFill>
                  <a:srgbClr val="FF0000"/>
                </a:solidFill>
              </a:rPr>
              <a:t>Hidro</a:t>
            </a:r>
            <a:r>
              <a:rPr lang="tr-TR" dirty="0" smtClean="0">
                <a:solidFill>
                  <a:srgbClr val="FF0000"/>
                </a:solidFill>
              </a:rPr>
              <a:t> elektrik santrali</a:t>
            </a:r>
            <a:endParaRPr lang="tr-TR" dirty="0">
              <a:solidFill>
                <a:srgbClr val="FF0000"/>
              </a:solidFill>
            </a:endParaRPr>
          </a:p>
        </p:txBody>
      </p:sp>
      <p:pic>
        <p:nvPicPr>
          <p:cNvPr id="7170" name="Picture 2"/>
          <p:cNvPicPr>
            <a:picLocks noChangeAspect="1" noChangeArrowheads="1"/>
          </p:cNvPicPr>
          <p:nvPr/>
        </p:nvPicPr>
        <p:blipFill>
          <a:blip r:embed="rId2" cstate="print"/>
          <a:srcRect/>
          <a:stretch>
            <a:fillRect/>
          </a:stretch>
        </p:blipFill>
        <p:spPr bwMode="auto">
          <a:xfrm>
            <a:off x="323528" y="620688"/>
            <a:ext cx="5553969" cy="4536504"/>
          </a:xfrm>
          <a:prstGeom prst="rect">
            <a:avLst/>
          </a:prstGeom>
          <a:noFill/>
          <a:ln w="9525">
            <a:noFill/>
            <a:miter lim="800000"/>
            <a:headEnd/>
            <a:tailEnd/>
          </a:ln>
        </p:spPr>
      </p:pic>
    </p:spTree>
    <p:extLst>
      <p:ext uri="{BB962C8B-B14F-4D97-AF65-F5344CB8AC3E}">
        <p14:creationId xmlns:p14="http://schemas.microsoft.com/office/powerpoint/2010/main" val="407599775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solidFill>
                  <a:srgbClr val="FF0000"/>
                </a:solidFill>
              </a:rPr>
              <a:t/>
            </a:r>
            <a:br>
              <a:rPr lang="tr-TR" dirty="0" smtClean="0">
                <a:solidFill>
                  <a:srgbClr val="FF0000"/>
                </a:solidFill>
              </a:rPr>
            </a:br>
            <a:r>
              <a:rPr lang="tr-TR" b="1" dirty="0" smtClean="0">
                <a:solidFill>
                  <a:srgbClr val="FF0000"/>
                </a:solidFill>
              </a:rPr>
              <a:t>Avantaj ve Dezavantajları </a:t>
            </a:r>
            <a:endParaRPr lang="tr-TR" dirty="0">
              <a:solidFill>
                <a:srgbClr val="FF0000"/>
              </a:solidFill>
            </a:endParaRPr>
          </a:p>
        </p:txBody>
      </p:sp>
      <p:sp>
        <p:nvSpPr>
          <p:cNvPr id="3" name="İçerik Yer Tutucusu 2"/>
          <p:cNvSpPr>
            <a:spLocks noGrp="1"/>
          </p:cNvSpPr>
          <p:nvPr>
            <p:ph idx="1"/>
          </p:nvPr>
        </p:nvSpPr>
        <p:spPr/>
        <p:txBody>
          <a:bodyPr/>
          <a:lstStyle/>
          <a:p>
            <a:pPr algn="just"/>
            <a:r>
              <a:rPr lang="tr-TR" dirty="0" smtClean="0"/>
              <a:t>Rezervuarlı ve nehir tipi olarak yapılan hidrolik santraller, elektrik enerjisi üretimi aşamasında atmosfere hiç sera gazı emisyonu vermemektedir. </a:t>
            </a:r>
          </a:p>
          <a:p>
            <a:pPr algn="just"/>
            <a:r>
              <a:rPr lang="tr-TR" dirty="0" smtClean="0"/>
              <a:t>Ayrıca öteki azaltıcı ve önleyici sektörlere yaptığı doğrudan ya da dolaylı katkı ile küresel ısınmaya neden olan emisyonlarının sınırlandırılmasında ve azaltılmasında çok yönlü katkı sağlamaktadır. </a:t>
            </a:r>
            <a:endParaRPr lang="tr-TR" dirty="0"/>
          </a:p>
        </p:txBody>
      </p:sp>
    </p:spTree>
    <p:extLst>
      <p:ext uri="{BB962C8B-B14F-4D97-AF65-F5344CB8AC3E}">
        <p14:creationId xmlns:p14="http://schemas.microsoft.com/office/powerpoint/2010/main" val="315053558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dirty="0" smtClean="0"/>
              <a:t>Hidroelektrik santrallerin çevre ile etkileşimi incelenecek olursa </a:t>
            </a:r>
            <a:r>
              <a:rPr lang="tr-TR" dirty="0" err="1" smtClean="0"/>
              <a:t>hidro</a:t>
            </a:r>
            <a:r>
              <a:rPr lang="tr-TR" dirty="0" smtClean="0"/>
              <a:t> projeler, sera gazları ve partikül (parçacık) emisyonlarının olmaması avantajına sahiptir. </a:t>
            </a:r>
          </a:p>
          <a:p>
            <a:r>
              <a:rPr lang="tr-TR" dirty="0" smtClean="0"/>
              <a:t>Büyük su rezervuarlarının oluşması nedeniyle ortaya çıkan toprak kaybı sonucu doğal ve jeolojik dengenin bozulması olasılığı vardır. Bu rezervuarlarda oluşan bataklıklar metan gazı oluşumu için uygun bir ortam teşkil eder. </a:t>
            </a:r>
            <a:endParaRPr lang="tr-TR" dirty="0"/>
          </a:p>
        </p:txBody>
      </p:sp>
    </p:spTree>
    <p:extLst>
      <p:ext uri="{BB962C8B-B14F-4D97-AF65-F5344CB8AC3E}">
        <p14:creationId xmlns:p14="http://schemas.microsoft.com/office/powerpoint/2010/main" val="198848475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dirty="0" smtClean="0"/>
              <a:t>Akarsularımızın rejimlerini kontrol altına almak, dolayısıyla taşkın zararlarını önlemek ve depolanan sulardan içme suyu, sulama yararları sağlamak ve enerji elde etmek amacıyla bugüne kadar birçok baraj ve hidroelektrik santralleri yapılmıştır. </a:t>
            </a:r>
            <a:endParaRPr lang="tr-TR" dirty="0"/>
          </a:p>
        </p:txBody>
      </p:sp>
    </p:spTree>
    <p:extLst>
      <p:ext uri="{BB962C8B-B14F-4D97-AF65-F5344CB8AC3E}">
        <p14:creationId xmlns:p14="http://schemas.microsoft.com/office/powerpoint/2010/main" val="174158735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b="1" dirty="0">
                <a:solidFill>
                  <a:srgbClr val="FF0000"/>
                </a:solidFill>
              </a:rPr>
              <a:t>Jeotermal Enerji </a:t>
            </a:r>
            <a:endParaRPr lang="tr-TR" b="1" dirty="0" smtClean="0">
              <a:solidFill>
                <a:srgbClr val="FF0000"/>
              </a:solidFill>
            </a:endParaRPr>
          </a:p>
          <a:p>
            <a:pPr algn="just"/>
            <a:r>
              <a:rPr lang="tr-TR" dirty="0">
                <a:solidFill>
                  <a:schemeClr val="tx1"/>
                </a:solidFill>
              </a:rPr>
              <a:t>Jeotermal enerji, kaynak suyunun sıcaklığına göre elektrik üretimi, ısıtma (</a:t>
            </a:r>
            <a:r>
              <a:rPr lang="tr-TR" dirty="0" smtClean="0">
                <a:solidFill>
                  <a:schemeClr val="tx1"/>
                </a:solidFill>
              </a:rPr>
              <a:t>bölgesel, konut</a:t>
            </a:r>
            <a:r>
              <a:rPr lang="tr-TR" dirty="0">
                <a:solidFill>
                  <a:schemeClr val="tx1"/>
                </a:solidFill>
              </a:rPr>
              <a:t>, sera vb</a:t>
            </a:r>
            <a:r>
              <a:rPr lang="tr-TR" dirty="0" smtClean="0">
                <a:solidFill>
                  <a:schemeClr val="tx1"/>
                </a:solidFill>
              </a:rPr>
              <a:t>.), kimyasal </a:t>
            </a:r>
            <a:r>
              <a:rPr lang="tr-TR" dirty="0">
                <a:solidFill>
                  <a:schemeClr val="tx1"/>
                </a:solidFill>
              </a:rPr>
              <a:t>madde üretimi, </a:t>
            </a:r>
            <a:r>
              <a:rPr lang="tr-TR" dirty="0" err="1">
                <a:solidFill>
                  <a:schemeClr val="tx1"/>
                </a:solidFill>
              </a:rPr>
              <a:t>kurutmacılık</a:t>
            </a:r>
            <a:r>
              <a:rPr lang="tr-TR" dirty="0">
                <a:solidFill>
                  <a:schemeClr val="tx1"/>
                </a:solidFill>
              </a:rPr>
              <a:t>, bitki ve kültür balıkçılığı, </a:t>
            </a:r>
            <a:r>
              <a:rPr lang="tr-TR" dirty="0" smtClean="0">
                <a:solidFill>
                  <a:schemeClr val="tx1"/>
                </a:solidFill>
              </a:rPr>
              <a:t>tarım, seracılık</a:t>
            </a:r>
            <a:r>
              <a:rPr lang="tr-TR" dirty="0">
                <a:solidFill>
                  <a:schemeClr val="tx1"/>
                </a:solidFill>
              </a:rPr>
              <a:t>, karların eritilmesi, termal turizm vb.de </a:t>
            </a:r>
            <a:r>
              <a:rPr lang="tr-TR" dirty="0" smtClean="0">
                <a:solidFill>
                  <a:schemeClr val="tx1"/>
                </a:solidFill>
              </a:rPr>
              <a:t>kullanılmaktadır.</a:t>
            </a:r>
            <a:endParaRPr lang="tr-TR" dirty="0">
              <a:solidFill>
                <a:schemeClr val="tx1"/>
              </a:solidFill>
            </a:endParaRPr>
          </a:p>
        </p:txBody>
      </p:sp>
    </p:spTree>
    <p:extLst>
      <p:ext uri="{BB962C8B-B14F-4D97-AF65-F5344CB8AC3E}">
        <p14:creationId xmlns:p14="http://schemas.microsoft.com/office/powerpoint/2010/main" val="42058806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p:txBody>
          <a:bodyPr/>
          <a:lstStyle/>
          <a:p>
            <a:endParaRPr lang="tr-TR" dirty="0"/>
          </a:p>
        </p:txBody>
      </p:sp>
      <p:sp>
        <p:nvSpPr>
          <p:cNvPr id="5" name="İçerik Yer Tutucusu 4"/>
          <p:cNvSpPr>
            <a:spLocks noGrp="1"/>
          </p:cNvSpPr>
          <p:nvPr>
            <p:ph sz="half" idx="1"/>
          </p:nvPr>
        </p:nvSpPr>
        <p:spPr/>
        <p:txBody>
          <a:bodyPr>
            <a:normAutofit/>
          </a:bodyPr>
          <a:lstStyle/>
          <a:p>
            <a:endParaRPr lang="tr-TR" dirty="0"/>
          </a:p>
        </p:txBody>
      </p:sp>
      <p:sp>
        <p:nvSpPr>
          <p:cNvPr id="6" name="İçerik Yer Tutucusu 5"/>
          <p:cNvSpPr>
            <a:spLocks noGrp="1"/>
          </p:cNvSpPr>
          <p:nvPr>
            <p:ph sz="half" idx="2"/>
          </p:nvPr>
        </p:nvSpPr>
        <p:spPr>
          <a:xfrm>
            <a:off x="4648200" y="609601"/>
            <a:ext cx="4172272" cy="3767328"/>
          </a:xfrm>
        </p:spPr>
        <p:txBody>
          <a:bodyPr>
            <a:normAutofit/>
          </a:bodyPr>
          <a:lstStyle/>
          <a:p>
            <a:pPr algn="just"/>
            <a:r>
              <a:rPr lang="tr-TR" dirty="0"/>
              <a:t> Dünyada jeotermal </a:t>
            </a:r>
            <a:r>
              <a:rPr lang="tr-TR" dirty="0" smtClean="0"/>
              <a:t>enerji kapasitesinin </a:t>
            </a:r>
            <a:r>
              <a:rPr lang="tr-TR" dirty="0"/>
              <a:t>çok </a:t>
            </a:r>
            <a:r>
              <a:rPr lang="tr-TR" dirty="0" smtClean="0"/>
              <a:t>azında yararlanılmaktadır.</a:t>
            </a:r>
          </a:p>
          <a:p>
            <a:pPr algn="just"/>
            <a:r>
              <a:rPr lang="tr-TR" dirty="0" smtClean="0"/>
              <a:t>Jeotermal </a:t>
            </a:r>
            <a:r>
              <a:rPr lang="tr-TR" dirty="0"/>
              <a:t>enerji ile ısınan konutlara her </a:t>
            </a:r>
            <a:r>
              <a:rPr lang="tr-TR" dirty="0" smtClean="0"/>
              <a:t>yıl yenileri </a:t>
            </a:r>
            <a:r>
              <a:rPr lang="tr-TR" dirty="0"/>
              <a:t>eklenmektedir</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620688"/>
            <a:ext cx="4681537" cy="3465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620272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dirty="0">
                <a:solidFill>
                  <a:srgbClr val="FF0000"/>
                </a:solidFill>
              </a:rPr>
              <a:t>Avantaj ve Dezavantajları</a:t>
            </a:r>
          </a:p>
          <a:p>
            <a:pPr algn="just"/>
            <a:r>
              <a:rPr lang="tr-TR" dirty="0"/>
              <a:t>Jeotermal kaynağın verimi çok yüksektir ve doğrudan elde edilebildiği için </a:t>
            </a:r>
            <a:r>
              <a:rPr lang="tr-TR" dirty="0" smtClean="0"/>
              <a:t>maliyeti düşük</a:t>
            </a:r>
            <a:r>
              <a:rPr lang="tr-TR" dirty="0"/>
              <a:t>, iyi, yenilenebilir, kesintisiz, çevreyle dost, yerli bir güç kaynağıdır</a:t>
            </a:r>
            <a:r>
              <a:rPr lang="tr-TR" dirty="0" smtClean="0"/>
              <a:t>.</a:t>
            </a:r>
          </a:p>
          <a:p>
            <a:pPr algn="just"/>
            <a:r>
              <a:rPr lang="tr-TR" dirty="0"/>
              <a:t>Termik santrallere göre çok daha az </a:t>
            </a:r>
            <a:r>
              <a:rPr lang="tr-TR" dirty="0" smtClean="0"/>
              <a:t>çevre sorununa </a:t>
            </a:r>
            <a:r>
              <a:rPr lang="tr-TR" dirty="0"/>
              <a:t>yol açmaktadır. </a:t>
            </a:r>
            <a:r>
              <a:rPr lang="tr-TR" dirty="0" err="1"/>
              <a:t>Reenjeksiyon</a:t>
            </a:r>
            <a:r>
              <a:rPr lang="tr-TR" dirty="0"/>
              <a:t> (geri basım) uygulamalarının giderek </a:t>
            </a:r>
            <a:r>
              <a:rPr lang="tr-TR" dirty="0" smtClean="0"/>
              <a:t>gelişmesiyle çevre </a:t>
            </a:r>
            <a:r>
              <a:rPr lang="tr-TR" dirty="0"/>
              <a:t>sorunu hemen hemen hiç kalmamıştır. </a:t>
            </a:r>
          </a:p>
        </p:txBody>
      </p:sp>
    </p:spTree>
    <p:extLst>
      <p:ext uri="{BB962C8B-B14F-4D97-AF65-F5344CB8AC3E}">
        <p14:creationId xmlns:p14="http://schemas.microsoft.com/office/powerpoint/2010/main" val="228526544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ln>
            <a:solidFill>
              <a:schemeClr val="accent1"/>
            </a:solidFill>
          </a:ln>
        </p:spPr>
        <p:txBody>
          <a:bodyPr/>
          <a:lstStyle/>
          <a:p>
            <a:pPr algn="just"/>
            <a:r>
              <a:rPr lang="tr-TR" dirty="0" smtClean="0"/>
              <a:t>Elektrik </a:t>
            </a:r>
            <a:r>
              <a:rPr lang="tr-TR" dirty="0"/>
              <a:t>üretimi ile entegre olarak </a:t>
            </a:r>
            <a:r>
              <a:rPr lang="tr-TR" dirty="0" smtClean="0"/>
              <a:t>geliştirilen sistemlerle </a:t>
            </a:r>
            <a:r>
              <a:rPr lang="tr-TR" dirty="0"/>
              <a:t>jeotermal akışkandan daha fazla termal güç ve diğer kullanımları (entegre) </a:t>
            </a:r>
            <a:r>
              <a:rPr lang="tr-TR" dirty="0" smtClean="0"/>
              <a:t>elde etmek mümkün </a:t>
            </a:r>
            <a:r>
              <a:rPr lang="tr-TR" dirty="0"/>
              <a:t>olmaktadır</a:t>
            </a:r>
            <a:r>
              <a:rPr lang="tr-TR" dirty="0" smtClean="0"/>
              <a:t>.</a:t>
            </a:r>
          </a:p>
          <a:p>
            <a:pPr algn="just"/>
            <a:r>
              <a:rPr lang="tr-TR" dirty="0"/>
              <a:t> jeotermal kaynak birden fazla jeotermal </a:t>
            </a:r>
            <a:r>
              <a:rPr lang="tr-TR" dirty="0" smtClean="0"/>
              <a:t>enerji kullanımı </a:t>
            </a:r>
            <a:r>
              <a:rPr lang="tr-TR" dirty="0"/>
              <a:t>sonucunda dünyada fosil yakıtların tüketimi ve bunların kullanımından doğan </a:t>
            </a:r>
            <a:r>
              <a:rPr lang="tr-TR" dirty="0" smtClean="0"/>
              <a:t>sera etkisi </a:t>
            </a:r>
            <a:r>
              <a:rPr lang="tr-TR" dirty="0"/>
              <a:t>ve asit yağmuru gazlarının atmosfere atımı nedeniyle meydana gelen zararlı </a:t>
            </a:r>
            <a:r>
              <a:rPr lang="tr-TR" dirty="0" smtClean="0"/>
              <a:t>etkiler azaltılmıştır</a:t>
            </a:r>
            <a:r>
              <a:rPr lang="tr-TR" dirty="0"/>
              <a:t>. </a:t>
            </a:r>
          </a:p>
        </p:txBody>
      </p:sp>
    </p:spTree>
    <p:extLst>
      <p:ext uri="{BB962C8B-B14F-4D97-AF65-F5344CB8AC3E}">
        <p14:creationId xmlns:p14="http://schemas.microsoft.com/office/powerpoint/2010/main" val="411645619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pPr algn="just"/>
            <a:r>
              <a:rPr lang="tr-TR" dirty="0"/>
              <a:t>Jeotermal enerji çevre dostu bir kaynak olarak tanınmakla birlikte </a:t>
            </a:r>
            <a:r>
              <a:rPr lang="tr-TR" dirty="0" smtClean="0"/>
              <a:t>akışkanın paslanmaya</a:t>
            </a:r>
            <a:r>
              <a:rPr lang="tr-TR" dirty="0"/>
              <a:t>, çürümeye, kireçlenmeye (kabuklaşmaya) neden olması, içerdiği bor </a:t>
            </a:r>
            <a:r>
              <a:rPr lang="tr-TR" dirty="0" smtClean="0"/>
              <a:t>yüzünden atılacağı </a:t>
            </a:r>
            <a:r>
              <a:rPr lang="tr-TR" dirty="0"/>
              <a:t>yüzey sularını kirletmesi, bünyesinde CO2, H2S ve bor gibi maddeler </a:t>
            </a:r>
            <a:r>
              <a:rPr lang="tr-TR" dirty="0" smtClean="0"/>
              <a:t>bulunması, uygulamada </a:t>
            </a:r>
            <a:r>
              <a:rPr lang="tr-TR" dirty="0"/>
              <a:t>bazı teknolojik önlemlerin alınmasını gerektirir.</a:t>
            </a:r>
          </a:p>
          <a:p>
            <a:r>
              <a:rPr lang="tr-TR" dirty="0"/>
              <a:t>Kullanılan jeotermal akışkanın çevre sorunu yaratmaması için yer altına geri </a:t>
            </a:r>
            <a:r>
              <a:rPr lang="tr-TR" dirty="0" smtClean="0"/>
              <a:t>verme (</a:t>
            </a:r>
            <a:r>
              <a:rPr lang="tr-TR" dirty="0" err="1" smtClean="0"/>
              <a:t>reenjeksiyon</a:t>
            </a:r>
            <a:r>
              <a:rPr lang="tr-TR" dirty="0"/>
              <a:t>) uygulaması geliştirilmiş ve çeşitli ülkelerde yasal olarak zorunlu </a:t>
            </a:r>
            <a:r>
              <a:rPr lang="tr-TR" dirty="0" smtClean="0"/>
              <a:t>duruma getirilmiştir</a:t>
            </a:r>
            <a:endParaRPr lang="tr-TR" dirty="0"/>
          </a:p>
        </p:txBody>
      </p:sp>
    </p:spTree>
    <p:extLst>
      <p:ext uri="{BB962C8B-B14F-4D97-AF65-F5344CB8AC3E}">
        <p14:creationId xmlns:p14="http://schemas.microsoft.com/office/powerpoint/2010/main" val="11098037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pPr algn="just"/>
            <a:r>
              <a:rPr lang="tr-TR" dirty="0"/>
              <a:t> Bugün Türkiye’de de uygulamaların </a:t>
            </a:r>
            <a:r>
              <a:rPr lang="tr-TR" dirty="0" smtClean="0"/>
              <a:t>çoğunda </a:t>
            </a:r>
            <a:r>
              <a:rPr lang="tr-TR" dirty="0" err="1" smtClean="0"/>
              <a:t>reenjeksiyon</a:t>
            </a:r>
            <a:r>
              <a:rPr lang="tr-TR" dirty="0" smtClean="0"/>
              <a:t> </a:t>
            </a:r>
            <a:r>
              <a:rPr lang="tr-TR" dirty="0"/>
              <a:t>yapılmaktadır. </a:t>
            </a:r>
            <a:r>
              <a:rPr lang="tr-TR" dirty="0" smtClean="0"/>
              <a:t>Bu durumda </a:t>
            </a:r>
            <a:r>
              <a:rPr lang="tr-TR" dirty="0"/>
              <a:t>jeotermal enerji çevreyi kirletmediği gibi petrol, doğal gaz ve kömür </a:t>
            </a:r>
            <a:r>
              <a:rPr lang="tr-TR" dirty="0" smtClean="0"/>
              <a:t>yerine kullanıldığı </a:t>
            </a:r>
            <a:r>
              <a:rPr lang="tr-TR" dirty="0"/>
              <a:t>için döviz tasarrufu da sağlamaktadır</a:t>
            </a:r>
            <a:r>
              <a:rPr lang="tr-TR" dirty="0" smtClean="0"/>
              <a:t>.</a:t>
            </a:r>
          </a:p>
          <a:p>
            <a:pPr algn="just"/>
            <a:r>
              <a:rPr lang="tr-TR" dirty="0"/>
              <a:t>Jeotermal enerji yerinde kullanılabilen bir enerji kaynağıdır ve uzun mesafelere </a:t>
            </a:r>
            <a:r>
              <a:rPr lang="tr-TR" dirty="0" smtClean="0"/>
              <a:t>nakli sınırlı </a:t>
            </a:r>
            <a:r>
              <a:rPr lang="tr-TR" dirty="0"/>
              <a:t>kalmaktadır (En </a:t>
            </a:r>
            <a:r>
              <a:rPr lang="tr-TR" dirty="0" smtClean="0"/>
              <a:t>fazla </a:t>
            </a:r>
            <a:r>
              <a:rPr lang="tr-TR" dirty="0"/>
              <a:t>100 km civarında). </a:t>
            </a:r>
            <a:endParaRPr lang="tr-TR" dirty="0" smtClean="0"/>
          </a:p>
          <a:p>
            <a:pPr algn="just"/>
            <a:r>
              <a:rPr lang="tr-TR" dirty="0"/>
              <a:t>Jeotermal enerjinin sürekli güç üretebilmesi (kesintisiz), </a:t>
            </a:r>
            <a:r>
              <a:rPr lang="tr-TR" dirty="0" smtClean="0"/>
              <a:t>hava değişimlerinden etkilenmemesi diğer avantajlarıdır</a:t>
            </a:r>
            <a:r>
              <a:rPr lang="tr-TR" dirty="0"/>
              <a:t>.</a:t>
            </a:r>
          </a:p>
        </p:txBody>
      </p:sp>
    </p:spTree>
    <p:extLst>
      <p:ext uri="{BB962C8B-B14F-4D97-AF65-F5344CB8AC3E}">
        <p14:creationId xmlns:p14="http://schemas.microsoft.com/office/powerpoint/2010/main" val="87069851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b="1" dirty="0">
                <a:solidFill>
                  <a:srgbClr val="FF0000"/>
                </a:solidFill>
              </a:rPr>
              <a:t> Güneş </a:t>
            </a:r>
            <a:r>
              <a:rPr lang="tr-TR" b="1" dirty="0" smtClean="0">
                <a:solidFill>
                  <a:srgbClr val="FF0000"/>
                </a:solidFill>
              </a:rPr>
              <a:t>Enerjisi</a:t>
            </a:r>
          </a:p>
          <a:p>
            <a:r>
              <a:rPr lang="tr-TR" dirty="0">
                <a:solidFill>
                  <a:schemeClr val="tx1"/>
                </a:solidFill>
              </a:rPr>
              <a:t>Güneşten gelen ve dünya atmosferi dışında şiddeti sabit ve 1370 W/m² olan ve </a:t>
            </a:r>
            <a:r>
              <a:rPr lang="tr-TR" dirty="0" smtClean="0">
                <a:solidFill>
                  <a:schemeClr val="tx1"/>
                </a:solidFill>
              </a:rPr>
              <a:t>yer yüzeyinde </a:t>
            </a:r>
            <a:r>
              <a:rPr lang="tr-TR" dirty="0">
                <a:solidFill>
                  <a:schemeClr val="tx1"/>
                </a:solidFill>
              </a:rPr>
              <a:t>0–1100 W/m² değerleri arasında değişen yenilenebilir bir enerji </a:t>
            </a:r>
            <a:r>
              <a:rPr lang="tr-TR" dirty="0" smtClean="0">
                <a:solidFill>
                  <a:schemeClr val="tx1"/>
                </a:solidFill>
              </a:rPr>
              <a:t>kaynağıdır.</a:t>
            </a:r>
          </a:p>
          <a:p>
            <a:r>
              <a:rPr lang="tr-TR" dirty="0">
                <a:solidFill>
                  <a:schemeClr val="tx1"/>
                </a:solidFill>
              </a:rPr>
              <a:t>Isıtmadan soğutmaya ve elektrik üretiminde kontrollü olarak kullanılabilmektedir</a:t>
            </a:r>
            <a:r>
              <a:rPr lang="tr-TR" dirty="0" smtClean="0">
                <a:solidFill>
                  <a:schemeClr val="tx1"/>
                </a:solidFill>
              </a:rPr>
              <a:t>.</a:t>
            </a:r>
          </a:p>
          <a:p>
            <a:endParaRPr lang="tr-TR" dirty="0">
              <a:solidFill>
                <a:schemeClr val="tx1"/>
              </a:solidFill>
            </a:endParaRPr>
          </a:p>
        </p:txBody>
      </p:sp>
    </p:spTree>
    <p:extLst>
      <p:ext uri="{BB962C8B-B14F-4D97-AF65-F5344CB8AC3E}">
        <p14:creationId xmlns:p14="http://schemas.microsoft.com/office/powerpoint/2010/main" val="66205294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dirty="0" smtClean="0"/>
              <a:t>Güneş enerjisini </a:t>
            </a:r>
            <a:r>
              <a:rPr lang="tr-TR" dirty="0"/>
              <a:t>toplayıp ısı, elektrik gibi faktörlere çevirebilen güneş kolektörleri güneş </a:t>
            </a:r>
            <a:r>
              <a:rPr lang="tr-TR" dirty="0" smtClean="0"/>
              <a:t>enerjisinin  kullanımındaki </a:t>
            </a:r>
            <a:r>
              <a:rPr lang="tr-TR" dirty="0"/>
              <a:t>aracı elemandır. </a:t>
            </a:r>
            <a:endParaRPr lang="tr-TR" dirty="0" smtClean="0"/>
          </a:p>
          <a:p>
            <a:pPr algn="just"/>
            <a:r>
              <a:rPr lang="tr-TR" dirty="0" smtClean="0"/>
              <a:t>Ülkemizin </a:t>
            </a:r>
            <a:r>
              <a:rPr lang="tr-TR" dirty="0">
                <a:solidFill>
                  <a:schemeClr val="accent1"/>
                </a:solidFill>
              </a:rPr>
              <a:t>yıllık güneşlenme süresi </a:t>
            </a:r>
            <a:r>
              <a:rPr lang="tr-TR" dirty="0"/>
              <a:t>ortalama olarak </a:t>
            </a:r>
            <a:r>
              <a:rPr lang="tr-TR" dirty="0" smtClean="0"/>
              <a:t>2640  saattir</a:t>
            </a:r>
            <a:r>
              <a:rPr lang="tr-TR" dirty="0">
                <a:solidFill>
                  <a:schemeClr val="accent1"/>
                </a:solidFill>
              </a:rPr>
              <a:t>. Maksimum güneşlenme </a:t>
            </a:r>
            <a:r>
              <a:rPr lang="tr-TR" dirty="0"/>
              <a:t>362 saat ile temmuz ayında, </a:t>
            </a:r>
            <a:r>
              <a:rPr lang="tr-TR" dirty="0">
                <a:solidFill>
                  <a:schemeClr val="accent1"/>
                </a:solidFill>
              </a:rPr>
              <a:t>minimum güneşlenme süresi </a:t>
            </a:r>
            <a:r>
              <a:rPr lang="tr-TR" dirty="0" smtClean="0"/>
              <a:t>ise 98 </a:t>
            </a:r>
            <a:r>
              <a:rPr lang="tr-TR" dirty="0"/>
              <a:t>saat ile aralık ayında görülmüştür.</a:t>
            </a:r>
          </a:p>
        </p:txBody>
      </p:sp>
    </p:spTree>
    <p:extLst>
      <p:ext uri="{BB962C8B-B14F-4D97-AF65-F5344CB8AC3E}">
        <p14:creationId xmlns:p14="http://schemas.microsoft.com/office/powerpoint/2010/main" val="2500051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3648" y="34415"/>
            <a:ext cx="5080000" cy="544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2166" y="5229200"/>
            <a:ext cx="5922963" cy="1281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839996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r>
              <a:rPr lang="tr-TR" b="1" dirty="0" smtClean="0">
                <a:solidFill>
                  <a:schemeClr val="accent1"/>
                </a:solidFill>
              </a:rPr>
              <a:t>Rüzgâr </a:t>
            </a:r>
            <a:r>
              <a:rPr lang="tr-TR" b="1" dirty="0">
                <a:solidFill>
                  <a:schemeClr val="accent1"/>
                </a:solidFill>
              </a:rPr>
              <a:t>Enerjisi </a:t>
            </a:r>
            <a:endParaRPr lang="tr-TR" b="1" dirty="0" smtClean="0">
              <a:solidFill>
                <a:schemeClr val="accent1"/>
              </a:solidFill>
            </a:endParaRPr>
          </a:p>
          <a:p>
            <a:r>
              <a:rPr lang="tr-TR" dirty="0">
                <a:solidFill>
                  <a:schemeClr val="tx1"/>
                </a:solidFill>
              </a:rPr>
              <a:t>Rüzgâr enerjisi, rüzgârı oluşturan hava akımının sahip olduğu hareket (</a:t>
            </a:r>
            <a:r>
              <a:rPr lang="tr-TR" dirty="0" smtClean="0">
                <a:solidFill>
                  <a:schemeClr val="tx1"/>
                </a:solidFill>
              </a:rPr>
              <a:t>kinetik) enerjisidir</a:t>
            </a:r>
            <a:r>
              <a:rPr lang="tr-TR" dirty="0">
                <a:solidFill>
                  <a:schemeClr val="tx1"/>
                </a:solidFill>
              </a:rPr>
              <a:t>. </a:t>
            </a:r>
            <a:endParaRPr lang="tr-TR" dirty="0" smtClean="0">
              <a:solidFill>
                <a:schemeClr val="tx1"/>
              </a:solidFill>
            </a:endParaRPr>
          </a:p>
          <a:p>
            <a:r>
              <a:rPr lang="tr-TR" dirty="0" smtClean="0">
                <a:solidFill>
                  <a:schemeClr val="tx1"/>
                </a:solidFill>
              </a:rPr>
              <a:t>Bu </a:t>
            </a:r>
            <a:r>
              <a:rPr lang="tr-TR" dirty="0">
                <a:solidFill>
                  <a:schemeClr val="tx1"/>
                </a:solidFill>
              </a:rPr>
              <a:t>enerjinin bir bölümü yararlı olan mekanik veya elektrik </a:t>
            </a:r>
            <a:r>
              <a:rPr lang="tr-TR" dirty="0" smtClean="0">
                <a:solidFill>
                  <a:schemeClr val="tx1"/>
                </a:solidFill>
              </a:rPr>
              <a:t>enerjisine dönüştürülebilir</a:t>
            </a:r>
            <a:r>
              <a:rPr lang="tr-TR" dirty="0">
                <a:solidFill>
                  <a:schemeClr val="tx1"/>
                </a:solidFill>
              </a:rPr>
              <a:t>.</a:t>
            </a:r>
          </a:p>
          <a:p>
            <a:r>
              <a:rPr lang="tr-TR" dirty="0">
                <a:solidFill>
                  <a:schemeClr val="tx1"/>
                </a:solidFill>
              </a:rPr>
              <a:t> </a:t>
            </a:r>
            <a:r>
              <a:rPr lang="tr-TR" dirty="0" smtClean="0">
                <a:solidFill>
                  <a:schemeClr val="tx1"/>
                </a:solidFill>
              </a:rPr>
              <a:t>Rüzgâr gücünden </a:t>
            </a:r>
            <a:r>
              <a:rPr lang="tr-TR" dirty="0">
                <a:solidFill>
                  <a:schemeClr val="tx1"/>
                </a:solidFill>
              </a:rPr>
              <a:t>ilk yararlanma şekli olarak yelkenli gemiler ve yel değirmenleri gösterilebilir.</a:t>
            </a:r>
          </a:p>
          <a:p>
            <a:r>
              <a:rPr lang="tr-TR" dirty="0">
                <a:solidFill>
                  <a:schemeClr val="tx1"/>
                </a:solidFill>
              </a:rPr>
              <a:t>Daha sonra tahıl öğütme, su pompalama, ağaç kesme işleri için de rüzgâr </a:t>
            </a:r>
            <a:r>
              <a:rPr lang="tr-TR" dirty="0" smtClean="0">
                <a:solidFill>
                  <a:schemeClr val="tx1"/>
                </a:solidFill>
              </a:rPr>
              <a:t>gücünden yararlanılmıştır</a:t>
            </a:r>
            <a:r>
              <a:rPr lang="tr-TR" dirty="0">
                <a:solidFill>
                  <a:schemeClr val="tx1"/>
                </a:solidFill>
              </a:rPr>
              <a:t>. </a:t>
            </a:r>
            <a:endParaRPr lang="tr-TR" dirty="0" smtClean="0">
              <a:solidFill>
                <a:schemeClr val="tx1"/>
              </a:solidFill>
            </a:endParaRPr>
          </a:p>
          <a:p>
            <a:r>
              <a:rPr lang="tr-TR" dirty="0" smtClean="0">
                <a:solidFill>
                  <a:schemeClr val="tx1"/>
                </a:solidFill>
              </a:rPr>
              <a:t>Günümüzde </a:t>
            </a:r>
            <a:r>
              <a:rPr lang="tr-TR" dirty="0">
                <a:solidFill>
                  <a:schemeClr val="tx1"/>
                </a:solidFill>
              </a:rPr>
              <a:t>rüzgâr daha çok elektrik üretmek amacıyla kullanılmaktadır.</a:t>
            </a:r>
          </a:p>
          <a:p>
            <a:endParaRPr lang="tr-TR" b="1" dirty="0">
              <a:solidFill>
                <a:schemeClr val="accent1"/>
              </a:solidFill>
            </a:endParaRPr>
          </a:p>
        </p:txBody>
      </p:sp>
    </p:spTree>
    <p:extLst>
      <p:ext uri="{BB962C8B-B14F-4D97-AF65-F5344CB8AC3E}">
        <p14:creationId xmlns:p14="http://schemas.microsoft.com/office/powerpoint/2010/main" val="57747702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çerik Yer Tutucusu 4"/>
          <p:cNvSpPr>
            <a:spLocks noGrp="1"/>
          </p:cNvSpPr>
          <p:nvPr>
            <p:ph sz="half" idx="1"/>
          </p:nvPr>
        </p:nvSpPr>
        <p:spPr/>
        <p:txBody>
          <a:bodyPr/>
          <a:lstStyle/>
          <a:p>
            <a:endParaRPr lang="tr-TR"/>
          </a:p>
        </p:txBody>
      </p:sp>
      <p:sp>
        <p:nvSpPr>
          <p:cNvPr id="6" name="İçerik Yer Tutucusu 5"/>
          <p:cNvSpPr>
            <a:spLocks noGrp="1"/>
          </p:cNvSpPr>
          <p:nvPr>
            <p:ph sz="half" idx="2"/>
          </p:nvPr>
        </p:nvSpPr>
        <p:spPr>
          <a:xfrm>
            <a:off x="1619672" y="3110618"/>
            <a:ext cx="7198568" cy="3767328"/>
          </a:xfrm>
        </p:spPr>
        <p:txBody>
          <a:bodyPr/>
          <a:lstStyle/>
          <a:p>
            <a:endParaRPr lang="tr-TR" dirty="0" smtClean="0"/>
          </a:p>
          <a:p>
            <a:r>
              <a:rPr lang="tr-TR" dirty="0" smtClean="0">
                <a:solidFill>
                  <a:srgbClr val="FF0000"/>
                </a:solidFill>
              </a:rPr>
              <a:t>Rüzgâr </a:t>
            </a:r>
            <a:r>
              <a:rPr lang="tr-TR" dirty="0">
                <a:solidFill>
                  <a:srgbClr val="FF0000"/>
                </a:solidFill>
              </a:rPr>
              <a:t>enerjisi temiz bir enerjidir, </a:t>
            </a:r>
            <a:r>
              <a:rPr lang="tr-TR" dirty="0" smtClean="0">
                <a:solidFill>
                  <a:srgbClr val="FF0000"/>
                </a:solidFill>
              </a:rPr>
              <a:t>yarattığı tek </a:t>
            </a:r>
            <a:r>
              <a:rPr lang="tr-TR" dirty="0">
                <a:solidFill>
                  <a:srgbClr val="FF0000"/>
                </a:solidFill>
              </a:rPr>
              <a:t>kirlilik gürültüdür.</a:t>
            </a:r>
          </a:p>
        </p:txBody>
      </p:sp>
      <p:pic>
        <p:nvPicPr>
          <p:cNvPr id="3074" name="Picture 2" descr="http://statik1.enerjienstitusu.com/wp-content/uploads/r%C3%BCzgar-g%C3%BClleri-33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395536"/>
            <a:ext cx="6264696" cy="4160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672029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a:bodyPr>
          <a:lstStyle/>
          <a:p>
            <a:pPr marL="0" indent="0">
              <a:buNone/>
            </a:pPr>
            <a:r>
              <a:rPr lang="tr-TR" dirty="0">
                <a:solidFill>
                  <a:srgbClr val="FF0000"/>
                </a:solidFill>
              </a:rPr>
              <a:t>Rüzgâr Enerjisi Kullanım Alanları</a:t>
            </a:r>
          </a:p>
          <a:p>
            <a:r>
              <a:rPr lang="tr-TR" dirty="0" smtClean="0"/>
              <a:t> </a:t>
            </a:r>
            <a:r>
              <a:rPr lang="tr-TR" dirty="0"/>
              <a:t>Evler</a:t>
            </a:r>
          </a:p>
          <a:p>
            <a:r>
              <a:rPr lang="tr-TR" dirty="0"/>
              <a:t> </a:t>
            </a:r>
            <a:r>
              <a:rPr lang="tr-TR" dirty="0" smtClean="0"/>
              <a:t>İşletmeler</a:t>
            </a:r>
            <a:endParaRPr lang="tr-TR" dirty="0"/>
          </a:p>
          <a:p>
            <a:r>
              <a:rPr lang="tr-TR" dirty="0" smtClean="0"/>
              <a:t> </a:t>
            </a:r>
            <a:r>
              <a:rPr lang="tr-TR" dirty="0"/>
              <a:t>Park, bahçe ve cadde aydınlatmaları</a:t>
            </a:r>
          </a:p>
          <a:p>
            <a:r>
              <a:rPr lang="tr-TR" dirty="0" smtClean="0"/>
              <a:t> </a:t>
            </a:r>
            <a:r>
              <a:rPr lang="tr-TR" dirty="0"/>
              <a:t>Sinyalizasyon</a:t>
            </a:r>
          </a:p>
          <a:p>
            <a:r>
              <a:rPr lang="tr-TR" dirty="0" smtClean="0"/>
              <a:t> </a:t>
            </a:r>
            <a:r>
              <a:rPr lang="tr-TR" dirty="0"/>
              <a:t>Sulama sistemleri</a:t>
            </a:r>
          </a:p>
          <a:p>
            <a:r>
              <a:rPr lang="tr-TR" dirty="0" smtClean="0"/>
              <a:t> </a:t>
            </a:r>
            <a:r>
              <a:rPr lang="tr-TR" dirty="0"/>
              <a:t>Karavan, tekne ve mobil istasyonlar</a:t>
            </a:r>
          </a:p>
          <a:p>
            <a:r>
              <a:rPr lang="tr-TR" dirty="0" smtClean="0"/>
              <a:t> </a:t>
            </a:r>
            <a:r>
              <a:rPr lang="tr-TR" dirty="0"/>
              <a:t>Elektrik enerjisi ihtiyacı olabilecek her yer (Rüzgâr ölçümleri </a:t>
            </a:r>
            <a:r>
              <a:rPr lang="tr-TR" dirty="0" smtClean="0"/>
              <a:t>uygun rapor </a:t>
            </a:r>
            <a:r>
              <a:rPr lang="tr-TR" dirty="0"/>
              <a:t>edilmeyen yerlerde tavsiye edilmez.)</a:t>
            </a:r>
          </a:p>
        </p:txBody>
      </p:sp>
    </p:spTree>
    <p:extLst>
      <p:ext uri="{BB962C8B-B14F-4D97-AF65-F5344CB8AC3E}">
        <p14:creationId xmlns:p14="http://schemas.microsoft.com/office/powerpoint/2010/main" val="129593867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solidFill>
                  <a:srgbClr val="FF0000"/>
                </a:solidFill>
              </a:rPr>
              <a:t>Avantaj ve Dezavantajları</a:t>
            </a:r>
          </a:p>
          <a:p>
            <a:pPr algn="just"/>
            <a:r>
              <a:rPr lang="tr-TR" dirty="0"/>
              <a:t>Rüzgâr santralinin üretim hayatı boyunca yakıt maliyeti yoktur ve işletme </a:t>
            </a:r>
            <a:r>
              <a:rPr lang="tr-TR" dirty="0" smtClean="0"/>
              <a:t>maliyetleri yok </a:t>
            </a:r>
            <a:r>
              <a:rPr lang="tr-TR" dirty="0"/>
              <a:t>denecek kadar azdır. </a:t>
            </a:r>
            <a:endParaRPr lang="tr-TR" dirty="0" smtClean="0"/>
          </a:p>
          <a:p>
            <a:pPr algn="just"/>
            <a:r>
              <a:rPr lang="tr-TR" dirty="0"/>
              <a:t>Yerli bir kaynak olması nedeniyle enerjide dışa </a:t>
            </a:r>
            <a:r>
              <a:rPr lang="tr-TR" dirty="0" smtClean="0"/>
              <a:t>bağımlılığı azaltmaktadır.</a:t>
            </a:r>
          </a:p>
          <a:p>
            <a:pPr algn="just"/>
            <a:r>
              <a:rPr lang="tr-TR" dirty="0"/>
              <a:t> Rüzgâr, </a:t>
            </a:r>
            <a:r>
              <a:rPr lang="tr-TR" dirty="0" smtClean="0"/>
              <a:t>kirlilik yaratmayan </a:t>
            </a:r>
            <a:r>
              <a:rPr lang="tr-TR" dirty="0"/>
              <a:t>ve çevreye yok denecek kadar az zarar veren yenilenebilir enerji kaynağıdır. </a:t>
            </a:r>
          </a:p>
        </p:txBody>
      </p:sp>
    </p:spTree>
    <p:extLst>
      <p:ext uri="{BB962C8B-B14F-4D97-AF65-F5344CB8AC3E}">
        <p14:creationId xmlns:p14="http://schemas.microsoft.com/office/powerpoint/2010/main" val="129269814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pPr algn="just"/>
            <a:r>
              <a:rPr lang="tr-TR" dirty="0"/>
              <a:t>Rüzgâr tarlalarının geniş alan istemesi sorun gibi görülebilmektedir ancak </a:t>
            </a:r>
            <a:r>
              <a:rPr lang="tr-TR" dirty="0" smtClean="0"/>
              <a:t>rüzgâr santralinde </a:t>
            </a:r>
            <a:r>
              <a:rPr lang="tr-TR" dirty="0"/>
              <a:t>türbinlerin kapladığı gerçek alan santral toplam alanının %1-1,2’si </a:t>
            </a:r>
            <a:r>
              <a:rPr lang="tr-TR" dirty="0" smtClean="0"/>
              <a:t>kadardır.</a:t>
            </a:r>
          </a:p>
          <a:p>
            <a:pPr algn="just"/>
            <a:r>
              <a:rPr lang="tr-TR" dirty="0"/>
              <a:t>Tarım alanlarında çiftçilik faaliyetlerine </a:t>
            </a:r>
            <a:r>
              <a:rPr lang="tr-TR" dirty="0" smtClean="0"/>
              <a:t>engel olmamaktadır.</a:t>
            </a:r>
          </a:p>
          <a:p>
            <a:pPr algn="just"/>
            <a:r>
              <a:rPr lang="tr-TR" dirty="0"/>
              <a:t>Rüzgâr enerjisinde üretimde kullanılan doğaya hiçbir zararı olmayan rüzgâr </a:t>
            </a:r>
            <a:r>
              <a:rPr lang="tr-TR" dirty="0" smtClean="0"/>
              <a:t>türbinleri hem </a:t>
            </a:r>
            <a:r>
              <a:rPr lang="tr-TR" dirty="0"/>
              <a:t>fazla alan kaplamamakta hem de kuruldukları alanda yaşayan insanlar için iş </a:t>
            </a:r>
            <a:r>
              <a:rPr lang="tr-TR" dirty="0" smtClean="0"/>
              <a:t>alanı yaratmaktadır</a:t>
            </a:r>
            <a:endParaRPr lang="tr-TR" dirty="0"/>
          </a:p>
        </p:txBody>
      </p:sp>
    </p:spTree>
    <p:extLst>
      <p:ext uri="{BB962C8B-B14F-4D97-AF65-F5344CB8AC3E}">
        <p14:creationId xmlns:p14="http://schemas.microsoft.com/office/powerpoint/2010/main" val="379547335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pPr algn="just"/>
            <a:r>
              <a:rPr lang="tr-TR" dirty="0"/>
              <a:t>Rüzgâr santrallerinin görsel ve estetik kirliliği, gürültü yapması, kuş ölümlerine </a:t>
            </a:r>
            <a:r>
              <a:rPr lang="tr-TR" dirty="0" smtClean="0"/>
              <a:t>neden olması</a:t>
            </a:r>
            <a:r>
              <a:rPr lang="tr-TR" dirty="0"/>
              <a:t>, kuşların göç yollarını değiştirmelerine neden olması, gerek radyo gerekse </a:t>
            </a:r>
            <a:r>
              <a:rPr lang="tr-TR" dirty="0" smtClean="0"/>
              <a:t>televizyon alıcılarında </a:t>
            </a:r>
            <a:r>
              <a:rPr lang="tr-TR" dirty="0"/>
              <a:t>parazitler oluşturması (2-3 km’lik alan içinde) gibi olumsuz çevre </a:t>
            </a:r>
            <a:r>
              <a:rPr lang="tr-TR" dirty="0" smtClean="0"/>
              <a:t>etkilerinden söz </a:t>
            </a:r>
            <a:r>
              <a:rPr lang="tr-TR" dirty="0"/>
              <a:t>edilebilmektedir.</a:t>
            </a:r>
          </a:p>
          <a:p>
            <a:r>
              <a:rPr lang="tr-TR" dirty="0"/>
              <a:t>Ayrıca rüzgâr santralleri kırsal alanlara kurulduğundan arkeolojik açıdan </a:t>
            </a:r>
            <a:r>
              <a:rPr lang="tr-TR" dirty="0" smtClean="0"/>
              <a:t>önemli alanlara </a:t>
            </a:r>
            <a:r>
              <a:rPr lang="tr-TR" dirty="0"/>
              <a:t>zarar verme riski taşımaktadır. </a:t>
            </a:r>
            <a:endParaRPr lang="tr-TR" dirty="0" smtClean="0"/>
          </a:p>
          <a:p>
            <a:r>
              <a:rPr lang="tr-TR" dirty="0" smtClean="0"/>
              <a:t>Bu </a:t>
            </a:r>
            <a:r>
              <a:rPr lang="tr-TR" dirty="0"/>
              <a:t>nedenle santralin yapılacağı arazi </a:t>
            </a:r>
            <a:r>
              <a:rPr lang="tr-TR" dirty="0" smtClean="0"/>
              <a:t>üzerinde ayrıntılı </a:t>
            </a:r>
            <a:r>
              <a:rPr lang="tr-TR" dirty="0"/>
              <a:t>arkeolojik araştırma yapılması gerektiğinden inşaata başlama süresi uzamakta ya </a:t>
            </a:r>
            <a:r>
              <a:rPr lang="tr-TR" dirty="0" smtClean="0"/>
              <a:t>da hiç </a:t>
            </a:r>
            <a:r>
              <a:rPr lang="tr-TR" dirty="0"/>
              <a:t>yapılamamaktadır.</a:t>
            </a:r>
          </a:p>
          <a:p>
            <a:endParaRPr lang="tr-TR" dirty="0"/>
          </a:p>
        </p:txBody>
      </p:sp>
    </p:spTree>
    <p:extLst>
      <p:ext uri="{BB962C8B-B14F-4D97-AF65-F5344CB8AC3E}">
        <p14:creationId xmlns:p14="http://schemas.microsoft.com/office/powerpoint/2010/main" val="354287993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b="1" dirty="0" err="1">
                <a:solidFill>
                  <a:srgbClr val="FF0000"/>
                </a:solidFill>
              </a:rPr>
              <a:t>Nükler</a:t>
            </a:r>
            <a:r>
              <a:rPr lang="tr-TR" b="1" dirty="0">
                <a:solidFill>
                  <a:srgbClr val="FF0000"/>
                </a:solidFill>
              </a:rPr>
              <a:t> </a:t>
            </a:r>
            <a:r>
              <a:rPr lang="tr-TR" b="1" dirty="0" smtClean="0">
                <a:solidFill>
                  <a:srgbClr val="FF0000"/>
                </a:solidFill>
              </a:rPr>
              <a:t>Enerji</a:t>
            </a:r>
          </a:p>
          <a:p>
            <a:r>
              <a:rPr lang="tr-TR" dirty="0">
                <a:solidFill>
                  <a:schemeClr val="tx1"/>
                </a:solidFill>
              </a:rPr>
              <a:t>Ağır radyoaktif (uranyum gibi) atomların bir nötronun çarpması ile daha </a:t>
            </a:r>
            <a:r>
              <a:rPr lang="tr-TR" dirty="0" smtClean="0">
                <a:solidFill>
                  <a:schemeClr val="tx1"/>
                </a:solidFill>
              </a:rPr>
              <a:t>küçük atomlara </a:t>
            </a:r>
            <a:r>
              <a:rPr lang="tr-TR" dirty="0">
                <a:solidFill>
                  <a:schemeClr val="tx1"/>
                </a:solidFill>
              </a:rPr>
              <a:t>bölünmesi (</a:t>
            </a:r>
            <a:r>
              <a:rPr lang="tr-TR" dirty="0" err="1">
                <a:solidFill>
                  <a:schemeClr val="tx1"/>
                </a:solidFill>
              </a:rPr>
              <a:t>fisyon</a:t>
            </a:r>
            <a:r>
              <a:rPr lang="tr-TR" dirty="0">
                <a:solidFill>
                  <a:schemeClr val="tx1"/>
                </a:solidFill>
              </a:rPr>
              <a:t>) veya hafif radyoaktif atomların birleşerek daha ağır </a:t>
            </a:r>
            <a:r>
              <a:rPr lang="tr-TR" dirty="0" smtClean="0">
                <a:solidFill>
                  <a:schemeClr val="tx1"/>
                </a:solidFill>
              </a:rPr>
              <a:t>atomları oluşturması </a:t>
            </a:r>
            <a:r>
              <a:rPr lang="tr-TR" dirty="0">
                <a:solidFill>
                  <a:schemeClr val="tx1"/>
                </a:solidFill>
              </a:rPr>
              <a:t>(füzyon) sonucu çok büyük bir miktarda enerji açığa çıkar. </a:t>
            </a:r>
            <a:endParaRPr lang="tr-TR" dirty="0" smtClean="0">
              <a:solidFill>
                <a:schemeClr val="tx1"/>
              </a:solidFill>
            </a:endParaRPr>
          </a:p>
          <a:p>
            <a:r>
              <a:rPr lang="tr-TR" dirty="0" smtClean="0">
                <a:solidFill>
                  <a:schemeClr val="tx1"/>
                </a:solidFill>
              </a:rPr>
              <a:t>Bu </a:t>
            </a:r>
            <a:r>
              <a:rPr lang="tr-TR" dirty="0">
                <a:solidFill>
                  <a:schemeClr val="tx1"/>
                </a:solidFill>
              </a:rPr>
              <a:t>enerjiye </a:t>
            </a:r>
            <a:r>
              <a:rPr lang="tr-TR" dirty="0" smtClean="0">
                <a:solidFill>
                  <a:schemeClr val="tx1"/>
                </a:solidFill>
              </a:rPr>
              <a:t>nükleer enerji </a:t>
            </a:r>
            <a:r>
              <a:rPr lang="tr-TR" dirty="0">
                <a:solidFill>
                  <a:schemeClr val="tx1"/>
                </a:solidFill>
              </a:rPr>
              <a:t>denir. Nükleer reaktörlerde </a:t>
            </a:r>
            <a:r>
              <a:rPr lang="tr-TR" dirty="0" err="1">
                <a:solidFill>
                  <a:schemeClr val="tx1"/>
                </a:solidFill>
              </a:rPr>
              <a:t>fisyon</a:t>
            </a:r>
            <a:r>
              <a:rPr lang="tr-TR" dirty="0">
                <a:solidFill>
                  <a:schemeClr val="tx1"/>
                </a:solidFill>
              </a:rPr>
              <a:t> reaksiyonu ile edilen enerji elektriğe çevrilir.</a:t>
            </a:r>
          </a:p>
        </p:txBody>
      </p:sp>
    </p:spTree>
    <p:extLst>
      <p:ext uri="{BB962C8B-B14F-4D97-AF65-F5344CB8AC3E}">
        <p14:creationId xmlns:p14="http://schemas.microsoft.com/office/powerpoint/2010/main" val="93320077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pPr algn="just"/>
            <a:r>
              <a:rPr lang="tr-TR" dirty="0"/>
              <a:t>Nükleer enerji günümüz elektrik ihtiyacının yaklaşık %17′sini karşılamaktadır. </a:t>
            </a:r>
            <a:endParaRPr lang="tr-TR" dirty="0" smtClean="0"/>
          </a:p>
          <a:p>
            <a:pPr algn="just"/>
            <a:r>
              <a:rPr lang="tr-TR" dirty="0" smtClean="0"/>
              <a:t>Bazı ülkeler </a:t>
            </a:r>
            <a:r>
              <a:rPr lang="tr-TR" dirty="0"/>
              <a:t>enerjilerinin büyük bir kısmını nükleer santrallerden üretmektedir. Örneğin </a:t>
            </a:r>
            <a:r>
              <a:rPr lang="tr-TR" dirty="0" smtClean="0"/>
              <a:t>Fransa, Uluslararası </a:t>
            </a:r>
            <a:r>
              <a:rPr lang="tr-TR" dirty="0"/>
              <a:t>Atom Enerjisi Ajansı verilerine göre elektrik enerjisinin </a:t>
            </a:r>
            <a:r>
              <a:rPr lang="tr-TR" dirty="0" smtClean="0"/>
              <a:t>%75′ini nükleer enerjiden </a:t>
            </a:r>
            <a:r>
              <a:rPr lang="tr-TR" dirty="0"/>
              <a:t>sağlamaktadır. </a:t>
            </a:r>
            <a:endParaRPr lang="tr-TR" dirty="0" smtClean="0"/>
          </a:p>
          <a:p>
            <a:pPr algn="just"/>
            <a:r>
              <a:rPr lang="tr-TR" dirty="0"/>
              <a:t>Dünya </a:t>
            </a:r>
            <a:r>
              <a:rPr lang="tr-TR" dirty="0" smtClean="0"/>
              <a:t>çapında 400′den </a:t>
            </a:r>
            <a:r>
              <a:rPr lang="tr-TR" dirty="0"/>
              <a:t>fazla nükleer santral bulunmakta ve bunların 100′den fazlası sadece Amerika’da </a:t>
            </a:r>
            <a:r>
              <a:rPr lang="tr-TR" dirty="0" smtClean="0"/>
              <a:t>yer almaktadır</a:t>
            </a:r>
            <a:r>
              <a:rPr lang="tr-TR" dirty="0"/>
              <a:t>.</a:t>
            </a:r>
          </a:p>
          <a:p>
            <a:pPr algn="just"/>
            <a:endParaRPr lang="tr-TR" dirty="0"/>
          </a:p>
        </p:txBody>
      </p:sp>
    </p:spTree>
    <p:extLst>
      <p:ext uri="{BB962C8B-B14F-4D97-AF65-F5344CB8AC3E}">
        <p14:creationId xmlns:p14="http://schemas.microsoft.com/office/powerpoint/2010/main" val="134439512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6835" y="4581128"/>
            <a:ext cx="8473480" cy="1600200"/>
          </a:xfrm>
        </p:spPr>
        <p:txBody>
          <a:bodyPr>
            <a:normAutofit fontScale="90000"/>
          </a:bodyPr>
          <a:lstStyle/>
          <a:p>
            <a:r>
              <a:rPr lang="tr-TR" dirty="0">
                <a:solidFill>
                  <a:schemeClr val="accent1"/>
                </a:solidFill>
              </a:rPr>
              <a:t> Enerji Kaynaklarını Ekonomik ve Verimli Kullanma Yolları</a:t>
            </a:r>
          </a:p>
        </p:txBody>
      </p:sp>
      <p:sp>
        <p:nvSpPr>
          <p:cNvPr id="3" name="İçerik Yer Tutucusu 2"/>
          <p:cNvSpPr>
            <a:spLocks noGrp="1"/>
          </p:cNvSpPr>
          <p:nvPr>
            <p:ph idx="1"/>
          </p:nvPr>
        </p:nvSpPr>
        <p:spPr/>
        <p:txBody>
          <a:bodyPr>
            <a:normAutofit/>
          </a:bodyPr>
          <a:lstStyle/>
          <a:p>
            <a:r>
              <a:rPr lang="tr-TR" dirty="0"/>
              <a:t>Başlıca enerji kaynaklarımız; elektrik, su, güneş, kömür ve petroldür</a:t>
            </a:r>
            <a:r>
              <a:rPr lang="tr-TR" dirty="0" smtClean="0"/>
              <a:t>.</a:t>
            </a:r>
          </a:p>
          <a:p>
            <a:r>
              <a:rPr lang="tr-TR" dirty="0" smtClean="0"/>
              <a:t> </a:t>
            </a:r>
            <a:r>
              <a:rPr lang="tr-TR" dirty="0"/>
              <a:t>Bu </a:t>
            </a:r>
            <a:r>
              <a:rPr lang="tr-TR" dirty="0" smtClean="0"/>
              <a:t>enerji kaynaklarından </a:t>
            </a:r>
            <a:r>
              <a:rPr lang="tr-TR" dirty="0"/>
              <a:t>elektriği kendimiz üretiyoruz. Güneş ışığından ve sularımızdan doğal </a:t>
            </a:r>
            <a:r>
              <a:rPr lang="tr-TR" dirty="0" smtClean="0"/>
              <a:t>enerji olarak </a:t>
            </a:r>
            <a:r>
              <a:rPr lang="tr-TR" dirty="0"/>
              <a:t>yararlanıyoruz</a:t>
            </a:r>
            <a:r>
              <a:rPr lang="tr-TR" dirty="0" smtClean="0"/>
              <a:t>.</a:t>
            </a:r>
          </a:p>
          <a:p>
            <a:r>
              <a:rPr lang="tr-TR" dirty="0" smtClean="0"/>
              <a:t> </a:t>
            </a:r>
            <a:r>
              <a:rPr lang="tr-TR" dirty="0"/>
              <a:t>Petrol ülkemizde yeterince çıkmadığı için petrolün yarısını </a:t>
            </a:r>
            <a:r>
              <a:rPr lang="tr-TR" dirty="0" smtClean="0"/>
              <a:t>dışarıdan alıyoruz.</a:t>
            </a:r>
          </a:p>
          <a:p>
            <a:r>
              <a:rPr lang="tr-TR" dirty="0" smtClean="0"/>
              <a:t> </a:t>
            </a:r>
            <a:r>
              <a:rPr lang="tr-TR" dirty="0"/>
              <a:t>Son yıllarda kömür rezervlerimizin azalması sebebi ile onu da dışarıdan </a:t>
            </a:r>
            <a:r>
              <a:rPr lang="tr-TR" dirty="0" smtClean="0"/>
              <a:t>ithal etmeye </a:t>
            </a:r>
            <a:r>
              <a:rPr lang="tr-TR" dirty="0"/>
              <a:t>başladık.</a:t>
            </a:r>
          </a:p>
        </p:txBody>
      </p:sp>
    </p:spTree>
    <p:extLst>
      <p:ext uri="{BB962C8B-B14F-4D97-AF65-F5344CB8AC3E}">
        <p14:creationId xmlns:p14="http://schemas.microsoft.com/office/powerpoint/2010/main" val="147781449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solidFill>
                  <a:schemeClr val="accent1"/>
                </a:solidFill>
              </a:rPr>
              <a:t>Ulusal ekonomimizin düzelmesi için enerjiyi tutumlu kullanmak zorundayız. </a:t>
            </a:r>
            <a:endParaRPr lang="tr-TR" dirty="0" smtClean="0">
              <a:solidFill>
                <a:schemeClr val="accent1"/>
              </a:solidFill>
            </a:endParaRPr>
          </a:p>
          <a:p>
            <a:r>
              <a:rPr lang="tr-TR" dirty="0" smtClean="0"/>
              <a:t>Enerjinin yetersizliği</a:t>
            </a:r>
            <a:r>
              <a:rPr lang="tr-TR" dirty="0"/>
              <a:t>, üretimin düşmesini, yurt </a:t>
            </a:r>
            <a:r>
              <a:rPr lang="tr-TR" dirty="0" smtClean="0"/>
              <a:t>ekonomisini </a:t>
            </a:r>
            <a:r>
              <a:rPr lang="tr-TR" dirty="0"/>
              <a:t>ve günlük yaşantımızı etkilemektedir</a:t>
            </a:r>
            <a:r>
              <a:rPr lang="tr-TR" dirty="0" smtClean="0"/>
              <a:t>.</a:t>
            </a:r>
          </a:p>
          <a:p>
            <a:r>
              <a:rPr lang="tr-TR" dirty="0"/>
              <a:t>Ekonomik üretim ana unsuru olan ve hayat kalitemizi iyileştiren </a:t>
            </a:r>
            <a:r>
              <a:rPr lang="tr-TR" dirty="0" smtClean="0"/>
              <a:t>enerjinin kullanımından </a:t>
            </a:r>
            <a:r>
              <a:rPr lang="tr-TR" dirty="0"/>
              <a:t>vazgeçemeyeceğimize göre enerjiyi verimli kullanalım.</a:t>
            </a:r>
          </a:p>
        </p:txBody>
      </p:sp>
    </p:spTree>
    <p:extLst>
      <p:ext uri="{BB962C8B-B14F-4D97-AF65-F5344CB8AC3E}">
        <p14:creationId xmlns:p14="http://schemas.microsoft.com/office/powerpoint/2010/main" val="62208983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solidFill>
                  <a:schemeClr val="accent1"/>
                </a:solidFill>
              </a:rPr>
              <a:t>Çevreyi </a:t>
            </a:r>
            <a:r>
              <a:rPr lang="tr-TR" dirty="0">
                <a:solidFill>
                  <a:schemeClr val="accent1"/>
                </a:solidFill>
              </a:rPr>
              <a:t>ve İnsan Sağlığını Tehdit Edici </a:t>
            </a:r>
            <a:r>
              <a:rPr lang="tr-TR" dirty="0" err="1" smtClean="0">
                <a:solidFill>
                  <a:schemeClr val="accent1"/>
                </a:solidFill>
              </a:rPr>
              <a:t>Enerj</a:t>
            </a:r>
            <a:r>
              <a:rPr lang="tr-TR" dirty="0" smtClean="0">
                <a:solidFill>
                  <a:schemeClr val="accent1"/>
                </a:solidFill>
              </a:rPr>
              <a:t> Kaynaklarına Karşı </a:t>
            </a:r>
            <a:r>
              <a:rPr lang="tr-TR" dirty="0">
                <a:solidFill>
                  <a:schemeClr val="accent1"/>
                </a:solidFill>
              </a:rPr>
              <a:t>Önlemler</a:t>
            </a:r>
          </a:p>
          <a:p>
            <a:r>
              <a:rPr lang="tr-TR" dirty="0">
                <a:solidFill>
                  <a:schemeClr val="accent1"/>
                </a:solidFill>
              </a:rPr>
              <a:t>Ekosisteme zarar enerji kaynakları;</a:t>
            </a:r>
          </a:p>
          <a:p>
            <a:r>
              <a:rPr lang="tr-TR" dirty="0" smtClean="0"/>
              <a:t> </a:t>
            </a:r>
            <a:r>
              <a:rPr lang="tr-TR" dirty="0"/>
              <a:t>Kömür</a:t>
            </a:r>
          </a:p>
          <a:p>
            <a:r>
              <a:rPr lang="tr-TR" dirty="0" smtClean="0"/>
              <a:t> </a:t>
            </a:r>
            <a:r>
              <a:rPr lang="tr-TR" dirty="0"/>
              <a:t>Petrol</a:t>
            </a:r>
          </a:p>
          <a:p>
            <a:r>
              <a:rPr lang="tr-TR" dirty="0" smtClean="0"/>
              <a:t> </a:t>
            </a:r>
            <a:r>
              <a:rPr lang="tr-TR" dirty="0"/>
              <a:t>Doğal gaz</a:t>
            </a:r>
          </a:p>
          <a:p>
            <a:r>
              <a:rPr lang="tr-TR" dirty="0" smtClean="0"/>
              <a:t> </a:t>
            </a:r>
            <a:r>
              <a:rPr lang="tr-TR" dirty="0"/>
              <a:t>Çekirdeksel </a:t>
            </a:r>
            <a:r>
              <a:rPr lang="tr-TR" dirty="0" err="1"/>
              <a:t>fizyon</a:t>
            </a:r>
            <a:r>
              <a:rPr lang="tr-TR" dirty="0"/>
              <a:t> (nükleer) şeklinde sıralanabilir</a:t>
            </a:r>
          </a:p>
        </p:txBody>
      </p:sp>
    </p:spTree>
    <p:extLst>
      <p:ext uri="{BB962C8B-B14F-4D97-AF65-F5344CB8AC3E}">
        <p14:creationId xmlns:p14="http://schemas.microsoft.com/office/powerpoint/2010/main" val="359249235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solidFill>
                  <a:schemeClr val="accent1"/>
                </a:solidFill>
              </a:rPr>
              <a:t>Yeni </a:t>
            </a:r>
            <a:r>
              <a:rPr lang="tr-TR" dirty="0">
                <a:solidFill>
                  <a:schemeClr val="accent1"/>
                </a:solidFill>
              </a:rPr>
              <a:t>ve Temiz Enerji Kaynakları </a:t>
            </a:r>
          </a:p>
        </p:txBody>
      </p:sp>
      <p:sp>
        <p:nvSpPr>
          <p:cNvPr id="5" name="İçerik Yer Tutucusu 4"/>
          <p:cNvSpPr>
            <a:spLocks noGrp="1"/>
          </p:cNvSpPr>
          <p:nvPr>
            <p:ph sz="half" idx="2"/>
          </p:nvPr>
        </p:nvSpPr>
        <p:spPr>
          <a:xfrm>
            <a:off x="6084168" y="692696"/>
            <a:ext cx="2664296" cy="3767328"/>
          </a:xfrm>
        </p:spPr>
        <p:txBody>
          <a:bodyPr/>
          <a:lstStyle/>
          <a:p>
            <a:r>
              <a:rPr lang="tr-TR" dirty="0" smtClean="0"/>
              <a:t>Enerji </a:t>
            </a:r>
            <a:r>
              <a:rPr lang="tr-TR" dirty="0"/>
              <a:t>çevrim biçimlerine göre enerji kaynakları </a:t>
            </a:r>
            <a:r>
              <a:rPr lang="tr-TR" dirty="0" smtClean="0"/>
              <a:t>şu şekilde </a:t>
            </a:r>
            <a:r>
              <a:rPr lang="tr-TR" dirty="0"/>
              <a:t>ayrılabilir: </a:t>
            </a: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548680"/>
            <a:ext cx="5400600" cy="4052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573501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2060848"/>
            <a:ext cx="6781800" cy="1600200"/>
          </a:xfrm>
        </p:spPr>
        <p:txBody>
          <a:bodyPr>
            <a:normAutofit fontScale="90000"/>
          </a:bodyPr>
          <a:lstStyle/>
          <a:p>
            <a:r>
              <a:rPr lang="tr-TR" sz="8800" dirty="0">
                <a:solidFill>
                  <a:schemeClr val="accent1"/>
                </a:solidFill>
              </a:rPr>
              <a:t>İSRAF</a:t>
            </a:r>
            <a:br>
              <a:rPr lang="tr-TR" sz="8800" dirty="0">
                <a:solidFill>
                  <a:schemeClr val="accent1"/>
                </a:solidFill>
              </a:rPr>
            </a:br>
            <a:endParaRPr lang="tr-TR" sz="8800" dirty="0">
              <a:solidFill>
                <a:schemeClr val="accent1"/>
              </a:solidFill>
            </a:endParaRPr>
          </a:p>
        </p:txBody>
      </p:sp>
      <p:sp>
        <p:nvSpPr>
          <p:cNvPr id="3" name="İçerik Yer Tutucusu 2"/>
          <p:cNvSpPr>
            <a:spLocks noGrp="1"/>
          </p:cNvSpPr>
          <p:nvPr>
            <p:ph idx="1"/>
          </p:nvPr>
        </p:nvSpPr>
        <p:spPr/>
        <p:txBody>
          <a:bodyPr/>
          <a:lstStyle/>
          <a:p>
            <a:endParaRPr lang="tr-TR" dirty="0"/>
          </a:p>
        </p:txBody>
      </p:sp>
      <p:pic>
        <p:nvPicPr>
          <p:cNvPr id="5122" name="Picture 2" descr="israf ile ilgili görsel sonuc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67944" y="1916832"/>
            <a:ext cx="4045013" cy="3888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696676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dirty="0" smtClean="0"/>
              <a:t>İsraf, gereksiz ve ölçüsüz harcamaktır. </a:t>
            </a:r>
          </a:p>
          <a:p>
            <a:pPr algn="just"/>
            <a:r>
              <a:rPr lang="tr-TR" dirty="0" smtClean="0"/>
              <a:t>İsraf sadece ekmekte değil; zaman, enerji, su, hava ve çevre şeklinde de meydana gelir. </a:t>
            </a:r>
            <a:endParaRPr lang="tr-TR" dirty="0"/>
          </a:p>
        </p:txBody>
      </p:sp>
    </p:spTree>
    <p:extLst>
      <p:ext uri="{BB962C8B-B14F-4D97-AF65-F5344CB8AC3E}">
        <p14:creationId xmlns:p14="http://schemas.microsoft.com/office/powerpoint/2010/main" val="236734632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62000" y="4725144"/>
            <a:ext cx="6781800" cy="1447056"/>
          </a:xfrm>
        </p:spPr>
        <p:txBody>
          <a:bodyPr/>
          <a:lstStyle/>
          <a:p>
            <a:r>
              <a:rPr lang="tr-TR" b="1" dirty="0" smtClean="0">
                <a:solidFill>
                  <a:srgbClr val="FF0000"/>
                </a:solidFill>
              </a:rPr>
              <a:t>İsrafla İlgili Kavramlar </a:t>
            </a:r>
            <a:endParaRPr lang="tr-TR" dirty="0">
              <a:solidFill>
                <a:srgbClr val="FF0000"/>
              </a:solidFill>
            </a:endParaRPr>
          </a:p>
        </p:txBody>
      </p:sp>
      <p:sp>
        <p:nvSpPr>
          <p:cNvPr id="3" name="İçerik Yer Tutucusu 2"/>
          <p:cNvSpPr>
            <a:spLocks noGrp="1"/>
          </p:cNvSpPr>
          <p:nvPr>
            <p:ph idx="1"/>
          </p:nvPr>
        </p:nvSpPr>
        <p:spPr>
          <a:xfrm>
            <a:off x="762000" y="685800"/>
            <a:ext cx="7543800" cy="4327376"/>
          </a:xfrm>
        </p:spPr>
        <p:txBody>
          <a:bodyPr>
            <a:normAutofit lnSpcReduction="10000"/>
          </a:bodyPr>
          <a:lstStyle/>
          <a:p>
            <a:endParaRPr lang="tr-TR" dirty="0" smtClean="0"/>
          </a:p>
          <a:p>
            <a:r>
              <a:rPr lang="tr-TR" dirty="0" smtClean="0"/>
              <a:t>Ekmek tüm dünyada insanların en temel besin kaynağı, Türk toplumunun da kutsal değerlerinden birisi ve sofralarımızın baş tacıdır. </a:t>
            </a:r>
          </a:p>
          <a:p>
            <a:pPr>
              <a:buNone/>
            </a:pPr>
            <a:endParaRPr lang="tr-TR" dirty="0" smtClean="0"/>
          </a:p>
          <a:p>
            <a:r>
              <a:rPr lang="tr-TR" dirty="0" smtClean="0"/>
              <a:t>Ülkemizde aynı zamanda alın terini, paylaşmayı, bereketi ifade eden ekmeğe her zaman derin bir saygı vardır. </a:t>
            </a:r>
          </a:p>
          <a:p>
            <a:endParaRPr lang="tr-TR" dirty="0" smtClean="0"/>
          </a:p>
          <a:p>
            <a:r>
              <a:rPr lang="tr-TR" dirty="0" smtClean="0"/>
              <a:t>Üretilen ekmeğin önemli bir kısmı ne yazık ki gıda olarak tüketilmeyip çöpe atılmakta ya da hayvan yemi olarak kullanılmaktadır. </a:t>
            </a:r>
            <a:endParaRPr lang="tr-TR" dirty="0"/>
          </a:p>
        </p:txBody>
      </p:sp>
    </p:spTree>
    <p:extLst>
      <p:ext uri="{BB962C8B-B14F-4D97-AF65-F5344CB8AC3E}">
        <p14:creationId xmlns:p14="http://schemas.microsoft.com/office/powerpoint/2010/main" val="321463901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Yüz milyonlarca insanın aç uyuduğu ve açlıktan hayatını kaybettiği bir dünyada ekmeğin çöpe atılması, israf edilmesi yürek yaralayan bir olgudur.</a:t>
            </a:r>
          </a:p>
          <a:p>
            <a:r>
              <a:rPr lang="tr-TR" dirty="0" smtClean="0"/>
              <a:t>İsraf edilen sadece ekmek değil; çiftçinin emeği, alın teri, millî servetimiz ve dünyadaki aç insanların haklarıdır.</a:t>
            </a:r>
            <a:endParaRPr lang="tr-TR"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İsraf sadece eşya değil, doğada bulunan kaynaklarla da olmaktadır. Örneğin dişlerinizi fırçalarken suyu açık bırakırsanız bu da israfa girmektedir.</a:t>
            </a:r>
          </a:p>
          <a:p>
            <a:pPr algn="just"/>
            <a:r>
              <a:rPr lang="tr-TR" dirty="0" smtClean="0"/>
              <a:t>Hayatımızın her alanında her şeyi israf edebiliriz. Ayakkabımızı beğenmeyerek yeni bir tane ayakkabı almamız paramızın israfına sebep olur.</a:t>
            </a:r>
          </a:p>
          <a:p>
            <a:pPr algn="just"/>
            <a:r>
              <a:rPr lang="tr-TR" dirty="0" smtClean="0"/>
              <a:t> Tutumlu olmayı, israf etmemeyi öğrenmemiz gerekmektedir.</a:t>
            </a:r>
            <a:endParaRPr lang="tr-TR"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pPr algn="just"/>
            <a:r>
              <a:rPr lang="tr-TR" dirty="0" smtClean="0"/>
              <a:t>Hızlı tüketim ve israfın sonucu ülkenin ekonomisi olumsuz olarak etkilenmektedir. İnsanlar bolluk içindeyken sahip olunanların değerini tam olarak anlayamadıklarından israf ettiklerinin farkına bile varmazlar.</a:t>
            </a:r>
          </a:p>
          <a:p>
            <a:pPr algn="just"/>
            <a:r>
              <a:rPr lang="tr-TR" dirty="0" smtClean="0"/>
              <a:t>Sözlükte "aşırı gitmek, gafil ve cahil olmak, yanılmak" gibi anlamlara gelen israf, dini bir kavram olarak insanın sahip bulunduğu nimetleri gereksiz ve aşırı tüketmesi demektir.</a:t>
            </a:r>
            <a:endParaRPr lang="tr-TR"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İsraf kavramını geniş tutmak ve maddi-manevi her türlü servet ve imkânın boşuna harcanması israf olarak değerlendirilebilir. </a:t>
            </a:r>
          </a:p>
          <a:p>
            <a:r>
              <a:rPr lang="tr-TR" dirty="0" smtClean="0"/>
              <a:t>Sağlık, Allah’ın bize bir </a:t>
            </a:r>
            <a:r>
              <a:rPr lang="tr-TR" dirty="0" err="1" smtClean="0"/>
              <a:t>lütfu</a:t>
            </a:r>
            <a:r>
              <a:rPr lang="tr-TR" dirty="0" smtClean="0"/>
              <a:t> ve nimetidir. Zaman ve boş vakit yine bir nimettir. Sağlığımızı korumamak ve zamanımızı boşa harcamak israftır.</a:t>
            </a:r>
            <a:endParaRPr lang="tr-TR"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pPr algn="just"/>
            <a:r>
              <a:rPr lang="tr-TR" dirty="0" smtClean="0"/>
              <a:t>İsrafla zenginlik bir arada bulunmaz. İsraf ve savurganlık bir gün mutlaka yokluk ve sıkıntı getirir. Savurganlığa alışan ve maddi sıkıntıya düşen insanlar bir süre sonra Hırsızlık başta olmak üzere çok daha kötü alışkanlıklar edinebilir. </a:t>
            </a:r>
          </a:p>
          <a:p>
            <a:pPr algn="just"/>
            <a:r>
              <a:rPr lang="tr-TR" dirty="0" smtClean="0"/>
              <a:t>Kişi tutumlu ve ölçülü olmayı bir alışkanlık hâline getirmelidir. Günlük işlerimizde tutumlu olmayı prensip hâline getirmeliyiz. Dünyada milyonlarca insan açlıktan kıvranmaktadır. Bir lokma ekmeği bulamadıkları için ölen ve çöplüklerde ekmek aramak zorunda olan insanlar vardır.</a:t>
            </a:r>
            <a:endParaRPr lang="tr-TR"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Tutumluluk, cimrilik ve savurganlığın aksine kişiye itibar kazandırır. Tutumluluk, insanı başkalarına muhtaç hâle getirmekten ve sevilmeyen biri olmaktan kurtarır.</a:t>
            </a:r>
          </a:p>
          <a:p>
            <a:pPr algn="just"/>
            <a:endParaRPr lang="tr-TR" dirty="0" smtClean="0"/>
          </a:p>
          <a:p>
            <a:pPr algn="just"/>
            <a:r>
              <a:rPr lang="tr-TR" dirty="0" smtClean="0"/>
              <a:t>Tutumlu olmakla verdiğimiz vergilerin boşa gitmesi önlenebilir. İnsanlar tutumlu olarak hem kendilerini hem de içinde yaşadıkları toplumu kalkındırır.</a:t>
            </a:r>
            <a:endParaRPr lang="tr-TR"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rgbClr val="FF0000"/>
                </a:solidFill>
              </a:rPr>
              <a:t>İsraf Çeşitleri</a:t>
            </a:r>
            <a:endParaRPr lang="tr-TR" dirty="0">
              <a:solidFill>
                <a:srgbClr val="FF0000"/>
              </a:solidFill>
            </a:endParaRPr>
          </a:p>
        </p:txBody>
      </p:sp>
      <p:sp>
        <p:nvSpPr>
          <p:cNvPr id="3" name="2 İçerik Yer Tutucusu"/>
          <p:cNvSpPr>
            <a:spLocks noGrp="1"/>
          </p:cNvSpPr>
          <p:nvPr>
            <p:ph idx="1"/>
          </p:nvPr>
        </p:nvSpPr>
        <p:spPr/>
        <p:txBody>
          <a:bodyPr/>
          <a:lstStyle/>
          <a:p>
            <a:pPr algn="just"/>
            <a:r>
              <a:rPr lang="tr-TR" dirty="0" smtClean="0"/>
              <a:t>İsraf deyince insanın aklına öncelikle mal, mülk ya da paranın israfı gelir. Oysa israf sadece mal ile olmaz.</a:t>
            </a:r>
          </a:p>
          <a:p>
            <a:pPr algn="just"/>
            <a:endParaRPr lang="tr-TR" dirty="0" smtClean="0"/>
          </a:p>
          <a:p>
            <a:pPr algn="just"/>
            <a:r>
              <a:rPr lang="tr-TR" dirty="0" smtClean="0"/>
              <a:t> İsraf zaman, emek, enerji, kâğıt, kalem, mürekkep hepsinden mühimi de faydalı bir şeyle meşgul olunmamak ile olur.</a:t>
            </a:r>
            <a:endParaRPr lang="tr-TR"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r>
              <a:rPr lang="tr-TR" dirty="0" smtClean="0"/>
              <a:t>Su, elektrik, doğal gaz gibi yeryüzündeki enerji kaynakları, insanların israftan özenle kaçınmalarını gerektiren diğer konulardandır.</a:t>
            </a:r>
          </a:p>
          <a:p>
            <a:endParaRPr lang="tr-TR" dirty="0" smtClean="0"/>
          </a:p>
          <a:p>
            <a:r>
              <a:rPr lang="tr-TR" dirty="0" smtClean="0"/>
              <a:t> Boş yere akıtılan su, kimsenin bulunmadığı bir ortamda açık bırakılan bir ışık ya da ihtiyaçtan fazla kullanılan doğal gaz birer israftır.</a:t>
            </a:r>
          </a:p>
          <a:p>
            <a:r>
              <a:rPr lang="tr-TR" dirty="0" smtClean="0"/>
              <a:t> Bunlarla ilgili yapılan her ek harcama da israftır. Bu yüzden bu tip enerji kaynaklarının kullanımında israftan kaçınmak son derece önemlidir.</a:t>
            </a:r>
            <a:endParaRPr lang="tr-TR"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smtClean="0">
                <a:solidFill>
                  <a:srgbClr val="FF0000"/>
                </a:solidFill>
              </a:rPr>
              <a:t>Ekmek İsrafı </a:t>
            </a:r>
          </a:p>
          <a:p>
            <a:pPr algn="just"/>
            <a:r>
              <a:rPr lang="tr-TR" dirty="0" smtClean="0"/>
              <a:t>İsraf edilen ekmek miktarını kesin olarak belirlemek mümkün olmasa bile en fazla israfın yemekhaneli iş yerleri, hastane, yatılı okul, öğrenci yurdu, otel, lokanta gibi toplu yemek tüketim yerlerinde olduğuna ilişkin kesin veriler mevcuttur.</a:t>
            </a:r>
            <a:endParaRPr lang="tr-TR"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endParaRPr lang="tr-TR" dirty="0" smtClean="0"/>
          </a:p>
          <a:p>
            <a:r>
              <a:rPr lang="tr-TR" dirty="0" smtClean="0"/>
              <a:t>Fırınlarda israf oranı % 3,1, </a:t>
            </a:r>
          </a:p>
          <a:p>
            <a:r>
              <a:rPr lang="tr-TR" dirty="0" smtClean="0"/>
              <a:t>Hanelerde israf oranı % 2,9, </a:t>
            </a:r>
          </a:p>
          <a:p>
            <a:r>
              <a:rPr lang="tr-TR" dirty="0" smtClean="0"/>
              <a:t>Lokanta, otel ve benzeri yerlerde toplam israf oranı % 3,1, </a:t>
            </a:r>
          </a:p>
          <a:p>
            <a:r>
              <a:rPr lang="tr-TR" dirty="0" smtClean="0"/>
              <a:t>Kurum yemekhanelerinde toplam israf oranı % 2,7, </a:t>
            </a:r>
          </a:p>
          <a:p>
            <a:r>
              <a:rPr lang="tr-TR" dirty="0" smtClean="0"/>
              <a:t>Öğrenci yemekhanelerinde toplam israf oranı % 7,1, </a:t>
            </a:r>
          </a:p>
          <a:p>
            <a:r>
              <a:rPr lang="tr-TR" dirty="0" smtClean="0"/>
              <a:t> Ülke geneli ekmek israf oranı (toplam üretimin yüzdesi olarak) % 5,9 olarak tespit edilmiştir. </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endParaRPr lang="tr-TR"/>
          </a:p>
        </p:txBody>
      </p:sp>
      <p:pic>
        <p:nvPicPr>
          <p:cNvPr id="1026" name="Picture 2"/>
          <p:cNvPicPr>
            <a:picLocks noChangeAspect="1" noChangeArrowheads="1"/>
          </p:cNvPicPr>
          <p:nvPr/>
        </p:nvPicPr>
        <p:blipFill>
          <a:blip r:embed="rId2" cstate="print"/>
          <a:srcRect/>
          <a:stretch>
            <a:fillRect/>
          </a:stretch>
        </p:blipFill>
        <p:spPr bwMode="auto">
          <a:xfrm>
            <a:off x="1475656" y="1052737"/>
            <a:ext cx="5472608" cy="3190652"/>
          </a:xfrm>
          <a:prstGeom prst="rect">
            <a:avLst/>
          </a:prstGeom>
          <a:noFill/>
          <a:ln w="9525">
            <a:noFill/>
            <a:miter lim="800000"/>
            <a:headEnd/>
            <a:tailEnd/>
          </a:ln>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endParaRPr lang="tr-TR"/>
          </a:p>
        </p:txBody>
      </p:sp>
      <p:pic>
        <p:nvPicPr>
          <p:cNvPr id="2050" name="Picture 2"/>
          <p:cNvPicPr>
            <a:picLocks noChangeAspect="1" noChangeArrowheads="1"/>
          </p:cNvPicPr>
          <p:nvPr/>
        </p:nvPicPr>
        <p:blipFill>
          <a:blip r:embed="rId2" cstate="print"/>
          <a:srcRect/>
          <a:stretch>
            <a:fillRect/>
          </a:stretch>
        </p:blipFill>
        <p:spPr bwMode="auto">
          <a:xfrm>
            <a:off x="755576" y="548680"/>
            <a:ext cx="7704856" cy="5967076"/>
          </a:xfrm>
          <a:prstGeom prst="rect">
            <a:avLst/>
          </a:prstGeom>
          <a:noFill/>
          <a:ln w="9525">
            <a:noFill/>
            <a:miter lim="800000"/>
            <a:headEnd/>
            <a:tailEnd/>
          </a:ln>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762000" y="685800"/>
            <a:ext cx="7698432" cy="4759424"/>
          </a:xfrm>
        </p:spPr>
        <p:txBody>
          <a:bodyPr>
            <a:normAutofit/>
          </a:bodyPr>
          <a:lstStyle/>
          <a:p>
            <a:r>
              <a:rPr lang="tr-TR" b="1" dirty="0" smtClean="0">
                <a:solidFill>
                  <a:srgbClr val="FF0000"/>
                </a:solidFill>
              </a:rPr>
              <a:t>Su İsrafı </a:t>
            </a:r>
          </a:p>
          <a:p>
            <a:r>
              <a:rPr lang="tr-TR" dirty="0" smtClean="0"/>
              <a:t>Dörtte üçü sularla kaplı olmasına rağmen yalnız %3’ü kullanma suyu olan dünyamızın yakın gelecekte en büyük sorunu “kuraklık” olacaktır. </a:t>
            </a:r>
          </a:p>
          <a:p>
            <a:r>
              <a:rPr lang="tr-TR" dirty="0" smtClean="0"/>
              <a:t>Bu nedenle hiçbirimizin “Ben bu konuda ne yapabilirim ki?” deme lüksü bulunmuyor. </a:t>
            </a:r>
          </a:p>
          <a:p>
            <a:r>
              <a:rPr lang="tr-TR" dirty="0" smtClean="0"/>
              <a:t>Yurdumuzun üç yanı denizlerle çevrili, her tarafında nehirler, dereler, su kaynakları olsa da Türkiye kullanılabilir su miktarı bakımından fakir ülkeler arasında yer alıyor. </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p:txBody>
          <a:bodyPr/>
          <a:lstStyle/>
          <a:p>
            <a:endParaRPr lang="tr-TR"/>
          </a:p>
        </p:txBody>
      </p:sp>
      <p:sp>
        <p:nvSpPr>
          <p:cNvPr id="5" name="4 İçerik Yer Tutucusu"/>
          <p:cNvSpPr>
            <a:spLocks noGrp="1"/>
          </p:cNvSpPr>
          <p:nvPr>
            <p:ph sz="half" idx="1"/>
          </p:nvPr>
        </p:nvSpPr>
        <p:spPr/>
        <p:txBody>
          <a:bodyPr/>
          <a:lstStyle/>
          <a:p>
            <a:endParaRPr lang="tr-TR"/>
          </a:p>
        </p:txBody>
      </p:sp>
      <p:sp>
        <p:nvSpPr>
          <p:cNvPr id="6" name="5 İçerik Yer Tutucusu"/>
          <p:cNvSpPr>
            <a:spLocks noGrp="1"/>
          </p:cNvSpPr>
          <p:nvPr>
            <p:ph sz="half" idx="2"/>
          </p:nvPr>
        </p:nvSpPr>
        <p:spPr>
          <a:xfrm>
            <a:off x="4648200" y="609600"/>
            <a:ext cx="3956248" cy="3899519"/>
          </a:xfrm>
        </p:spPr>
        <p:txBody>
          <a:bodyPr/>
          <a:lstStyle/>
          <a:p>
            <a:r>
              <a:rPr lang="tr-TR" dirty="0" smtClean="0"/>
              <a:t>Doğal Hayatı Koruma Vakfı, önümüzdeki yıllarda su sıkıntısı çeken bir ülke hâline geleceğimizi söylemektedir.</a:t>
            </a:r>
          </a:p>
          <a:p>
            <a:endParaRPr lang="tr-TR" dirty="0"/>
          </a:p>
        </p:txBody>
      </p:sp>
      <p:pic>
        <p:nvPicPr>
          <p:cNvPr id="3074" name="Picture 2"/>
          <p:cNvPicPr>
            <a:picLocks noChangeAspect="1" noChangeArrowheads="1"/>
          </p:cNvPicPr>
          <p:nvPr/>
        </p:nvPicPr>
        <p:blipFill>
          <a:blip r:embed="rId2" cstate="print"/>
          <a:srcRect/>
          <a:stretch>
            <a:fillRect/>
          </a:stretch>
        </p:blipFill>
        <p:spPr bwMode="auto">
          <a:xfrm>
            <a:off x="827584" y="620687"/>
            <a:ext cx="3600400" cy="3861299"/>
          </a:xfrm>
          <a:prstGeom prst="rect">
            <a:avLst/>
          </a:prstGeom>
          <a:noFill/>
          <a:ln w="9525">
            <a:noFill/>
            <a:miter lim="800000"/>
            <a:headEnd/>
            <a:tailEnd/>
          </a:ln>
        </p:spPr>
      </p:pic>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Dünyamızın her zamankinden daha fazla suya ihtiyacı var. Sanayileşme, nüfus artışı, suyun kirlenmesi ve bilinçli tüketilmeyişi sebebi ile var olan su kaynakları hızla azalmaktadır. </a:t>
            </a:r>
            <a:endParaRPr lang="tr-TR" dirty="0"/>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İnsanlığın her türlü maden ve petrolden değerli olan suyu bilinçli, israf etmeden kullanması gerekir. </a:t>
            </a:r>
          </a:p>
          <a:p>
            <a:r>
              <a:rPr lang="tr-TR" dirty="0" smtClean="0"/>
              <a:t>İsraf edilerek kullanılan suyun tükenmesi nedeniyle gelecek nesillere kurak ve çatlamış topraklar, bitkisiz bir dünya miras olarak kalır. </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Onlara su için yapılan savaşlar ve su için birbirini öldüren insanlarla dolu bir dünya bırakırız. </a:t>
            </a:r>
          </a:p>
          <a:p>
            <a:r>
              <a:rPr lang="tr-TR" dirty="0" smtClean="0"/>
              <a:t>Çocuklarımıza böyle kötü ve yaşanması zor bir dünya bırakmamak için suyu israf etmemeliyiz. </a:t>
            </a:r>
          </a:p>
          <a:p>
            <a:endParaRPr lang="tr-TR" dirty="0"/>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b="1" dirty="0" smtClean="0"/>
              <a:t>Enerji İsrafı </a:t>
            </a:r>
          </a:p>
          <a:p>
            <a:r>
              <a:rPr lang="tr-TR" dirty="0" smtClean="0"/>
              <a:t>Boş yere ve lüzumsuz kullanmak, işe yaramayacak şekilde bina ve evlere yerleştirilen aydınlatıcıları kullanmak elektrik israfı demektir. </a:t>
            </a:r>
          </a:p>
          <a:p>
            <a:r>
              <a:rPr lang="tr-TR" dirty="0" smtClean="0"/>
              <a:t>Yaşantımızın en önemli unsurlarından biri enerjidir. Enerji, iş yapabilme gücüne denir. </a:t>
            </a:r>
            <a:endParaRPr lang="tr-TR" dirty="0"/>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Günlük yaşantımızda kullandığımız başlıca enerji kaynakları; elektrik, su, doğal gaz, petrol, kömür ve güneştir. </a:t>
            </a:r>
          </a:p>
          <a:p>
            <a:r>
              <a:rPr lang="tr-TR" dirty="0" smtClean="0"/>
              <a:t>Bu enerji kaynaklarının akılcı, israf edilmeden, gerektiği kadar ve verimli kullanılması için ve bu bilincin yaygınlaşması adına her yıl </a:t>
            </a:r>
            <a:r>
              <a:rPr lang="tr-TR" dirty="0" smtClean="0">
                <a:solidFill>
                  <a:srgbClr val="FF0000"/>
                </a:solidFill>
              </a:rPr>
              <a:t>ocak ayının 2. haftası "Enerji Tasarrufu Haftası"</a:t>
            </a:r>
            <a:r>
              <a:rPr lang="tr-TR" dirty="0" smtClean="0"/>
              <a:t> olarak kutlanır.</a:t>
            </a:r>
            <a:endParaRPr lang="tr-TR" dirty="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762000" y="685800"/>
            <a:ext cx="7543800" cy="5335488"/>
          </a:xfrm>
        </p:spPr>
        <p:txBody>
          <a:bodyPr>
            <a:normAutofit/>
          </a:bodyPr>
          <a:lstStyle/>
          <a:p>
            <a:r>
              <a:rPr lang="tr-TR" b="1" dirty="0" smtClean="0">
                <a:solidFill>
                  <a:srgbClr val="FF0000"/>
                </a:solidFill>
              </a:rPr>
              <a:t>İsrafa Neden Olan Sebeplerin Nedenleri </a:t>
            </a:r>
          </a:p>
          <a:p>
            <a:r>
              <a:rPr lang="tr-TR" dirty="0" smtClean="0"/>
              <a:t> Eğitimsizlik </a:t>
            </a:r>
          </a:p>
          <a:p>
            <a:r>
              <a:rPr lang="tr-TR" dirty="0" smtClean="0"/>
              <a:t> Düşük kaliteli üretim </a:t>
            </a:r>
          </a:p>
          <a:p>
            <a:r>
              <a:rPr lang="tr-TR" dirty="0" smtClean="0"/>
              <a:t> Lüks hayat anlayışı, gösteriş düşkünlüğü </a:t>
            </a:r>
          </a:p>
          <a:p>
            <a:r>
              <a:rPr lang="tr-TR" dirty="0" smtClean="0"/>
              <a:t> İhtiyacın önüne modanın geçmesi </a:t>
            </a:r>
          </a:p>
          <a:p>
            <a:r>
              <a:rPr lang="tr-TR" dirty="0" smtClean="0"/>
              <a:t> Gereksiz olan şeylerin ihtiyaç olarak algılanması </a:t>
            </a:r>
          </a:p>
          <a:p>
            <a:r>
              <a:rPr lang="tr-TR" dirty="0" smtClean="0"/>
              <a:t> İhtiyaçları başkalarının belirlemesi </a:t>
            </a:r>
          </a:p>
          <a:p>
            <a:r>
              <a:rPr lang="tr-TR" dirty="0" smtClean="0"/>
              <a:t> İsrafı körükleyen reklamlar </a:t>
            </a:r>
          </a:p>
          <a:p>
            <a:r>
              <a:rPr lang="tr-TR" dirty="0" smtClean="0"/>
              <a:t> Kötü alışkanlıklar </a:t>
            </a:r>
          </a:p>
          <a:p>
            <a:endParaRPr lang="tr-TR" dirty="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r>
              <a:rPr lang="tr-TR" b="1" dirty="0" smtClean="0"/>
              <a:t>Toplu Yaşam Alanları </a:t>
            </a:r>
          </a:p>
          <a:p>
            <a:r>
              <a:rPr lang="tr-TR" dirty="0" smtClean="0"/>
              <a:t> Toplu tüketim yerleri olan hastane, yatılı okul, askeri birlik ve öğrenci yemekhanelerinde “ekmek israfı önleme planları” oluşturulması ve hayata geçirilmesi </a:t>
            </a:r>
          </a:p>
          <a:p>
            <a:r>
              <a:rPr lang="tr-TR" dirty="0" smtClean="0"/>
              <a:t> Üretimin talebe göre planlanması </a:t>
            </a:r>
          </a:p>
          <a:p>
            <a:r>
              <a:rPr lang="tr-TR" dirty="0" smtClean="0"/>
              <a:t> Raf ömrü uzun kaliteli ekmek üretilmesi </a:t>
            </a:r>
          </a:p>
          <a:p>
            <a:r>
              <a:rPr lang="tr-TR" dirty="0" smtClean="0"/>
              <a:t> Ekmeklerin fırında veya satış yerinde uygun koşullarda saklanması </a:t>
            </a:r>
          </a:p>
          <a:p>
            <a:r>
              <a:rPr lang="tr-TR" dirty="0" smtClean="0"/>
              <a:t> Toplu yemek tüketim yerlerinde ekmeğin dilimlenmiş veya küçük yuvarlak ekmek olarak verilmesi </a:t>
            </a:r>
          </a:p>
          <a:p>
            <a:r>
              <a:rPr lang="tr-TR" dirty="0" smtClean="0"/>
              <a:t> Self servis tezgâhlarında ekmeğin baş tarafta değil, yemeklerden sonra yer alması </a:t>
            </a:r>
          </a:p>
          <a:p>
            <a:endParaRPr lang="tr-TR"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762000" y="685800"/>
            <a:ext cx="7543800" cy="5047456"/>
          </a:xfrm>
        </p:spPr>
        <p:txBody>
          <a:bodyPr>
            <a:normAutofit lnSpcReduction="10000"/>
          </a:bodyPr>
          <a:lstStyle/>
          <a:p>
            <a:r>
              <a:rPr lang="tr-TR" b="1" dirty="0" smtClean="0"/>
              <a:t>Okul ve Yatılı Okullar </a:t>
            </a:r>
          </a:p>
          <a:p>
            <a:r>
              <a:rPr lang="tr-TR" dirty="0" smtClean="0"/>
              <a:t>Buna göre Türkiye'de her yıl yaklaşık 44 milyar adet ekmek üretiliyor. Bu ekmeklerin yüzde 16'sı evlerde olmak üzere yaklaşık 40 milyar adeti tüketiliyor ve 4 milyar adeti de israf ediliyor.</a:t>
            </a:r>
          </a:p>
          <a:p>
            <a:r>
              <a:rPr lang="tr-TR" dirty="0" smtClean="0"/>
              <a:t>Türk halkı her yıl ekmeğe 7 milyar dolar para ödüyor. İsraf edilen ekmeğin ekonomik kaybı ise yıllık 700 milyon doları buluyor</a:t>
            </a:r>
          </a:p>
          <a:p>
            <a:r>
              <a:rPr lang="tr-TR" dirty="0" smtClean="0"/>
              <a:t>Ekmek israfında başı İstanbul çekiyor. Bu ilde günde 2 milyon ekmek israf edilirken Ankara ve İzmir'de heba olan ekmek sayısı 600 bin olarak tespit edilmiştir. </a:t>
            </a:r>
          </a:p>
          <a:p>
            <a:r>
              <a:rPr lang="tr-TR" dirty="0" smtClean="0"/>
              <a:t>Düşük gelir gruplarında ekmek tüketimi fazla ancak israf az oluyor. Gelir düzeyi arttıkça ekmek tüketimi azalıyor ancak israf artıyor. </a:t>
            </a:r>
            <a:endParaRPr lang="tr-TR" dirty="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Raporda, ekmek israfında yüzde 70 oranıyla yemekhaneli iş yerleri, hastane, yatılı okul, öğrenci yurdu, otel ve lokantaların ilk sırada yer aldığına vurgu yapılarak ekmek israfının önlenmesi konusunda kamuoyuna yönelik şu uyarılarda bulunuldu:</a:t>
            </a:r>
            <a:endParaRPr lang="tr-TR" dirty="0"/>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762000" y="685800"/>
            <a:ext cx="7543800" cy="4327376"/>
          </a:xfrm>
        </p:spPr>
        <p:txBody>
          <a:bodyPr>
            <a:normAutofit/>
          </a:bodyPr>
          <a:lstStyle/>
          <a:p>
            <a:r>
              <a:rPr lang="tr-TR" dirty="0" smtClean="0"/>
              <a:t>"Toplu tüketim yerleri olan hastane, yatılı okul, askeri birlik ve öğrenci yemekhanelerinde ekmek israfı önleme planlarının acilen hayata geçirilmesi gerekiyor. </a:t>
            </a:r>
          </a:p>
          <a:p>
            <a:r>
              <a:rPr lang="tr-TR" dirty="0" smtClean="0"/>
              <a:t>Üretimin talebe göre planlanması, raf ömrü uzun kaliteli ekmek üretimi, ekmeğin fırında veya satış yerinde uygun koşullarda korunması, </a:t>
            </a:r>
            <a:endParaRPr lang="tr-TR" dirty="0"/>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ekmeğin pişirilmesi ile satışı arasındaki sürenin en aza indirilmesi, ekmeğin poşetlenmesi, küçük gramajlarda ekmek üretimi, toplu yemek tüketim yerlerinde ekmeğin dilimlenmiş veya küçük yuvarlak ekmek olarak verilmesi,</a:t>
            </a:r>
          </a:p>
          <a:p>
            <a:pPr algn="just"/>
            <a:r>
              <a:rPr lang="tr-TR" dirty="0" smtClean="0"/>
              <a:t>orta derecede bayatlamış ekmeklerin düşük fiyattan satılması, ekmek israfına dur demek için alınacak önlemlerden bazılarıdır."</a:t>
            </a:r>
            <a:endParaRPr lang="tr-TR" dirty="0"/>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Aile ve Ülke Ekonomisine Verdiği Zararlar</a:t>
            </a:r>
            <a:endParaRPr lang="tr-TR" dirty="0"/>
          </a:p>
        </p:txBody>
      </p:sp>
      <p:sp>
        <p:nvSpPr>
          <p:cNvPr id="3" name="2 İçerik Yer Tutucusu"/>
          <p:cNvSpPr>
            <a:spLocks noGrp="1"/>
          </p:cNvSpPr>
          <p:nvPr>
            <p:ph idx="1"/>
          </p:nvPr>
        </p:nvSpPr>
        <p:spPr/>
        <p:txBody>
          <a:bodyPr/>
          <a:lstStyle/>
          <a:p>
            <a:pPr algn="just"/>
            <a:r>
              <a:rPr lang="tr-TR" dirty="0" smtClean="0"/>
              <a:t>İsraf başlangıçta aileye, daha sonra ülke ekonomisine zarar vermektedir. Bundan ötürü toplumun ülke geleceği için israfı önlemek adına çeşitli tedbirleri alması gerekmektedir.</a:t>
            </a:r>
            <a:endParaRPr lang="tr-TR" dirty="0"/>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İsrafı Azaltacak Çözüm Yolları</a:t>
            </a:r>
            <a:endParaRPr lang="tr-TR" dirty="0"/>
          </a:p>
        </p:txBody>
      </p:sp>
      <p:sp>
        <p:nvSpPr>
          <p:cNvPr id="3" name="2 İçerik Yer Tutucusu"/>
          <p:cNvSpPr>
            <a:spLocks noGrp="1"/>
          </p:cNvSpPr>
          <p:nvPr>
            <p:ph idx="1"/>
          </p:nvPr>
        </p:nvSpPr>
        <p:spPr/>
        <p:txBody>
          <a:bodyPr/>
          <a:lstStyle/>
          <a:p>
            <a:endParaRPr lang="tr-TR" dirty="0"/>
          </a:p>
        </p:txBody>
      </p:sp>
      <p:pic>
        <p:nvPicPr>
          <p:cNvPr id="4098" name="Picture 2"/>
          <p:cNvPicPr>
            <a:picLocks noChangeAspect="1" noChangeArrowheads="1"/>
          </p:cNvPicPr>
          <p:nvPr/>
        </p:nvPicPr>
        <p:blipFill>
          <a:blip r:embed="rId2" cstate="print"/>
          <a:srcRect/>
          <a:stretch>
            <a:fillRect/>
          </a:stretch>
        </p:blipFill>
        <p:spPr bwMode="auto">
          <a:xfrm>
            <a:off x="755576" y="692696"/>
            <a:ext cx="7890768" cy="3672408"/>
          </a:xfrm>
          <a:prstGeom prst="rect">
            <a:avLst/>
          </a:prstGeom>
          <a:noFill/>
          <a:ln w="9525">
            <a:noFill/>
            <a:miter lim="800000"/>
            <a:headEnd/>
            <a:tailEnd/>
          </a:ln>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endParaRPr lang="tr-TR"/>
          </a:p>
        </p:txBody>
      </p:sp>
      <p:pic>
        <p:nvPicPr>
          <p:cNvPr id="5122" name="Picture 2"/>
          <p:cNvPicPr>
            <a:picLocks noChangeAspect="1" noChangeArrowheads="1"/>
          </p:cNvPicPr>
          <p:nvPr/>
        </p:nvPicPr>
        <p:blipFill>
          <a:blip r:embed="rId2" cstate="print"/>
          <a:srcRect/>
          <a:stretch>
            <a:fillRect/>
          </a:stretch>
        </p:blipFill>
        <p:spPr bwMode="auto">
          <a:xfrm>
            <a:off x="755576" y="1052736"/>
            <a:ext cx="7968375" cy="4536504"/>
          </a:xfrm>
          <a:prstGeom prst="rect">
            <a:avLst/>
          </a:prstGeom>
          <a:noFill/>
          <a:ln w="9525">
            <a:noFill/>
            <a:miter lim="800000"/>
            <a:headEnd/>
            <a:tailEnd/>
          </a:ln>
        </p:spPr>
      </p:pic>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es-ES" b="1" dirty="0" smtClean="0">
                <a:solidFill>
                  <a:srgbClr val="FF0000"/>
                </a:solidFill>
              </a:rPr>
              <a:t>Su ve Enerji İsrafını En Aza İndirecek Önlemler</a:t>
            </a:r>
            <a:endParaRPr lang="tr-TR" dirty="0">
              <a:solidFill>
                <a:srgbClr val="FF0000"/>
              </a:solidFill>
            </a:endParaRPr>
          </a:p>
        </p:txBody>
      </p:sp>
      <p:sp>
        <p:nvSpPr>
          <p:cNvPr id="3" name="2 İçerik Yer Tutucusu"/>
          <p:cNvSpPr>
            <a:spLocks noGrp="1"/>
          </p:cNvSpPr>
          <p:nvPr>
            <p:ph idx="1"/>
          </p:nvPr>
        </p:nvSpPr>
        <p:spPr>
          <a:xfrm>
            <a:off x="762000" y="685800"/>
            <a:ext cx="7543800" cy="3967336"/>
          </a:xfrm>
        </p:spPr>
        <p:txBody>
          <a:bodyPr>
            <a:normAutofit/>
          </a:bodyPr>
          <a:lstStyle/>
          <a:p>
            <a:r>
              <a:rPr lang="tr-TR" dirty="0" smtClean="0"/>
              <a:t>Musluklarımızı, sifonlarımızı daima bakımlı tutabiliriz. Bozuk olanları hemen onarınız çünkü saniyede bir damla akan su, yılda 6 metreküplük yani 6 tonluk bir tüketime tekabül eder. </a:t>
            </a:r>
          </a:p>
          <a:p>
            <a:r>
              <a:rPr lang="tr-TR" dirty="0" smtClean="0"/>
              <a:t>Çamaşır ve bulaşık makineleri bir defada ortalama 40 litre su tüketmektedir. Makinelerinizi tam doldurmadan çalıştırmayınız ve kısa programları tercih ediniz. </a:t>
            </a:r>
          </a:p>
          <a:p>
            <a:r>
              <a:rPr lang="tr-TR" dirty="0" smtClean="0"/>
              <a:t>Banyo yerine duşu tercih edebiliriz. Bir duşta ortalama 50 litre su, bir banyoda 150 litre su tüketilir. Tek bir kişi yılda ortalama 49,140 litre suyu tuvaletlerde tüketir.</a:t>
            </a:r>
            <a:endParaRPr lang="tr-TR" dirty="0"/>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Sifonun bir kez çekilmesi ile 10 litre su harcanır. Yeni teknolojiler sayesinde standart modellere göre %60 daha az su tüketen klozetler bulunmaktadır. </a:t>
            </a:r>
          </a:p>
          <a:p>
            <a:r>
              <a:rPr lang="tr-TR" dirty="0" smtClean="0"/>
              <a:t>Rezervuarların boyutunu küçültebiliriz. 12-20 litrelik yerine 6-7 litrelik ve kademeli rezervuarları tercih edebiliriz. </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smtClean="0"/>
              <a:t>Tıraş olurken, ellerimizi yıkarken, dişlerimizi fırçalarken, bulaşıkları sabunlarken açık bırakılan musluk, dakikada yaklaşık 15-20 litre suyun boşa akmasına sebep olur.</a:t>
            </a:r>
          </a:p>
          <a:p>
            <a:r>
              <a:rPr lang="tr-TR" dirty="0" smtClean="0"/>
              <a:t> Bu işleri yaparken musluğu ihtiyacımız olduğu kadar açalım. İçme suyu dışındaki suları birkaç kez kullanmaya çalışabiliriz. </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Sebze ve meyve yıkadığınız suyla çiçekleri ve bahçeleri sulayabilir, temizlik yapabiliriz. </a:t>
            </a:r>
          </a:p>
          <a:p>
            <a:r>
              <a:rPr lang="tr-TR" dirty="0" smtClean="0"/>
              <a:t>Evde kullanılan temizlik malzemeleri, atık sularla birlikte nehirlere karışır. İçinde fosfat bulunmayan ve suda ayrışabilen temizlik ürünlerini kullanabiliriz.</a:t>
            </a:r>
          </a:p>
          <a:p>
            <a:r>
              <a:rPr lang="tr-TR" dirty="0" smtClean="0"/>
              <a:t>Otomobilimizi ve balkonlarınızı hortumla yıkamak yerine silerek veya kovayla sünger kullanarak temizleyebiliriz. Hortumla yıkama, yaklaşık 550 litre su kullanımı demektir. </a:t>
            </a:r>
            <a:endParaRPr lang="tr-TR" dirty="0"/>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Teşekkürler </a:t>
            </a:r>
            <a:endParaRPr lang="tr-T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3709</TotalTime>
  <Words>6891</Words>
  <Application>Microsoft Office PowerPoint</Application>
  <PresentationFormat>Ekran Gösterisi (4:3)</PresentationFormat>
  <Paragraphs>468</Paragraphs>
  <Slides>150</Slides>
  <Notes>0</Notes>
  <HiddenSlides>0</HiddenSlides>
  <MMClips>0</MMClips>
  <ScaleCrop>false</ScaleCrop>
  <HeadingPairs>
    <vt:vector size="4" baseType="variant">
      <vt:variant>
        <vt:lpstr>Tema</vt:lpstr>
      </vt:variant>
      <vt:variant>
        <vt:i4>1</vt:i4>
      </vt:variant>
      <vt:variant>
        <vt:lpstr>Slayt Başlıkları</vt:lpstr>
      </vt:variant>
      <vt:variant>
        <vt:i4>150</vt:i4>
      </vt:variant>
    </vt:vector>
  </HeadingPairs>
  <TitlesOfParts>
    <vt:vector size="151" baseType="lpstr">
      <vt:lpstr>NewsPrint</vt:lpstr>
      <vt:lpstr>Çevre Koruma</vt:lpstr>
      <vt:lpstr>PowerPoint Sunusu</vt:lpstr>
      <vt:lpstr>Çevre Sorunları </vt:lpstr>
      <vt:lpstr>PowerPoint Sunusu</vt:lpstr>
      <vt:lpstr>PowerPoint Sunusu</vt:lpstr>
      <vt:lpstr>Çevreye İlişkin Tanımlar </vt:lpstr>
      <vt:lpstr>PowerPoint Sunusu</vt:lpstr>
      <vt:lpstr>PowerPoint Sunusu</vt:lpstr>
      <vt:lpstr>PowerPoint Sunusu</vt:lpstr>
      <vt:lpstr>PowerPoint Sunusu</vt:lpstr>
      <vt:lpstr>Çevreyi Koruma Tedbirleri</vt:lpstr>
      <vt:lpstr>PowerPoint Sunusu</vt:lpstr>
      <vt:lpstr>Sektörel Sorunlardan Kaynaklanan Sorunlar  </vt:lpstr>
      <vt:lpstr>PowerPoint Sunusu</vt:lpstr>
      <vt:lpstr>PowerPoint Sunusu</vt:lpstr>
      <vt:lpstr>Doğa Kirliliği</vt:lpstr>
      <vt:lpstr>Hava, Su ve Toprak Kavramları </vt:lpstr>
      <vt:lpstr>PowerPoint Sunusu</vt:lpstr>
      <vt:lpstr>Hava Kirliliğinin Sebepleri </vt:lpstr>
      <vt:lpstr>PowerPoint Sunusu</vt:lpstr>
      <vt:lpstr>PowerPoint Sunusu</vt:lpstr>
      <vt:lpstr>PowerPoint Sunusu</vt:lpstr>
      <vt:lpstr>PowerPoint Sunusu</vt:lpstr>
      <vt:lpstr>PowerPoint Sunusu</vt:lpstr>
      <vt:lpstr>PowerPoint Sunusu</vt:lpstr>
      <vt:lpstr>Hava Kirliliğinin İnsan ve Çevreye Etkileri</vt:lpstr>
      <vt:lpstr>PowerPoint Sunusu</vt:lpstr>
      <vt:lpstr>PowerPoint Sunusu</vt:lpstr>
      <vt:lpstr>PowerPoint Sunusu</vt:lpstr>
      <vt:lpstr>Hava Kirliliğini Önleme Çalışmaları </vt:lpstr>
      <vt:lpstr>Su Kirliliğinin Tanımı ve Su Kirliliğinin Nedenleri </vt:lpstr>
      <vt:lpstr>PowerPoint Sunusu</vt:lpstr>
      <vt:lpstr>PowerPoint Sunusu</vt:lpstr>
      <vt:lpstr>PowerPoint Sunusu</vt:lpstr>
      <vt:lpstr>PowerPoint Sunusu</vt:lpstr>
      <vt:lpstr>Su Kirliliğinin Çevresel Etkileri </vt:lpstr>
      <vt:lpstr>PowerPoint Sunusu</vt:lpstr>
      <vt:lpstr>Su Kirliliğinin Önlenmesi </vt:lpstr>
      <vt:lpstr>PowerPoint Sunusu</vt:lpstr>
      <vt:lpstr>PowerPoint Sunusu</vt:lpstr>
      <vt:lpstr>Toprak Kirliliğinin Nedenleri </vt:lpstr>
      <vt:lpstr>PowerPoint Sunusu</vt:lpstr>
      <vt:lpstr>Toprak Kirliliğinin Önlenmesi </vt:lpstr>
      <vt:lpstr>PowerPoint Sunusu</vt:lpstr>
      <vt:lpstr>Toprak Kirliliğinin İnsan ve Çevreye Etkileri </vt:lpstr>
      <vt:lpstr>PowerPoint Sunusu</vt:lpstr>
      <vt:lpstr>PowerPoint Sunusu</vt:lpstr>
      <vt:lpstr>PowerPoint Sunusu</vt:lpstr>
      <vt:lpstr>PowerPoint Sunusu</vt:lpstr>
      <vt:lpstr>PowerPoint Sunusu</vt:lpstr>
      <vt:lpstr>GÜRÜLTÜ </vt:lpstr>
      <vt:lpstr>PowerPoint Sunusu</vt:lpstr>
      <vt:lpstr>PowerPoint Sunusu</vt:lpstr>
      <vt:lpstr>PowerPoint Sunusu</vt:lpstr>
      <vt:lpstr>Gürültünün Kaynakları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Gürültünün İnsan ve Çevresine Etkileri </vt:lpstr>
      <vt:lpstr>PowerPoint Sunusu</vt:lpstr>
      <vt:lpstr>PowerPoint Sunusu</vt:lpstr>
      <vt:lpstr>PowerPoint Sunusu</vt:lpstr>
      <vt:lpstr>PowerPoint Sunusu</vt:lpstr>
      <vt:lpstr>PowerPoint Sunusu</vt:lpstr>
      <vt:lpstr>PowerPoint Sunusu</vt:lpstr>
      <vt:lpstr>PowerPoint Sunusu</vt:lpstr>
      <vt:lpstr>Gürültü Kirliliğinin Önlenmesi </vt:lpstr>
      <vt:lpstr>PowerPoint Sunusu</vt:lpstr>
      <vt:lpstr>Gürültü Kirliliğiyle İlgili Yasal Hak ve Sorumlulukları </vt:lpstr>
      <vt:lpstr>Gürültü Kirliliğiyle İlgili Yasal Hak ve Sorumlulukları </vt:lpstr>
      <vt:lpstr>ENERJİ </vt:lpstr>
      <vt:lpstr>PowerPoint Sunusu</vt:lpstr>
      <vt:lpstr>Enerji Kaynakları </vt:lpstr>
      <vt:lpstr>Yenilenemez Enerji Kaynakları </vt:lpstr>
      <vt:lpstr>PowerPoint Sunusu</vt:lpstr>
      <vt:lpstr>PowerPoint Sunusu</vt:lpstr>
      <vt:lpstr>PowerPoint Sunusu</vt:lpstr>
      <vt:lpstr>Yenilenebilir Enerji Kaynakları </vt:lpstr>
      <vt:lpstr>PowerPoint Sunusu</vt:lpstr>
      <vt:lpstr>PowerPoint Sunusu</vt:lpstr>
      <vt:lpstr>PowerPoint Sunusu</vt:lpstr>
      <vt:lpstr>PowerPoint Sunusu</vt:lpstr>
      <vt:lpstr> Avantaj ve Dezavantajları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 Enerji Kaynaklarını Ekonomik ve Verimli Kullanma Yolları</vt:lpstr>
      <vt:lpstr>PowerPoint Sunusu</vt:lpstr>
      <vt:lpstr>PowerPoint Sunusu</vt:lpstr>
      <vt:lpstr>Yeni ve Temiz Enerji Kaynakları </vt:lpstr>
      <vt:lpstr>İSRAF </vt:lpstr>
      <vt:lpstr>PowerPoint Sunusu</vt:lpstr>
      <vt:lpstr>İsrafla İlgili Kavramlar </vt:lpstr>
      <vt:lpstr>PowerPoint Sunusu</vt:lpstr>
      <vt:lpstr>PowerPoint Sunusu</vt:lpstr>
      <vt:lpstr>PowerPoint Sunusu</vt:lpstr>
      <vt:lpstr>PowerPoint Sunusu</vt:lpstr>
      <vt:lpstr>PowerPoint Sunusu</vt:lpstr>
      <vt:lpstr>PowerPoint Sunusu</vt:lpstr>
      <vt:lpstr>İsraf Çeşitleri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Aile ve Ülke Ekonomisine Verdiği Zararlar</vt:lpstr>
      <vt:lpstr>İsrafı Azaltacak Çözüm Yolları</vt:lpstr>
      <vt:lpstr>PowerPoint Sunusu</vt:lpstr>
      <vt:lpstr>Su ve Enerji İsrafını En Aza İndirecek Önlemler</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İletişim </dc:title>
  <dc:creator>EXPER15</dc:creator>
  <cp:lastModifiedBy>Exper12</cp:lastModifiedBy>
  <cp:revision>56</cp:revision>
  <dcterms:created xsi:type="dcterms:W3CDTF">2017-02-01T11:40:54Z</dcterms:created>
  <dcterms:modified xsi:type="dcterms:W3CDTF">2019-03-04T13:29:17Z</dcterms:modified>
</cp:coreProperties>
</file>