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3" r:id="rId9"/>
    <p:sldId id="262" r:id="rId10"/>
    <p:sldId id="264" r:id="rId11"/>
    <p:sldId id="265" r:id="rId12"/>
    <p:sldId id="269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772400" cy="1470025"/>
          </a:xfrm>
        </p:spPr>
        <p:txBody>
          <a:bodyPr>
            <a:noAutofit/>
          </a:bodyPr>
          <a:lstStyle/>
          <a:p>
            <a:r>
              <a:rPr lang="nn-NO" sz="6000" dirty="0">
                <a:latin typeface="Arial Black" panose="020B0A04020102020204" pitchFamily="34" charset="0"/>
              </a:rPr>
              <a:t>Kurumsal kimliğin </a:t>
            </a:r>
            <a:r>
              <a:rPr lang="nn-NO" sz="6000" dirty="0" smtClean="0">
                <a:latin typeface="Arial Black" panose="020B0A04020102020204" pitchFamily="34" charset="0"/>
              </a:rPr>
              <a:t>duayeni</a:t>
            </a:r>
            <a:endParaRPr lang="tr-TR" sz="6000" dirty="0">
              <a:latin typeface="Arial Black" panose="020B0A040201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n-NO" sz="6000" dirty="0" smtClean="0">
                <a:latin typeface="Arial Black" panose="020B0A04020102020204" pitchFamily="34" charset="0"/>
              </a:rPr>
              <a:t>Paul </a:t>
            </a:r>
            <a:r>
              <a:rPr lang="nn-NO" sz="6000" dirty="0">
                <a:latin typeface="Arial Black" panose="020B0A04020102020204" pitchFamily="34" charset="0"/>
              </a:rPr>
              <a:t>Rand</a:t>
            </a:r>
          </a:p>
        </p:txBody>
      </p:sp>
    </p:spTree>
    <p:extLst>
      <p:ext uri="{BB962C8B-B14F-4D97-AF65-F5344CB8AC3E}">
        <p14:creationId xmlns:p14="http://schemas.microsoft.com/office/powerpoint/2010/main" val="256119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1924'de dünyaya gelen sanatçı hiç şüphesiz Amerikan grafik tasarımının en önemli isimlerinden biridir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</a:p>
          <a:p>
            <a:r>
              <a:rPr lang="tr-TR" dirty="0" err="1" smtClean="0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, Avrupa grafik tasarımının avangart yaklaşımını çok iyi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etüd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etmiş ve bunu hem sade hem de nükteli bir tarzda geliştirerek Amerikan grafik tasarımına kazandırmıştır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</a:p>
          <a:p>
            <a:r>
              <a:rPr lang="tr-TR" dirty="0" err="1" smtClean="0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1929 - 32 tarihlerinde New York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Pratt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Institude'da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eğitimine başladı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</a:p>
          <a:p>
            <a:r>
              <a:rPr lang="en-US" dirty="0">
                <a:latin typeface="Adobe Arabic" pitchFamily="18" charset="-78"/>
                <a:cs typeface="Adobe Arabic" pitchFamily="18" charset="-78"/>
              </a:rPr>
              <a:t>1932-33 </a:t>
            </a:r>
            <a:r>
              <a:rPr lang="en-US" dirty="0" err="1">
                <a:latin typeface="Adobe Arabic" pitchFamily="18" charset="-78"/>
                <a:cs typeface="Adobe Arabic" pitchFamily="18" charset="-78"/>
              </a:rPr>
              <a:t>yıllarında</a:t>
            </a:r>
            <a:r>
              <a:rPr lang="en-US" dirty="0">
                <a:latin typeface="Adobe Arabic" pitchFamily="18" charset="-78"/>
                <a:cs typeface="Adobe Arabic" pitchFamily="18" charset="-78"/>
              </a:rPr>
              <a:t> Parson's School of </a:t>
            </a:r>
            <a:r>
              <a:rPr lang="en-US" dirty="0" err="1">
                <a:latin typeface="Adobe Arabic" pitchFamily="18" charset="-78"/>
                <a:cs typeface="Adobe Arabic" pitchFamily="18" charset="-78"/>
              </a:rPr>
              <a:t>Design'da</a:t>
            </a:r>
            <a:r>
              <a:rPr lang="en-US" dirty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en-US" dirty="0" err="1" smtClean="0">
                <a:latin typeface="Adobe Arabic" pitchFamily="18" charset="-78"/>
                <a:cs typeface="Adobe Arabic" pitchFamily="18" charset="-78"/>
              </a:rPr>
              <a:t>okudu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</a:t>
            </a:r>
            <a:endParaRPr lang="tr-TR" dirty="0" smtClean="0">
              <a:latin typeface="Adobe Arabic" pitchFamily="18" charset="-78"/>
              <a:cs typeface="Adobe Arabic" pitchFamily="18" charset="-78"/>
            </a:endParaRPr>
          </a:p>
          <a:p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Sanatçı 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daha çok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editöryal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tasarımlara ilgi duyuyordu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</a:p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Bunun sonucunda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Esquire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dergisinde,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GQ'da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sanat yönetmenliği yaptı.</a:t>
            </a:r>
          </a:p>
        </p:txBody>
      </p:sp>
    </p:spTree>
    <p:extLst>
      <p:ext uri="{BB962C8B-B14F-4D97-AF65-F5344CB8AC3E}">
        <p14:creationId xmlns:p14="http://schemas.microsoft.com/office/powerpoint/2010/main" val="384117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r>
              <a:rPr lang="tr-TR" dirty="0" err="1">
                <a:latin typeface="Adobe Arabic" pitchFamily="18" charset="-78"/>
                <a:cs typeface="Adobe Arabic" pitchFamily="18" charset="-78"/>
              </a:rPr>
              <a:t>Direction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dergisinin kapaklarını 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tasarladı </a:t>
            </a:r>
          </a:p>
          <a:p>
            <a:r>
              <a:rPr lang="en-US" dirty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en-US" dirty="0" err="1">
                <a:latin typeface="Adobe Arabic" pitchFamily="18" charset="-78"/>
                <a:cs typeface="Adobe Arabic" pitchFamily="18" charset="-78"/>
              </a:rPr>
              <a:t>Sanatçı</a:t>
            </a:r>
            <a:r>
              <a:rPr lang="en-US" dirty="0">
                <a:latin typeface="Adobe Arabic" pitchFamily="18" charset="-78"/>
                <a:cs typeface="Adobe Arabic" pitchFamily="18" charset="-78"/>
              </a:rPr>
              <a:t> 1974'de New York Art Directors Club Hail of </a:t>
            </a:r>
            <a:r>
              <a:rPr lang="en-US" dirty="0" err="1">
                <a:latin typeface="Adobe Arabic" pitchFamily="18" charset="-78"/>
                <a:cs typeface="Adobe Arabic" pitchFamily="18" charset="-78"/>
              </a:rPr>
              <a:t>Fame'e</a:t>
            </a:r>
            <a:r>
              <a:rPr lang="en-US" dirty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en-US" dirty="0" err="1">
                <a:latin typeface="Adobe Arabic" pitchFamily="18" charset="-78"/>
                <a:cs typeface="Adobe Arabic" pitchFamily="18" charset="-78"/>
              </a:rPr>
              <a:t>seçildi</a:t>
            </a:r>
            <a:r>
              <a:rPr lang="en-US" dirty="0" smtClean="0">
                <a:latin typeface="Adobe Arabic" pitchFamily="18" charset="-78"/>
                <a:cs typeface="Adobe Arabic" pitchFamily="18" charset="-78"/>
              </a:rPr>
              <a:t>.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</a:t>
            </a:r>
            <a:endParaRPr lang="tr-TR" dirty="0" smtClean="0">
              <a:latin typeface="Adobe Arabic" pitchFamily="18" charset="-78"/>
              <a:cs typeface="Adobe Arabic" pitchFamily="18" charset="-78"/>
            </a:endParaRPr>
          </a:p>
          <a:p>
            <a:r>
              <a:rPr lang="tr-TR" dirty="0" err="1" smtClean="0">
                <a:latin typeface="Adobe Arabic" pitchFamily="18" charset="-78"/>
                <a:cs typeface="Adobe Arabic" pitchFamily="18" charset="-78"/>
              </a:rPr>
              <a:t>Pool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tr-TR" dirty="0" err="1" smtClean="0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a göre  Tasarım, form ve içeriği bir arada kullanılma metodudur. Tasarımın bir sanat dalı olarak tek ve basit bir tarifi yok; Sanat olabilir, estetik olabilir. Tasarım çok yalındır ve komplike olmasının sebebi de budur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 </a:t>
            </a:r>
          </a:p>
          <a:p>
            <a:r>
              <a:rPr lang="tr-TR" dirty="0" err="1">
                <a:latin typeface="Adobe Arabic" pitchFamily="18" charset="-78"/>
                <a:cs typeface="Adobe Arabic" pitchFamily="18" charset="-78"/>
              </a:rPr>
              <a:t>Rand'e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göre bir tasarımcıyla sanatçı arasında aslında fark yoktur; Çünkü her ikisi de formlarla, içeriklerle çalışırlar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</a:p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İyi tasarım ile kötü arasındaki en büyük fark ise kötü tasarımın yersiz, yüzeysel, gösterişli 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olmasıdır. </a:t>
            </a:r>
          </a:p>
          <a:p>
            <a:endParaRPr lang="tr-TR" dirty="0" smtClean="0">
              <a:latin typeface="Adobe Arabic" pitchFamily="18" charset="-78"/>
              <a:cs typeface="Adobe Arabic" pitchFamily="18" charset="-78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1576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8639530" cy="4886498"/>
          </a:xfrm>
        </p:spPr>
      </p:pic>
    </p:spTree>
    <p:extLst>
      <p:ext uri="{BB962C8B-B14F-4D97-AF65-F5344CB8AC3E}">
        <p14:creationId xmlns:p14="http://schemas.microsoft.com/office/powerpoint/2010/main" val="311120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, çalışmalarındaki başarının sırrının ise sadelikte, dürüst olmakta yattığını söyler. Ona göre tamamen objektif olmak ve çok çalışmak temel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kural'dır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 </a:t>
            </a:r>
          </a:p>
          <a:p>
            <a:pPr marL="0" indent="0">
              <a:buNone/>
            </a:pPr>
            <a:endParaRPr lang="tr-TR" dirty="0" smtClean="0">
              <a:latin typeface="Adobe Arabic" pitchFamily="18" charset="-78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1501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4664"/>
            <a:ext cx="3977314" cy="5886425"/>
          </a:xfrm>
        </p:spPr>
      </p:pic>
    </p:spTree>
    <p:extLst>
      <p:ext uri="{BB962C8B-B14F-4D97-AF65-F5344CB8AC3E}">
        <p14:creationId xmlns:p14="http://schemas.microsoft.com/office/powerpoint/2010/main" val="318134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88640"/>
            <a:ext cx="4752528" cy="5921378"/>
          </a:xfrm>
        </p:spPr>
      </p:pic>
    </p:spTree>
    <p:extLst>
      <p:ext uri="{BB962C8B-B14F-4D97-AF65-F5344CB8AC3E}">
        <p14:creationId xmlns:p14="http://schemas.microsoft.com/office/powerpoint/2010/main" val="2638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r>
              <a:rPr lang="tr-TR" dirty="0" err="1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özellikle logo tasarımları ve kurumsal kimlik çalışmalarıyla dünya çapında tanınan bir tasarımcı olmuştur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</a:t>
            </a:r>
          </a:p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 Sanatçı, aralarında IBM, 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ABC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ve  </a:t>
            </a:r>
            <a:r>
              <a:rPr lang="tr-TR" dirty="0" err="1" smtClean="0">
                <a:latin typeface="Adobe Arabic" pitchFamily="18" charset="-78"/>
                <a:cs typeface="Adobe Arabic" pitchFamily="18" charset="-78"/>
              </a:rPr>
              <a:t>Vvestinghouse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 </a:t>
            </a:r>
            <a:r>
              <a:rPr lang="tr-TR" dirty="0" err="1" smtClean="0">
                <a:latin typeface="Adobe Arabic" pitchFamily="18" charset="-78"/>
                <a:cs typeface="Adobe Arabic" pitchFamily="18" charset="-78"/>
              </a:rPr>
              <a:t>nin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  bulunduğu 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pek çok firmaya hizmet vermiştir. 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 </a:t>
            </a:r>
          </a:p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Sanatçı 1956'da IBM'in logo tasarımını hazırlamıştır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  <a:endParaRPr lang="tr-TR" dirty="0">
              <a:latin typeface="Adobe Arabic" pitchFamily="18" charset="-78"/>
              <a:cs typeface="Adobe Arabic" pitchFamily="18" charset="-78"/>
            </a:endParaRPr>
          </a:p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Kimilerine göre bu çalışma sadece bir tasarım değil, kurumsal bilincin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filozofisini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en iyi anlatan ve bir markanın toplumsal bilinirliğinin gerçekleştiği en önemli 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çalışmadır. </a:t>
            </a:r>
          </a:p>
          <a:p>
            <a:r>
              <a:rPr lang="tr-TR" dirty="0">
                <a:latin typeface="Adobe Arabic" pitchFamily="18" charset="-78"/>
                <a:cs typeface="Adobe Arabic" pitchFamily="18" charset="-78"/>
              </a:rPr>
              <a:t> Logo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tarafından 1960'da </a:t>
            </a:r>
            <a:r>
              <a:rPr lang="tr-TR" dirty="0" err="1">
                <a:latin typeface="Adobe Arabic" pitchFamily="18" charset="-78"/>
                <a:cs typeface="Adobe Arabic" pitchFamily="18" charset="-78"/>
              </a:rPr>
              <a:t>modifiye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edilmiş, 1972'de de bilinen çubuklu formuna dönüştürülmüştür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. </a:t>
            </a:r>
          </a:p>
          <a:p>
            <a:endParaRPr lang="tr-TR" dirty="0" smtClean="0">
              <a:latin typeface="Adobe Arabic" pitchFamily="18" charset="-78"/>
              <a:cs typeface="Adobe Arabic" pitchFamily="18" charset="-78"/>
            </a:endParaRPr>
          </a:p>
          <a:p>
            <a:endParaRPr lang="tr-TR" dirty="0">
              <a:latin typeface="Adobe Arabic" pitchFamily="18" charset="-78"/>
              <a:cs typeface="Adobe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0867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654034" cy="2903289"/>
          </a:xfrm>
        </p:spPr>
      </p:pic>
    </p:spTree>
    <p:extLst>
      <p:ext uri="{BB962C8B-B14F-4D97-AF65-F5344CB8AC3E}">
        <p14:creationId xmlns:p14="http://schemas.microsoft.com/office/powerpoint/2010/main" val="94142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tr-TR" dirty="0" err="1">
                <a:latin typeface="Adobe Arabic" pitchFamily="18" charset="-78"/>
                <a:cs typeface="Adobe Arabic" pitchFamily="18" charset="-78"/>
              </a:rPr>
              <a:t>Rand</a:t>
            </a:r>
            <a:r>
              <a:rPr lang="tr-TR" dirty="0">
                <a:latin typeface="Adobe Arabic" pitchFamily="18" charset="-78"/>
                <a:cs typeface="Adobe Arabic" pitchFamily="18" charset="-78"/>
              </a:rPr>
              <a:t> ayrıca 1970'lerden 80'lere dek de IBM'in ambalaj ve marketing materyallerini tasarlamıştır. </a:t>
            </a:r>
            <a:endParaRPr lang="tr-TR" dirty="0" smtClean="0">
              <a:latin typeface="Adobe Arabic" pitchFamily="18" charset="-78"/>
              <a:cs typeface="Adobe Arabic" pitchFamily="18" charset="-78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8320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352928" cy="3424701"/>
          </a:xfrm>
        </p:spPr>
      </p:pic>
    </p:spTree>
    <p:extLst>
      <p:ext uri="{BB962C8B-B14F-4D97-AF65-F5344CB8AC3E}">
        <p14:creationId xmlns:p14="http://schemas.microsoft.com/office/powerpoint/2010/main" val="126820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08720"/>
            <a:ext cx="7800975" cy="4410075"/>
          </a:xfrm>
        </p:spPr>
      </p:pic>
    </p:spTree>
    <p:extLst>
      <p:ext uri="{BB962C8B-B14F-4D97-AF65-F5344CB8AC3E}">
        <p14:creationId xmlns:p14="http://schemas.microsoft.com/office/powerpoint/2010/main" val="14929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496944" cy="4896544"/>
          </a:xfrm>
        </p:spPr>
        <p:txBody>
          <a:bodyPr>
            <a:normAutofit/>
          </a:bodyPr>
          <a:lstStyle/>
          <a:p>
            <a:r>
              <a:rPr lang="tr-TR" sz="6000" dirty="0" smtClean="0">
                <a:latin typeface="Arial Black" panose="020B0A04020102020204" pitchFamily="34" charset="0"/>
              </a:rPr>
              <a:t>TEŞEKKÜRLER</a:t>
            </a:r>
            <a:br>
              <a:rPr lang="tr-TR" sz="6000" dirty="0" smtClean="0">
                <a:latin typeface="Arial Black" panose="020B0A04020102020204" pitchFamily="34" charset="0"/>
              </a:rPr>
            </a:br>
            <a:r>
              <a:rPr lang="tr-TR" sz="6000" dirty="0" smtClean="0">
                <a:latin typeface="Arial Black" panose="020B0A04020102020204" pitchFamily="34" charset="0"/>
              </a:rPr>
              <a:t> </a:t>
            </a:r>
            <a:endParaRPr lang="tr-TR" sz="6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73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295</Words>
  <Application>Microsoft Office PowerPoint</Application>
  <PresentationFormat>Ekran Gösterisi (4:3)</PresentationFormat>
  <Paragraphs>21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Kurumsal kimliğin duayeni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TEŞEKKÜRLER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Kurumsal kimliğin duayeni</dc:title>
  <dc:creator>Elifnur Turgut</dc:creator>
  <cp:lastModifiedBy>Elifnur Turgut</cp:lastModifiedBy>
  <cp:revision>5</cp:revision>
  <dcterms:created xsi:type="dcterms:W3CDTF">2016-03-28T14:43:42Z</dcterms:created>
  <dcterms:modified xsi:type="dcterms:W3CDTF">2016-03-28T15:25:20Z</dcterms:modified>
</cp:coreProperties>
</file>