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2" r:id="rId4"/>
    <p:sldId id="263" r:id="rId5"/>
    <p:sldId id="257" r:id="rId6"/>
    <p:sldId id="259" r:id="rId7"/>
    <p:sldId id="260"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p:normalViewPr>
  <p:slideViewPr>
    <p:cSldViewPr snapToGrid="0">
      <p:cViewPr varScale="1">
        <p:scale>
          <a:sx n="72" d="100"/>
          <a:sy n="72" d="100"/>
        </p:scale>
        <p:origin x="7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30578ACC-22D6-47C1-A373-4FD133E34F3C}"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0322" y="3030008"/>
            <a:ext cx="4698355" cy="290617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594123" y="3030008"/>
            <a:ext cx="4700059" cy="290617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3/27/2019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3/27/2019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tr-TR"/>
              <a:t>Asıl başlık stilini düzenlemek için tıklayın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331444B-B92B-4E27-8C94-BB93EAF5CB18}"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363EFA5E-FA76-400D-B3DC-F0BA90E6D107}"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446C117F-5CCF-4837-BE5F-2B92066CAFAF}"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84EB90BD-B6CE-46B7-997F-7313B992CCDC}"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CDB9D11F-B188-461D-B23F-39381795C052}"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52E6D8D9-55A2-4063-B0F3-121F44549695}"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D4B24536-994D-4021-A283-9F449C0DB509}" type="datetimeFigureOut">
              <a:rPr lang="en-US" dirty="0"/>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3CBBBB78-C96F-47B7-AB17-D852CA960AC9}" type="datetimeFigureOut">
              <a:rPr lang="en-US" dirty="0"/>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3/27/2019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3/27/2019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E724C6-780B-4437-9ED9-3719EE7912A1}"/>
              </a:ext>
            </a:extLst>
          </p:cNvPr>
          <p:cNvSpPr>
            <a:spLocks noGrp="1"/>
          </p:cNvSpPr>
          <p:nvPr>
            <p:ph type="ctrTitle"/>
          </p:nvPr>
        </p:nvSpPr>
        <p:spPr/>
        <p:txBody>
          <a:bodyPr/>
          <a:lstStyle/>
          <a:p>
            <a:r>
              <a:rPr lang="nb-NO" dirty="0"/>
              <a:t>ROSSER REEVES </a:t>
            </a:r>
            <a:r>
              <a:rPr lang="tr-TR" dirty="0"/>
              <a:t>VE</a:t>
            </a:r>
            <a:r>
              <a:rPr lang="nb-NO" dirty="0"/>
              <a:t> TEMEL SATIŞ VAADİ </a:t>
            </a:r>
            <a:endParaRPr lang="tr-TR" dirty="0"/>
          </a:p>
        </p:txBody>
      </p:sp>
      <p:sp>
        <p:nvSpPr>
          <p:cNvPr id="3" name="Alt Başlık 2">
            <a:extLst>
              <a:ext uri="{FF2B5EF4-FFF2-40B4-BE49-F238E27FC236}">
                <a16:creationId xmlns:a16="http://schemas.microsoft.com/office/drawing/2014/main" id="{43132FF6-4D95-4D2B-A0D4-03DC21C0F074}"/>
              </a:ext>
            </a:extLst>
          </p:cNvPr>
          <p:cNvSpPr>
            <a:spLocks noGrp="1"/>
          </p:cNvSpPr>
          <p:nvPr>
            <p:ph type="subTitle" idx="1"/>
          </p:nvPr>
        </p:nvSpPr>
        <p:spPr>
          <a:xfrm>
            <a:off x="4047866" y="4950630"/>
            <a:ext cx="8144134" cy="1117687"/>
          </a:xfrm>
        </p:spPr>
        <p:txBody>
          <a:bodyPr>
            <a:noAutofit/>
          </a:bodyPr>
          <a:lstStyle/>
          <a:p>
            <a:r>
              <a:rPr lang="tr-TR" sz="3600" dirty="0"/>
              <a:t>SUAT BEKMEZ</a:t>
            </a:r>
          </a:p>
          <a:p>
            <a:r>
              <a:rPr lang="tr-TR" sz="3600" dirty="0"/>
              <a:t>MEHMET GÖKER</a:t>
            </a:r>
          </a:p>
        </p:txBody>
      </p:sp>
    </p:spTree>
    <p:extLst>
      <p:ext uri="{BB962C8B-B14F-4D97-AF65-F5344CB8AC3E}">
        <p14:creationId xmlns:p14="http://schemas.microsoft.com/office/powerpoint/2010/main" val="3486104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74A29C2F-B9C3-424D-9D82-F8D105044332}"/>
              </a:ext>
            </a:extLst>
          </p:cNvPr>
          <p:cNvSpPr>
            <a:spLocks noGrp="1"/>
          </p:cNvSpPr>
          <p:nvPr>
            <p:ph type="title"/>
          </p:nvPr>
        </p:nvSpPr>
        <p:spPr/>
        <p:txBody>
          <a:bodyPr/>
          <a:lstStyle/>
          <a:p>
            <a:r>
              <a:rPr lang="tr-TR" dirty="0"/>
              <a:t>ROSSER REEVES HAKKINDA</a:t>
            </a:r>
            <a:br>
              <a:rPr lang="tr-TR" dirty="0"/>
            </a:br>
            <a:endParaRPr lang="tr-TR" dirty="0"/>
          </a:p>
        </p:txBody>
      </p:sp>
      <p:sp>
        <p:nvSpPr>
          <p:cNvPr id="6" name="Metin Yer Tutucusu 5">
            <a:extLst>
              <a:ext uri="{FF2B5EF4-FFF2-40B4-BE49-F238E27FC236}">
                <a16:creationId xmlns:a16="http://schemas.microsoft.com/office/drawing/2014/main" id="{01D3C697-7015-486D-8FE4-D75EE3AFC30C}"/>
              </a:ext>
            </a:extLst>
          </p:cNvPr>
          <p:cNvSpPr>
            <a:spLocks noGrp="1"/>
          </p:cNvSpPr>
          <p:nvPr>
            <p:ph idx="1"/>
          </p:nvPr>
        </p:nvSpPr>
        <p:spPr/>
        <p:txBody>
          <a:bodyPr>
            <a:noAutofit/>
          </a:bodyPr>
          <a:lstStyle/>
          <a:p>
            <a:pPr lvl="1"/>
            <a:r>
              <a:rPr lang="tr-TR" sz="2400" dirty="0"/>
              <a:t>Geleneksel reklam anlayışına paralel fikir ve uygulamalarıyla dikkat çeken </a:t>
            </a:r>
            <a:r>
              <a:rPr lang="tr-TR" sz="2400" dirty="0" err="1"/>
              <a:t>Rosser</a:t>
            </a:r>
            <a:r>
              <a:rPr lang="tr-TR" sz="2400" dirty="0"/>
              <a:t> </a:t>
            </a:r>
            <a:r>
              <a:rPr lang="tr-TR" sz="2400" dirty="0" err="1"/>
              <a:t>Reeves</a:t>
            </a:r>
            <a:r>
              <a:rPr lang="tr-TR" sz="2400" dirty="0"/>
              <a:t>, reklam kavramının ve literatürünün gelişimine katkıda bulunan önemli ustalardandır. ‘Erken dönem yirminci yüzyıl reklamcılığının gurusu’ olarak kabul edilen </a:t>
            </a:r>
            <a:r>
              <a:rPr lang="tr-TR" sz="2400" dirty="0" err="1"/>
              <a:t>Reeves</a:t>
            </a:r>
            <a:r>
              <a:rPr lang="tr-TR" sz="2400" dirty="0"/>
              <a:t>, profesyonel kariyerine 1929 Büyük </a:t>
            </a:r>
            <a:r>
              <a:rPr lang="tr-TR" sz="2400" dirty="0" err="1"/>
              <a:t>Bunalımı’nın</a:t>
            </a:r>
            <a:r>
              <a:rPr lang="tr-TR" sz="2400" dirty="0"/>
              <a:t>* yaşandığı yıllarda henüz on dokuz yaşında iken başlamıştır. 1927-1930 yılları arasında Virginia Üniversitesi’ne devam eden </a:t>
            </a:r>
            <a:r>
              <a:rPr lang="tr-TR" sz="2400" dirty="0" err="1"/>
              <a:t>Reeves</a:t>
            </a:r>
            <a:r>
              <a:rPr lang="tr-TR" sz="2400" dirty="0"/>
              <a:t>, Büyük </a:t>
            </a:r>
            <a:r>
              <a:rPr lang="tr-TR" sz="2400" dirty="0" err="1"/>
              <a:t>Bunalım’ın</a:t>
            </a:r>
            <a:r>
              <a:rPr lang="tr-TR" sz="2400" dirty="0"/>
              <a:t> da etkisiyle ikinci senesinde üniversiteyi bırakmıştır. Morris Plan Bank of Virginia adlı bankada reklam müdürü olarak çalışmaya başlayan </a:t>
            </a:r>
            <a:r>
              <a:rPr lang="tr-TR" sz="2400" dirty="0" err="1"/>
              <a:t>Reeves</a:t>
            </a:r>
            <a:r>
              <a:rPr lang="tr-TR" sz="2400" dirty="0"/>
              <a:t>, ek iş olarak </a:t>
            </a:r>
            <a:r>
              <a:rPr lang="tr-TR" sz="2400" dirty="0" err="1"/>
              <a:t>Richmond</a:t>
            </a:r>
            <a:r>
              <a:rPr lang="tr-TR" sz="2400" dirty="0"/>
              <a:t> Times-</a:t>
            </a:r>
            <a:r>
              <a:rPr lang="tr-TR" sz="2400" dirty="0" err="1"/>
              <a:t>Dispatch</a:t>
            </a:r>
            <a:r>
              <a:rPr lang="tr-TR" sz="2400" dirty="0"/>
              <a:t> adlı günlük gazetede polis muhabirliği yapmıştır </a:t>
            </a:r>
          </a:p>
        </p:txBody>
      </p:sp>
    </p:spTree>
    <p:extLst>
      <p:ext uri="{BB962C8B-B14F-4D97-AF65-F5344CB8AC3E}">
        <p14:creationId xmlns:p14="http://schemas.microsoft.com/office/powerpoint/2010/main" val="389259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a:extLst>
              <a:ext uri="{FF2B5EF4-FFF2-40B4-BE49-F238E27FC236}">
                <a16:creationId xmlns:a16="http://schemas.microsoft.com/office/drawing/2014/main" id="{D4A6B891-A89B-4375-872C-F9D249952F24}"/>
              </a:ext>
            </a:extLst>
          </p:cNvPr>
          <p:cNvSpPr>
            <a:spLocks noGrp="1"/>
          </p:cNvSpPr>
          <p:nvPr>
            <p:ph type="title"/>
          </p:nvPr>
        </p:nvSpPr>
        <p:spPr/>
        <p:txBody>
          <a:bodyPr/>
          <a:lstStyle/>
          <a:p>
            <a:r>
              <a:rPr lang="tr-TR" dirty="0"/>
              <a:t> Temel Satış </a:t>
            </a:r>
            <a:r>
              <a:rPr lang="tr-TR" dirty="0" err="1"/>
              <a:t>Vaadi’nin</a:t>
            </a:r>
            <a:r>
              <a:rPr lang="tr-TR" dirty="0"/>
              <a:t> Yapısal Analizi ve Kavramsal Açılımı (USP)</a:t>
            </a:r>
          </a:p>
        </p:txBody>
      </p:sp>
      <p:sp>
        <p:nvSpPr>
          <p:cNvPr id="6" name="İçerik Yer Tutucusu 5">
            <a:extLst>
              <a:ext uri="{FF2B5EF4-FFF2-40B4-BE49-F238E27FC236}">
                <a16:creationId xmlns:a16="http://schemas.microsoft.com/office/drawing/2014/main" id="{41A6A672-D495-41F2-9D5B-EA2694652F72}"/>
              </a:ext>
            </a:extLst>
          </p:cNvPr>
          <p:cNvSpPr>
            <a:spLocks noGrp="1"/>
          </p:cNvSpPr>
          <p:nvPr>
            <p:ph idx="1"/>
          </p:nvPr>
        </p:nvSpPr>
        <p:spPr/>
        <p:txBody>
          <a:bodyPr/>
          <a:lstStyle/>
          <a:p>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Unique</a:t>
            </a:r>
            <a:r>
              <a:rPr lang="tr-TR" dirty="0">
                <a:latin typeface="Arial" panose="020B0604020202020204" pitchFamily="34" charset="0"/>
                <a:cs typeface="Arial" panose="020B0604020202020204" pitchFamily="34" charset="0"/>
              </a:rPr>
              <a:t>: Temel Satış </a:t>
            </a:r>
            <a:r>
              <a:rPr lang="tr-TR" dirty="0" err="1">
                <a:latin typeface="Arial" panose="020B0604020202020204" pitchFamily="34" charset="0"/>
                <a:cs typeface="Arial" panose="020B0604020202020204" pitchFamily="34" charset="0"/>
              </a:rPr>
              <a:t>Vaadi’nin</a:t>
            </a:r>
            <a:r>
              <a:rPr lang="tr-TR" dirty="0">
                <a:latin typeface="Arial" panose="020B0604020202020204" pitchFamily="34" charset="0"/>
                <a:cs typeface="Arial" panose="020B0604020202020204" pitchFamily="34" charset="0"/>
              </a:rPr>
              <a:t> öncel kavramı olan ‘</a:t>
            </a:r>
            <a:r>
              <a:rPr lang="tr-TR" dirty="0" err="1">
                <a:latin typeface="Arial" panose="020B0604020202020204" pitchFamily="34" charset="0"/>
                <a:cs typeface="Arial" panose="020B0604020202020204" pitchFamily="34" charset="0"/>
              </a:rPr>
              <a:t>unique</a:t>
            </a:r>
            <a:r>
              <a:rPr lang="tr-TR" dirty="0">
                <a:latin typeface="Arial" panose="020B0604020202020204" pitchFamily="34" charset="0"/>
                <a:cs typeface="Arial" panose="020B0604020202020204" pitchFamily="34" charset="0"/>
              </a:rPr>
              <a:t>’; benzer olmama hâlini ve farklılığı ifade eden bir kavramdır. Farklılık; doğal, toplumsal ve bilince yönelik olay ile olguları diğerlerinden ayıran özellik olarak tanımlanabilmektedir. Sahip olduğu </a:t>
            </a:r>
            <a:r>
              <a:rPr lang="tr-TR" dirty="0" err="1">
                <a:latin typeface="Arial" panose="020B0604020202020204" pitchFamily="34" charset="0"/>
                <a:cs typeface="Arial" panose="020B0604020202020204" pitchFamily="34" charset="0"/>
              </a:rPr>
              <a:t>ayrımlılık</a:t>
            </a:r>
            <a:r>
              <a:rPr lang="tr-TR" dirty="0">
                <a:latin typeface="Arial" panose="020B0604020202020204" pitchFamily="34" charset="0"/>
                <a:cs typeface="Arial" panose="020B0604020202020204" pitchFamily="34" charset="0"/>
              </a:rPr>
              <a:t> hâli, kavrama tek olma niteliği kazandırmaktadır. Temel Satış Vaadi açısından farklılık, salt reklamı yapılan ürün ya da hizmetin sahip olduğu bir özelliği temsil etmektedir. </a:t>
            </a:r>
          </a:p>
        </p:txBody>
      </p:sp>
    </p:spTree>
    <p:extLst>
      <p:ext uri="{BB962C8B-B14F-4D97-AF65-F5344CB8AC3E}">
        <p14:creationId xmlns:p14="http://schemas.microsoft.com/office/powerpoint/2010/main" val="218724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Yer Tutucusu 7">
            <a:extLst>
              <a:ext uri="{FF2B5EF4-FFF2-40B4-BE49-F238E27FC236}">
                <a16:creationId xmlns:a16="http://schemas.microsoft.com/office/drawing/2014/main" id="{DB6C1965-1358-41AE-824D-743EDD7AD586}"/>
              </a:ext>
            </a:extLst>
          </p:cNvPr>
          <p:cNvSpPr>
            <a:spLocks noGrp="1"/>
          </p:cNvSpPr>
          <p:nvPr>
            <p:ph idx="4294967295"/>
          </p:nvPr>
        </p:nvSpPr>
        <p:spPr>
          <a:xfrm>
            <a:off x="437323" y="265043"/>
            <a:ext cx="9613900" cy="6858000"/>
          </a:xfrm>
        </p:spPr>
        <p:txBody>
          <a:bodyPr>
            <a:normAutofit/>
          </a:bodyPr>
          <a:lstStyle/>
          <a:p>
            <a:r>
              <a:rPr lang="tr-TR" dirty="0"/>
              <a:t>.  </a:t>
            </a:r>
            <a:r>
              <a:rPr lang="tr-TR" dirty="0" err="1"/>
              <a:t>Selling</a:t>
            </a:r>
            <a:r>
              <a:rPr lang="tr-TR" dirty="0"/>
              <a:t>: Temel Satış </a:t>
            </a:r>
            <a:r>
              <a:rPr lang="tr-TR" dirty="0" err="1"/>
              <a:t>Vaadi’nin</a:t>
            </a:r>
            <a:r>
              <a:rPr lang="tr-TR" dirty="0"/>
              <a:t> ikinci kavramı olan ‘</a:t>
            </a:r>
            <a:r>
              <a:rPr lang="tr-TR" dirty="0" err="1"/>
              <a:t>selling</a:t>
            </a:r>
            <a:r>
              <a:rPr lang="tr-TR" dirty="0"/>
              <a:t>’, satıcı ve alıcı arasında ürün ya da hizmet temelinde belirli bir bedel karşılığında gerçekleştirilen değiş tokuş işlemini ifade etmektedir. Temel Satış Vaadi ve reklam süreci açısından ele alındığında, satış boyutunu kapsayan iletilerin öncelikle tüketicinin temel ihtiyaçlarına seslenmesi gerekmektedir. Bu bağlamda tüketiciyi harekete yönlendirebilmek, iletinin inanılır, güçlü ve fayda odaklı sunumu ile mümkündür</a:t>
            </a:r>
          </a:p>
          <a:p>
            <a:r>
              <a:rPr lang="tr-TR" dirty="0"/>
              <a:t> </a:t>
            </a:r>
            <a:r>
              <a:rPr lang="tr-TR" dirty="0" err="1"/>
              <a:t>Proposition</a:t>
            </a:r>
            <a:r>
              <a:rPr lang="tr-TR" dirty="0"/>
              <a:t>: Temel Satış </a:t>
            </a:r>
            <a:r>
              <a:rPr lang="tr-TR" dirty="0" err="1"/>
              <a:t>Vaadi’nin</a:t>
            </a:r>
            <a:r>
              <a:rPr lang="tr-TR" dirty="0"/>
              <a:t> üçüncü ve son kavramı ‘</a:t>
            </a:r>
            <a:r>
              <a:rPr lang="tr-TR" dirty="0" err="1"/>
              <a:t>proposition</a:t>
            </a:r>
            <a:r>
              <a:rPr lang="tr-TR" dirty="0"/>
              <a:t>’; kelime olarak vaat, öneri ya da teklif anlamına gelmektedir. Daha geniş ifadeyle vaat, bir sorunu çözüme ulaştırmak için önerilen düşünce ve umuttur. Temel Satış </a:t>
            </a:r>
            <a:r>
              <a:rPr lang="tr-TR" dirty="0" err="1"/>
              <a:t>Vaadi’ni</a:t>
            </a:r>
            <a:r>
              <a:rPr lang="tr-TR" dirty="0"/>
              <a:t> taşıyan reklam; tüketiciye söz konusu farklı özelliğe sahip ürün ya da hizmeti satın aldığında, özelliğin vaat ettiği spesifik faydaya ulaşabileceği fikrini verebilmelidir.</a:t>
            </a:r>
          </a:p>
        </p:txBody>
      </p:sp>
    </p:spTree>
    <p:extLst>
      <p:ext uri="{BB962C8B-B14F-4D97-AF65-F5344CB8AC3E}">
        <p14:creationId xmlns:p14="http://schemas.microsoft.com/office/powerpoint/2010/main" val="395674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van 8">
            <a:extLst>
              <a:ext uri="{FF2B5EF4-FFF2-40B4-BE49-F238E27FC236}">
                <a16:creationId xmlns:a16="http://schemas.microsoft.com/office/drawing/2014/main" id="{88C69495-D1D2-4D94-BD73-6ED2515D5F80}"/>
              </a:ext>
            </a:extLst>
          </p:cNvPr>
          <p:cNvSpPr>
            <a:spLocks noGrp="1"/>
          </p:cNvSpPr>
          <p:nvPr>
            <p:ph type="title"/>
          </p:nvPr>
        </p:nvSpPr>
        <p:spPr/>
        <p:txBody>
          <a:bodyPr>
            <a:normAutofit fontScale="90000"/>
          </a:bodyPr>
          <a:lstStyle/>
          <a:p>
            <a:r>
              <a:rPr lang="tr-TR" dirty="0" err="1"/>
              <a:t>Rosser</a:t>
            </a:r>
            <a:r>
              <a:rPr lang="tr-TR" dirty="0"/>
              <a:t> </a:t>
            </a:r>
            <a:r>
              <a:rPr lang="tr-TR" dirty="0" err="1"/>
              <a:t>Reeves’in</a:t>
            </a:r>
            <a:r>
              <a:rPr lang="tr-TR" dirty="0"/>
              <a:t> reklama dair görüşlerini, şu şekilde maddeleştirmek ve özetlemek mümkündür: </a:t>
            </a:r>
          </a:p>
        </p:txBody>
      </p:sp>
      <p:sp>
        <p:nvSpPr>
          <p:cNvPr id="10" name="İçerik Yer Tutucusu 9">
            <a:extLst>
              <a:ext uri="{FF2B5EF4-FFF2-40B4-BE49-F238E27FC236}">
                <a16:creationId xmlns:a16="http://schemas.microsoft.com/office/drawing/2014/main" id="{3A31332D-4DA5-43D5-AA40-3A5E6CF9E680}"/>
              </a:ext>
            </a:extLst>
          </p:cNvPr>
          <p:cNvSpPr>
            <a:spLocks noGrp="1"/>
          </p:cNvSpPr>
          <p:nvPr>
            <p:ph idx="1"/>
          </p:nvPr>
        </p:nvSpPr>
        <p:spPr>
          <a:xfrm>
            <a:off x="543926" y="2246079"/>
            <a:ext cx="10587900" cy="3599316"/>
          </a:xfrm>
        </p:spPr>
        <p:txBody>
          <a:bodyPr>
            <a:noAutofit/>
          </a:bodyPr>
          <a:lstStyle/>
          <a:p>
            <a:r>
              <a:rPr lang="tr-TR" sz="2000" dirty="0"/>
              <a:t> Reklam, insanlara bir ürünü/hizmeti istemeleri için bir neden vermelidir. </a:t>
            </a:r>
          </a:p>
          <a:p>
            <a:r>
              <a:rPr lang="tr-TR" sz="2000" dirty="0"/>
              <a:t> Reklamda insanlara bir ürünü/hizmeti istemeleri için verilmesi gereken neden, tek ve benzersiz olmalıdır.  </a:t>
            </a:r>
          </a:p>
          <a:p>
            <a:r>
              <a:rPr lang="tr-TR" sz="2000" dirty="0"/>
              <a:t> Reklam içeriği, Temel Satış Vaadi baz alınarak kurgulanmalıdır. Bu bağlamda ürün/hizmete dair biriciklik, reklamın içeriğinde sürekli tekrar edilmeli ve yaratılan reklam uygulamasının medyada yayınlanma sıklığı süreklilik arz etmelidir. </a:t>
            </a:r>
          </a:p>
          <a:p>
            <a:r>
              <a:rPr lang="tr-TR" sz="2000" dirty="0"/>
              <a:t> Reklam; sanat ve becerinden ziyade, bilim ve araştırmayla ilgilidir. Bu anlamıyla reklamın öncel amacı, ürün/hizmet satmaktır. </a:t>
            </a:r>
          </a:p>
          <a:p>
            <a:r>
              <a:rPr lang="tr-TR" sz="2000" dirty="0"/>
              <a:t> Reklam; sanatsal ve yaratıcı bir eylem olmanın ötesinde, teknik bir iştir.  </a:t>
            </a:r>
          </a:p>
          <a:p>
            <a:r>
              <a:rPr lang="tr-TR" sz="2000" dirty="0"/>
              <a:t> Reklamda eğlenceye veya eksantrikliğe yer yoktur. </a:t>
            </a:r>
          </a:p>
          <a:p>
            <a:r>
              <a:rPr lang="tr-TR" sz="2000" dirty="0"/>
              <a:t> Reklam sürecinde, hiçbir gizli ikna edici yoktur.  </a:t>
            </a:r>
          </a:p>
          <a:p>
            <a:r>
              <a:rPr lang="tr-TR" sz="2000" dirty="0"/>
              <a:t> Televizyon reklamları, Temel Satış </a:t>
            </a:r>
            <a:r>
              <a:rPr lang="tr-TR" sz="2000" dirty="0" err="1"/>
              <a:t>Vaadi’ni</a:t>
            </a:r>
            <a:r>
              <a:rPr lang="tr-TR" sz="2000" dirty="0"/>
              <a:t> mümkün olan en az maliyetle tüketicilere ulaştırmanın en etkili yoludur.  </a:t>
            </a:r>
          </a:p>
          <a:p>
            <a:pPr marL="0" indent="0">
              <a:buNone/>
            </a:pPr>
            <a:endParaRPr lang="tr-TR" sz="1800" dirty="0"/>
          </a:p>
        </p:txBody>
      </p:sp>
    </p:spTree>
    <p:extLst>
      <p:ext uri="{BB962C8B-B14F-4D97-AF65-F5344CB8AC3E}">
        <p14:creationId xmlns:p14="http://schemas.microsoft.com/office/powerpoint/2010/main" val="3968055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a:extLst>
              <a:ext uri="{FF2B5EF4-FFF2-40B4-BE49-F238E27FC236}">
                <a16:creationId xmlns:a16="http://schemas.microsoft.com/office/drawing/2014/main" id="{36EEE1AA-C378-4EB7-8044-735511748BA4}"/>
              </a:ext>
            </a:extLst>
          </p:cNvPr>
          <p:cNvSpPr>
            <a:spLocks noGrp="1"/>
          </p:cNvSpPr>
          <p:nvPr>
            <p:ph type="title"/>
          </p:nvPr>
        </p:nvSpPr>
        <p:spPr/>
        <p:txBody>
          <a:bodyPr>
            <a:normAutofit fontScale="90000"/>
          </a:bodyPr>
          <a:lstStyle/>
          <a:p>
            <a:r>
              <a:rPr lang="tr-TR" dirty="0" err="1"/>
              <a:t>Rosser</a:t>
            </a:r>
            <a:r>
              <a:rPr lang="tr-TR" dirty="0"/>
              <a:t> </a:t>
            </a:r>
            <a:r>
              <a:rPr lang="tr-TR" dirty="0" err="1"/>
              <a:t>Reeves’in</a:t>
            </a:r>
            <a:r>
              <a:rPr lang="tr-TR" dirty="0"/>
              <a:t> Temel Satış Vaadi tekniği ile yarattığı başarılı reklam kampanyalarına dair ilk örnek, </a:t>
            </a:r>
            <a:r>
              <a:rPr lang="tr-TR" dirty="0" err="1">
                <a:latin typeface="Arial" panose="020B0604020202020204" pitchFamily="34" charset="0"/>
                <a:cs typeface="Arial" panose="020B0604020202020204" pitchFamily="34" charset="0"/>
              </a:rPr>
              <a:t>M&amp;M’s</a:t>
            </a:r>
            <a:r>
              <a:rPr lang="tr-TR" dirty="0"/>
              <a:t> şekerlemelerine ait çalışmadır.</a:t>
            </a:r>
          </a:p>
        </p:txBody>
      </p:sp>
      <p:pic>
        <p:nvPicPr>
          <p:cNvPr id="5" name="İçerik Yer Tutucusu 4">
            <a:extLst>
              <a:ext uri="{FF2B5EF4-FFF2-40B4-BE49-F238E27FC236}">
                <a16:creationId xmlns:a16="http://schemas.microsoft.com/office/drawing/2014/main" id="{95F5B0EA-727D-49AE-80CA-12E37BD670C5}"/>
              </a:ext>
            </a:extLst>
          </p:cNvPr>
          <p:cNvPicPr>
            <a:picLocks noGrp="1" noChangeAspect="1"/>
          </p:cNvPicPr>
          <p:nvPr>
            <p:ph sz="half" idx="1"/>
          </p:nvPr>
        </p:nvPicPr>
        <p:blipFill>
          <a:blip r:embed="rId2"/>
          <a:stretch>
            <a:fillRect/>
          </a:stretch>
        </p:blipFill>
        <p:spPr>
          <a:xfrm>
            <a:off x="576775" y="2294144"/>
            <a:ext cx="5317587" cy="3810627"/>
          </a:xfrm>
        </p:spPr>
      </p:pic>
      <p:pic>
        <p:nvPicPr>
          <p:cNvPr id="9" name="İçerik Yer Tutucusu 8">
            <a:extLst>
              <a:ext uri="{FF2B5EF4-FFF2-40B4-BE49-F238E27FC236}">
                <a16:creationId xmlns:a16="http://schemas.microsoft.com/office/drawing/2014/main" id="{8AC2BC81-9563-46C1-B8B9-A502A239C02F}"/>
              </a:ext>
            </a:extLst>
          </p:cNvPr>
          <p:cNvPicPr>
            <a:picLocks noGrp="1" noChangeAspect="1"/>
          </p:cNvPicPr>
          <p:nvPr>
            <p:ph sz="half" idx="2"/>
          </p:nvPr>
        </p:nvPicPr>
        <p:blipFill>
          <a:blip r:embed="rId3"/>
          <a:stretch>
            <a:fillRect/>
          </a:stretch>
        </p:blipFill>
        <p:spPr>
          <a:xfrm>
            <a:off x="7565587" y="2294144"/>
            <a:ext cx="2380271" cy="4246880"/>
          </a:xfrm>
        </p:spPr>
      </p:pic>
    </p:spTree>
    <p:extLst>
      <p:ext uri="{BB962C8B-B14F-4D97-AF65-F5344CB8AC3E}">
        <p14:creationId xmlns:p14="http://schemas.microsoft.com/office/powerpoint/2010/main" val="3087296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a:extLst>
              <a:ext uri="{FF2B5EF4-FFF2-40B4-BE49-F238E27FC236}">
                <a16:creationId xmlns:a16="http://schemas.microsoft.com/office/drawing/2014/main" id="{A101C709-EF6F-4CE8-87AE-604E51B04211}"/>
              </a:ext>
            </a:extLst>
          </p:cNvPr>
          <p:cNvSpPr>
            <a:spLocks noGrp="1"/>
          </p:cNvSpPr>
          <p:nvPr>
            <p:ph type="title"/>
          </p:nvPr>
        </p:nvSpPr>
        <p:spPr/>
        <p:txBody>
          <a:bodyPr/>
          <a:lstStyle/>
          <a:p>
            <a:r>
              <a:rPr lang="tr-TR" dirty="0"/>
              <a:t> Temel Satış Vaadi Temalı </a:t>
            </a:r>
            <a:r>
              <a:rPr lang="tr-TR" dirty="0" err="1"/>
              <a:t>Anacin</a:t>
            </a:r>
            <a:r>
              <a:rPr lang="tr-TR" dirty="0"/>
              <a:t> Reklamı </a:t>
            </a:r>
          </a:p>
        </p:txBody>
      </p:sp>
      <p:pic>
        <p:nvPicPr>
          <p:cNvPr id="6" name="İçerik Yer Tutucusu 5">
            <a:extLst>
              <a:ext uri="{FF2B5EF4-FFF2-40B4-BE49-F238E27FC236}">
                <a16:creationId xmlns:a16="http://schemas.microsoft.com/office/drawing/2014/main" id="{7C25B53E-99CC-440E-9EBA-D434FA38ED28}"/>
              </a:ext>
            </a:extLst>
          </p:cNvPr>
          <p:cNvPicPr>
            <a:picLocks noGrp="1" noChangeAspect="1"/>
          </p:cNvPicPr>
          <p:nvPr>
            <p:ph type="pic" idx="1"/>
          </p:nvPr>
        </p:nvPicPr>
        <p:blipFill>
          <a:blip r:embed="rId2"/>
          <a:srcRect t="2882" b="2882"/>
          <a:stretch>
            <a:fillRect/>
          </a:stretch>
        </p:blipFill>
        <p:spPr/>
      </p:pic>
      <p:sp>
        <p:nvSpPr>
          <p:cNvPr id="8" name="Metin Yer Tutucusu 7">
            <a:extLst>
              <a:ext uri="{FF2B5EF4-FFF2-40B4-BE49-F238E27FC236}">
                <a16:creationId xmlns:a16="http://schemas.microsoft.com/office/drawing/2014/main" id="{8D02FE52-0E92-4B2C-A493-7F57C2CEAE98}"/>
              </a:ext>
            </a:extLst>
          </p:cNvPr>
          <p:cNvSpPr>
            <a:spLocks noGrp="1"/>
          </p:cNvSpPr>
          <p:nvPr>
            <p:ph type="body" sz="half" idx="2"/>
          </p:nvPr>
        </p:nvSpPr>
        <p:spPr/>
        <p:txBody>
          <a:bodyPr>
            <a:noAutofit/>
          </a:bodyPr>
          <a:lstStyle/>
          <a:p>
            <a:r>
              <a:rPr lang="tr-TR" sz="2000" dirty="0"/>
              <a:t>Reklamda sadece ürünün ağrı kesici özelliği üzerinde durarak, ürünün benzersiz olan bu özelliğini olabildiğince yalın ve açık bir şekilde görselleştirip sunan </a:t>
            </a:r>
            <a:r>
              <a:rPr lang="tr-TR" sz="2000" dirty="0" err="1"/>
              <a:t>Reeves</a:t>
            </a:r>
            <a:r>
              <a:rPr lang="tr-TR" sz="2000" dirty="0"/>
              <a:t>; her ne kadar yaratıcılığı ile zihinleri şaşırtan bir çıktı ortaya koymuş sayılmasa da, kendisine göre reklamın asıl görevi olan satışı gerçekleştirebilme hedefini, en iyi şekliyle uygulayan başarılı örnek ortaya koymuştur</a:t>
            </a:r>
          </a:p>
        </p:txBody>
      </p:sp>
    </p:spTree>
    <p:extLst>
      <p:ext uri="{BB962C8B-B14F-4D97-AF65-F5344CB8AC3E}">
        <p14:creationId xmlns:p14="http://schemas.microsoft.com/office/powerpoint/2010/main" val="3520005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770A891-FC5D-4399-88B4-80C0F100F721}"/>
              </a:ext>
            </a:extLst>
          </p:cNvPr>
          <p:cNvSpPr>
            <a:spLocks noGrp="1"/>
          </p:cNvSpPr>
          <p:nvPr>
            <p:ph type="title"/>
          </p:nvPr>
        </p:nvSpPr>
        <p:spPr/>
        <p:txBody>
          <a:bodyPr/>
          <a:lstStyle/>
          <a:p>
            <a:r>
              <a:rPr lang="tr-TR" dirty="0"/>
              <a:t> </a:t>
            </a:r>
            <a:r>
              <a:rPr lang="tr-TR" dirty="0" err="1"/>
              <a:t>Rosser</a:t>
            </a:r>
            <a:r>
              <a:rPr lang="tr-TR" dirty="0"/>
              <a:t> </a:t>
            </a:r>
            <a:r>
              <a:rPr lang="tr-TR" dirty="0" err="1"/>
              <a:t>Reeves</a:t>
            </a:r>
            <a:r>
              <a:rPr lang="tr-TR" dirty="0"/>
              <a:t> İmzalı Eisenhower Başkanlık Kampanyası </a:t>
            </a:r>
          </a:p>
        </p:txBody>
      </p:sp>
      <p:pic>
        <p:nvPicPr>
          <p:cNvPr id="6" name="Resim Yer Tutucusu 5">
            <a:extLst>
              <a:ext uri="{FF2B5EF4-FFF2-40B4-BE49-F238E27FC236}">
                <a16:creationId xmlns:a16="http://schemas.microsoft.com/office/drawing/2014/main" id="{0E400C04-EC0C-4285-B61C-4DE946DEA6D6}"/>
              </a:ext>
            </a:extLst>
          </p:cNvPr>
          <p:cNvPicPr>
            <a:picLocks noGrp="1" noChangeAspect="1"/>
          </p:cNvPicPr>
          <p:nvPr>
            <p:ph type="pic" idx="1"/>
          </p:nvPr>
        </p:nvPicPr>
        <p:blipFill>
          <a:blip r:embed="rId2"/>
          <a:srcRect t="4816" b="4816"/>
          <a:stretch>
            <a:fillRect/>
          </a:stretch>
        </p:blipFill>
        <p:spPr/>
      </p:pic>
      <p:sp>
        <p:nvSpPr>
          <p:cNvPr id="4" name="Metin Yer Tutucusu 3">
            <a:extLst>
              <a:ext uri="{FF2B5EF4-FFF2-40B4-BE49-F238E27FC236}">
                <a16:creationId xmlns:a16="http://schemas.microsoft.com/office/drawing/2014/main" id="{8EB9AF88-F4B0-432F-B7CA-A0C4D3067ACA}"/>
              </a:ext>
            </a:extLst>
          </p:cNvPr>
          <p:cNvSpPr>
            <a:spLocks noGrp="1"/>
          </p:cNvSpPr>
          <p:nvPr>
            <p:ph type="body" sz="half" idx="2"/>
          </p:nvPr>
        </p:nvSpPr>
        <p:spPr>
          <a:xfrm>
            <a:off x="578723" y="2530931"/>
            <a:ext cx="3876256" cy="3599315"/>
          </a:xfrm>
        </p:spPr>
        <p:txBody>
          <a:bodyPr>
            <a:noAutofit/>
          </a:bodyPr>
          <a:lstStyle/>
          <a:p>
            <a:r>
              <a:rPr lang="tr-TR" sz="1800" dirty="0" err="1"/>
              <a:t>Rosser</a:t>
            </a:r>
            <a:r>
              <a:rPr lang="tr-TR" sz="1800" dirty="0"/>
              <a:t> </a:t>
            </a:r>
            <a:r>
              <a:rPr lang="tr-TR" sz="1800" dirty="0" err="1"/>
              <a:t>Reeves’in</a:t>
            </a:r>
            <a:r>
              <a:rPr lang="tr-TR" sz="1800" dirty="0"/>
              <a:t> Temel Satış </a:t>
            </a:r>
            <a:r>
              <a:rPr lang="tr-TR" sz="1800" dirty="0" err="1"/>
              <a:t>Vaadi’ni</a:t>
            </a:r>
            <a:r>
              <a:rPr lang="tr-TR" sz="1800" dirty="0"/>
              <a:t> kullanarak Dwight Eisenhower’ı* 1952 yılında ABD Başkanlığı’na taşıdığı politik reklam kampanyası, reklamcılık tarihine damgasını vuran bir diğer </a:t>
            </a:r>
            <a:r>
              <a:rPr lang="tr-TR" sz="1800" dirty="0" err="1"/>
              <a:t>Reeves</a:t>
            </a:r>
            <a:r>
              <a:rPr lang="tr-TR" sz="1800" dirty="0"/>
              <a:t> klasiğidir. ‘Eisenhower Amerika’ya Yanıt Veriyor’ -‘Eisenhower </a:t>
            </a:r>
            <a:r>
              <a:rPr lang="tr-TR" sz="1800" dirty="0" err="1"/>
              <a:t>Answers</a:t>
            </a:r>
            <a:r>
              <a:rPr lang="tr-TR" sz="1800" dirty="0"/>
              <a:t> </a:t>
            </a:r>
            <a:r>
              <a:rPr lang="tr-TR" sz="1800" dirty="0" err="1"/>
              <a:t>America</a:t>
            </a:r>
            <a:r>
              <a:rPr lang="tr-TR" sz="1800" dirty="0"/>
              <a:t>’- başlıklı kampanya, Demokratların dönemin ABD Başkanı Harry S. Truman** için kullandıkları ‘Daha İyisini Asla Elde Etmemiştiniz’ -‘</a:t>
            </a:r>
            <a:r>
              <a:rPr lang="tr-TR" sz="1800" dirty="0" err="1"/>
              <a:t>You</a:t>
            </a:r>
            <a:r>
              <a:rPr lang="tr-TR" sz="1800" dirty="0"/>
              <a:t> </a:t>
            </a:r>
            <a:r>
              <a:rPr lang="tr-TR" sz="1800" dirty="0" err="1"/>
              <a:t>Never</a:t>
            </a:r>
            <a:r>
              <a:rPr lang="tr-TR" sz="1800" dirty="0"/>
              <a:t> Had </a:t>
            </a:r>
            <a:r>
              <a:rPr lang="tr-TR" sz="1800" dirty="0" err="1"/>
              <a:t>It</a:t>
            </a:r>
            <a:r>
              <a:rPr lang="tr-TR" sz="1800" dirty="0"/>
              <a:t> </a:t>
            </a:r>
            <a:r>
              <a:rPr lang="tr-TR" sz="1800" dirty="0" err="1"/>
              <a:t>So</a:t>
            </a:r>
            <a:r>
              <a:rPr lang="tr-TR" sz="1800" dirty="0"/>
              <a:t> </a:t>
            </a:r>
            <a:r>
              <a:rPr lang="tr-TR" sz="1800" dirty="0" err="1"/>
              <a:t>Good</a:t>
            </a:r>
            <a:r>
              <a:rPr lang="tr-TR" sz="1800" dirty="0"/>
              <a:t>’- sloganlı kampanyası ile rekabet edecek bir Cumhuriyetçi slogan yaratılması amacıyla ortaya konmuş bir çalışma olarak dikkat çekmektedir</a:t>
            </a:r>
          </a:p>
        </p:txBody>
      </p:sp>
    </p:spTree>
    <p:extLst>
      <p:ext uri="{BB962C8B-B14F-4D97-AF65-F5344CB8AC3E}">
        <p14:creationId xmlns:p14="http://schemas.microsoft.com/office/powerpoint/2010/main" val="268820859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250</TotalTime>
  <Words>656</Words>
  <Application>Microsoft Office PowerPoint</Application>
  <PresentationFormat>Geniş ekran</PresentationFormat>
  <Paragraphs>23</Paragraphs>
  <Slides>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8</vt:i4>
      </vt:variant>
    </vt:vector>
  </HeadingPairs>
  <TitlesOfParts>
    <vt:vector size="11" baseType="lpstr">
      <vt:lpstr>Arial</vt:lpstr>
      <vt:lpstr>Trebuchet MS</vt:lpstr>
      <vt:lpstr>Berlin</vt:lpstr>
      <vt:lpstr>ROSSER REEVES VE TEMEL SATIŞ VAADİ </vt:lpstr>
      <vt:lpstr>ROSSER REEVES HAKKINDA </vt:lpstr>
      <vt:lpstr> Temel Satış Vaadi’nin Yapısal Analizi ve Kavramsal Açılımı (USP)</vt:lpstr>
      <vt:lpstr>PowerPoint Sunusu</vt:lpstr>
      <vt:lpstr>Rosser Reeves’in reklama dair görüşlerini, şu şekilde maddeleştirmek ve özetlemek mümkündür: </vt:lpstr>
      <vt:lpstr>Rosser Reeves’in Temel Satış Vaadi tekniği ile yarattığı başarılı reklam kampanyalarına dair ilk örnek, M&amp;M’s şekerlemelerine ait çalışmadır.</vt:lpstr>
      <vt:lpstr> Temel Satış Vaadi Temalı Anacin Reklamı </vt:lpstr>
      <vt:lpstr> Rosser Reeves İmzalı Eisenhower Başkanlık Kampanyası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ROSSER REEVES VE TEMEL SATIŞ VAADİ </dc:title>
  <dc:creator>rollo1864@gmail.com</dc:creator>
  <cp:lastModifiedBy>rollo1864@gmail.com</cp:lastModifiedBy>
  <cp:revision>10</cp:revision>
  <dcterms:created xsi:type="dcterms:W3CDTF">2019-03-26T19:23:51Z</dcterms:created>
  <dcterms:modified xsi:type="dcterms:W3CDTF">2019-03-27T13:52:57Z</dcterms:modified>
</cp:coreProperties>
</file>