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34" r:id="rId3"/>
    <p:sldId id="257" r:id="rId4"/>
    <p:sldId id="276" r:id="rId5"/>
    <p:sldId id="258" r:id="rId6"/>
    <p:sldId id="277" r:id="rId7"/>
    <p:sldId id="259" r:id="rId8"/>
    <p:sldId id="275" r:id="rId9"/>
    <p:sldId id="260" r:id="rId10"/>
    <p:sldId id="261" r:id="rId11"/>
    <p:sldId id="262" r:id="rId12"/>
    <p:sldId id="335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0FEA2-EDE1-45BB-A40B-AE6254BFCD9A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3A869-B06E-4AC5-BA60-6B8B74B327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97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90550" y="1916832"/>
            <a:ext cx="7585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TÜRK İSLAM SANATLARI TARİHİ</a:t>
            </a:r>
          </a:p>
          <a:p>
            <a:pPr algn="ctr"/>
            <a:endParaRPr lang="tr-TR" sz="3600" b="1" dirty="0">
              <a:solidFill>
                <a:srgbClr val="FF000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Ders 1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Doç. Dr. Recep GÜN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Türk İslâm Sanatları Tarihi El Kitabı - Grafiker Yayın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4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19675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4. Türkiye Topraklarında Kurulmuş </a:t>
            </a:r>
            <a:r>
              <a:rPr lang="tr-TR" sz="2400" b="1" dirty="0">
                <a:solidFill>
                  <a:srgbClr val="00B0F0"/>
                </a:solidFill>
              </a:rPr>
              <a:t>Müslüman Türk</a:t>
            </a:r>
          </a:p>
          <a:p>
            <a:r>
              <a:rPr lang="tr-TR" sz="2400" b="1" dirty="0">
                <a:solidFill>
                  <a:srgbClr val="00B0F0"/>
                </a:solidFill>
              </a:rPr>
              <a:t>   Devletlerinin Mimarisi </a:t>
            </a:r>
            <a:endParaRPr lang="tr-TR" sz="2400" b="1" dirty="0" smtClean="0">
              <a:solidFill>
                <a:srgbClr val="00B0F0"/>
              </a:solidFill>
            </a:endParaRPr>
          </a:p>
          <a:p>
            <a:endParaRPr lang="tr-TR" sz="2400" dirty="0"/>
          </a:p>
          <a:p>
            <a:r>
              <a:rPr lang="tr-TR" sz="2400" dirty="0"/>
              <a:t>a) Selçuklu Öncesi Anadolu Beylikleri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b) Anadolu Selçukluları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c) Anadolu Beylikleri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d) Osmanlılar Dönemi </a:t>
            </a:r>
            <a:r>
              <a:rPr lang="tr-TR" sz="2400" dirty="0" smtClean="0"/>
              <a:t>Mimarisi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871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21956" y="69269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B) SÜSLEME ve EL </a:t>
            </a:r>
            <a:r>
              <a:rPr lang="tr-TR" sz="2400" b="1" dirty="0" smtClean="0">
                <a:solidFill>
                  <a:srgbClr val="FF0000"/>
                </a:solidFill>
              </a:rPr>
              <a:t>SANATLARI</a:t>
            </a:r>
          </a:p>
          <a:p>
            <a:r>
              <a:rPr lang="tr-TR" sz="2400" b="1" dirty="0" smtClean="0"/>
              <a:t> </a:t>
            </a:r>
            <a:endParaRPr lang="tr-TR" sz="2400" b="1" dirty="0"/>
          </a:p>
          <a:p>
            <a:r>
              <a:rPr lang="tr-TR" sz="2400" dirty="0"/>
              <a:t>1. Taş </a:t>
            </a:r>
            <a:r>
              <a:rPr lang="tr-TR" sz="2400" dirty="0" smtClean="0"/>
              <a:t>Süsleme</a:t>
            </a:r>
            <a:endParaRPr lang="tr-TR" sz="2400" dirty="0"/>
          </a:p>
          <a:p>
            <a:r>
              <a:rPr lang="tr-TR" sz="2400" dirty="0"/>
              <a:t>2. Ahşap </a:t>
            </a:r>
            <a:r>
              <a:rPr lang="tr-TR" sz="2400" dirty="0" smtClean="0"/>
              <a:t>Süsleme</a:t>
            </a:r>
            <a:endParaRPr lang="tr-TR" sz="2400" dirty="0"/>
          </a:p>
          <a:p>
            <a:r>
              <a:rPr lang="tr-TR" sz="2400" dirty="0"/>
              <a:t>3. Alçı ve </a:t>
            </a:r>
            <a:r>
              <a:rPr lang="tr-TR" sz="2400" dirty="0" err="1"/>
              <a:t>Stuk</a:t>
            </a:r>
            <a:r>
              <a:rPr lang="tr-TR" sz="2400" dirty="0"/>
              <a:t>/</a:t>
            </a:r>
            <a:r>
              <a:rPr lang="tr-TR" sz="2400" dirty="0" err="1"/>
              <a:t>Stuko</a:t>
            </a:r>
            <a:r>
              <a:rPr lang="tr-TR" sz="2400" dirty="0"/>
              <a:t> </a:t>
            </a:r>
            <a:r>
              <a:rPr lang="tr-TR" sz="2400" dirty="0" smtClean="0"/>
              <a:t>Süsleme</a:t>
            </a:r>
            <a:endParaRPr lang="tr-TR" sz="2400" dirty="0"/>
          </a:p>
          <a:p>
            <a:r>
              <a:rPr lang="tr-TR" sz="2400" dirty="0"/>
              <a:t>4. </a:t>
            </a:r>
            <a:r>
              <a:rPr lang="tr-TR" sz="2400" dirty="0" err="1"/>
              <a:t>Kalemişi</a:t>
            </a:r>
            <a:r>
              <a:rPr lang="tr-TR" sz="2400" dirty="0"/>
              <a:t> ve </a:t>
            </a:r>
            <a:r>
              <a:rPr lang="tr-TR" sz="2400" dirty="0" err="1" smtClean="0"/>
              <a:t>Malakârî</a:t>
            </a:r>
            <a:endParaRPr lang="tr-TR" sz="2400" dirty="0"/>
          </a:p>
          <a:p>
            <a:r>
              <a:rPr lang="tr-TR" sz="2400" dirty="0"/>
              <a:t>5. Fresk/</a:t>
            </a:r>
            <a:r>
              <a:rPr lang="tr-TR" sz="2400" dirty="0" err="1"/>
              <a:t>Fresko</a:t>
            </a:r>
            <a:r>
              <a:rPr lang="tr-TR" sz="2400" dirty="0"/>
              <a:t>, Duvar ve Pano </a:t>
            </a:r>
            <a:r>
              <a:rPr lang="tr-TR" sz="2400" dirty="0" smtClean="0"/>
              <a:t>Resmi</a:t>
            </a:r>
            <a:endParaRPr lang="tr-TR" sz="2400" dirty="0"/>
          </a:p>
          <a:p>
            <a:r>
              <a:rPr lang="tr-TR" sz="2400" dirty="0"/>
              <a:t>6. Minyatür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7. Çini ve </a:t>
            </a:r>
            <a:r>
              <a:rPr lang="tr-TR" sz="2400" dirty="0" err="1"/>
              <a:t>Keramik</a:t>
            </a:r>
            <a:r>
              <a:rPr lang="tr-TR" sz="2400" dirty="0"/>
              <a:t>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8. Maden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9. Cam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10. Dokuma ve İşleme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11. Hat/Yazı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12. Tezhip, Ebru, Deri ve Cilt </a:t>
            </a:r>
            <a:r>
              <a:rPr lang="tr-TR" sz="2400" dirty="0" smtClean="0"/>
              <a:t>Sanatı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478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sya:Hu on Gravestone.jp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46178" y="414908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latin typeface="+mj-lt"/>
              </a:rPr>
              <a:t>anladım işi sanat </a:t>
            </a:r>
            <a:r>
              <a:rPr lang="tr-TR" sz="3200" dirty="0" smtClean="0">
                <a:latin typeface="+mj-lt"/>
              </a:rPr>
              <a:t>Allah'ı aramakmış </a:t>
            </a:r>
          </a:p>
          <a:p>
            <a:pPr algn="ctr"/>
            <a:r>
              <a:rPr lang="tr-TR" sz="3200" dirty="0" smtClean="0">
                <a:latin typeface="+mj-lt"/>
              </a:rPr>
              <a:t>marifet bu, </a:t>
            </a:r>
            <a:r>
              <a:rPr lang="tr-TR" sz="3200" dirty="0">
                <a:latin typeface="+mj-lt"/>
              </a:rPr>
              <a:t>gerisi yalnız çelik-çomakmış </a:t>
            </a:r>
          </a:p>
        </p:txBody>
      </p:sp>
    </p:spTree>
    <p:extLst>
      <p:ext uri="{BB962C8B-B14F-4D97-AF65-F5344CB8AC3E}">
        <p14:creationId xmlns:p14="http://schemas.microsoft.com/office/powerpoint/2010/main" val="6641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81091" y="1196752"/>
            <a:ext cx="449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KAYNAK KİTAPLAR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Türk İslâm Sanatları Tarihi El Kitabı - Grafiker Yayın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Türk İslam Sanatları Tarihi El Kitabı , Kolektif - Fiyatı &amp; Satın Al |  idef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203760" cy="31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a Hatlarıyla Türk İslam Sanatları ve Estetiği , Recep Gün - Fiyatı &amp;  Satın Al | idef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89" y="2754180"/>
            <a:ext cx="2234563" cy="34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anat Tarihi - İndirimli Fiyatları ile Aradığınız Kitaplar Selamkitap.com'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097190" cy="32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ustafa Yıldırım (Sanat Tarihçisi) - Biyograf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05706"/>
            <a:ext cx="2043559" cy="30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1557" y="155679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tr-TR" sz="2400" b="1" dirty="0" smtClean="0">
                <a:solidFill>
                  <a:srgbClr val="FFC000"/>
                </a:solidFill>
              </a:rPr>
              <a:t>KAVRAMLAR</a:t>
            </a:r>
          </a:p>
          <a:p>
            <a:r>
              <a:rPr lang="tr-TR" sz="2400" b="1" dirty="0" smtClean="0">
                <a:solidFill>
                  <a:srgbClr val="FFC000"/>
                </a:solidFill>
              </a:rPr>
              <a:t>B</a:t>
            </a:r>
            <a:r>
              <a:rPr lang="tr-TR" sz="2400" b="1" dirty="0">
                <a:solidFill>
                  <a:srgbClr val="FFC000"/>
                </a:solidFill>
              </a:rPr>
              <a:t>) SANATIN KONUSU ve </a:t>
            </a:r>
            <a:r>
              <a:rPr lang="tr-TR" sz="2400" b="1" dirty="0" smtClean="0">
                <a:solidFill>
                  <a:srgbClr val="FFC000"/>
                </a:solidFill>
              </a:rPr>
              <a:t>ÖNEMİ</a:t>
            </a:r>
            <a:endParaRPr lang="tr-TR" sz="2400" b="1" dirty="0">
              <a:solidFill>
                <a:srgbClr val="FFC000"/>
              </a:solidFill>
            </a:endParaRPr>
          </a:p>
          <a:p>
            <a:r>
              <a:rPr lang="tr-TR" sz="2400" b="1" dirty="0">
                <a:solidFill>
                  <a:srgbClr val="FFC000"/>
                </a:solidFill>
              </a:rPr>
              <a:t>C) SANAT OLGUSUNU ETKİLEYEN </a:t>
            </a:r>
            <a:r>
              <a:rPr lang="tr-TR" sz="2400" b="1" dirty="0" smtClean="0">
                <a:solidFill>
                  <a:srgbClr val="FFC000"/>
                </a:solidFill>
              </a:rPr>
              <a:t>FAKTÖRLER</a:t>
            </a:r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1. Sanat-Fiziki Çevre </a:t>
            </a:r>
            <a:r>
              <a:rPr lang="tr-TR" sz="2400" dirty="0" smtClean="0"/>
              <a:t>İlişkisi</a:t>
            </a:r>
            <a:endParaRPr lang="tr-TR" sz="2400" dirty="0"/>
          </a:p>
          <a:p>
            <a:r>
              <a:rPr lang="tr-TR" sz="2400" dirty="0"/>
              <a:t>2. Sanat-Toplum </a:t>
            </a:r>
            <a:r>
              <a:rPr lang="tr-TR" sz="2400" dirty="0" smtClean="0"/>
              <a:t>İlişkisi</a:t>
            </a:r>
            <a:endParaRPr lang="tr-TR" sz="2400" dirty="0"/>
          </a:p>
          <a:p>
            <a:r>
              <a:rPr lang="tr-TR" sz="2400" dirty="0"/>
              <a:t>3. Sanat-Din, Sanat-İslam </a:t>
            </a:r>
            <a:r>
              <a:rPr lang="tr-TR" sz="2400" dirty="0" smtClean="0"/>
              <a:t>İlişkisi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771800" y="601524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DERSİN İÇERİĞİ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41277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3</a:t>
            </a:r>
            <a:r>
              <a:rPr lang="tr-TR" sz="2400" b="1" dirty="0">
                <a:solidFill>
                  <a:srgbClr val="FFC000"/>
                </a:solidFill>
              </a:rPr>
              <a:t>. Sanat-Din, Sanat-İslam </a:t>
            </a:r>
            <a:r>
              <a:rPr lang="tr-TR" sz="2400" b="1" dirty="0" smtClean="0">
                <a:solidFill>
                  <a:srgbClr val="FFC000"/>
                </a:solidFill>
              </a:rPr>
              <a:t>İlişkisi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a) Estetik ve Güzellik Duygusunun </a:t>
            </a:r>
            <a:r>
              <a:rPr lang="tr-TR" sz="2400" dirty="0" err="1" smtClean="0"/>
              <a:t>Fıtriliği</a:t>
            </a:r>
            <a:endParaRPr lang="tr-TR" sz="2400" dirty="0"/>
          </a:p>
          <a:p>
            <a:r>
              <a:rPr lang="tr-TR" sz="2400" dirty="0"/>
              <a:t>b) İslam Mantığında </a:t>
            </a:r>
            <a:r>
              <a:rPr lang="tr-TR" sz="2400" dirty="0" smtClean="0"/>
              <a:t>Sanat</a:t>
            </a:r>
            <a:endParaRPr lang="tr-TR" sz="2400" dirty="0"/>
          </a:p>
          <a:p>
            <a:r>
              <a:rPr lang="tr-TR" sz="2400" dirty="0"/>
              <a:t>c) </a:t>
            </a:r>
            <a:r>
              <a:rPr lang="tr-TR" sz="2400" dirty="0" err="1"/>
              <a:t>İslamın</a:t>
            </a:r>
            <a:r>
              <a:rPr lang="tr-TR" sz="2400" dirty="0"/>
              <a:t> Hayata İlişkin İlkeleri ve </a:t>
            </a:r>
            <a:r>
              <a:rPr lang="tr-TR" sz="2400" dirty="0" smtClean="0"/>
              <a:t>Sanat</a:t>
            </a:r>
            <a:endParaRPr lang="tr-TR" sz="2400" dirty="0"/>
          </a:p>
          <a:p>
            <a:r>
              <a:rPr lang="tr-TR" sz="2400" dirty="0"/>
              <a:t>d) Tasvir/Resim-Heykel Problemi </a:t>
            </a:r>
          </a:p>
          <a:p>
            <a:r>
              <a:rPr lang="tr-TR" sz="2400" dirty="0"/>
              <a:t>e) Türk İslam Sanatlarında </a:t>
            </a:r>
            <a:r>
              <a:rPr lang="tr-TR" sz="2400" dirty="0" smtClean="0"/>
              <a:t>Tasvir</a:t>
            </a:r>
            <a:endParaRPr lang="tr-TR" sz="2400" dirty="0"/>
          </a:p>
          <a:p>
            <a:r>
              <a:rPr lang="tr-TR" sz="2400" dirty="0"/>
              <a:t>f) Tarihî Süreç İçinde Müslümanların Sanat Uğraşılarına </a:t>
            </a:r>
            <a:r>
              <a:rPr lang="tr-TR" sz="2400" dirty="0" smtClean="0"/>
              <a:t>Bakışı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526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41277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TÜRK İSLAM SANATLARININ İÇİNDE OLUŞUP GELİŞTİĞİ COĞRAFYALARDAKİ ESKİ SANAT </a:t>
            </a:r>
            <a:r>
              <a:rPr lang="tr-TR" sz="2400" b="1" dirty="0" smtClean="0">
                <a:solidFill>
                  <a:srgbClr val="FFC000"/>
                </a:solidFill>
              </a:rPr>
              <a:t>ANLAYIŞLARINA GENEL </a:t>
            </a:r>
            <a:r>
              <a:rPr lang="tr-TR" sz="2400" b="1" dirty="0">
                <a:solidFill>
                  <a:srgbClr val="FFC000"/>
                </a:solidFill>
              </a:rPr>
              <a:t>BİR </a:t>
            </a:r>
            <a:r>
              <a:rPr lang="tr-TR" sz="2400" b="1" dirty="0" smtClean="0">
                <a:solidFill>
                  <a:srgbClr val="FFC000"/>
                </a:solidFill>
              </a:rPr>
              <a:t>BAKIŞ</a:t>
            </a: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marL="457200" indent="-457200">
              <a:buAutoNum type="alphaUcParenR"/>
            </a:pPr>
            <a:r>
              <a:rPr lang="tr-TR" sz="2400" b="1" dirty="0" smtClean="0">
                <a:solidFill>
                  <a:srgbClr val="FF0000"/>
                </a:solidFill>
              </a:rPr>
              <a:t>İSLAMIN </a:t>
            </a:r>
            <a:r>
              <a:rPr lang="tr-TR" sz="2400" b="1" dirty="0">
                <a:solidFill>
                  <a:srgbClr val="FF0000"/>
                </a:solidFill>
              </a:rPr>
              <a:t>DOĞDUĞU ve YAYILDIĞI </a:t>
            </a:r>
            <a:r>
              <a:rPr lang="tr-TR" sz="2400" b="1" dirty="0" smtClean="0">
                <a:solidFill>
                  <a:srgbClr val="FF0000"/>
                </a:solidFill>
              </a:rPr>
              <a:t>  TOPRAKLARDAKİ ESKİ </a:t>
            </a:r>
            <a:r>
              <a:rPr lang="tr-TR" sz="2400" b="1" dirty="0">
                <a:solidFill>
                  <a:srgbClr val="FF0000"/>
                </a:solidFill>
              </a:rPr>
              <a:t>SANAT </a:t>
            </a:r>
            <a:r>
              <a:rPr lang="tr-TR" sz="2400" b="1" dirty="0" smtClean="0">
                <a:solidFill>
                  <a:srgbClr val="FF0000"/>
                </a:solidFill>
              </a:rPr>
              <a:t>ANLAYIŞLARI</a:t>
            </a:r>
          </a:p>
          <a:p>
            <a:pPr marL="457200" indent="-457200">
              <a:buAutoNum type="alphaUcParenR"/>
            </a:pPr>
            <a:endParaRPr lang="tr-TR" sz="2400" b="1" dirty="0"/>
          </a:p>
          <a:p>
            <a:r>
              <a:rPr lang="tr-TR" sz="2400" dirty="0"/>
              <a:t>1. Bizans </a:t>
            </a:r>
            <a:r>
              <a:rPr lang="tr-TR" sz="2400" dirty="0" smtClean="0"/>
              <a:t>Sanatı</a:t>
            </a:r>
            <a:endParaRPr lang="tr-TR" sz="2400" dirty="0"/>
          </a:p>
          <a:p>
            <a:r>
              <a:rPr lang="tr-TR" sz="2400" dirty="0"/>
              <a:t>2. </a:t>
            </a:r>
            <a:r>
              <a:rPr lang="tr-TR" sz="2400" dirty="0" err="1"/>
              <a:t>Sasani</a:t>
            </a:r>
            <a:r>
              <a:rPr lang="tr-TR" sz="2400" dirty="0"/>
              <a:t> </a:t>
            </a:r>
            <a:r>
              <a:rPr lang="tr-TR" sz="2400" dirty="0" smtClean="0"/>
              <a:t>Sanatı</a:t>
            </a:r>
          </a:p>
        </p:txBody>
      </p:sp>
    </p:spTree>
    <p:extLst>
      <p:ext uri="{BB962C8B-B14F-4D97-AF65-F5344CB8AC3E}">
        <p14:creationId xmlns:p14="http://schemas.microsoft.com/office/powerpoint/2010/main" val="7609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052479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/>
          </a:p>
          <a:p>
            <a:r>
              <a:rPr lang="tr-TR" sz="2400" b="1" dirty="0">
                <a:solidFill>
                  <a:srgbClr val="FF0000"/>
                </a:solidFill>
              </a:rPr>
              <a:t>B) İSLAM ÖNCESİ TÜRK </a:t>
            </a:r>
            <a:r>
              <a:rPr lang="tr-TR" sz="2400" b="1" dirty="0" smtClean="0">
                <a:solidFill>
                  <a:srgbClr val="FF0000"/>
                </a:solidFill>
              </a:rPr>
              <a:t>SANATI</a:t>
            </a:r>
          </a:p>
          <a:p>
            <a:endParaRPr lang="tr-T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tr-TR" sz="2400" b="1" dirty="0" smtClean="0"/>
              <a:t>Hunlar</a:t>
            </a:r>
          </a:p>
          <a:p>
            <a:pPr marL="342900" indent="-342900">
              <a:buFont typeface="Arial" charset="0"/>
              <a:buChar char="•"/>
            </a:pPr>
            <a:r>
              <a:rPr lang="tr-TR" sz="2400" b="1" dirty="0" smtClean="0"/>
              <a:t>Göktürkler </a:t>
            </a:r>
          </a:p>
          <a:p>
            <a:pPr marL="342900" indent="-342900">
              <a:buFont typeface="Arial" charset="0"/>
              <a:buChar char="•"/>
            </a:pPr>
            <a:r>
              <a:rPr lang="tr-TR" sz="2400" b="1" dirty="0" smtClean="0"/>
              <a:t>Uygurlar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721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155679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tr-TR" sz="2400" b="1" dirty="0">
                <a:solidFill>
                  <a:srgbClr val="FFC000"/>
                </a:solidFill>
              </a:rPr>
              <a:t>TÜRK  İSLAM </a:t>
            </a:r>
            <a:r>
              <a:rPr lang="tr-TR" sz="2400" b="1" dirty="0" smtClean="0">
                <a:solidFill>
                  <a:srgbClr val="FFC000"/>
                </a:solidFill>
              </a:rPr>
              <a:t>SANATLARI</a:t>
            </a:r>
          </a:p>
          <a:p>
            <a:endParaRPr lang="tr-TR" sz="2400" b="1" dirty="0"/>
          </a:p>
          <a:p>
            <a:pPr marL="457200" indent="-457200">
              <a:buAutoNum type="alphaUcParenR"/>
            </a:pPr>
            <a:r>
              <a:rPr lang="tr-TR" sz="2400" b="1" dirty="0" smtClean="0">
                <a:solidFill>
                  <a:srgbClr val="FF0000"/>
                </a:solidFill>
              </a:rPr>
              <a:t>MİMARİ</a:t>
            </a:r>
            <a:r>
              <a:rPr lang="tr-TR" sz="2400" b="1" dirty="0" smtClean="0"/>
              <a:t> </a:t>
            </a:r>
          </a:p>
          <a:p>
            <a:endParaRPr lang="tr-TR" sz="2400" b="1" dirty="0"/>
          </a:p>
          <a:p>
            <a:r>
              <a:rPr lang="tr-TR" sz="2400" b="1" dirty="0">
                <a:solidFill>
                  <a:srgbClr val="00B0F0"/>
                </a:solidFill>
              </a:rPr>
              <a:t>1. Erken Dönem İslam </a:t>
            </a:r>
            <a:r>
              <a:rPr lang="tr-TR" sz="2400" b="1" dirty="0" smtClean="0">
                <a:solidFill>
                  <a:srgbClr val="00B0F0"/>
                </a:solidFill>
              </a:rPr>
              <a:t>Mimarisi</a:t>
            </a:r>
            <a:endParaRPr lang="tr-TR" sz="2400" b="1" dirty="0">
              <a:solidFill>
                <a:srgbClr val="00B0F0"/>
              </a:solidFill>
            </a:endParaRPr>
          </a:p>
          <a:p>
            <a:r>
              <a:rPr lang="tr-TR" sz="2400" dirty="0"/>
              <a:t>a) </a:t>
            </a:r>
            <a:r>
              <a:rPr lang="tr-TR" sz="2400" dirty="0" err="1"/>
              <a:t>Hz.Muhammed</a:t>
            </a:r>
            <a:r>
              <a:rPr lang="tr-TR" sz="2400" dirty="0"/>
              <a:t> ve Dört Halife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b) </a:t>
            </a:r>
            <a:r>
              <a:rPr lang="tr-TR" sz="2400" dirty="0" err="1"/>
              <a:t>Emeviler</a:t>
            </a:r>
            <a:r>
              <a:rPr lang="tr-TR" sz="2400" dirty="0"/>
              <a:t> Dönemi Mimarisi </a:t>
            </a:r>
          </a:p>
          <a:p>
            <a:r>
              <a:rPr lang="tr-TR" sz="2400" dirty="0"/>
              <a:t>c) Endülüs </a:t>
            </a:r>
            <a:r>
              <a:rPr lang="tr-TR" sz="2400" dirty="0" err="1"/>
              <a:t>Emevileri</a:t>
            </a:r>
            <a:r>
              <a:rPr lang="tr-TR" sz="2400" dirty="0"/>
              <a:t>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d) Abbasiler Dönemi </a:t>
            </a:r>
            <a:r>
              <a:rPr lang="tr-TR" sz="2400" dirty="0" smtClean="0"/>
              <a:t>Mimarisi</a:t>
            </a:r>
          </a:p>
        </p:txBody>
      </p:sp>
    </p:spTree>
    <p:extLst>
      <p:ext uri="{BB962C8B-B14F-4D97-AF65-F5344CB8AC3E}">
        <p14:creationId xmlns:p14="http://schemas.microsoft.com/office/powerpoint/2010/main" val="14887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70080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2. Mısır, Kuzey ve Batı Afrika ile Endülüs Topraklarındaki     Müslüman Türk ve Diğer İslam Devletlerinin Mimarisi</a:t>
            </a:r>
          </a:p>
          <a:p>
            <a:endParaRPr lang="tr-TR" sz="2400" b="1" dirty="0" smtClean="0">
              <a:solidFill>
                <a:srgbClr val="00B0F0"/>
              </a:solidFill>
            </a:endParaRPr>
          </a:p>
          <a:p>
            <a:r>
              <a:rPr lang="tr-TR" sz="2400" dirty="0" smtClean="0"/>
              <a:t>a) </a:t>
            </a:r>
            <a:r>
              <a:rPr lang="tr-TR" sz="2400" dirty="0" err="1" smtClean="0"/>
              <a:t>Ağlebiler</a:t>
            </a:r>
            <a:r>
              <a:rPr lang="tr-TR" sz="2400" dirty="0" smtClean="0"/>
              <a:t> Dönemi Mimarisi</a:t>
            </a:r>
          </a:p>
          <a:p>
            <a:r>
              <a:rPr lang="tr-TR" sz="2400" dirty="0" smtClean="0"/>
              <a:t>b) </a:t>
            </a:r>
            <a:r>
              <a:rPr lang="tr-TR" sz="2400" dirty="0" err="1" smtClean="0"/>
              <a:t>Tolunoğulları</a:t>
            </a:r>
            <a:r>
              <a:rPr lang="tr-TR" sz="2400" dirty="0" smtClean="0"/>
              <a:t> ve </a:t>
            </a:r>
            <a:r>
              <a:rPr lang="tr-TR" sz="2400" dirty="0" err="1" smtClean="0"/>
              <a:t>İhşidiler</a:t>
            </a:r>
            <a:r>
              <a:rPr lang="tr-TR" sz="2400" dirty="0" smtClean="0"/>
              <a:t> Dönemi Mimarisi</a:t>
            </a:r>
          </a:p>
          <a:p>
            <a:r>
              <a:rPr lang="tr-TR" sz="2400" dirty="0" smtClean="0"/>
              <a:t>c) Fatımiler Dönemi Mimarisi</a:t>
            </a:r>
          </a:p>
          <a:p>
            <a:r>
              <a:rPr lang="tr-TR" sz="2400" dirty="0" smtClean="0"/>
              <a:t>d) Eyyubiler Dönemi Mimarisi</a:t>
            </a:r>
          </a:p>
          <a:p>
            <a:r>
              <a:rPr lang="tr-TR" sz="2400" dirty="0" smtClean="0"/>
              <a:t>e) Murabıtlar, </a:t>
            </a:r>
            <a:r>
              <a:rPr lang="tr-TR" sz="2400" dirty="0" err="1" smtClean="0"/>
              <a:t>Muvahhidler</a:t>
            </a:r>
            <a:r>
              <a:rPr lang="tr-TR" sz="2400" dirty="0" smtClean="0"/>
              <a:t>, </a:t>
            </a:r>
            <a:r>
              <a:rPr lang="tr-TR" sz="2400" dirty="0" err="1" smtClean="0"/>
              <a:t>Merinîler</a:t>
            </a:r>
            <a:r>
              <a:rPr lang="tr-TR" sz="2400" dirty="0" smtClean="0"/>
              <a:t> ve </a:t>
            </a:r>
            <a:r>
              <a:rPr lang="tr-TR" sz="2400" dirty="0" err="1" smtClean="0"/>
              <a:t>Nasrîler</a:t>
            </a:r>
            <a:r>
              <a:rPr lang="tr-TR" sz="2400" dirty="0" smtClean="0"/>
              <a:t> Dönemi   Mimarisi</a:t>
            </a:r>
          </a:p>
          <a:p>
            <a:r>
              <a:rPr lang="tr-TR" sz="2400" dirty="0" smtClean="0"/>
              <a:t>f) </a:t>
            </a:r>
            <a:r>
              <a:rPr lang="tr-TR" sz="2400" dirty="0" err="1" smtClean="0"/>
              <a:t>Memluklar</a:t>
            </a:r>
            <a:r>
              <a:rPr lang="tr-TR" sz="2400" dirty="0" smtClean="0"/>
              <a:t> Dönemi Mimarisi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248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90872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</a:rPr>
              <a:t>3. Anadolu Dışındaki Asya </a:t>
            </a:r>
            <a:r>
              <a:rPr lang="tr-TR" sz="2400" b="1" dirty="0" smtClean="0">
                <a:solidFill>
                  <a:srgbClr val="00B0F0"/>
                </a:solidFill>
              </a:rPr>
              <a:t>Topraklarında Kurulmuş </a:t>
            </a:r>
            <a:r>
              <a:rPr lang="tr-TR" sz="2400" b="1" dirty="0">
                <a:solidFill>
                  <a:srgbClr val="00B0F0"/>
                </a:solidFill>
              </a:rPr>
              <a:t>Müslüman Türk </a:t>
            </a:r>
            <a:r>
              <a:rPr lang="tr-TR" sz="2400" b="1" dirty="0" smtClean="0">
                <a:solidFill>
                  <a:srgbClr val="00B0F0"/>
                </a:solidFill>
              </a:rPr>
              <a:t>ve </a:t>
            </a:r>
            <a:r>
              <a:rPr lang="tr-TR" sz="2400" b="1" dirty="0">
                <a:solidFill>
                  <a:srgbClr val="00B0F0"/>
                </a:solidFill>
              </a:rPr>
              <a:t>Diğer İslam Devletlerinin </a:t>
            </a:r>
            <a:r>
              <a:rPr lang="tr-TR" sz="2400" b="1" dirty="0" smtClean="0">
                <a:solidFill>
                  <a:srgbClr val="00B0F0"/>
                </a:solidFill>
              </a:rPr>
              <a:t>Mimarisi</a:t>
            </a:r>
            <a:endParaRPr lang="tr-TR" sz="2400" b="1" dirty="0">
              <a:solidFill>
                <a:srgbClr val="00B0F0"/>
              </a:solidFill>
            </a:endParaRPr>
          </a:p>
          <a:p>
            <a:r>
              <a:rPr lang="tr-TR" sz="2400" dirty="0"/>
              <a:t>a) </a:t>
            </a:r>
            <a:r>
              <a:rPr lang="tr-TR" sz="2400" dirty="0" err="1"/>
              <a:t>Karahanlılar</a:t>
            </a:r>
            <a:r>
              <a:rPr lang="tr-TR" sz="2400" dirty="0"/>
              <a:t>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b) </a:t>
            </a:r>
            <a:r>
              <a:rPr lang="tr-TR" sz="2400" dirty="0" err="1"/>
              <a:t>Gazneliler</a:t>
            </a:r>
            <a:r>
              <a:rPr lang="tr-TR" sz="2400" dirty="0"/>
              <a:t>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c) Büyük Selçuklular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d) </a:t>
            </a:r>
            <a:r>
              <a:rPr lang="tr-TR" sz="2400" dirty="0" err="1"/>
              <a:t>Harzemşahlar</a:t>
            </a:r>
            <a:r>
              <a:rPr lang="tr-TR" sz="2400" dirty="0"/>
              <a:t> Dönemi Mimarisi </a:t>
            </a:r>
          </a:p>
          <a:p>
            <a:r>
              <a:rPr lang="tr-TR" sz="2400" dirty="0"/>
              <a:t>e) </a:t>
            </a:r>
            <a:r>
              <a:rPr lang="tr-TR" sz="2400" dirty="0" err="1"/>
              <a:t>Zengiler</a:t>
            </a:r>
            <a:r>
              <a:rPr lang="tr-TR" sz="2400" dirty="0"/>
              <a:t> Dönemi Mimarisi </a:t>
            </a:r>
          </a:p>
          <a:p>
            <a:r>
              <a:rPr lang="tr-TR" sz="2400" dirty="0"/>
              <a:t>f) Delhi Türk Sultanlığı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g) İlhanlılar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h) Akkoyunlular Dönemi Mimarisi </a:t>
            </a:r>
          </a:p>
          <a:p>
            <a:r>
              <a:rPr lang="tr-TR" sz="2400" dirty="0"/>
              <a:t>ı) Karakoyunlular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j) Timurlular ve Timurlular Sonrası Hanlıklar Dönemi Mimarisi </a:t>
            </a:r>
          </a:p>
          <a:p>
            <a:r>
              <a:rPr lang="tr-TR" sz="2400" dirty="0"/>
              <a:t>k) </a:t>
            </a:r>
            <a:r>
              <a:rPr lang="tr-TR" sz="2400" dirty="0" err="1"/>
              <a:t>Safeviler</a:t>
            </a:r>
            <a:r>
              <a:rPr lang="tr-TR" sz="2400" dirty="0"/>
              <a:t> Dönemi </a:t>
            </a:r>
            <a:r>
              <a:rPr lang="tr-TR" sz="2400" dirty="0" smtClean="0"/>
              <a:t>Mimarisi</a:t>
            </a:r>
            <a:endParaRPr lang="tr-TR" sz="2400" dirty="0"/>
          </a:p>
          <a:p>
            <a:r>
              <a:rPr lang="tr-TR" sz="2400" dirty="0"/>
              <a:t>l) </a:t>
            </a:r>
            <a:r>
              <a:rPr lang="tr-TR" sz="2400" dirty="0" err="1"/>
              <a:t>Babürlüler</a:t>
            </a:r>
            <a:r>
              <a:rPr lang="tr-TR" sz="2400" dirty="0"/>
              <a:t> Dönemi </a:t>
            </a:r>
            <a:r>
              <a:rPr lang="tr-TR" sz="2400" dirty="0" smtClean="0"/>
              <a:t>Mimarisi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294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1533</TotalTime>
  <Words>416</Words>
  <Application>Microsoft Office PowerPoint</Application>
  <PresentationFormat>Ekran Gösterisi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BlackTie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 GÜN</dc:creator>
  <cp:lastModifiedBy>Dante_Im</cp:lastModifiedBy>
  <cp:revision>75</cp:revision>
  <dcterms:created xsi:type="dcterms:W3CDTF">2020-10-01T14:22:45Z</dcterms:created>
  <dcterms:modified xsi:type="dcterms:W3CDTF">2023-10-01T05:23:59Z</dcterms:modified>
</cp:coreProperties>
</file>