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9"/>
  </p:notesMasterIdLst>
  <p:handoutMasterIdLst>
    <p:handoutMasterId r:id="rId20"/>
  </p:handoutMasterIdLst>
  <p:sldIdLst>
    <p:sldId id="258" r:id="rId2"/>
    <p:sldId id="265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62" r:id="rId18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35"/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2" autoAdjust="0"/>
  </p:normalViewPr>
  <p:slideViewPr>
    <p:cSldViewPr showGuides="1">
      <p:cViewPr>
        <p:scale>
          <a:sx n="75" d="100"/>
          <a:sy n="75" d="100"/>
        </p:scale>
        <p:origin x="-1380" y="-72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907706" y="1772817"/>
            <a:ext cx="4104454" cy="523220"/>
          </a:xfrm>
        </p:spPr>
        <p:txBody>
          <a:bodyPr/>
          <a:lstStyle/>
          <a:p>
            <a:r>
              <a:rPr lang="tr-TR" sz="2800" dirty="0"/>
              <a:t>DONANIM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1907706" y="2348880"/>
            <a:ext cx="4608510" cy="492443"/>
          </a:xfrm>
        </p:spPr>
        <p:txBody>
          <a:bodyPr/>
          <a:lstStyle/>
          <a:p>
            <a:r>
              <a:rPr lang="tr-TR" sz="2600" dirty="0">
                <a:latin typeface="Calibri" panose="020F0502020204030204" pitchFamily="34" charset="0"/>
              </a:rPr>
              <a:t> </a:t>
            </a:r>
            <a:r>
              <a:rPr lang="tr-TR" sz="2600" dirty="0" smtClean="0">
                <a:latin typeface="Calibri" panose="020F0502020204030204" pitchFamily="34" charset="0"/>
              </a:rPr>
              <a:t> </a:t>
            </a:r>
            <a:r>
              <a:rPr lang="tr-TR" sz="2600" dirty="0" err="1" smtClean="0">
                <a:latin typeface="Calibri" panose="020F0502020204030204" pitchFamily="34" charset="0"/>
              </a:rPr>
              <a:t>Öğr</a:t>
            </a:r>
            <a:r>
              <a:rPr lang="tr-TR" sz="2600" dirty="0">
                <a:latin typeface="Calibri" panose="020F0502020204030204" pitchFamily="34" charset="0"/>
              </a:rPr>
              <a:t>. Gör. </a:t>
            </a:r>
            <a:r>
              <a:rPr lang="tr-TR" sz="2600" dirty="0" smtClean="0">
                <a:latin typeface="Calibri" panose="020F0502020204030204" pitchFamily="34" charset="0"/>
              </a:rPr>
              <a:t>Rıza ALTUNAY</a:t>
            </a:r>
            <a:endParaRPr lang="tr-TR" sz="2600" dirty="0">
              <a:latin typeface="Calibri" panose="020F0502020204030204" pitchFamily="34" charset="0"/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3"/>
          </p:nvPr>
        </p:nvSpPr>
        <p:spPr>
          <a:xfrm>
            <a:off x="1907704" y="3115708"/>
            <a:ext cx="6696744" cy="745340"/>
          </a:xfrm>
        </p:spPr>
        <p:txBody>
          <a:bodyPr/>
          <a:lstStyle/>
          <a:p>
            <a:r>
              <a:rPr lang="tr-TR" sz="2200" dirty="0" smtClean="0">
                <a:latin typeface="Calibri" panose="020F0502020204030204" pitchFamily="34" charset="0"/>
              </a:rPr>
              <a:t>Bu donanım konusuna giriş yapılacaktır.</a:t>
            </a:r>
            <a:endParaRPr lang="tr-TR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1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STATİK (DURGUN) ELEKTRİK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548680"/>
            <a:ext cx="7200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b="1" dirty="0"/>
              <a:t>Statik Elektrik Oluşumu</a:t>
            </a:r>
          </a:p>
          <a:p>
            <a:pPr lvl="1"/>
            <a:r>
              <a:rPr lang="tr-TR" sz="2600" i="1" dirty="0"/>
              <a:t>Elektronlar atomlar arasında hareket ederken bir enerji üretir, bu enerji statik elektriği oluşturur. </a:t>
            </a:r>
            <a:endParaRPr lang="tr-TR" sz="2600" i="1" dirty="0" smtClean="0"/>
          </a:p>
          <a:p>
            <a:pPr lvl="1"/>
            <a:endParaRPr lang="tr-TR" sz="2600" i="1" dirty="0"/>
          </a:p>
          <a:p>
            <a:pPr lvl="1"/>
            <a:r>
              <a:rPr lang="tr-TR" sz="2600" i="1" dirty="0" smtClean="0"/>
              <a:t>İki </a:t>
            </a:r>
            <a:r>
              <a:rPr lang="tr-TR" sz="2600" i="1" dirty="0"/>
              <a:t>farklı yükle yüklü malzeme birbirine değdiğinde bir elektron transferi oluşur. </a:t>
            </a:r>
            <a:endParaRPr lang="tr-TR" sz="2600" i="1" dirty="0" smtClean="0"/>
          </a:p>
          <a:p>
            <a:pPr lvl="1"/>
            <a:endParaRPr lang="tr-TR" sz="2600" i="1" dirty="0"/>
          </a:p>
          <a:p>
            <a:pPr lvl="1"/>
            <a:r>
              <a:rPr lang="tr-TR" sz="2600" i="1" dirty="0" smtClean="0"/>
              <a:t>Bir </a:t>
            </a:r>
            <a:r>
              <a:rPr lang="tr-TR" sz="2600" i="1" dirty="0"/>
              <a:t>tarafta negatif yükler birikirken diğer taraf pozitif yükle yüklenir. Birbirine değen ortamlar ayrıldığında ise yüzeyler yüklü kalır. </a:t>
            </a:r>
            <a:endParaRPr lang="tr-TR" sz="2600" i="1" dirty="0" smtClean="0"/>
          </a:p>
          <a:p>
            <a:pPr lvl="1"/>
            <a:endParaRPr lang="tr-TR" sz="2600" i="1" dirty="0"/>
          </a:p>
          <a:p>
            <a:pPr lvl="1"/>
            <a:r>
              <a:rPr lang="tr-TR" sz="2600" b="1" i="1" dirty="0" smtClean="0"/>
              <a:t>Buna </a:t>
            </a:r>
            <a:r>
              <a:rPr lang="tr-TR" sz="2600" b="1" i="1" dirty="0"/>
              <a:t>elektrostatik yüklenme denir. </a:t>
            </a:r>
            <a:endParaRPr lang="tr-TR" sz="2600" b="1" i="1" dirty="0" smtClean="0"/>
          </a:p>
          <a:p>
            <a:pPr lvl="1"/>
            <a:endParaRPr lang="tr-TR" sz="2600" i="1" dirty="0"/>
          </a:p>
        </p:txBody>
      </p:sp>
    </p:spTree>
    <p:extLst>
      <p:ext uri="{BB962C8B-B14F-4D97-AF65-F5344CB8AC3E}">
        <p14:creationId xmlns:p14="http://schemas.microsoft.com/office/powerpoint/2010/main" val="67216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548680"/>
            <a:ext cx="7200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/>
              <a:t>Bilgisayar </a:t>
            </a:r>
            <a:r>
              <a:rPr lang="tr-TR" sz="2600" dirty="0"/>
              <a:t>donanımı, bir bilgisayarı oluşturan fiziksel parçaların genel adıdır. </a:t>
            </a:r>
            <a:endParaRPr lang="tr-TR" sz="2600" dirty="0" smtClean="0"/>
          </a:p>
          <a:p>
            <a:endParaRPr lang="tr-TR" sz="2600" dirty="0"/>
          </a:p>
          <a:p>
            <a:r>
              <a:rPr lang="tr-TR" sz="2600" b="1" dirty="0" smtClean="0"/>
              <a:t>Bu </a:t>
            </a:r>
            <a:r>
              <a:rPr lang="tr-TR" sz="2600" b="1" dirty="0"/>
              <a:t>parçalar, </a:t>
            </a:r>
            <a:endParaRPr lang="tr-TR" sz="2600" b="1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kişisel </a:t>
            </a:r>
            <a:r>
              <a:rPr lang="tr-TR" sz="2600" i="1" dirty="0"/>
              <a:t>bilgisayarlar, </a:t>
            </a:r>
            <a:endParaRPr lang="tr-TR" sz="2600" i="1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otomobiller</a:t>
            </a:r>
            <a:r>
              <a:rPr lang="tr-TR" sz="2600" i="1" dirty="0"/>
              <a:t>, </a:t>
            </a:r>
            <a:endParaRPr lang="tr-TR" sz="2600" i="1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çamaşır </a:t>
            </a:r>
            <a:r>
              <a:rPr lang="tr-TR" sz="2600" i="1" dirty="0"/>
              <a:t>makinesi ve benzeri elektrikli ev eşyaları </a:t>
            </a:r>
            <a:endParaRPr lang="tr-TR" sz="2600" i="1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çeşitli </a:t>
            </a:r>
            <a:r>
              <a:rPr lang="tr-TR" sz="2600" i="1" dirty="0"/>
              <a:t>sanayi uygulamaları gibi birçok alanda kullanılır</a:t>
            </a:r>
            <a:r>
              <a:rPr lang="tr-TR" sz="2600" i="1" dirty="0" smtClean="0"/>
              <a:t>.</a:t>
            </a:r>
          </a:p>
          <a:p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27222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/>
              <a:t>İç </a:t>
            </a:r>
            <a:r>
              <a:rPr lang="tr-TR" sz="2600" dirty="0"/>
              <a:t>ve Dış olarak ikiye ayrılır. </a:t>
            </a:r>
            <a:endParaRPr lang="tr-TR" sz="2600" dirty="0" smtClean="0"/>
          </a:p>
          <a:p>
            <a:endParaRPr lang="tr-TR" sz="2600" dirty="0"/>
          </a:p>
          <a:p>
            <a:r>
              <a:rPr lang="tr-TR" sz="2600" dirty="0" smtClean="0"/>
              <a:t>Bir </a:t>
            </a:r>
            <a:r>
              <a:rPr lang="tr-TR" sz="2600" dirty="0"/>
              <a:t>donanım parçası başka bir donanım parçası içine yerleştiriliyorsa iç donanım olarak adlandırılır. </a:t>
            </a:r>
            <a:endParaRPr lang="tr-TR" sz="2600" dirty="0" smtClean="0"/>
          </a:p>
          <a:p>
            <a:endParaRPr lang="tr-TR" sz="2600" dirty="0"/>
          </a:p>
          <a:p>
            <a:r>
              <a:rPr lang="tr-TR" sz="2600" dirty="0" smtClean="0"/>
              <a:t>Bağımsız </a:t>
            </a:r>
            <a:r>
              <a:rPr lang="tr-TR" sz="2600" dirty="0"/>
              <a:t>kasa, kutu veya kılıf içinde bulunan bilgisayar kasası içinde yer almayan donanımlara dış donanım denir. </a:t>
            </a:r>
            <a:endParaRPr lang="tr-TR" sz="2600" dirty="0" smtClean="0"/>
          </a:p>
          <a:p>
            <a:endParaRPr lang="tr-TR" sz="2600" dirty="0"/>
          </a:p>
          <a:p>
            <a:r>
              <a:rPr lang="tr-TR" sz="2600" dirty="0" smtClean="0"/>
              <a:t>Bunlar </a:t>
            </a:r>
            <a:r>
              <a:rPr lang="tr-TR" sz="2600" dirty="0"/>
              <a:t>kamera, USB girişi, Bluetooth, kızılötesi tarayıcı, yazıcı ve benzeridir.</a:t>
            </a:r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 smtClean="0"/>
              <a:t>İç Ve Dış Donanım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78349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/>
              <a:t>Bir </a:t>
            </a:r>
            <a:r>
              <a:rPr lang="tr-TR" sz="2600" dirty="0"/>
              <a:t>bilgisayar donanımı dış ortamdan bilgisayara veri aktarmak için kullanılıyorsa giriş donanımı veya giriş birimi, bilgisayardan dış ortama veri aktarmak için kullanılıyorsa çıkış birimi veya çıkış donanımı olarak adlandırılır.</a:t>
            </a:r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 smtClean="0"/>
              <a:t>Veri Akış Yönüne Göre Donanımlar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65476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/>
              <a:t>Ortalama </a:t>
            </a:r>
            <a:r>
              <a:rPr lang="tr-TR" sz="2600" dirty="0"/>
              <a:t>bir kişisel bilgisayarda genel olarak aşağıdaki donanımlar bulunur.</a:t>
            </a:r>
          </a:p>
          <a:p>
            <a:endParaRPr lang="tr-TR" sz="2600" dirty="0"/>
          </a:p>
          <a:p>
            <a:pPr lvl="1"/>
            <a:r>
              <a:rPr lang="tr-TR" sz="2600" b="1" dirty="0" err="1"/>
              <a:t>Anakart</a:t>
            </a:r>
            <a:r>
              <a:rPr lang="tr-TR" sz="2600" b="1" dirty="0"/>
              <a:t>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Diğer </a:t>
            </a:r>
            <a:r>
              <a:rPr lang="tr-TR" sz="2600" i="1" dirty="0"/>
              <a:t>bütün elemanların üzerine takıldığı karttır.</a:t>
            </a:r>
          </a:p>
          <a:p>
            <a:endParaRPr lang="tr-TR" sz="2600" dirty="0" smtClean="0"/>
          </a:p>
          <a:p>
            <a:pPr lvl="1"/>
            <a:r>
              <a:rPr lang="tr-TR" sz="2600" b="1" dirty="0" smtClean="0"/>
              <a:t>Merkezi </a:t>
            </a:r>
            <a:r>
              <a:rPr lang="tr-TR" sz="2600" b="1" dirty="0"/>
              <a:t>işlem birimi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(</a:t>
            </a:r>
            <a:r>
              <a:rPr lang="tr-TR" sz="2600" i="1" dirty="0"/>
              <a:t>Türkçe kısaltması MİB veya Orijinal, terminolojik kısaltması CPU) bir bilgisayarın en önemli parçasıdır. Çalıştırılmakta olan yazılımın içinde bulunan komutları işler. İşlemci terimi genelde MİB için kullanılır.</a:t>
            </a:r>
          </a:p>
          <a:p>
            <a:pPr lvl="1"/>
            <a:r>
              <a:rPr lang="tr-TR" sz="2600" dirty="0"/>
              <a:t> </a:t>
            </a:r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2050" name="Picture 2" descr="C:\Users\Arikan\Desktop\chips8b74c2a3d3b543d58e6a4540e6469e2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14" y="4229045"/>
            <a:ext cx="2007002" cy="1144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rikan\Desktop\gigabyte-motherboard-driv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1906965" cy="1107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72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 err="1"/>
              <a:t>Bios</a:t>
            </a:r>
            <a:r>
              <a:rPr lang="tr-TR" sz="2600" b="1" dirty="0"/>
              <a:t>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EPROM </a:t>
            </a:r>
            <a:r>
              <a:rPr lang="tr-TR" sz="2600" i="1" dirty="0"/>
              <a:t>adı verilen bir yonga üzerinde ROM Bellek biçiminde yer alan bir tür yazılımdır. Bilgisayar açıldığı anda işlemciye tüm diğer donanımları sırasıyla tanıtır. </a:t>
            </a:r>
            <a:endParaRPr lang="tr-TR" sz="2600" i="1" dirty="0" smtClean="0"/>
          </a:p>
          <a:p>
            <a:pPr lvl="2"/>
            <a:endParaRPr lang="tr-TR" sz="2600" i="1" dirty="0"/>
          </a:p>
          <a:p>
            <a:pPr lvl="2"/>
            <a:r>
              <a:rPr lang="tr-TR" sz="2600" i="1" dirty="0" smtClean="0"/>
              <a:t>Donanımların </a:t>
            </a:r>
            <a:r>
              <a:rPr lang="tr-TR" sz="2600" i="1" dirty="0"/>
              <a:t>temel iletişim protokollerini belirler. İşletim sisteminin başlangıç öğelerinin herhangi bir sürücüden yüklenmesini sağlar. İşletim sistemi çalışırken donanım ve işletim sistemi arasındaki ilişkileri düzenler.</a:t>
            </a:r>
          </a:p>
          <a:p>
            <a:endParaRPr lang="tr-TR" sz="2600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3074" name="Picture 2" descr="C:\Users\Arikan\Desktop\ind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231288" cy="2231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34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/>
              <a:t>Yonga seti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Bilgisayarın </a:t>
            </a:r>
            <a:r>
              <a:rPr lang="tr-TR" sz="2600" i="1" dirty="0" err="1"/>
              <a:t>anakartı</a:t>
            </a:r>
            <a:r>
              <a:rPr lang="tr-TR" sz="2600" i="1" dirty="0"/>
              <a:t> üzerindeki temel ve bütünleşik arabirimleri yöneten ve bunlar arasındaki veri akışını sağlayan bir çeşit işlemcidir</a:t>
            </a:r>
            <a:r>
              <a:rPr lang="tr-TR" sz="2600" i="1" dirty="0" smtClean="0"/>
              <a:t>.</a:t>
            </a:r>
          </a:p>
          <a:p>
            <a:pPr lvl="2"/>
            <a:endParaRPr lang="tr-TR" sz="2600" i="1" dirty="0"/>
          </a:p>
          <a:p>
            <a:pPr lvl="1"/>
            <a:r>
              <a:rPr lang="tr-TR" sz="2600" b="1" dirty="0"/>
              <a:t>Bellek kartı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Bellek </a:t>
            </a:r>
            <a:r>
              <a:rPr lang="tr-TR" sz="2600" i="1" dirty="0"/>
              <a:t>bilgisayarı oluşturan 3 ana bileşenden biridir. (merkezi işlem birimi – bellek – giriş/çıkış aygıtları). İşlemcinin çalıştırdığı programlar ve programa ait bilgiler bellek üzerinde saklanır.</a:t>
            </a:r>
          </a:p>
          <a:p>
            <a:r>
              <a:rPr lang="tr-TR" sz="2600" dirty="0"/>
              <a:t> </a:t>
            </a:r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4098" name="Picture 2" descr="C:\Users\Arikan\Desktop\indir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7" y="1556792"/>
            <a:ext cx="2306467" cy="1353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rikan\Desktop\351165593_or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91" y="3861048"/>
            <a:ext cx="2072918" cy="18552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5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 err="1"/>
              <a:t>Veriyolları</a:t>
            </a:r>
            <a:r>
              <a:rPr lang="tr-TR" sz="2600" b="1" dirty="0"/>
              <a:t>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Bilgisayar </a:t>
            </a:r>
            <a:r>
              <a:rPr lang="tr-TR" sz="2600" i="1" dirty="0"/>
              <a:t>yapısında, bilgisayarın içindeki parçalar arasında ya da bilgisayarlar arasında verileri ya da gücü transfer eden bir alt sistemdir ve genellikle aygıt yürütme yazılımı tarafından kontrol edilir.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tr-TR" sz="2600" i="1" dirty="0"/>
              <a:t>PCI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tr-TR" sz="2600" i="1" dirty="0"/>
              <a:t>AGP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tr-TR" sz="2600" i="1" dirty="0"/>
              <a:t>USB</a:t>
            </a:r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5122" name="Picture 2" descr="C:\Users\Arikan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49882"/>
            <a:ext cx="1067069" cy="9171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rikan\Desktop\pci-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4277772"/>
            <a:ext cx="1067069" cy="800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rikan\Desktop\indir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7" r="71283"/>
          <a:stretch/>
        </p:blipFill>
        <p:spPr bwMode="auto">
          <a:xfrm>
            <a:off x="1619672" y="1484784"/>
            <a:ext cx="1080120" cy="1832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22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b="1" dirty="0"/>
              <a:t>İç denetim birimleri: </a:t>
            </a:r>
            <a:endParaRPr lang="tr-TR" sz="2600" b="1" dirty="0" smtClean="0"/>
          </a:p>
          <a:p>
            <a:pPr lvl="1"/>
            <a:r>
              <a:rPr lang="tr-TR" sz="2600" i="1" dirty="0" smtClean="0"/>
              <a:t>Bazı </a:t>
            </a:r>
            <a:r>
              <a:rPr lang="tr-TR" sz="2600" i="1" dirty="0" err="1"/>
              <a:t>anakartlarda</a:t>
            </a:r>
            <a:r>
              <a:rPr lang="tr-TR" sz="2600" i="1" dirty="0"/>
              <a:t> baskılı devre üzerine bağlı olarak bulunabilirler.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Giriş-çıkış </a:t>
            </a:r>
            <a:r>
              <a:rPr lang="tr-TR" sz="2600" i="1" dirty="0"/>
              <a:t>denetleyicisi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Ağ </a:t>
            </a:r>
            <a:r>
              <a:rPr lang="tr-TR" sz="2600" i="1" dirty="0"/>
              <a:t>denetleyicisi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Modem </a:t>
            </a:r>
            <a:r>
              <a:rPr lang="tr-TR" sz="2600" i="1" dirty="0"/>
              <a:t>denetleyicisi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Ses </a:t>
            </a:r>
            <a:r>
              <a:rPr lang="tr-TR" sz="2600" i="1" dirty="0"/>
              <a:t>denetleyicisi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r-TR" sz="2600" i="1" dirty="0" smtClean="0"/>
              <a:t>Görüntü denetleyicisi</a:t>
            </a:r>
            <a:endParaRPr lang="tr-TR" sz="2600" i="1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</p:spTree>
    <p:extLst>
      <p:ext uri="{BB962C8B-B14F-4D97-AF65-F5344CB8AC3E}">
        <p14:creationId xmlns:p14="http://schemas.microsoft.com/office/powerpoint/2010/main" val="146988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/>
              <a:t>İşlev kartları: </a:t>
            </a:r>
            <a:endParaRPr lang="tr-TR" sz="2600" b="1" dirty="0" smtClean="0"/>
          </a:p>
          <a:p>
            <a:pPr lvl="2"/>
            <a:r>
              <a:rPr lang="tr-TR" sz="2600" i="1" dirty="0" err="1" smtClean="0"/>
              <a:t>Anakart</a:t>
            </a:r>
            <a:r>
              <a:rPr lang="tr-TR" sz="2600" i="1" dirty="0" smtClean="0"/>
              <a:t> </a:t>
            </a:r>
            <a:r>
              <a:rPr lang="tr-TR" sz="2600" i="1" dirty="0"/>
              <a:t>üzerinde iç denetleyicilerin bulunmaması ya da amaç için yeterli olmaması durumlarında, </a:t>
            </a:r>
            <a:r>
              <a:rPr lang="tr-TR" sz="2600" i="1" dirty="0" err="1"/>
              <a:t>anakart</a:t>
            </a:r>
            <a:r>
              <a:rPr lang="tr-TR" sz="2600" i="1" dirty="0"/>
              <a:t> üzerindeki </a:t>
            </a:r>
            <a:r>
              <a:rPr lang="tr-TR" sz="2600" i="1" dirty="0" err="1"/>
              <a:t>veriyollarına</a:t>
            </a:r>
            <a:r>
              <a:rPr lang="tr-TR" sz="2600" i="1" dirty="0"/>
              <a:t> takılarak kullanılırlar.</a:t>
            </a:r>
          </a:p>
          <a:p>
            <a:pPr lvl="1"/>
            <a:endParaRPr lang="tr-TR" sz="2600" dirty="0"/>
          </a:p>
          <a:p>
            <a:pPr lvl="1"/>
            <a:r>
              <a:rPr lang="tr-TR" sz="2600" b="1" dirty="0" smtClean="0"/>
              <a:t>Giriş-çıkış </a:t>
            </a:r>
            <a:r>
              <a:rPr lang="tr-TR" sz="2600" b="1" dirty="0"/>
              <a:t>kartı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Bilgisayara </a:t>
            </a:r>
            <a:r>
              <a:rPr lang="tr-TR" sz="2600" i="1" dirty="0"/>
              <a:t>dışardan yapılan giriş çıkışların kontrol edildiği karttır.</a:t>
            </a:r>
          </a:p>
          <a:p>
            <a:pPr lvl="1"/>
            <a:endParaRPr lang="tr-TR" sz="2600" dirty="0" smtClean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6146" name="Picture 2" descr="C:\Users\Arikan\Desktop\indir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7" y="3708350"/>
            <a:ext cx="1835727" cy="137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rikan\Desktop\indir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7" y="1484784"/>
            <a:ext cx="1835727" cy="2052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76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 smtClean="0"/>
              <a:t>Grafik kartı : </a:t>
            </a:r>
          </a:p>
          <a:p>
            <a:pPr lvl="2"/>
            <a:r>
              <a:rPr lang="tr-TR" sz="2600" i="1" dirty="0" smtClean="0"/>
              <a:t>Bilgisayarın görüntü vermesini sağlayan birimidir. Ekran kartları harici ISA, VLB, PCI, AGP veya PCI-Express </a:t>
            </a:r>
            <a:r>
              <a:rPr lang="tr-TR" sz="2600" i="1" dirty="0" err="1" smtClean="0"/>
              <a:t>veriyollarını</a:t>
            </a:r>
            <a:r>
              <a:rPr lang="tr-TR" sz="2600" i="1" dirty="0" smtClean="0"/>
              <a:t> kullanan PC kartları olarak veya </a:t>
            </a:r>
            <a:r>
              <a:rPr lang="tr-TR" sz="2600" i="1" dirty="0" err="1" smtClean="0"/>
              <a:t>anakart</a:t>
            </a:r>
            <a:r>
              <a:rPr lang="tr-TR" sz="2600" i="1" dirty="0" smtClean="0"/>
              <a:t> üzerinde </a:t>
            </a:r>
            <a:r>
              <a:rPr lang="tr-TR" sz="2600" i="1" dirty="0" err="1" smtClean="0"/>
              <a:t>chipset</a:t>
            </a:r>
            <a:r>
              <a:rPr lang="tr-TR" sz="2600" i="1" dirty="0" smtClean="0"/>
              <a:t> içerisinde yerleşik olarak bulunmaktadır.</a:t>
            </a:r>
          </a:p>
          <a:p>
            <a:pPr lvl="1"/>
            <a:r>
              <a:rPr lang="tr-TR" sz="2600" dirty="0" smtClean="0"/>
              <a:t> </a:t>
            </a:r>
          </a:p>
          <a:p>
            <a:pPr lvl="1"/>
            <a:r>
              <a:rPr lang="tr-TR" sz="2600" b="1" dirty="0" smtClean="0"/>
              <a:t>Ses kartı : </a:t>
            </a:r>
          </a:p>
          <a:p>
            <a:pPr lvl="2"/>
            <a:r>
              <a:rPr lang="tr-TR" sz="2600" i="1" dirty="0" smtClean="0"/>
              <a:t>Bilgisayarda analog ve dijital ses işlevlerini yerine getiren elektronik birimidir.</a:t>
            </a:r>
            <a:endParaRPr lang="tr-TR" sz="2600" i="1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6147" name="Picture 3" descr="C:\Users\Arikan\Desktop\Ses-Kartı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7"/>
          <a:stretch/>
        </p:blipFill>
        <p:spPr bwMode="auto">
          <a:xfrm>
            <a:off x="395536" y="1483386"/>
            <a:ext cx="2221229" cy="1297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rikan\Desktop\indir (5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7" b="20756"/>
          <a:stretch/>
        </p:blipFill>
        <p:spPr bwMode="auto">
          <a:xfrm>
            <a:off x="395537" y="4653135"/>
            <a:ext cx="2221228" cy="1330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79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/>
              <a:t>Güç kaynağı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Bir </a:t>
            </a:r>
            <a:r>
              <a:rPr lang="tr-TR" sz="2600" i="1" dirty="0"/>
              <a:t>sistem ya da düzeneğin gereksinimi olan enerjiyi sağlamak için kullanılan birimlerin genel adı. </a:t>
            </a:r>
            <a:endParaRPr lang="tr-TR" sz="2600" i="1" dirty="0" smtClean="0"/>
          </a:p>
          <a:p>
            <a:endParaRPr lang="tr-TR" sz="2600" dirty="0" smtClean="0"/>
          </a:p>
          <a:p>
            <a:pPr lvl="1"/>
            <a:r>
              <a:rPr lang="tr-TR" sz="2600" b="1" dirty="0" smtClean="0"/>
              <a:t>Kayıt </a:t>
            </a:r>
            <a:r>
              <a:rPr lang="tr-TR" sz="2600" b="1" dirty="0"/>
              <a:t>ortamları</a:t>
            </a:r>
          </a:p>
          <a:p>
            <a:pPr lvl="2"/>
            <a:r>
              <a:rPr lang="tr-TR" sz="2600" i="1" dirty="0" smtClean="0"/>
              <a:t>Sabit </a:t>
            </a:r>
            <a:r>
              <a:rPr lang="tr-TR" sz="2600" i="1" dirty="0"/>
              <a:t>disk : Veri depolanması amacı ile kullanılan manyetik kayıt ortamlarıdır.</a:t>
            </a:r>
          </a:p>
          <a:p>
            <a:r>
              <a:rPr lang="tr-TR" sz="2600" dirty="0"/>
              <a:t> </a:t>
            </a:r>
          </a:p>
          <a:p>
            <a:pPr lvl="1"/>
            <a:r>
              <a:rPr lang="tr-TR" sz="2600" b="1" dirty="0"/>
              <a:t>Disket sürücü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Bilgisayarlarda </a:t>
            </a:r>
            <a:r>
              <a:rPr lang="tr-TR" sz="2600" i="1" dirty="0"/>
              <a:t>kullanılan manyetik veri depolama ortamları disketler üzerinden okuma/yazma işlemi yapan aygıttır.</a:t>
            </a:r>
          </a:p>
          <a:p>
            <a:endParaRPr lang="tr-TR" sz="2600" dirty="0" smtClean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8194" name="Picture 2" descr="C:\Users\Arikan\Desktop\indir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99" y="1526144"/>
            <a:ext cx="1290386" cy="1129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rikan\Desktop\indir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09" y="3265758"/>
            <a:ext cx="1209739" cy="1209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rikan\Desktop\indir (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99" y="5013176"/>
            <a:ext cx="1204361" cy="1204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89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600" b="1" dirty="0"/>
              <a:t>Optik disk sürücüler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tr-TR" sz="2600" i="1" dirty="0"/>
              <a:t>CD-ROM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tr-TR" sz="2600" i="1" dirty="0"/>
              <a:t>DVD-ROM</a:t>
            </a:r>
          </a:p>
          <a:p>
            <a:r>
              <a:rPr lang="tr-TR" sz="2600" dirty="0"/>
              <a:t> </a:t>
            </a:r>
          </a:p>
          <a:p>
            <a:pPr lvl="1"/>
            <a:r>
              <a:rPr lang="tr-TR" sz="2600" b="1" dirty="0" err="1"/>
              <a:t>Zip</a:t>
            </a:r>
            <a:r>
              <a:rPr lang="tr-TR" sz="2600" b="1" dirty="0"/>
              <a:t> sürücü : </a:t>
            </a:r>
            <a:endParaRPr lang="tr-TR" sz="2600" b="1" dirty="0" smtClean="0"/>
          </a:p>
          <a:p>
            <a:pPr lvl="2"/>
            <a:r>
              <a:rPr lang="tr-TR" sz="2600" i="1" dirty="0" smtClean="0"/>
              <a:t>Taşınabilir </a:t>
            </a:r>
            <a:r>
              <a:rPr lang="tr-TR" sz="2600" i="1" dirty="0"/>
              <a:t>bir veri depolama medyasıdır.</a:t>
            </a:r>
          </a:p>
          <a:p>
            <a:pPr lvl="0"/>
            <a:endParaRPr lang="tr-TR" sz="2600" dirty="0"/>
          </a:p>
          <a:p>
            <a:pPr lvl="1"/>
            <a:r>
              <a:rPr lang="tr-TR" sz="2600" b="1" dirty="0"/>
              <a:t>USB bellek aygıtı (USB hafıza ünitesi) : </a:t>
            </a:r>
            <a:endParaRPr lang="tr-TR" sz="2600" b="1" dirty="0" smtClean="0"/>
          </a:p>
          <a:p>
            <a:pPr lvl="2"/>
            <a:r>
              <a:rPr lang="tr-TR" sz="2600" i="1" dirty="0" err="1" smtClean="0"/>
              <a:t>Arayüzü</a:t>
            </a:r>
            <a:r>
              <a:rPr lang="tr-TR" sz="2600" i="1" dirty="0" smtClean="0"/>
              <a:t> </a:t>
            </a:r>
            <a:r>
              <a:rPr lang="tr-TR" sz="2600" i="1" dirty="0"/>
              <a:t>ile entegre edilmiş, </a:t>
            </a:r>
            <a:r>
              <a:rPr lang="tr-TR" sz="2600" i="1" dirty="0" smtClean="0"/>
              <a:t>kapasiteleri </a:t>
            </a:r>
            <a:r>
              <a:rPr lang="tr-TR" sz="2600" i="1" dirty="0"/>
              <a:t>1 TB'a kadar ulaşabilen, küçük, hafif, çalışma esnasında sökülüp takılabilir NAND-tipinde veri depolama aygıtlarıdır.</a:t>
            </a:r>
          </a:p>
          <a:p>
            <a:pPr lvl="1"/>
            <a:endParaRPr lang="tr-TR" sz="2600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/>
              <a:t>Kişisel Bilgisayar Donanımı</a:t>
            </a:r>
          </a:p>
        </p:txBody>
      </p:sp>
      <p:pic>
        <p:nvPicPr>
          <p:cNvPr id="9218" name="Picture 2" descr="C:\Users\Arikan\Desktop\indir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2" y="1412776"/>
            <a:ext cx="1684977" cy="1262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rikan\Desktop\indir (1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1" y="2924944"/>
            <a:ext cx="1684977" cy="1010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rikan\Desktop\indir (1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2" y="4293096"/>
            <a:ext cx="1708516" cy="1466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7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500" b="1" dirty="0" smtClean="0"/>
              <a:t>Klavye : </a:t>
            </a:r>
          </a:p>
          <a:p>
            <a:pPr lvl="2"/>
            <a:r>
              <a:rPr lang="tr-TR" sz="2500" i="1" dirty="0" smtClean="0"/>
              <a:t>Bilgisayar </a:t>
            </a:r>
            <a:r>
              <a:rPr lang="tr-TR" sz="2500" i="1" dirty="0"/>
              <a:t>veri giriş ögesi.</a:t>
            </a:r>
          </a:p>
          <a:p>
            <a:pPr lvl="1"/>
            <a:r>
              <a:rPr lang="tr-TR" sz="2500" dirty="0"/>
              <a:t> </a:t>
            </a:r>
            <a:endParaRPr lang="tr-TR" sz="2500" b="1" dirty="0"/>
          </a:p>
          <a:p>
            <a:pPr lvl="1"/>
            <a:r>
              <a:rPr lang="tr-TR" sz="2500" b="1" dirty="0"/>
              <a:t>Fare </a:t>
            </a:r>
            <a:r>
              <a:rPr lang="tr-TR" sz="2500" dirty="0" smtClean="0"/>
              <a:t>: </a:t>
            </a:r>
          </a:p>
          <a:p>
            <a:pPr lvl="2"/>
            <a:r>
              <a:rPr lang="tr-TR" sz="2500" i="1" dirty="0" smtClean="0"/>
              <a:t>Bilgisayar </a:t>
            </a:r>
            <a:r>
              <a:rPr lang="tr-TR" sz="2500" i="1" dirty="0"/>
              <a:t>veri giriş ögesi.</a:t>
            </a:r>
          </a:p>
          <a:p>
            <a:pPr lvl="1"/>
            <a:r>
              <a:rPr lang="tr-TR" sz="2500" dirty="0"/>
              <a:t> </a:t>
            </a:r>
            <a:endParaRPr lang="tr-TR" sz="2500" b="1" dirty="0"/>
          </a:p>
          <a:p>
            <a:pPr lvl="1"/>
            <a:r>
              <a:rPr lang="tr-TR" sz="2500" b="1" dirty="0" err="1"/>
              <a:t>Joystik</a:t>
            </a:r>
            <a:r>
              <a:rPr lang="tr-TR" sz="2500" b="1" dirty="0"/>
              <a:t> </a:t>
            </a:r>
            <a:r>
              <a:rPr lang="tr-TR" sz="2500" b="1" dirty="0" smtClean="0"/>
              <a:t>:</a:t>
            </a:r>
            <a:r>
              <a:rPr lang="tr-TR" sz="2500" dirty="0" smtClean="0"/>
              <a:t> </a:t>
            </a:r>
          </a:p>
          <a:p>
            <a:pPr lvl="2"/>
            <a:r>
              <a:rPr lang="tr-TR" sz="2500" i="1" dirty="0" smtClean="0"/>
              <a:t>Oyun </a:t>
            </a:r>
            <a:r>
              <a:rPr lang="tr-TR" sz="2500" i="1" dirty="0"/>
              <a:t>amaçlı kullanılan yine bilgisayar için veri giriş ögesidir.</a:t>
            </a:r>
          </a:p>
          <a:p>
            <a:pPr lvl="1"/>
            <a:endParaRPr lang="tr-TR" sz="2500" dirty="0" smtClean="0"/>
          </a:p>
          <a:p>
            <a:pPr lvl="1"/>
            <a:r>
              <a:rPr lang="tr-TR" sz="2500" dirty="0"/>
              <a:t> </a:t>
            </a:r>
            <a:r>
              <a:rPr lang="tr-TR" sz="2500" b="1" dirty="0" err="1"/>
              <a:t>Sayısallaştırıcı</a:t>
            </a:r>
            <a:r>
              <a:rPr lang="tr-TR" sz="2500" b="1" dirty="0"/>
              <a:t> </a:t>
            </a:r>
            <a:r>
              <a:rPr lang="tr-TR" sz="2500" dirty="0"/>
              <a:t>: </a:t>
            </a:r>
          </a:p>
          <a:p>
            <a:pPr lvl="2"/>
            <a:r>
              <a:rPr lang="tr-TR" sz="2500" i="1" dirty="0"/>
              <a:t>Çeşitli analog görüntülerin, bilgisayar ortamına sayısal (dijital) olarak aktarmak için kullanılan bir donanım birimidir.</a:t>
            </a:r>
          </a:p>
          <a:p>
            <a:pPr lvl="1"/>
            <a:endParaRPr lang="tr-TR" sz="2500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r>
              <a:rPr lang="tr-TR" sz="2600" dirty="0" smtClean="0"/>
              <a:t>Giriş Birimleri</a:t>
            </a:r>
            <a:endParaRPr lang="tr-TR" sz="2600" dirty="0"/>
          </a:p>
        </p:txBody>
      </p:sp>
      <p:pic>
        <p:nvPicPr>
          <p:cNvPr id="10242" name="Picture 2" descr="C:\Users\Arikan\Desktop\indir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87" y="1340768"/>
            <a:ext cx="2400605" cy="884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rikan\Desktop\indir (1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47" y="2420888"/>
            <a:ext cx="1389005" cy="1049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rikan\Desktop\indir (1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14735"/>
            <a:ext cx="1254425" cy="1254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rikan\Desktop\indir (15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11950"/>
            <a:ext cx="1228234" cy="1385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76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692275" y="44624"/>
            <a:ext cx="7200208" cy="504478"/>
          </a:xfrm>
        </p:spPr>
        <p:txBody>
          <a:bodyPr>
            <a:noAutofit/>
          </a:bodyPr>
          <a:lstStyle/>
          <a:p>
            <a:r>
              <a:rPr lang="tr-TR" sz="2600" dirty="0"/>
              <a:t>BİLGİSAYAR DONANIMI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91680" y="1023694"/>
            <a:ext cx="72008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500" b="1" dirty="0" smtClean="0"/>
              <a:t>Monitör</a:t>
            </a:r>
            <a:r>
              <a:rPr lang="tr-TR" sz="2500" b="1" dirty="0"/>
              <a:t>	: </a:t>
            </a:r>
            <a:endParaRPr lang="tr-TR" sz="2500" b="1" dirty="0" smtClean="0"/>
          </a:p>
          <a:p>
            <a:pPr lvl="2"/>
            <a:r>
              <a:rPr lang="tr-TR" sz="2500" i="1" dirty="0" smtClean="0"/>
              <a:t>Görüntü </a:t>
            </a:r>
            <a:r>
              <a:rPr lang="tr-TR" sz="2500" i="1" dirty="0"/>
              <a:t>sergilemek için kullanılan elektronik ya da elektro-mekanik aygıtların genel adıdır.</a:t>
            </a:r>
          </a:p>
          <a:p>
            <a:pPr lvl="1"/>
            <a:r>
              <a:rPr lang="tr-TR" sz="2500" dirty="0"/>
              <a:t> </a:t>
            </a:r>
          </a:p>
          <a:p>
            <a:pPr lvl="1"/>
            <a:r>
              <a:rPr lang="tr-TR" sz="2500" b="1" dirty="0"/>
              <a:t>Hoparlör	: </a:t>
            </a:r>
            <a:endParaRPr lang="tr-TR" sz="2500" b="1" dirty="0" smtClean="0"/>
          </a:p>
          <a:p>
            <a:pPr lvl="2"/>
            <a:r>
              <a:rPr lang="tr-TR" sz="2500" i="1" dirty="0" smtClean="0"/>
              <a:t>Elektrik </a:t>
            </a:r>
            <a:r>
              <a:rPr lang="tr-TR" sz="2500" i="1" dirty="0"/>
              <a:t>akımı değişimlerini ses titreşimlerine çeviren alettir.</a:t>
            </a:r>
          </a:p>
          <a:p>
            <a:pPr lvl="1"/>
            <a:endParaRPr lang="tr-TR" sz="2500" dirty="0" smtClean="0"/>
          </a:p>
          <a:p>
            <a:pPr lvl="1"/>
            <a:r>
              <a:rPr lang="tr-TR" sz="2500" b="1" dirty="0"/>
              <a:t>Kulaklık	: </a:t>
            </a:r>
          </a:p>
          <a:p>
            <a:pPr lvl="2"/>
            <a:r>
              <a:rPr lang="tr-TR" sz="2500" i="1" dirty="0"/>
              <a:t>2 küçük hoparlörün kullanıcının kulağına yakın yerde durmasını sağlayan bir çevre birimidir</a:t>
            </a:r>
            <a:r>
              <a:rPr lang="tr-TR" sz="2500" i="1" dirty="0" smtClean="0"/>
              <a:t>.</a:t>
            </a:r>
          </a:p>
          <a:p>
            <a:pPr lvl="2"/>
            <a:endParaRPr lang="tr-TR" sz="2500" i="1" dirty="0"/>
          </a:p>
          <a:p>
            <a:pPr lvl="1"/>
            <a:r>
              <a:rPr lang="tr-TR" sz="2500" dirty="0"/>
              <a:t> </a:t>
            </a:r>
            <a:r>
              <a:rPr lang="tr-TR" sz="2500" b="1" dirty="0"/>
              <a:t>Yazıcı:</a:t>
            </a:r>
          </a:p>
          <a:p>
            <a:pPr lvl="2"/>
            <a:r>
              <a:rPr lang="tr-TR" sz="2500" i="1" dirty="0"/>
              <a:t>Sayısal ortamdaki verilerin kağıda aktarılmasını sağlayan birimdir</a:t>
            </a:r>
            <a:r>
              <a:rPr lang="tr-TR" sz="2500" i="1" dirty="0" smtClean="0"/>
              <a:t>.</a:t>
            </a:r>
            <a:endParaRPr lang="tr-TR" sz="2500" i="1" dirty="0"/>
          </a:p>
        </p:txBody>
      </p:sp>
      <p:sp>
        <p:nvSpPr>
          <p:cNvPr id="4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691681" y="548680"/>
            <a:ext cx="7200651" cy="432048"/>
          </a:xfrm>
        </p:spPr>
        <p:txBody>
          <a:bodyPr>
            <a:noAutofit/>
          </a:bodyPr>
          <a:lstStyle/>
          <a:p>
            <a:pPr marL="0" lvl="1"/>
            <a:r>
              <a:rPr lang="tr-TR" sz="2600" b="1" dirty="0" smtClean="0">
                <a:solidFill>
                  <a:srgbClr val="003333"/>
                </a:solidFill>
              </a:rPr>
              <a:t>Çıkış Birimleri</a:t>
            </a:r>
            <a:endParaRPr lang="tr-TR" sz="2600" b="1" dirty="0">
              <a:solidFill>
                <a:srgbClr val="003333"/>
              </a:solidFill>
            </a:endParaRPr>
          </a:p>
        </p:txBody>
      </p:sp>
      <p:pic>
        <p:nvPicPr>
          <p:cNvPr id="5" name="Picture 6" descr="C:\Users\Arikan\Desktop\indir (1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08" y="1484784"/>
            <a:ext cx="1190625" cy="962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Arikan\Desktop\indir (1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2936"/>
            <a:ext cx="1336626" cy="1318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Arikan\Desktop\indir (1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511774"/>
            <a:ext cx="1223963" cy="933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Arikan\Desktop\images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661248"/>
            <a:ext cx="1207790" cy="1207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16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1"/>
          </p:nvPr>
        </p:nvSpPr>
        <p:spPr>
          <a:xfrm>
            <a:off x="1925706" y="1988840"/>
            <a:ext cx="2538282" cy="492443"/>
          </a:xfrm>
        </p:spPr>
        <p:txBody>
          <a:bodyPr/>
          <a:lstStyle/>
          <a:p>
            <a:r>
              <a:rPr lang="tr-TR" sz="2600" dirty="0" smtClean="0">
                <a:latin typeface="Calibri" panose="020F0502020204030204" pitchFamily="34" charset="0"/>
              </a:rPr>
              <a:t>TEŞEKKÜRLER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1941144" y="2636912"/>
            <a:ext cx="5007120" cy="504056"/>
          </a:xfrm>
        </p:spPr>
        <p:txBody>
          <a:bodyPr/>
          <a:lstStyle/>
          <a:p>
            <a:r>
              <a:rPr lang="tr-TR" sz="2600" dirty="0" smtClean="0">
                <a:latin typeface="Calibri" panose="020F0502020204030204" pitchFamily="34" charset="0"/>
              </a:rPr>
              <a:t>  </a:t>
            </a:r>
            <a:r>
              <a:rPr lang="tr-TR" sz="2600" dirty="0" err="1" smtClean="0">
                <a:latin typeface="Calibri" panose="020F0502020204030204" pitchFamily="34" charset="0"/>
              </a:rPr>
              <a:t>Öğr</a:t>
            </a:r>
            <a:r>
              <a:rPr lang="tr-TR" sz="2600" dirty="0">
                <a:latin typeface="Calibri" panose="020F0502020204030204" pitchFamily="34" charset="0"/>
              </a:rPr>
              <a:t>. Gör. </a:t>
            </a:r>
            <a:r>
              <a:rPr lang="tr-TR" sz="2600" dirty="0" smtClean="0">
                <a:latin typeface="Calibri" panose="020F0502020204030204" pitchFamily="34" charset="0"/>
              </a:rPr>
              <a:t>Rıza ALTUNAY</a:t>
            </a:r>
            <a:endParaRPr lang="tr-TR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8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</TotalTime>
  <Words>602</Words>
  <Application>Microsoft Office PowerPoint</Application>
  <PresentationFormat>Ekran Gösterisi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RA</cp:lastModifiedBy>
  <cp:revision>378</cp:revision>
  <dcterms:created xsi:type="dcterms:W3CDTF">2013-07-18T08:50:31Z</dcterms:created>
  <dcterms:modified xsi:type="dcterms:W3CDTF">2020-01-15T20:45:54Z</dcterms:modified>
</cp:coreProperties>
</file>