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63"/>
  </p:notesMasterIdLst>
  <p:sldIdLst>
    <p:sldId id="256" r:id="rId2"/>
    <p:sldId id="258" r:id="rId3"/>
    <p:sldId id="266" r:id="rId4"/>
    <p:sldId id="275" r:id="rId5"/>
    <p:sldId id="272" r:id="rId6"/>
    <p:sldId id="284" r:id="rId7"/>
    <p:sldId id="276" r:id="rId8"/>
    <p:sldId id="280" r:id="rId9"/>
    <p:sldId id="291" r:id="rId10"/>
    <p:sldId id="261" r:id="rId11"/>
    <p:sldId id="278" r:id="rId12"/>
    <p:sldId id="279" r:id="rId13"/>
    <p:sldId id="277" r:id="rId14"/>
    <p:sldId id="271" r:id="rId15"/>
    <p:sldId id="286" r:id="rId16"/>
    <p:sldId id="323" r:id="rId17"/>
    <p:sldId id="374" r:id="rId18"/>
    <p:sldId id="375" r:id="rId19"/>
    <p:sldId id="321" r:id="rId20"/>
    <p:sldId id="322" r:id="rId21"/>
    <p:sldId id="316" r:id="rId22"/>
    <p:sldId id="325" r:id="rId23"/>
    <p:sldId id="327" r:id="rId24"/>
    <p:sldId id="260" r:id="rId25"/>
    <p:sldId id="331" r:id="rId26"/>
    <p:sldId id="332" r:id="rId27"/>
    <p:sldId id="329" r:id="rId28"/>
    <p:sldId id="369" r:id="rId29"/>
    <p:sldId id="259" r:id="rId30"/>
    <p:sldId id="334" r:id="rId31"/>
    <p:sldId id="301" r:id="rId32"/>
    <p:sldId id="356" r:id="rId33"/>
    <p:sldId id="371" r:id="rId34"/>
    <p:sldId id="298" r:id="rId35"/>
    <p:sldId id="372" r:id="rId36"/>
    <p:sldId id="373" r:id="rId37"/>
    <p:sldId id="305" r:id="rId38"/>
    <p:sldId id="306" r:id="rId39"/>
    <p:sldId id="293" r:id="rId40"/>
    <p:sldId id="336" r:id="rId41"/>
    <p:sldId id="339" r:id="rId42"/>
    <p:sldId id="337" r:id="rId43"/>
    <p:sldId id="338" r:id="rId44"/>
    <p:sldId id="354" r:id="rId45"/>
    <p:sldId id="257" r:id="rId46"/>
    <p:sldId id="348" r:id="rId47"/>
    <p:sldId id="346" r:id="rId48"/>
    <p:sldId id="365" r:id="rId49"/>
    <p:sldId id="349" r:id="rId50"/>
    <p:sldId id="367" r:id="rId51"/>
    <p:sldId id="352" r:id="rId52"/>
    <p:sldId id="359" r:id="rId53"/>
    <p:sldId id="360" r:id="rId54"/>
    <p:sldId id="362" r:id="rId55"/>
    <p:sldId id="363" r:id="rId56"/>
    <p:sldId id="364" r:id="rId57"/>
    <p:sldId id="357" r:id="rId58"/>
    <p:sldId id="350" r:id="rId59"/>
    <p:sldId id="366" r:id="rId60"/>
    <p:sldId id="368" r:id="rId61"/>
    <p:sldId id="353" r:id="rId6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C767D-F575-4383-8B84-535A71299612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98FD7-5FC0-464A-BFE2-E834A73DD8F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B39C7-A96F-4FEA-9DE1-C78AD66A8B06}" type="datetimeFigureOut">
              <a:rPr lang="tr-TR" smtClean="0"/>
              <a:pPr/>
              <a:t>09.11.2020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4487A-98A2-47EA-8F3B-1E2C97F988F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tr/url?sa=i&amp;rct=j&amp;q=&amp;esrc=s&amp;source=imgres&amp;cd=&amp;cad=rja&amp;uact=8&amp;ved=0ahUKEwiHnJTHrqrPAhWGBBoKHU5vAXkQjRwIBw&amp;url=http://www.mayoclinic.org/diseases-conditions/vocal-cord-paralysis/multimedia/vocal-cords-open-and-closed/img-20008069&amp;psig=AFQjCNH9Es7uAbHpyjDTCO2REByyfLZ1iw&amp;ust=147488758707355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ogle.com.tr/url?sa=i&amp;rct=j&amp;q=&amp;esrc=s&amp;source=imgres&amp;cd=&amp;cad=rja&amp;uact=8&amp;ved=0ahUKEwi6zdb2u6rPAhWCmBoKHc14DQoQjRwIBw&amp;url=https://www.netterimages.com/intrinsic-muscles-of-larynx-unlabeled-endocrinology-frank-h-netter-1632.html&amp;psig=AFQjCNHt11_sHXjELlJqqsW-Ilpe2_KkvQ&amp;ust=1474891176303068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Ses%20Kursu%20videolar/NORMAL%20VLS.mp4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DİKSİYON-2</a:t>
            </a:r>
            <a:br>
              <a:rPr lang="tr-TR" b="1" dirty="0" smtClean="0"/>
            </a:br>
            <a:r>
              <a:rPr lang="tr-TR" b="1" dirty="0" smtClean="0"/>
              <a:t>VOKAL </a:t>
            </a:r>
            <a:r>
              <a:rPr lang="tr-TR" b="1" dirty="0" smtClean="0"/>
              <a:t>MEKANİZMA VE SES SAĞLIĞI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31640" y="4581128"/>
            <a:ext cx="6400800" cy="769640"/>
          </a:xfrm>
        </p:spPr>
        <p:txBody>
          <a:bodyPr>
            <a:normAutofit/>
          </a:bodyPr>
          <a:lstStyle/>
          <a:p>
            <a:r>
              <a:rPr lang="tr-TR" dirty="0" smtClean="0"/>
              <a:t>R.KORHAN SEZİN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SUNUM İÇERİĞİ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80520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Vokal Mekanizma </a:t>
            </a:r>
          </a:p>
          <a:p>
            <a:endParaRPr lang="tr-TR" dirty="0" smtClean="0"/>
          </a:p>
          <a:p>
            <a:r>
              <a:rPr lang="tr-TR" dirty="0" smtClean="0"/>
              <a:t>Ses Anatomisi ve Fizyolojisi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Ses Bozukluklarına Genel Bakış</a:t>
            </a:r>
          </a:p>
          <a:p>
            <a:endParaRPr lang="tr-TR" dirty="0" smtClean="0"/>
          </a:p>
          <a:p>
            <a:r>
              <a:rPr lang="tr-TR" dirty="0" smtClean="0"/>
              <a:t>Ses Hijyeni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VOKAL MEKANİZMA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Konuşma çok sayıda fizyolojik sistemin </a:t>
            </a:r>
            <a:r>
              <a:rPr lang="tr-TR" dirty="0" err="1" smtClean="0"/>
              <a:t>ko</a:t>
            </a:r>
            <a:r>
              <a:rPr lang="tr-TR" dirty="0" smtClean="0"/>
              <a:t>-</a:t>
            </a:r>
            <a:r>
              <a:rPr lang="tr-TR" dirty="0" err="1" smtClean="0"/>
              <a:t>ordinasyon</a:t>
            </a:r>
            <a:r>
              <a:rPr lang="tr-TR" dirty="0" smtClean="0"/>
              <a:t> içerisinde çalışarak ortaya çıkardığı ses </a:t>
            </a:r>
            <a:r>
              <a:rPr lang="tr-TR" dirty="0" err="1" smtClean="0"/>
              <a:t>paternleridir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Dört temel sistem:</a:t>
            </a:r>
          </a:p>
          <a:p>
            <a:pPr lvl="1"/>
            <a:r>
              <a:rPr lang="tr-TR" dirty="0" smtClean="0"/>
              <a:t>Solunum</a:t>
            </a:r>
          </a:p>
          <a:p>
            <a:pPr lvl="2"/>
            <a:r>
              <a:rPr lang="tr-TR" sz="2800" dirty="0" err="1" smtClean="0"/>
              <a:t>Fonasyon</a:t>
            </a:r>
            <a:endParaRPr lang="tr-TR" sz="2800" dirty="0" smtClean="0"/>
          </a:p>
          <a:p>
            <a:pPr lvl="3"/>
            <a:r>
              <a:rPr lang="tr-TR" sz="2800" dirty="0" err="1" smtClean="0"/>
              <a:t>Reazonans</a:t>
            </a:r>
            <a:endParaRPr lang="tr-TR" sz="2800" dirty="0" smtClean="0"/>
          </a:p>
          <a:p>
            <a:pPr lvl="4"/>
            <a:r>
              <a:rPr lang="tr-TR" sz="2800" dirty="0" smtClean="0"/>
              <a:t>Artikülasyon</a:t>
            </a:r>
          </a:p>
        </p:txBody>
      </p:sp>
      <p:pic>
        <p:nvPicPr>
          <p:cNvPr id="4" name="Picture 2" descr="Görsel sonucu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72"/>
          <a:stretch/>
        </p:blipFill>
        <p:spPr bwMode="auto">
          <a:xfrm>
            <a:off x="4860032" y="3068960"/>
            <a:ext cx="410445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000" smtClean="0">
                <a:latin typeface="Franklin Gothic Medium" pitchFamily="34" charset="0"/>
              </a:rPr>
              <a:t>VOKAL MEKANİZMA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8001000" cy="38401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dirty="0" smtClean="0">
                <a:latin typeface="Franklin Gothic Medium" pitchFamily="34" charset="0"/>
              </a:rPr>
              <a:t>Solunum </a:t>
            </a:r>
            <a:r>
              <a:rPr lang="tr-TR" sz="2000" dirty="0" smtClean="0">
                <a:latin typeface="Franklin Gothic Medium" pitchFamily="34" charset="0"/>
              </a:rPr>
              <a:t>(Akciğerler- jeneratör organımız)</a:t>
            </a:r>
          </a:p>
          <a:p>
            <a:pPr eaLnBrk="1" hangingPunct="1">
              <a:lnSpc>
                <a:spcPct val="90000"/>
              </a:lnSpc>
            </a:pPr>
            <a:endParaRPr lang="tr-TR" dirty="0" smtClean="0">
              <a:latin typeface="Franklin Gothic Medium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dirty="0" err="1" smtClean="0">
                <a:latin typeface="Franklin Gothic Medium" pitchFamily="34" charset="0"/>
              </a:rPr>
              <a:t>Fonasyon</a:t>
            </a:r>
            <a:r>
              <a:rPr lang="tr-TR" dirty="0" smtClean="0">
                <a:latin typeface="Franklin Gothic Medium" pitchFamily="34" charset="0"/>
              </a:rPr>
              <a:t> </a:t>
            </a:r>
            <a:r>
              <a:rPr lang="tr-TR" sz="2000" dirty="0" smtClean="0">
                <a:latin typeface="Franklin Gothic Medium" pitchFamily="34" charset="0"/>
              </a:rPr>
              <a:t>(</a:t>
            </a:r>
            <a:r>
              <a:rPr lang="tr-TR" sz="2000" dirty="0" err="1" smtClean="0">
                <a:latin typeface="Franklin Gothic Medium" pitchFamily="34" charset="0"/>
              </a:rPr>
              <a:t>Larenks</a:t>
            </a:r>
            <a:r>
              <a:rPr lang="tr-TR" sz="2000" dirty="0" smtClean="0">
                <a:latin typeface="Franklin Gothic Medium" pitchFamily="34" charset="0"/>
              </a:rPr>
              <a:t>- vibratör organımız)</a:t>
            </a:r>
          </a:p>
          <a:p>
            <a:pPr eaLnBrk="1" hangingPunct="1">
              <a:lnSpc>
                <a:spcPct val="90000"/>
              </a:lnSpc>
            </a:pPr>
            <a:endParaRPr lang="tr-TR" dirty="0">
              <a:latin typeface="Franklin Gothic Medium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dirty="0" smtClean="0">
                <a:latin typeface="Franklin Gothic Medium" pitchFamily="34" charset="0"/>
              </a:rPr>
              <a:t>Rezonans </a:t>
            </a:r>
            <a:r>
              <a:rPr lang="tr-TR" sz="2000" dirty="0" smtClean="0">
                <a:latin typeface="Franklin Gothic Medium" pitchFamily="34" charset="0"/>
              </a:rPr>
              <a:t>(</a:t>
            </a:r>
            <a:r>
              <a:rPr lang="tr-TR" sz="2000" dirty="0" err="1" smtClean="0">
                <a:latin typeface="Franklin Gothic Medium" pitchFamily="34" charset="0"/>
              </a:rPr>
              <a:t>Faringeal</a:t>
            </a:r>
            <a:r>
              <a:rPr lang="tr-TR" sz="2000" dirty="0" smtClean="0">
                <a:latin typeface="Franklin Gothic Medium" pitchFamily="34" charset="0"/>
              </a:rPr>
              <a:t>, oral ve nazal boşluklar) </a:t>
            </a:r>
          </a:p>
          <a:p>
            <a:pPr eaLnBrk="1" hangingPunct="1">
              <a:lnSpc>
                <a:spcPct val="90000"/>
              </a:lnSpc>
            </a:pPr>
            <a:endParaRPr lang="tr-TR" dirty="0" smtClean="0">
              <a:latin typeface="Franklin Gothic Medium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dirty="0" smtClean="0">
                <a:latin typeface="Franklin Gothic Medium" pitchFamily="34" charset="0"/>
              </a:rPr>
              <a:t>Artikülasyon </a:t>
            </a:r>
            <a:r>
              <a:rPr lang="tr-TR" sz="2000" dirty="0" smtClean="0">
                <a:latin typeface="Franklin Gothic Medium" pitchFamily="34" charset="0"/>
              </a:rPr>
              <a:t>(Dil, dudak, damak ve çene hareketlerimiz)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SOLUNUM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tr-TR" dirty="0" smtClean="0"/>
              <a:t>Vücudun organlarına oksijen sağlamak ve yaşamı devam ettirmek için temel fonksiyondur.</a:t>
            </a:r>
          </a:p>
          <a:p>
            <a:r>
              <a:rPr lang="tr-TR" dirty="0" smtClean="0"/>
              <a:t>Solunum fonksiyonunun temel organı akciğerlerdir.</a:t>
            </a:r>
          </a:p>
          <a:p>
            <a:endParaRPr lang="tr-TR" dirty="0" smtClean="0"/>
          </a:p>
        </p:txBody>
      </p:sp>
      <p:pic>
        <p:nvPicPr>
          <p:cNvPr id="4" name="Picture 3" descr="E:\ileri ses-konuşma\maviş anatomi\solunum_sistemi-400x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49080"/>
            <a:ext cx="792088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AKCİĞERLER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Koni şeklinde ve pembe olan a</a:t>
            </a:r>
            <a:r>
              <a:rPr lang="en-US" dirty="0" err="1" smtClean="0"/>
              <a:t>kciğerler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, </a:t>
            </a:r>
            <a:r>
              <a:rPr lang="en-US" dirty="0" err="1" smtClean="0"/>
              <a:t>atardamar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toplardamar</a:t>
            </a:r>
            <a:r>
              <a:rPr lang="en-US" dirty="0" smtClean="0"/>
              <a:t> </a:t>
            </a:r>
            <a:r>
              <a:rPr lang="en-US" dirty="0" err="1" smtClean="0"/>
              <a:t>ağı</a:t>
            </a:r>
            <a:r>
              <a:rPr lang="en-US" dirty="0" smtClean="0"/>
              <a:t>, </a:t>
            </a:r>
            <a:r>
              <a:rPr lang="en-US" dirty="0" err="1" smtClean="0"/>
              <a:t>konnektif</a:t>
            </a:r>
            <a:r>
              <a:rPr lang="en-US" dirty="0" smtClean="0"/>
              <a:t> </a:t>
            </a:r>
            <a:r>
              <a:rPr lang="en-US" dirty="0" err="1" smtClean="0"/>
              <a:t>doku</a:t>
            </a:r>
            <a:r>
              <a:rPr lang="en-US" dirty="0" smtClean="0"/>
              <a:t>, </a:t>
            </a:r>
            <a:r>
              <a:rPr lang="en-US" dirty="0" err="1" smtClean="0"/>
              <a:t>respiratuar</a:t>
            </a:r>
            <a:r>
              <a:rPr lang="en-US" dirty="0" smtClean="0"/>
              <a:t> </a:t>
            </a:r>
            <a:r>
              <a:rPr lang="en-US" dirty="0" err="1" smtClean="0"/>
              <a:t>yol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gaz</a:t>
            </a:r>
            <a:r>
              <a:rPr lang="en-US" dirty="0" smtClean="0"/>
              <a:t> </a:t>
            </a:r>
            <a:r>
              <a:rPr lang="en-US" dirty="0" err="1" smtClean="0"/>
              <a:t>değişimi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özelleşmiş</a:t>
            </a:r>
            <a:r>
              <a:rPr lang="en-US" dirty="0" smtClean="0"/>
              <a:t> </a:t>
            </a:r>
            <a:r>
              <a:rPr lang="tr-TR" dirty="0" smtClean="0"/>
              <a:t> yapıları içerirler.</a:t>
            </a:r>
            <a:r>
              <a:rPr lang="en-US" dirty="0" smtClean="0"/>
              <a:t> </a:t>
            </a:r>
            <a:r>
              <a:rPr lang="en-US" dirty="0" err="1" smtClean="0"/>
              <a:t>Fissürler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loblara</a:t>
            </a:r>
            <a:r>
              <a:rPr lang="en-US" dirty="0" smtClean="0"/>
              <a:t> </a:t>
            </a:r>
            <a:r>
              <a:rPr lang="en-US" dirty="0" err="1" smtClean="0"/>
              <a:t>ayrılmışlardır</a:t>
            </a:r>
            <a:r>
              <a:rPr lang="en-US" dirty="0" smtClean="0"/>
              <a:t>. </a:t>
            </a:r>
            <a:r>
              <a:rPr lang="en-US" dirty="0" err="1" smtClean="0"/>
              <a:t>Sağ</a:t>
            </a:r>
            <a:r>
              <a:rPr lang="en-US" dirty="0" smtClean="0"/>
              <a:t> </a:t>
            </a:r>
            <a:r>
              <a:rPr lang="en-US" dirty="0" err="1" smtClean="0"/>
              <a:t>akciğer</a:t>
            </a:r>
            <a:r>
              <a:rPr lang="en-US" dirty="0" smtClean="0"/>
              <a:t> 3, sol </a:t>
            </a:r>
            <a:r>
              <a:rPr lang="en-US" dirty="0" err="1" smtClean="0"/>
              <a:t>akciğer</a:t>
            </a:r>
            <a:r>
              <a:rPr lang="en-US" dirty="0" smtClean="0"/>
              <a:t> 2 </a:t>
            </a:r>
            <a:r>
              <a:rPr lang="en-US" dirty="0" err="1" smtClean="0"/>
              <a:t>loba</a:t>
            </a:r>
            <a:r>
              <a:rPr lang="en-US" dirty="0" smtClean="0"/>
              <a:t> </a:t>
            </a:r>
            <a:r>
              <a:rPr lang="en-US" dirty="0" err="1" smtClean="0"/>
              <a:t>ayrılmıştır</a:t>
            </a:r>
            <a:endParaRPr lang="tr-TR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Akciğerler</a:t>
            </a:r>
            <a:r>
              <a:rPr lang="en-US" dirty="0" smtClean="0"/>
              <a:t> </a:t>
            </a:r>
            <a:r>
              <a:rPr lang="tr-TR" dirty="0" smtClean="0"/>
              <a:t>kendilerine ait kas dokusu olmayan </a:t>
            </a:r>
            <a:r>
              <a:rPr lang="en-US" dirty="0" err="1" smtClean="0"/>
              <a:t>yumuşak</a:t>
            </a:r>
            <a:r>
              <a:rPr lang="en-US" dirty="0" smtClean="0"/>
              <a:t>, </a:t>
            </a:r>
            <a:r>
              <a:rPr lang="en-US" dirty="0" err="1" smtClean="0"/>
              <a:t>elastik</a:t>
            </a:r>
            <a:r>
              <a:rPr lang="en-US" dirty="0" smtClean="0"/>
              <a:t> </a:t>
            </a:r>
            <a:r>
              <a:rPr lang="en-US" dirty="0" err="1" smtClean="0"/>
              <a:t>dokudan</a:t>
            </a:r>
            <a:r>
              <a:rPr lang="en-US" dirty="0" smtClean="0"/>
              <a:t> </a:t>
            </a:r>
            <a:r>
              <a:rPr lang="en-US" dirty="0" err="1" smtClean="0"/>
              <a:t>oluş</a:t>
            </a:r>
            <a:r>
              <a:rPr lang="tr-TR" dirty="0" smtClean="0"/>
              <a:t>an organlardır</a:t>
            </a:r>
            <a:r>
              <a:rPr lang="en-US" dirty="0" smtClean="0"/>
              <a:t>. </a:t>
            </a:r>
            <a:r>
              <a:rPr lang="tr-TR" dirty="0" smtClean="0"/>
              <a:t>G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değişimi</a:t>
            </a:r>
            <a:r>
              <a:rPr lang="en-US" dirty="0" smtClean="0"/>
              <a:t> </a:t>
            </a:r>
            <a:r>
              <a:rPr lang="en-US" dirty="0" err="1" smtClean="0"/>
              <a:t>akciğerlerde</a:t>
            </a:r>
            <a:r>
              <a:rPr lang="en-US" dirty="0" smtClean="0"/>
              <a:t> </a:t>
            </a:r>
            <a:r>
              <a:rPr lang="en-US" dirty="0" err="1" smtClean="0"/>
              <a:t>meydana</a:t>
            </a:r>
            <a:r>
              <a:rPr lang="en-US" dirty="0" smtClean="0"/>
              <a:t> </a:t>
            </a:r>
            <a:r>
              <a:rPr lang="en-US" dirty="0" err="1" smtClean="0"/>
              <a:t>gelir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SOLUNUM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Akciğerler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dış</a:t>
            </a:r>
            <a:r>
              <a:rPr lang="en-US" dirty="0" smtClean="0"/>
              <a:t> </a:t>
            </a:r>
            <a:r>
              <a:rPr lang="en-US" dirty="0" err="1" smtClean="0"/>
              <a:t>çevre</a:t>
            </a:r>
            <a:r>
              <a:rPr lang="en-US" dirty="0" smtClean="0"/>
              <a:t> </a:t>
            </a:r>
            <a:r>
              <a:rPr lang="en-US" dirty="0" err="1" smtClean="0"/>
              <a:t>arasındaki</a:t>
            </a:r>
            <a:r>
              <a:rPr lang="en-US" dirty="0" smtClean="0"/>
              <a:t> </a:t>
            </a:r>
            <a:r>
              <a:rPr lang="en-US" dirty="0" err="1" smtClean="0"/>
              <a:t>bağlantıyı</a:t>
            </a:r>
            <a:r>
              <a:rPr lang="en-US" dirty="0" smtClean="0"/>
              <a:t> oral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nazal</a:t>
            </a:r>
            <a:r>
              <a:rPr lang="en-US" dirty="0" smtClean="0"/>
              <a:t> </a:t>
            </a:r>
            <a:r>
              <a:rPr lang="en-US" dirty="0" err="1" smtClean="0"/>
              <a:t>kaviteler</a:t>
            </a:r>
            <a:r>
              <a:rPr lang="en-US" dirty="0" smtClean="0"/>
              <a:t>, </a:t>
            </a:r>
            <a:r>
              <a:rPr lang="en-US" dirty="0" err="1" smtClean="0"/>
              <a:t>larinks</a:t>
            </a:r>
            <a:r>
              <a:rPr lang="en-US" dirty="0" smtClean="0"/>
              <a:t>, </a:t>
            </a:r>
            <a:r>
              <a:rPr lang="en-US" dirty="0" err="1" smtClean="0"/>
              <a:t>trakea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bronşial</a:t>
            </a:r>
            <a:r>
              <a:rPr lang="en-US" dirty="0" smtClean="0"/>
              <a:t> </a:t>
            </a:r>
            <a:r>
              <a:rPr lang="en-US" dirty="0" err="1" smtClean="0"/>
              <a:t>tüpleri</a:t>
            </a:r>
            <a:r>
              <a:rPr lang="en-US" dirty="0" smtClean="0"/>
              <a:t> </a:t>
            </a:r>
            <a:r>
              <a:rPr lang="en-US" dirty="0" err="1" smtClean="0"/>
              <a:t>içine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respiratuar</a:t>
            </a:r>
            <a:r>
              <a:rPr lang="en-US" dirty="0" smtClean="0"/>
              <a:t> </a:t>
            </a:r>
            <a:r>
              <a:rPr lang="en-US" dirty="0" err="1" smtClean="0"/>
              <a:t>pasaj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smtClean="0"/>
              <a:t>Solunum </a:t>
            </a:r>
            <a:r>
              <a:rPr lang="tr-TR" dirty="0" err="1" smtClean="0"/>
              <a:t>inspirasyon</a:t>
            </a:r>
            <a:r>
              <a:rPr lang="tr-TR" dirty="0" smtClean="0"/>
              <a:t> ve </a:t>
            </a:r>
            <a:r>
              <a:rPr lang="tr-TR" dirty="0" err="1" smtClean="0"/>
              <a:t>ekspirasyon</a:t>
            </a:r>
            <a:r>
              <a:rPr lang="tr-TR" dirty="0" smtClean="0"/>
              <a:t> olmak üzere iki fazdan oluşur.</a:t>
            </a:r>
          </a:p>
          <a:p>
            <a:r>
              <a:rPr lang="tr-TR" dirty="0" smtClean="0"/>
              <a:t>İstirahat halinde </a:t>
            </a:r>
            <a:r>
              <a:rPr lang="tr-TR" dirty="0" err="1" smtClean="0"/>
              <a:t>inspirasyon</a:t>
            </a:r>
            <a:r>
              <a:rPr lang="tr-TR" dirty="0" smtClean="0"/>
              <a:t> ve </a:t>
            </a:r>
            <a:r>
              <a:rPr lang="tr-TR" dirty="0" err="1" smtClean="0"/>
              <a:t>ekspirasyon</a:t>
            </a:r>
            <a:r>
              <a:rPr lang="tr-TR" dirty="0" smtClean="0"/>
              <a:t> fazları neredeyse birbirlerine yakınken konuşma sırasında solunumun %10’unu </a:t>
            </a:r>
            <a:r>
              <a:rPr lang="tr-TR" dirty="0" err="1" smtClean="0"/>
              <a:t>inspirasyon</a:t>
            </a:r>
            <a:r>
              <a:rPr lang="tr-TR" dirty="0" smtClean="0"/>
              <a:t> %90’ını </a:t>
            </a:r>
            <a:r>
              <a:rPr lang="tr-TR" dirty="0" err="1" smtClean="0"/>
              <a:t>ekspirasyon</a:t>
            </a:r>
            <a:r>
              <a:rPr lang="tr-TR" dirty="0" smtClean="0"/>
              <a:t> oluşturur.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SOLUNUM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Oksijen ihtiyacına göre </a:t>
            </a:r>
            <a:r>
              <a:rPr lang="tr-TR" dirty="0" err="1" smtClean="0"/>
              <a:t>refleksif</a:t>
            </a:r>
            <a:r>
              <a:rPr lang="tr-TR" dirty="0" smtClean="0"/>
              <a:t> olarak yapılan solunumdan ayrı olarak konuşma üretimi için yapılan solunum bu fazların uygun düzenlenmesini gerektirir.</a:t>
            </a:r>
          </a:p>
          <a:p>
            <a:r>
              <a:rPr lang="tr-TR" dirty="0" smtClean="0"/>
              <a:t>Bu durum kendisine ait kas dokusu olmayan akciğerlerimizi çevreleyen kasların kontrollü bir şekilde kullanılmasını gerektirir.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RHAN\Desktop\TEZ vokal mekanizma sunumu\intercost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80728"/>
            <a:ext cx="489654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2" cstate="print"/>
          <a:srcRect l="11380" t="25021" r="5992" b="16663"/>
          <a:stretch>
            <a:fillRect/>
          </a:stretch>
        </p:blipFill>
        <p:spPr bwMode="auto">
          <a:xfrm>
            <a:off x="323528" y="533400"/>
            <a:ext cx="8591872" cy="6096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4"/>
          <p:cNvSpPr>
            <a:spLocks noGrp="1"/>
          </p:cNvSpPr>
          <p:nvPr>
            <p:ph sz="half" idx="1"/>
          </p:nvPr>
        </p:nvSpPr>
        <p:spPr>
          <a:xfrm>
            <a:off x="4343400" y="838200"/>
            <a:ext cx="3886200" cy="5257800"/>
          </a:xfrm>
        </p:spPr>
        <p:txBody>
          <a:bodyPr>
            <a:normAutofit fontScale="92500" lnSpcReduction="10000"/>
          </a:bodyPr>
          <a:lstStyle/>
          <a:p>
            <a:pPr indent="-182563" algn="just"/>
            <a:r>
              <a:rPr lang="tr-TR" dirty="0" smtClean="0"/>
              <a:t>Diyafram, göğüs ve karın boşluklarını birbirinden ayıran kubbe şekilli, kas ve zarlardan oluşan bir yapıdır. K</a:t>
            </a:r>
            <a:r>
              <a:rPr lang="tr-TR" sz="2800" dirty="0" smtClean="0"/>
              <a:t>asıldığı zaman düzleşerek abdomen boşluğuna doğru iner. Bu durum </a:t>
            </a:r>
            <a:r>
              <a:rPr lang="tr-TR" sz="2800" dirty="0" err="1" smtClean="0"/>
              <a:t>toraks</a:t>
            </a:r>
            <a:r>
              <a:rPr lang="tr-TR" sz="2800" dirty="0" smtClean="0"/>
              <a:t> boşluğundaki hacim büyümesine ve basıncın düşmesine neden olur. </a:t>
            </a:r>
            <a:r>
              <a:rPr lang="tr-TR" sz="2800" dirty="0" err="1" smtClean="0"/>
              <a:t>Toraks</a:t>
            </a:r>
            <a:r>
              <a:rPr lang="tr-TR" sz="2800" dirty="0" smtClean="0"/>
              <a:t> içi basıncın düşmesinden dolayı </a:t>
            </a:r>
            <a:r>
              <a:rPr lang="tr-TR" sz="2800" dirty="0" err="1" smtClean="0"/>
              <a:t>toraks</a:t>
            </a:r>
            <a:r>
              <a:rPr lang="tr-TR" sz="2800" dirty="0" smtClean="0"/>
              <a:t> hava ile dolar. </a:t>
            </a:r>
          </a:p>
          <a:p>
            <a:pPr indent="-182563" algn="just"/>
            <a:endParaRPr lang="tr-TR" sz="2800" dirty="0" smtClean="0"/>
          </a:p>
        </p:txBody>
      </p:sp>
      <p:pic>
        <p:nvPicPr>
          <p:cNvPr id="31747" name="Resim 13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817563"/>
            <a:ext cx="3886200" cy="48212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782A2E-76C2-4CA7-8A51-5BFD6BF97557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32" name="Rectangle 8"/>
          <p:cNvSpPr>
            <a:spLocks noGrp="1" noChangeArrowheads="1"/>
          </p:cNvSpPr>
          <p:nvPr>
            <p:ph type="title"/>
          </p:nvPr>
        </p:nvSpPr>
        <p:spPr>
          <a:xfrm>
            <a:off x="5791200" y="457202"/>
            <a:ext cx="2819400" cy="571499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b="1" dirty="0"/>
              <a:t>Diyaframın Hareketi</a:t>
            </a:r>
          </a:p>
        </p:txBody>
      </p:sp>
      <p:pic>
        <p:nvPicPr>
          <p:cNvPr id="32770" name="Picture 11" descr="nefes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304800"/>
            <a:ext cx="3360738" cy="2819400"/>
          </a:xfrm>
          <a:noFill/>
        </p:spPr>
      </p:pic>
      <p:pic>
        <p:nvPicPr>
          <p:cNvPr id="32771" name="Picture 12" descr="nefesv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3048000"/>
            <a:ext cx="3159125" cy="3357563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0BD04-1699-4A07-84AC-B0A63CAB2FDC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iagram-2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0891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FONASYON</a:t>
            </a:r>
            <a:endParaRPr lang="tr-TR" b="1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tr-TR" dirty="0" err="1" smtClean="0"/>
              <a:t>Ekspirasyon</a:t>
            </a:r>
            <a:r>
              <a:rPr lang="tr-TR" dirty="0" smtClean="0"/>
              <a:t> sırasında akciğerlerden dışarıya doğru yönlenen hava </a:t>
            </a:r>
            <a:r>
              <a:rPr lang="tr-TR" dirty="0" err="1" smtClean="0"/>
              <a:t>larinks</a:t>
            </a:r>
            <a:r>
              <a:rPr lang="tr-TR" dirty="0" smtClean="0"/>
              <a:t> kompleksi içerisinde bulunan vokal </a:t>
            </a:r>
            <a:r>
              <a:rPr lang="tr-TR" dirty="0" err="1" smtClean="0"/>
              <a:t>foldları</a:t>
            </a:r>
            <a:r>
              <a:rPr lang="tr-TR" dirty="0" smtClean="0"/>
              <a:t> titreştirerek </a:t>
            </a:r>
            <a:r>
              <a:rPr lang="tr-TR" dirty="0" err="1" smtClean="0"/>
              <a:t>fonasyonun</a:t>
            </a:r>
            <a:r>
              <a:rPr lang="tr-TR" dirty="0" smtClean="0"/>
              <a:t> oluşmasını sağlar.</a:t>
            </a:r>
          </a:p>
          <a:p>
            <a:r>
              <a:rPr lang="tr-TR" dirty="0" err="1" smtClean="0"/>
              <a:t>Larinksin</a:t>
            </a:r>
            <a:r>
              <a:rPr lang="tr-TR" dirty="0" smtClean="0"/>
              <a:t> </a:t>
            </a:r>
            <a:r>
              <a:rPr lang="tr-TR" dirty="0" err="1" smtClean="0"/>
              <a:t>primer</a:t>
            </a:r>
            <a:r>
              <a:rPr lang="tr-TR" dirty="0" smtClean="0"/>
              <a:t> fonksiyonu akciğerleri korumaktır.</a:t>
            </a:r>
          </a:p>
          <a:p>
            <a:r>
              <a:rPr lang="tr-TR" dirty="0" smtClean="0"/>
              <a:t>Aynı zamanda sesin üretildiği yer olan </a:t>
            </a:r>
            <a:r>
              <a:rPr lang="tr-TR" dirty="0" err="1" smtClean="0"/>
              <a:t>larinks</a:t>
            </a:r>
            <a:r>
              <a:rPr lang="tr-TR" dirty="0" smtClean="0"/>
              <a:t> kıkırdak, kas, </a:t>
            </a:r>
            <a:r>
              <a:rPr lang="tr-TR" dirty="0" err="1" smtClean="0"/>
              <a:t>tendon</a:t>
            </a:r>
            <a:r>
              <a:rPr lang="tr-TR" dirty="0" smtClean="0"/>
              <a:t> ve vokal </a:t>
            </a:r>
            <a:r>
              <a:rPr lang="tr-TR" dirty="0" err="1" smtClean="0"/>
              <a:t>foldlardan</a:t>
            </a:r>
            <a:r>
              <a:rPr lang="tr-TR" dirty="0" smtClean="0"/>
              <a:t> meydana gelir.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752528"/>
          </a:xfrm>
        </p:spPr>
        <p:txBody>
          <a:bodyPr/>
          <a:lstStyle/>
          <a:p>
            <a:r>
              <a:rPr lang="tr-TR" dirty="0" err="1" smtClean="0"/>
              <a:t>Larinks</a:t>
            </a:r>
            <a:r>
              <a:rPr lang="tr-TR" dirty="0" smtClean="0"/>
              <a:t> sadece sesin temel dalga formunu üretir.</a:t>
            </a:r>
          </a:p>
          <a:p>
            <a:r>
              <a:rPr lang="tr-TR" dirty="0" smtClean="0"/>
              <a:t>Temel frekans adı verilen bu dalga erkeklerde ortalama 110 Hz, kadınlarda ise ortalama 220 Hz frekansındadır.</a:t>
            </a:r>
          </a:p>
          <a:p>
            <a:r>
              <a:rPr lang="tr-TR" dirty="0" smtClean="0"/>
              <a:t>Üretilen bu ses vokal yol tarafından </a:t>
            </a:r>
            <a:r>
              <a:rPr lang="tr-TR" dirty="0" err="1" smtClean="0"/>
              <a:t>modifiye</a:t>
            </a:r>
            <a:r>
              <a:rPr lang="tr-TR" dirty="0" smtClean="0"/>
              <a:t> edilir ve şekillendirilir.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Larinks’in</a:t>
            </a:r>
            <a:r>
              <a:rPr lang="tr-TR" dirty="0" smtClean="0"/>
              <a:t> boyu erkeklerde 43-44 mm, kadınlarda ise 36-41 mm civarındadır.</a:t>
            </a:r>
          </a:p>
        </p:txBody>
      </p:sp>
      <p:pic>
        <p:nvPicPr>
          <p:cNvPr id="4" name="İçerik Yer Tutucusu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27584" y="3356992"/>
            <a:ext cx="3744416" cy="309634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417" t="29166" r="14104" b="12310"/>
          <a:stretch/>
        </p:blipFill>
        <p:spPr bwMode="auto">
          <a:xfrm>
            <a:off x="5220072" y="3212976"/>
            <a:ext cx="295232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Larinks’in</a:t>
            </a:r>
            <a:r>
              <a:rPr lang="tr-TR" dirty="0" smtClean="0"/>
              <a:t> hemen üstünde </a:t>
            </a:r>
            <a:r>
              <a:rPr lang="tr-TR" dirty="0" err="1" smtClean="0"/>
              <a:t>Hyoid</a:t>
            </a:r>
            <a:r>
              <a:rPr lang="tr-TR" dirty="0" smtClean="0"/>
              <a:t> kemik altında ise </a:t>
            </a:r>
            <a:r>
              <a:rPr lang="tr-TR" dirty="0" err="1" smtClean="0"/>
              <a:t>Trakea</a:t>
            </a:r>
            <a:r>
              <a:rPr lang="tr-TR" dirty="0" smtClean="0"/>
              <a:t> bulunur.</a:t>
            </a:r>
          </a:p>
          <a:p>
            <a:endParaRPr lang="tr-TR" dirty="0"/>
          </a:p>
        </p:txBody>
      </p:sp>
      <p:pic>
        <p:nvPicPr>
          <p:cNvPr id="4" name="Picture 4" descr="larG3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68960"/>
            <a:ext cx="316835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8" descr="larG3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309634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r>
              <a:rPr lang="tr-TR" dirty="0" smtClean="0"/>
              <a:t>Bu yapılar birbirlerine </a:t>
            </a:r>
            <a:r>
              <a:rPr lang="tr-TR" dirty="0" err="1" smtClean="0"/>
              <a:t>ligamentler</a:t>
            </a:r>
            <a:r>
              <a:rPr lang="tr-TR" dirty="0" smtClean="0"/>
              <a:t> (bağ) ile bağlıdır. </a:t>
            </a:r>
          </a:p>
          <a:p>
            <a:r>
              <a:rPr lang="tr-TR" dirty="0" err="1" smtClean="0"/>
              <a:t>Hyoid</a:t>
            </a:r>
            <a:r>
              <a:rPr lang="tr-TR" dirty="0" smtClean="0"/>
              <a:t> kemiği </a:t>
            </a:r>
            <a:r>
              <a:rPr lang="tr-TR" dirty="0" err="1" smtClean="0"/>
              <a:t>larinkse</a:t>
            </a:r>
            <a:r>
              <a:rPr lang="tr-TR" dirty="0" smtClean="0"/>
              <a:t> ve </a:t>
            </a:r>
            <a:r>
              <a:rPr lang="tr-TR" dirty="0" err="1" smtClean="0"/>
              <a:t>larinksi</a:t>
            </a:r>
            <a:r>
              <a:rPr lang="tr-TR" dirty="0" smtClean="0"/>
              <a:t> </a:t>
            </a:r>
            <a:r>
              <a:rPr lang="tr-TR" dirty="0" err="1" smtClean="0"/>
              <a:t>trakeaya</a:t>
            </a:r>
            <a:r>
              <a:rPr lang="tr-TR" dirty="0" smtClean="0"/>
              <a:t> bağlayan dokular </a:t>
            </a:r>
            <a:r>
              <a:rPr lang="tr-TR" dirty="0" err="1" smtClean="0"/>
              <a:t>ekstrinsik</a:t>
            </a:r>
            <a:r>
              <a:rPr lang="tr-TR" dirty="0" smtClean="0"/>
              <a:t> </a:t>
            </a:r>
            <a:r>
              <a:rPr lang="tr-TR" dirty="0" err="1" smtClean="0"/>
              <a:t>ligamentlerdir</a:t>
            </a:r>
            <a:r>
              <a:rPr lang="tr-TR" dirty="0" smtClean="0"/>
              <a:t>. </a:t>
            </a:r>
            <a:r>
              <a:rPr lang="tr-TR" dirty="0" err="1" smtClean="0"/>
              <a:t>İntrinsik</a:t>
            </a:r>
            <a:r>
              <a:rPr lang="tr-TR" dirty="0" smtClean="0"/>
              <a:t> </a:t>
            </a:r>
            <a:r>
              <a:rPr lang="tr-TR" dirty="0" err="1" smtClean="0"/>
              <a:t>ligamentler</a:t>
            </a:r>
            <a:r>
              <a:rPr lang="tr-TR" dirty="0" smtClean="0"/>
              <a:t> ise </a:t>
            </a:r>
            <a:r>
              <a:rPr lang="tr-TR" dirty="0" err="1" smtClean="0"/>
              <a:t>laringeal</a:t>
            </a:r>
            <a:r>
              <a:rPr lang="tr-TR" dirty="0" smtClean="0"/>
              <a:t> kıkırdakları birbirine bağlar.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05" t="19223" r="34667" b="16951"/>
          <a:stretch/>
        </p:blipFill>
        <p:spPr bwMode="auto">
          <a:xfrm>
            <a:off x="5220072" y="3212976"/>
            <a:ext cx="331236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34" t="22194" r="14374" b="19645"/>
          <a:stretch/>
        </p:blipFill>
        <p:spPr bwMode="auto">
          <a:xfrm>
            <a:off x="755576" y="3501008"/>
            <a:ext cx="403244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Unvan 1"/>
          <p:cNvSpPr>
            <a:spLocks noGrp="1"/>
          </p:cNvSpPr>
          <p:nvPr>
            <p:ph type="title"/>
          </p:nvPr>
        </p:nvSpPr>
        <p:spPr>
          <a:xfrm>
            <a:off x="3059832" y="260648"/>
            <a:ext cx="2949178" cy="8636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3600" dirty="0" smtClean="0"/>
              <a:t>HYOİD KEMİK</a:t>
            </a:r>
          </a:p>
        </p:txBody>
      </p:sp>
      <p:pic>
        <p:nvPicPr>
          <p:cNvPr id="2355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73091" y="1455738"/>
            <a:ext cx="5217319" cy="2671762"/>
          </a:xfrm>
        </p:spPr>
      </p:pic>
      <p:sp>
        <p:nvSpPr>
          <p:cNvPr id="23556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1562100"/>
            <a:ext cx="2949178" cy="4675212"/>
          </a:xfrm>
        </p:spPr>
        <p:txBody>
          <a:bodyPr>
            <a:normAutofit lnSpcReduction="10000"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tr-TR" sz="2000" dirty="0" err="1" smtClean="0"/>
              <a:t>Larinks’e</a:t>
            </a:r>
            <a:r>
              <a:rPr lang="tr-TR" sz="2000" dirty="0" smtClean="0"/>
              <a:t> ait bir kemik olmamakla birlikte dil ile </a:t>
            </a:r>
            <a:r>
              <a:rPr lang="tr-TR" sz="2000" dirty="0" err="1" smtClean="0"/>
              <a:t>larengeal</a:t>
            </a:r>
            <a:r>
              <a:rPr lang="tr-TR" sz="2000" dirty="0" smtClean="0"/>
              <a:t> yapılar arasında yer alan benzersiz bir yapıdır. 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tr-TR" sz="2000" dirty="0" smtClean="0"/>
              <a:t>Diğer bir kemik ile bağlantısı olmayan vücuttaki tek kemiktir. 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tr-TR" sz="2000" dirty="0" err="1" smtClean="0"/>
              <a:t>Hyoid</a:t>
            </a:r>
            <a:r>
              <a:rPr lang="tr-TR" sz="2000" dirty="0" smtClean="0"/>
              <a:t>, </a:t>
            </a:r>
            <a:r>
              <a:rPr lang="tr-TR" sz="2000" dirty="0" err="1" smtClean="0"/>
              <a:t>thyroid</a:t>
            </a:r>
            <a:r>
              <a:rPr lang="tr-TR" sz="2000" dirty="0" smtClean="0"/>
              <a:t> kıkırdağın </a:t>
            </a:r>
            <a:r>
              <a:rPr lang="tr-TR" sz="2000" dirty="0" err="1" smtClean="0"/>
              <a:t>cornu</a:t>
            </a:r>
            <a:r>
              <a:rPr lang="tr-TR" sz="2000" dirty="0" smtClean="0"/>
              <a:t> </a:t>
            </a:r>
            <a:r>
              <a:rPr lang="tr-TR" sz="2000" dirty="0" err="1" smtClean="0"/>
              <a:t>superior’u</a:t>
            </a:r>
            <a:r>
              <a:rPr lang="tr-TR" sz="2000" dirty="0" smtClean="0"/>
              <a:t> ile gevşek bir şekilde eklemleşir. Ortada bir </a:t>
            </a:r>
            <a:r>
              <a:rPr lang="tr-TR" sz="2000" dirty="0" err="1" smtClean="0"/>
              <a:t>corpus’u</a:t>
            </a:r>
            <a:r>
              <a:rPr lang="tr-TR" sz="2000" dirty="0" smtClean="0"/>
              <a:t> yanlarda </a:t>
            </a:r>
            <a:r>
              <a:rPr lang="tr-TR" sz="2000" dirty="0" err="1" smtClean="0"/>
              <a:t>cornu</a:t>
            </a:r>
            <a:r>
              <a:rPr lang="tr-TR" sz="2000" dirty="0" smtClean="0"/>
              <a:t> </a:t>
            </a:r>
            <a:r>
              <a:rPr lang="tr-TR" sz="2000" dirty="0" err="1" smtClean="0"/>
              <a:t>majus</a:t>
            </a:r>
            <a:r>
              <a:rPr lang="tr-TR" sz="2000" dirty="0" smtClean="0"/>
              <a:t> ve </a:t>
            </a:r>
            <a:r>
              <a:rPr lang="tr-TR" sz="2000" dirty="0" err="1" smtClean="0"/>
              <a:t>cornu</a:t>
            </a:r>
            <a:r>
              <a:rPr lang="tr-TR" sz="2000" dirty="0" smtClean="0"/>
              <a:t> </a:t>
            </a:r>
            <a:r>
              <a:rPr lang="tr-TR" sz="2000" dirty="0" err="1" smtClean="0"/>
              <a:t>minus</a:t>
            </a:r>
            <a:r>
              <a:rPr lang="tr-TR" sz="2000" dirty="0" smtClean="0"/>
              <a:t> denilen uzantıları vardır.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 KIKIRDAKLARI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pPr marL="285750" indent="-285750"/>
            <a:r>
              <a:rPr lang="tr-TR" i="1" dirty="0" err="1" smtClean="0"/>
              <a:t>Larinks’</a:t>
            </a:r>
            <a:r>
              <a:rPr lang="tr-TR" dirty="0" err="1" smtClean="0"/>
              <a:t>in</a:t>
            </a:r>
            <a:r>
              <a:rPr lang="tr-TR" dirty="0" smtClean="0"/>
              <a:t> tek kıkırdakları:</a:t>
            </a:r>
          </a:p>
          <a:p>
            <a:pPr marL="285750" indent="-285750">
              <a:buNone/>
            </a:pPr>
            <a:r>
              <a:rPr lang="tr-TR" i="1" dirty="0" smtClean="0"/>
              <a:t>    </a:t>
            </a:r>
            <a:r>
              <a:rPr lang="tr-TR" i="1" dirty="0" err="1" smtClean="0"/>
              <a:t>Tiroid</a:t>
            </a:r>
            <a:r>
              <a:rPr lang="tr-TR" i="1" dirty="0" smtClean="0"/>
              <a:t> kıkırdak</a:t>
            </a:r>
            <a:r>
              <a:rPr lang="tr-TR" dirty="0" smtClean="0"/>
              <a:t>, </a:t>
            </a:r>
          </a:p>
          <a:p>
            <a:pPr marL="285750" indent="-285750">
              <a:buNone/>
            </a:pPr>
            <a:r>
              <a:rPr lang="tr-TR" i="1" dirty="0" smtClean="0"/>
              <a:t>    </a:t>
            </a:r>
            <a:r>
              <a:rPr lang="tr-TR" i="1" dirty="0" err="1" smtClean="0"/>
              <a:t>Krikoid</a:t>
            </a:r>
            <a:r>
              <a:rPr lang="tr-TR" i="1" dirty="0" smtClean="0"/>
              <a:t> kıkırdak</a:t>
            </a:r>
            <a:endParaRPr lang="tr-TR" dirty="0" smtClean="0"/>
          </a:p>
          <a:p>
            <a:pPr marL="285750" indent="-285750">
              <a:buNone/>
            </a:pPr>
            <a:r>
              <a:rPr lang="tr-TR" i="1" dirty="0" smtClean="0"/>
              <a:t>    </a:t>
            </a:r>
            <a:r>
              <a:rPr lang="tr-TR" i="1" dirty="0" err="1" smtClean="0"/>
              <a:t>Epiglot</a:t>
            </a:r>
            <a:r>
              <a:rPr lang="tr-TR" dirty="0" smtClean="0"/>
              <a:t>;</a:t>
            </a:r>
          </a:p>
          <a:p>
            <a:pPr marL="285750" indent="-285750"/>
            <a:endParaRPr lang="tr-TR" dirty="0" smtClean="0"/>
          </a:p>
          <a:p>
            <a:pPr marL="285750" indent="-285750"/>
            <a:r>
              <a:rPr lang="tr-TR" dirty="0" err="1" smtClean="0"/>
              <a:t>Larinks’in</a:t>
            </a:r>
            <a:r>
              <a:rPr lang="tr-TR" dirty="0" smtClean="0"/>
              <a:t> çift kıkırdakları:</a:t>
            </a:r>
            <a:r>
              <a:rPr lang="tr-TR" i="1" dirty="0" smtClean="0"/>
              <a:t> </a:t>
            </a:r>
          </a:p>
          <a:p>
            <a:pPr marL="285750" indent="-285750">
              <a:buNone/>
            </a:pPr>
            <a:r>
              <a:rPr lang="tr-TR" i="1" dirty="0" smtClean="0"/>
              <a:t>	</a:t>
            </a:r>
            <a:r>
              <a:rPr lang="tr-TR" i="1" dirty="0" err="1" smtClean="0"/>
              <a:t>Aritenoid</a:t>
            </a:r>
            <a:r>
              <a:rPr lang="tr-TR" i="1" dirty="0" smtClean="0"/>
              <a:t> kıkırdaklar</a:t>
            </a:r>
            <a:endParaRPr lang="tr-TR" dirty="0" smtClean="0"/>
          </a:p>
          <a:p>
            <a:pPr marL="285750" indent="-285750">
              <a:buNone/>
            </a:pPr>
            <a:r>
              <a:rPr lang="tr-TR" i="1" dirty="0" smtClean="0"/>
              <a:t>	</a:t>
            </a:r>
            <a:r>
              <a:rPr lang="tr-TR" i="1" dirty="0" err="1" smtClean="0"/>
              <a:t>Kornikulat</a:t>
            </a:r>
            <a:r>
              <a:rPr lang="tr-TR" i="1" dirty="0" smtClean="0"/>
              <a:t> kıkırdaklar</a:t>
            </a:r>
            <a:endParaRPr lang="tr-TR" dirty="0" smtClean="0"/>
          </a:p>
          <a:p>
            <a:pPr marL="285750" indent="-285750">
              <a:buNone/>
            </a:pPr>
            <a:r>
              <a:rPr lang="tr-TR" dirty="0" smtClean="0"/>
              <a:t>	</a:t>
            </a:r>
            <a:r>
              <a:rPr lang="tr-TR" dirty="0" err="1" smtClean="0"/>
              <a:t>Küneiform</a:t>
            </a:r>
            <a:r>
              <a:rPr lang="tr-TR" dirty="0" smtClean="0"/>
              <a:t> kıkırdaklar</a:t>
            </a:r>
          </a:p>
          <a:p>
            <a:pPr marL="285750" indent="-285750"/>
            <a:endParaRPr lang="tr-TR" dirty="0" smtClean="0"/>
          </a:p>
          <a:p>
            <a:pPr marL="285750" indent="-285750"/>
            <a:r>
              <a:rPr lang="tr-TR" dirty="0" smtClean="0"/>
              <a:t> Ayrıca her zaman rastlanmayan </a:t>
            </a:r>
            <a:r>
              <a:rPr lang="tr-TR" i="1" dirty="0" err="1" smtClean="0"/>
              <a:t>cartilago</a:t>
            </a:r>
            <a:r>
              <a:rPr lang="tr-TR" i="1" dirty="0" smtClean="0"/>
              <a:t> </a:t>
            </a:r>
            <a:r>
              <a:rPr lang="tr-TR" i="1" dirty="0" err="1" smtClean="0"/>
              <a:t>triticea</a:t>
            </a:r>
            <a:r>
              <a:rPr lang="tr-TR" dirty="0" smtClean="0"/>
              <a:t> ve </a:t>
            </a:r>
            <a:r>
              <a:rPr lang="tr-TR" i="1" dirty="0" err="1" smtClean="0"/>
              <a:t>cartilago</a:t>
            </a:r>
            <a:r>
              <a:rPr lang="tr-TR" i="1" dirty="0" smtClean="0"/>
              <a:t> </a:t>
            </a:r>
            <a:r>
              <a:rPr lang="tr-TR" i="1" dirty="0" err="1" smtClean="0"/>
              <a:t>sesamoidea</a:t>
            </a:r>
            <a:r>
              <a:rPr lang="tr-TR" dirty="0" smtClean="0"/>
              <a:t> denen çift kıkırdaklar da bulunabilir. </a:t>
            </a:r>
          </a:p>
          <a:p>
            <a:endParaRPr lang="tr-TR" dirty="0"/>
          </a:p>
        </p:txBody>
      </p:sp>
      <p:pic>
        <p:nvPicPr>
          <p:cNvPr id="4" name="Picture 5" descr="Gray9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600700" y="1196752"/>
            <a:ext cx="3543300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548680"/>
            <a:ext cx="3096344" cy="2448272"/>
          </a:xfrm>
        </p:spPr>
      </p:pic>
      <p:pic>
        <p:nvPicPr>
          <p:cNvPr id="5" name="İçerik Yer Tutucusu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476672"/>
            <a:ext cx="4107185" cy="2736304"/>
          </a:xfrm>
          <a:prstGeom prst="rect">
            <a:avLst/>
          </a:prstGeom>
        </p:spPr>
      </p:pic>
      <p:pic>
        <p:nvPicPr>
          <p:cNvPr id="6" name="İçerik Yer Tutucusu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3568" y="4149080"/>
            <a:ext cx="3240360" cy="2304256"/>
          </a:xfrm>
          <a:prstGeom prst="rect">
            <a:avLst/>
          </a:prstGeom>
        </p:spPr>
      </p:pic>
      <p:pic>
        <p:nvPicPr>
          <p:cNvPr id="7" name="İçerik Yer Tutucusu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508104" y="3861048"/>
            <a:ext cx="2448272" cy="2655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LARİNKS’İN KASLARI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2204864"/>
            <a:ext cx="8003232" cy="3921299"/>
          </a:xfrm>
        </p:spPr>
        <p:txBody>
          <a:bodyPr/>
          <a:lstStyle/>
          <a:p>
            <a:pPr algn="just">
              <a:buNone/>
            </a:pPr>
            <a:r>
              <a:rPr lang="tr-TR" dirty="0" smtClean="0"/>
              <a:t>	</a:t>
            </a:r>
            <a:r>
              <a:rPr lang="tr-TR" dirty="0" err="1" smtClean="0"/>
              <a:t>Larinks</a:t>
            </a:r>
            <a:r>
              <a:rPr lang="tr-TR" dirty="0" smtClean="0"/>
              <a:t> kasları öncelikli olarak yutma fonksiyonunda yer alan </a:t>
            </a:r>
            <a:r>
              <a:rPr lang="tr-TR" dirty="0" err="1" smtClean="0"/>
              <a:t>ekstrinsik</a:t>
            </a:r>
            <a:r>
              <a:rPr lang="tr-TR" dirty="0" smtClean="0"/>
              <a:t> </a:t>
            </a:r>
            <a:r>
              <a:rPr lang="tr-TR" dirty="0" err="1" smtClean="0"/>
              <a:t>laringeal</a:t>
            </a:r>
            <a:r>
              <a:rPr lang="tr-TR" dirty="0" smtClean="0"/>
              <a:t> kaslar ve vokal </a:t>
            </a:r>
            <a:r>
              <a:rPr lang="tr-TR" dirty="0" err="1" smtClean="0"/>
              <a:t>foldların</a:t>
            </a:r>
            <a:r>
              <a:rPr lang="tr-TR" dirty="0" smtClean="0"/>
              <a:t> açılıp-kapanması ve gerilip-gevşemesinde rol alan </a:t>
            </a:r>
            <a:r>
              <a:rPr lang="tr-TR" dirty="0" err="1" smtClean="0"/>
              <a:t>intrinsik</a:t>
            </a:r>
            <a:r>
              <a:rPr lang="tr-TR" dirty="0" smtClean="0"/>
              <a:t> </a:t>
            </a:r>
            <a:r>
              <a:rPr lang="tr-TR" dirty="0" err="1" smtClean="0"/>
              <a:t>laringeal</a:t>
            </a:r>
            <a:r>
              <a:rPr lang="tr-TR" dirty="0" smtClean="0"/>
              <a:t> kaslar olarak ikiye ayrılır.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 EKSTRİNSİK KASLARI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tr-TR" sz="3600" dirty="0" err="1" smtClean="0"/>
              <a:t>Larengeal</a:t>
            </a:r>
            <a:r>
              <a:rPr lang="tr-TR" sz="3600" dirty="0" smtClean="0"/>
              <a:t> </a:t>
            </a:r>
            <a:r>
              <a:rPr lang="tr-TR" sz="3600" dirty="0" err="1" smtClean="0"/>
              <a:t>Elavatörler</a:t>
            </a:r>
            <a:r>
              <a:rPr lang="tr-TR" sz="3600" dirty="0" smtClean="0"/>
              <a:t> </a:t>
            </a:r>
          </a:p>
          <a:p>
            <a:r>
              <a:rPr lang="tr-TR" i="1" dirty="0" smtClean="0"/>
              <a:t>M. </a:t>
            </a:r>
            <a:r>
              <a:rPr lang="tr-TR" i="1" dirty="0" err="1" smtClean="0"/>
              <a:t>Digastricus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Trigeminalis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r>
              <a:rPr lang="tr-TR" i="1" dirty="0" smtClean="0"/>
              <a:t>M. </a:t>
            </a:r>
            <a:r>
              <a:rPr lang="tr-TR" i="1" dirty="0" err="1" smtClean="0"/>
              <a:t>Stylohyoideus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Facialis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r>
              <a:rPr lang="tr-TR" i="1" dirty="0" smtClean="0"/>
              <a:t>M. </a:t>
            </a:r>
            <a:r>
              <a:rPr lang="tr-TR" i="1" dirty="0" err="1" smtClean="0"/>
              <a:t>Mylohyoideus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Facialis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r>
              <a:rPr lang="tr-TR" i="1" dirty="0" err="1" smtClean="0"/>
              <a:t>M.Geniohyoideus</a:t>
            </a:r>
            <a:r>
              <a:rPr lang="tr-TR" i="1" dirty="0" smtClean="0"/>
              <a:t> 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Hypoglossus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r>
              <a:rPr lang="tr-TR" i="1" dirty="0" smtClean="0"/>
              <a:t>M. </a:t>
            </a:r>
            <a:r>
              <a:rPr lang="tr-TR" i="1" dirty="0" err="1" smtClean="0"/>
              <a:t>Hyoglossus</a:t>
            </a:r>
            <a:r>
              <a:rPr lang="tr-TR" i="1" dirty="0" smtClean="0"/>
              <a:t> 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Hypoglossus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r>
              <a:rPr lang="tr-TR" dirty="0" smtClean="0"/>
              <a:t>M. </a:t>
            </a:r>
            <a:r>
              <a:rPr lang="tr-TR" dirty="0" err="1" smtClean="0"/>
              <a:t>Genioglossus</a:t>
            </a:r>
            <a:r>
              <a:rPr lang="tr-TR" i="1" dirty="0" smtClean="0"/>
              <a:t> </a:t>
            </a:r>
            <a:r>
              <a:rPr lang="tr-TR" sz="1800" i="1" dirty="0" smtClean="0"/>
              <a:t>(N.</a:t>
            </a:r>
            <a:r>
              <a:rPr lang="tr-TR" sz="1800" i="1" dirty="0" err="1" smtClean="0"/>
              <a:t>Hypoglossus</a:t>
            </a:r>
            <a:r>
              <a:rPr lang="tr-TR" sz="1800" i="1" dirty="0" smtClean="0"/>
              <a:t>)</a:t>
            </a:r>
            <a:endParaRPr lang="tr-TR" sz="1800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tr-TR" sz="3600" dirty="0" err="1" smtClean="0"/>
              <a:t>Larengeal</a:t>
            </a:r>
            <a:r>
              <a:rPr lang="tr-TR" sz="3600" dirty="0" smtClean="0"/>
              <a:t> </a:t>
            </a:r>
            <a:r>
              <a:rPr lang="tr-TR" sz="3600" dirty="0" err="1" smtClean="0"/>
              <a:t>Depresörler</a:t>
            </a:r>
            <a:r>
              <a:rPr lang="tr-TR" sz="3600" dirty="0" smtClean="0"/>
              <a:t> </a:t>
            </a:r>
            <a:r>
              <a:rPr lang="tr-TR" sz="1800" dirty="0" smtClean="0"/>
              <a:t>(</a:t>
            </a:r>
            <a:r>
              <a:rPr lang="tr-TR" sz="1800" dirty="0" err="1" smtClean="0"/>
              <a:t>Cervikal</a:t>
            </a:r>
            <a:r>
              <a:rPr lang="tr-TR" sz="1800" dirty="0" smtClean="0"/>
              <a:t> </a:t>
            </a:r>
            <a:r>
              <a:rPr lang="tr-TR" sz="1800" dirty="0" err="1" smtClean="0"/>
              <a:t>Spinal</a:t>
            </a:r>
            <a:r>
              <a:rPr lang="tr-TR" sz="1800" dirty="0" smtClean="0"/>
              <a:t> </a:t>
            </a:r>
            <a:r>
              <a:rPr lang="tr-TR" sz="1800" dirty="0" err="1" smtClean="0"/>
              <a:t>Snirler</a:t>
            </a:r>
            <a:r>
              <a:rPr lang="tr-TR" sz="1800" dirty="0" smtClean="0"/>
              <a:t>)</a:t>
            </a:r>
          </a:p>
          <a:p>
            <a:r>
              <a:rPr lang="tr-TR" i="1" dirty="0" smtClean="0"/>
              <a:t>M. </a:t>
            </a:r>
            <a:r>
              <a:rPr lang="tr-TR" i="1" dirty="0" err="1" smtClean="0"/>
              <a:t>Sternohyoideus</a:t>
            </a:r>
            <a:endParaRPr lang="tr-TR" dirty="0" smtClean="0"/>
          </a:p>
          <a:p>
            <a:r>
              <a:rPr lang="tr-TR" i="1" dirty="0" smtClean="0"/>
              <a:t>M. </a:t>
            </a:r>
            <a:r>
              <a:rPr lang="tr-TR" i="1" dirty="0" err="1" smtClean="0"/>
              <a:t>Omohyoideus</a:t>
            </a:r>
            <a:endParaRPr lang="tr-TR" dirty="0" smtClean="0"/>
          </a:p>
          <a:p>
            <a:r>
              <a:rPr lang="tr-TR" i="1" dirty="0" smtClean="0"/>
              <a:t>M. </a:t>
            </a:r>
            <a:r>
              <a:rPr lang="tr-TR" i="1" dirty="0" err="1" smtClean="0"/>
              <a:t>Sternothyroideus</a:t>
            </a:r>
            <a:endParaRPr lang="tr-TR" dirty="0" smtClean="0"/>
          </a:p>
          <a:p>
            <a:r>
              <a:rPr lang="tr-TR" dirty="0" smtClean="0"/>
              <a:t>M. </a:t>
            </a:r>
            <a:r>
              <a:rPr lang="tr-TR" dirty="0" err="1" smtClean="0"/>
              <a:t>Thyrohyoideus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1_0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00063"/>
            <a:ext cx="8915400" cy="6281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 İNTRİNSİK KASLARI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Vokal </a:t>
            </a:r>
            <a:r>
              <a:rPr lang="tr-TR" dirty="0" err="1" smtClean="0"/>
              <a:t>foldların</a:t>
            </a:r>
            <a:r>
              <a:rPr lang="tr-TR" dirty="0" smtClean="0"/>
              <a:t> açılıp-kapanmasını sağlayan kaslar:</a:t>
            </a:r>
          </a:p>
          <a:p>
            <a:r>
              <a:rPr lang="tr-TR" dirty="0" err="1" smtClean="0"/>
              <a:t>Abdüktör</a:t>
            </a:r>
            <a:r>
              <a:rPr lang="tr-TR" dirty="0" smtClean="0"/>
              <a:t> mekanizma:</a:t>
            </a:r>
          </a:p>
          <a:p>
            <a:pPr lvl="1"/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krikoaritenoid</a:t>
            </a:r>
            <a:endParaRPr lang="tr-TR" dirty="0" smtClean="0"/>
          </a:p>
          <a:p>
            <a:r>
              <a:rPr lang="tr-TR" dirty="0" err="1" smtClean="0"/>
              <a:t>Addüktör</a:t>
            </a:r>
            <a:r>
              <a:rPr lang="tr-TR" dirty="0" smtClean="0"/>
              <a:t> mekanizma:</a:t>
            </a:r>
          </a:p>
          <a:p>
            <a:pPr lvl="1"/>
            <a:r>
              <a:rPr lang="tr-TR" dirty="0" err="1" smtClean="0"/>
              <a:t>Krikotiroid</a:t>
            </a:r>
            <a:endParaRPr lang="tr-TR" dirty="0" smtClean="0"/>
          </a:p>
          <a:p>
            <a:pPr lvl="1"/>
            <a:r>
              <a:rPr lang="tr-TR" dirty="0" err="1" smtClean="0"/>
              <a:t>İnteraritenoidler</a:t>
            </a:r>
            <a:endParaRPr lang="tr-TR" dirty="0" smtClean="0"/>
          </a:p>
          <a:p>
            <a:pPr lvl="1"/>
            <a:r>
              <a:rPr lang="tr-TR" dirty="0" err="1" smtClean="0"/>
              <a:t>Lateral</a:t>
            </a:r>
            <a:r>
              <a:rPr lang="tr-TR" dirty="0" smtClean="0"/>
              <a:t> </a:t>
            </a:r>
            <a:r>
              <a:rPr lang="tr-TR" dirty="0" err="1" smtClean="0"/>
              <a:t>krikoaritenoidler</a:t>
            </a: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 İNTRİNSİK KASLARI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Vokal </a:t>
            </a:r>
            <a:r>
              <a:rPr lang="tr-TR" dirty="0" err="1" smtClean="0"/>
              <a:t>foldların</a:t>
            </a:r>
            <a:r>
              <a:rPr lang="tr-TR" dirty="0" smtClean="0"/>
              <a:t> gerilip-gevşemesini sağlayan kaslar:</a:t>
            </a:r>
          </a:p>
          <a:p>
            <a:r>
              <a:rPr lang="tr-TR" dirty="0" smtClean="0"/>
              <a:t>Gevşeten:</a:t>
            </a:r>
          </a:p>
          <a:p>
            <a:pPr lvl="1"/>
            <a:r>
              <a:rPr lang="tr-TR" dirty="0" err="1" smtClean="0"/>
              <a:t>Tiroaritenoid</a:t>
            </a:r>
            <a:r>
              <a:rPr lang="tr-TR" dirty="0" smtClean="0"/>
              <a:t> </a:t>
            </a:r>
            <a:r>
              <a:rPr lang="tr-TR" sz="2000" dirty="0" smtClean="0"/>
              <a:t>(ses perdesinin </a:t>
            </a:r>
            <a:r>
              <a:rPr lang="tr-TR" sz="2000" dirty="0" err="1" smtClean="0"/>
              <a:t>pesleşmesi</a:t>
            </a:r>
            <a:r>
              <a:rPr lang="tr-TR" sz="2000" dirty="0" smtClean="0"/>
              <a:t>)</a:t>
            </a:r>
          </a:p>
          <a:p>
            <a:r>
              <a:rPr lang="tr-TR" dirty="0" smtClean="0"/>
              <a:t>Gerenler:</a:t>
            </a:r>
          </a:p>
          <a:p>
            <a:pPr lvl="1"/>
            <a:r>
              <a:rPr lang="tr-TR" dirty="0" err="1" smtClean="0"/>
              <a:t>Tirovokalis</a:t>
            </a:r>
            <a:r>
              <a:rPr lang="tr-TR" dirty="0" smtClean="0"/>
              <a:t> </a:t>
            </a:r>
            <a:r>
              <a:rPr lang="tr-TR" sz="2000" dirty="0" smtClean="0"/>
              <a:t>(ses perdesinin tizleşmesi)</a:t>
            </a:r>
          </a:p>
          <a:p>
            <a:pPr lvl="1"/>
            <a:r>
              <a:rPr lang="tr-TR" dirty="0" err="1" smtClean="0"/>
              <a:t>Krikotiroid</a:t>
            </a:r>
            <a:r>
              <a:rPr lang="tr-TR" dirty="0" smtClean="0"/>
              <a:t> &amp; </a:t>
            </a:r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krikotiroid</a:t>
            </a:r>
            <a:r>
              <a:rPr lang="tr-TR" dirty="0" smtClean="0"/>
              <a:t> </a:t>
            </a:r>
            <a:r>
              <a:rPr lang="tr-TR" sz="1800" dirty="0" smtClean="0"/>
              <a:t>(ses perdesinin tizleşmesi)</a:t>
            </a:r>
          </a:p>
          <a:p>
            <a:pPr lvl="1"/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LARİNKS İNTRİNSİK KASLARI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0575" y="1600200"/>
            <a:ext cx="6742849" cy="4525963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VF geren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VF gevşeten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VF </a:t>
            </a:r>
            <a:r>
              <a:rPr lang="tr-TR" dirty="0" err="1" smtClean="0"/>
              <a:t>A</a:t>
            </a:r>
            <a:r>
              <a:rPr lang="tr-TR" b="1" dirty="0" err="1" smtClean="0"/>
              <a:t>dd</a:t>
            </a:r>
            <a:r>
              <a:rPr lang="tr-TR" dirty="0" err="1" smtClean="0"/>
              <a:t>uksiyon</a:t>
            </a:r>
            <a:r>
              <a:rPr lang="tr-TR" dirty="0" smtClean="0"/>
              <a:t> (Kapatan)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VF </a:t>
            </a:r>
            <a:r>
              <a:rPr lang="tr-TR" dirty="0" err="1" smtClean="0"/>
              <a:t>A</a:t>
            </a:r>
            <a:r>
              <a:rPr lang="tr-TR" b="1" dirty="0" err="1" smtClean="0"/>
              <a:t>bd</a:t>
            </a:r>
            <a:r>
              <a:rPr lang="tr-TR" dirty="0" err="1" smtClean="0"/>
              <a:t>uksiyon</a:t>
            </a:r>
            <a:r>
              <a:rPr lang="tr-TR" dirty="0" smtClean="0"/>
              <a:t> (Açan)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Glottik</a:t>
            </a:r>
            <a:r>
              <a:rPr lang="tr-TR" dirty="0" smtClean="0"/>
              <a:t> girişi boyutunu ayarlayan</a:t>
            </a:r>
          </a:p>
          <a:p>
            <a:endParaRPr lang="tr-TR" dirty="0"/>
          </a:p>
        </p:txBody>
      </p:sp>
      <p:pic>
        <p:nvPicPr>
          <p:cNvPr id="7173" name="Picture 5" descr="Görsel sonucu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7" y="474586"/>
            <a:ext cx="5148064" cy="596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915853" y="12503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5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5374178" y="20235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4</a:t>
            </a:r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5164542" y="15856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3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7380312" y="54452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2</a:t>
            </a:r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7452320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</a:t>
            </a:r>
            <a:endParaRPr lang="tr-TR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7603163" y="42930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5384569" y="41884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3</a:t>
            </a:r>
            <a:endParaRPr lang="tr-TR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5580112" y="36357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68635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4" name="Picture 4" descr="posterior_laryn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3"/>
            <a:ext cx="3000375" cy="3500437"/>
          </a:xfrm>
          <a:prstGeom prst="rect">
            <a:avLst/>
          </a:prstGeom>
          <a:noFill/>
        </p:spPr>
      </p:pic>
      <p:pic>
        <p:nvPicPr>
          <p:cNvPr id="163845" name="Picture 5" descr="pharyn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0"/>
            <a:ext cx="2857500" cy="3667125"/>
          </a:xfrm>
          <a:prstGeom prst="rect">
            <a:avLst/>
          </a:prstGeom>
          <a:noFill/>
        </p:spPr>
      </p:pic>
      <p:pic>
        <p:nvPicPr>
          <p:cNvPr id="163846" name="Picture 6" descr="intri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284663" cy="3305175"/>
          </a:xfrm>
          <a:prstGeom prst="rect">
            <a:avLst/>
          </a:prstGeom>
          <a:noFill/>
        </p:spPr>
      </p:pic>
      <p:pic>
        <p:nvPicPr>
          <p:cNvPr id="163847" name="Picture 7" descr="fig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675" y="3340100"/>
            <a:ext cx="6156325" cy="351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LARİNKSİN İNERVASYONU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Larenks</a:t>
            </a:r>
            <a:r>
              <a:rPr lang="tr-TR" dirty="0" smtClean="0"/>
              <a:t>, n.</a:t>
            </a:r>
            <a:r>
              <a:rPr lang="tr-TR" dirty="0" err="1" smtClean="0"/>
              <a:t>vagus'un</a:t>
            </a:r>
            <a:r>
              <a:rPr lang="tr-TR" dirty="0" smtClean="0"/>
              <a:t> iki dalı olan </a:t>
            </a:r>
            <a:r>
              <a:rPr lang="tr-TR" b="1" dirty="0" smtClean="0"/>
              <a:t>n.</a:t>
            </a:r>
            <a:r>
              <a:rPr lang="tr-TR" b="1" dirty="0" err="1" smtClean="0"/>
              <a:t>larengeus</a:t>
            </a:r>
            <a:r>
              <a:rPr lang="tr-TR" b="1" dirty="0" smtClean="0"/>
              <a:t> </a:t>
            </a:r>
            <a:r>
              <a:rPr lang="tr-TR" b="1" dirty="0" err="1" smtClean="0"/>
              <a:t>superior</a:t>
            </a:r>
            <a:r>
              <a:rPr lang="tr-TR" dirty="0" smtClean="0"/>
              <a:t> ve </a:t>
            </a:r>
            <a:r>
              <a:rPr lang="tr-TR" b="1" dirty="0" smtClean="0"/>
              <a:t>n.</a:t>
            </a:r>
            <a:r>
              <a:rPr lang="tr-TR" b="1" dirty="0" err="1" smtClean="0"/>
              <a:t>larengeus</a:t>
            </a:r>
            <a:r>
              <a:rPr lang="tr-TR" b="1" dirty="0" smtClean="0"/>
              <a:t> </a:t>
            </a:r>
            <a:r>
              <a:rPr lang="tr-TR" b="1" dirty="0" err="1" smtClean="0"/>
              <a:t>inferior</a:t>
            </a:r>
            <a:r>
              <a:rPr lang="tr-TR" b="1" dirty="0" smtClean="0"/>
              <a:t> (n.</a:t>
            </a:r>
            <a:r>
              <a:rPr lang="tr-TR" b="1" dirty="0" err="1" smtClean="0"/>
              <a:t>rekürrens</a:t>
            </a:r>
            <a:r>
              <a:rPr lang="tr-TR" b="1" dirty="0" smtClean="0"/>
              <a:t>)</a:t>
            </a:r>
            <a:r>
              <a:rPr lang="tr-TR" dirty="0" smtClean="0"/>
              <a:t> tarafından </a:t>
            </a:r>
            <a:r>
              <a:rPr lang="tr-TR" dirty="0" err="1" smtClean="0"/>
              <a:t>innerve</a:t>
            </a:r>
            <a:r>
              <a:rPr lang="tr-TR" dirty="0" smtClean="0"/>
              <a:t> edilir. </a:t>
            </a:r>
          </a:p>
          <a:p>
            <a:pPr lvl="1"/>
            <a:endParaRPr lang="tr-TR" sz="1800" b="1" dirty="0" smtClean="0"/>
          </a:p>
          <a:p>
            <a:pPr lvl="1"/>
            <a:r>
              <a:rPr lang="tr-TR" sz="1800" b="1" dirty="0" err="1" smtClean="0"/>
              <a:t>Superior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Laringeal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Nerve</a:t>
            </a:r>
            <a:r>
              <a:rPr lang="tr-TR" sz="1800" b="1" dirty="0" smtClean="0"/>
              <a:t> (SLN)</a:t>
            </a:r>
            <a:r>
              <a:rPr lang="tr-TR" sz="1800" dirty="0" smtClean="0"/>
              <a:t>: </a:t>
            </a:r>
            <a:r>
              <a:rPr lang="tr-TR" sz="1800" dirty="0" err="1" smtClean="0"/>
              <a:t>Larenkse</a:t>
            </a:r>
            <a:r>
              <a:rPr lang="tr-TR" sz="1800" dirty="0" smtClean="0"/>
              <a:t> girdiği </a:t>
            </a:r>
            <a:r>
              <a:rPr lang="tr-TR" sz="1800" dirty="0" err="1" smtClean="0"/>
              <a:t>tirohyoid</a:t>
            </a:r>
            <a:r>
              <a:rPr lang="tr-TR" sz="1800" dirty="0" smtClean="0"/>
              <a:t> </a:t>
            </a:r>
            <a:r>
              <a:rPr lang="tr-TR" sz="1800" dirty="0" err="1" smtClean="0"/>
              <a:t>membran</a:t>
            </a:r>
            <a:r>
              <a:rPr lang="tr-TR" sz="1800" dirty="0" smtClean="0"/>
              <a:t> seviyesinde </a:t>
            </a:r>
            <a:r>
              <a:rPr lang="tr-TR" sz="1800" dirty="0" err="1" smtClean="0"/>
              <a:t>eksternal</a:t>
            </a:r>
            <a:r>
              <a:rPr lang="tr-TR" sz="1800" dirty="0" smtClean="0"/>
              <a:t> (motor) ve </a:t>
            </a:r>
            <a:r>
              <a:rPr lang="tr-TR" sz="1800" dirty="0" err="1" smtClean="0"/>
              <a:t>internal</a:t>
            </a:r>
            <a:r>
              <a:rPr lang="tr-TR" sz="1800" dirty="0" smtClean="0"/>
              <a:t> (duyu) dallarına ayrılır. </a:t>
            </a:r>
            <a:r>
              <a:rPr lang="tr-TR" sz="1800" dirty="0" err="1" smtClean="0"/>
              <a:t>Eksternal</a:t>
            </a:r>
            <a:r>
              <a:rPr lang="tr-TR" sz="1800" dirty="0" smtClean="0"/>
              <a:t> motor dalı </a:t>
            </a:r>
            <a:r>
              <a:rPr lang="tr-TR" sz="1800" dirty="0" err="1" smtClean="0"/>
              <a:t>krikotiroid</a:t>
            </a:r>
            <a:r>
              <a:rPr lang="tr-TR" sz="1800" dirty="0" smtClean="0"/>
              <a:t> kası </a:t>
            </a:r>
            <a:r>
              <a:rPr lang="tr-TR" sz="1800" dirty="0" err="1" smtClean="0"/>
              <a:t>innerve</a:t>
            </a:r>
            <a:r>
              <a:rPr lang="tr-TR" sz="1800" dirty="0" smtClean="0"/>
              <a:t> eder. </a:t>
            </a:r>
            <a:r>
              <a:rPr lang="tr-TR" sz="1800" dirty="0" err="1" smtClean="0"/>
              <a:t>İnternal</a:t>
            </a:r>
            <a:r>
              <a:rPr lang="tr-TR" sz="1800" dirty="0" smtClean="0"/>
              <a:t> dalı </a:t>
            </a:r>
            <a:r>
              <a:rPr lang="tr-TR" sz="1800" dirty="0" err="1" smtClean="0"/>
              <a:t>larenks</a:t>
            </a:r>
            <a:r>
              <a:rPr lang="tr-TR" sz="1800" dirty="0" smtClean="0"/>
              <a:t> mukozası altında dallanarak </a:t>
            </a:r>
            <a:r>
              <a:rPr lang="tr-TR" sz="1800" dirty="0" err="1" smtClean="0"/>
              <a:t>larenksin</a:t>
            </a:r>
            <a:r>
              <a:rPr lang="tr-TR" sz="1800" dirty="0" smtClean="0"/>
              <a:t> </a:t>
            </a:r>
            <a:r>
              <a:rPr lang="tr-TR" sz="1800" dirty="0" err="1" smtClean="0"/>
              <a:t>sensitif</a:t>
            </a:r>
            <a:r>
              <a:rPr lang="tr-TR" sz="1800" dirty="0" smtClean="0"/>
              <a:t> </a:t>
            </a:r>
            <a:r>
              <a:rPr lang="tr-TR" sz="1800" dirty="0" err="1" smtClean="0"/>
              <a:t>innervasyonunu</a:t>
            </a:r>
            <a:r>
              <a:rPr lang="tr-TR" sz="1800" dirty="0" smtClean="0"/>
              <a:t> sağlar.</a:t>
            </a:r>
          </a:p>
          <a:p>
            <a:pPr lvl="1"/>
            <a:endParaRPr lang="tr-TR" sz="1800" dirty="0" smtClean="0"/>
          </a:p>
          <a:p>
            <a:pPr lvl="1"/>
            <a:r>
              <a:rPr lang="tr-TR" sz="1700" b="1" dirty="0" err="1" smtClean="0"/>
              <a:t>Inferior</a:t>
            </a:r>
            <a:r>
              <a:rPr lang="tr-TR" sz="1700" b="1" dirty="0" smtClean="0"/>
              <a:t> </a:t>
            </a:r>
            <a:r>
              <a:rPr lang="tr-TR" sz="1700" b="1" dirty="0" err="1" smtClean="0"/>
              <a:t>Laryngeal</a:t>
            </a:r>
            <a:r>
              <a:rPr lang="tr-TR" sz="1700" b="1" dirty="0" smtClean="0"/>
              <a:t> </a:t>
            </a:r>
            <a:r>
              <a:rPr lang="tr-TR" sz="1700" b="1" dirty="0" err="1" smtClean="0"/>
              <a:t>Nerve</a:t>
            </a:r>
            <a:r>
              <a:rPr lang="tr-TR" sz="1700" b="1" dirty="0" smtClean="0"/>
              <a:t>  (n.</a:t>
            </a:r>
            <a:r>
              <a:rPr lang="tr-TR" sz="1700" b="1" dirty="0" err="1" smtClean="0"/>
              <a:t>rekürrens</a:t>
            </a:r>
            <a:r>
              <a:rPr lang="tr-TR" sz="1700" b="1" dirty="0" smtClean="0"/>
              <a:t>)</a:t>
            </a:r>
            <a:r>
              <a:rPr lang="tr-TR" sz="1700" dirty="0" smtClean="0"/>
              <a:t>: </a:t>
            </a:r>
            <a:r>
              <a:rPr lang="tr-TR" sz="1700" dirty="0" err="1" smtClean="0"/>
              <a:t>Krikotiroid</a:t>
            </a:r>
            <a:r>
              <a:rPr lang="tr-TR" sz="1700" dirty="0" smtClean="0"/>
              <a:t> kas dışındaki tüm </a:t>
            </a:r>
            <a:r>
              <a:rPr lang="tr-TR" sz="1700" dirty="0" err="1" smtClean="0"/>
              <a:t>intrensek</a:t>
            </a:r>
            <a:r>
              <a:rPr lang="tr-TR" sz="1700" dirty="0" smtClean="0"/>
              <a:t> </a:t>
            </a:r>
            <a:r>
              <a:rPr lang="tr-TR" sz="1700" dirty="0" err="1" smtClean="0"/>
              <a:t>larenks</a:t>
            </a:r>
            <a:r>
              <a:rPr lang="tr-TR" sz="1700" dirty="0" smtClean="0"/>
              <a:t> kaslarının motor </a:t>
            </a:r>
            <a:r>
              <a:rPr lang="tr-TR" sz="1700" dirty="0" err="1" smtClean="0"/>
              <a:t>innervasyonunu</a:t>
            </a:r>
            <a:r>
              <a:rPr lang="tr-TR" sz="1700" dirty="0" smtClean="0"/>
              <a:t> sağlar. N.</a:t>
            </a:r>
            <a:r>
              <a:rPr lang="tr-TR" sz="1700" dirty="0" err="1" smtClean="0"/>
              <a:t>rekürrens'ten</a:t>
            </a:r>
            <a:r>
              <a:rPr lang="tr-TR" sz="1700" dirty="0" smtClean="0"/>
              <a:t> ayrılan </a:t>
            </a:r>
            <a:r>
              <a:rPr lang="tr-TR" sz="1700" dirty="0" err="1" smtClean="0"/>
              <a:t>sensitif</a:t>
            </a:r>
            <a:r>
              <a:rPr lang="tr-TR" sz="1700" dirty="0" smtClean="0"/>
              <a:t> bir dal n.</a:t>
            </a:r>
            <a:r>
              <a:rPr lang="tr-TR" sz="1700" dirty="0" err="1" smtClean="0"/>
              <a:t>larengeus</a:t>
            </a:r>
            <a:r>
              <a:rPr lang="tr-TR" sz="1700" dirty="0" smtClean="0"/>
              <a:t> </a:t>
            </a:r>
            <a:r>
              <a:rPr lang="tr-TR" sz="1700" dirty="0" err="1" smtClean="0"/>
              <a:t>superior</a:t>
            </a:r>
            <a:r>
              <a:rPr lang="tr-TR" sz="1700" dirty="0" smtClean="0"/>
              <a:t> ile birleşen </a:t>
            </a:r>
            <a:r>
              <a:rPr lang="tr-TR" sz="1700" i="1" dirty="0" smtClean="0"/>
              <a:t>Galen </a:t>
            </a:r>
            <a:r>
              <a:rPr lang="tr-TR" sz="1700" i="1" dirty="0" err="1" smtClean="0"/>
              <a:t>anostomozu</a:t>
            </a:r>
            <a:r>
              <a:rPr lang="tr-TR" sz="1700" dirty="0" err="1" smtClean="0"/>
              <a:t>'nu</a:t>
            </a:r>
            <a:r>
              <a:rPr lang="tr-TR" sz="1700" dirty="0" smtClean="0"/>
              <a:t> yapar. </a:t>
            </a:r>
            <a:r>
              <a:rPr lang="tr-TR" sz="1700" dirty="0" err="1" smtClean="0"/>
              <a:t>Larenksin</a:t>
            </a:r>
            <a:r>
              <a:rPr lang="tr-TR" sz="1700" dirty="0" smtClean="0"/>
              <a:t> ekstrensek kasları ansa </a:t>
            </a:r>
            <a:r>
              <a:rPr lang="tr-TR" sz="1700" dirty="0" err="1" smtClean="0"/>
              <a:t>servikalis</a:t>
            </a:r>
            <a:r>
              <a:rPr lang="tr-TR" sz="1700" dirty="0" smtClean="0"/>
              <a:t> tarafından </a:t>
            </a:r>
            <a:r>
              <a:rPr lang="tr-TR" sz="1700" dirty="0" err="1" smtClean="0"/>
              <a:t>innerve</a:t>
            </a:r>
            <a:r>
              <a:rPr lang="tr-TR" sz="1700" dirty="0" smtClean="0"/>
              <a:t> edilir.</a:t>
            </a:r>
          </a:p>
          <a:p>
            <a:pPr>
              <a:buNone/>
            </a:pPr>
            <a:r>
              <a:rPr lang="tr-TR" dirty="0" smtClean="0"/>
              <a:t> </a:t>
            </a:r>
          </a:p>
          <a:p>
            <a:pPr lvl="1"/>
            <a:endParaRPr lang="tr-TR" sz="1800" dirty="0" smtClean="0"/>
          </a:p>
          <a:p>
            <a:pPr lvl="1"/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sz="3600" b="1" dirty="0" smtClean="0"/>
              <a:t>LARİNKSİN İNERVASYONU</a:t>
            </a:r>
          </a:p>
        </p:txBody>
      </p:sp>
      <p:pic>
        <p:nvPicPr>
          <p:cNvPr id="71683" name="3 İçerik Yer Tutucusu" descr="larynxnerv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00808"/>
            <a:ext cx="6336704" cy="453650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VOKAL FOLDLAR</a:t>
            </a: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Beş tabakadan meydana gelir:</a:t>
            </a:r>
          </a:p>
          <a:p>
            <a:pPr lvl="1"/>
            <a:r>
              <a:rPr lang="tr-TR" dirty="0" smtClean="0"/>
              <a:t>Yassı </a:t>
            </a:r>
            <a:r>
              <a:rPr lang="tr-TR" dirty="0" err="1" smtClean="0"/>
              <a:t>epitel</a:t>
            </a:r>
            <a:r>
              <a:rPr lang="tr-TR" dirty="0" smtClean="0"/>
              <a:t> tabaka</a:t>
            </a:r>
          </a:p>
          <a:p>
            <a:pPr lvl="1"/>
            <a:r>
              <a:rPr lang="tr-TR" dirty="0" err="1" smtClean="0"/>
              <a:t>Lamina</a:t>
            </a:r>
            <a:r>
              <a:rPr lang="tr-TR" dirty="0" smtClean="0"/>
              <a:t> </a:t>
            </a:r>
            <a:r>
              <a:rPr lang="tr-TR" dirty="0" err="1" smtClean="0"/>
              <a:t>propria</a:t>
            </a:r>
            <a:r>
              <a:rPr lang="tr-TR" dirty="0" smtClean="0"/>
              <a:t>(üç tabakalı)</a:t>
            </a:r>
          </a:p>
          <a:p>
            <a:pPr lvl="1"/>
            <a:r>
              <a:rPr lang="tr-TR" dirty="0" err="1" smtClean="0"/>
              <a:t>elastin</a:t>
            </a:r>
            <a:r>
              <a:rPr lang="tr-TR" dirty="0" smtClean="0"/>
              <a:t> ve </a:t>
            </a:r>
            <a:r>
              <a:rPr lang="tr-TR" dirty="0" err="1" smtClean="0"/>
              <a:t>kolllajen</a:t>
            </a:r>
            <a:r>
              <a:rPr lang="tr-TR" dirty="0" smtClean="0"/>
              <a:t> lifler</a:t>
            </a:r>
          </a:p>
          <a:p>
            <a:pPr lvl="1"/>
            <a:r>
              <a:rPr lang="tr-TR" dirty="0" err="1" smtClean="0"/>
              <a:t>Thyrovocalis</a:t>
            </a:r>
            <a:r>
              <a:rPr lang="tr-TR" dirty="0" smtClean="0"/>
              <a:t> kası 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Bu dokular arasında </a:t>
            </a:r>
            <a:r>
              <a:rPr lang="tr-TR" dirty="0" err="1" smtClean="0"/>
              <a:t>thyrovocalis</a:t>
            </a:r>
            <a:r>
              <a:rPr lang="tr-TR" dirty="0" smtClean="0"/>
              <a:t> kası vokal kordun aktif elemanını oluştururken, esneme, </a:t>
            </a:r>
            <a:r>
              <a:rPr lang="tr-TR" dirty="0" err="1" smtClean="0"/>
              <a:t>elastisite</a:t>
            </a:r>
            <a:r>
              <a:rPr lang="tr-TR" dirty="0" smtClean="0"/>
              <a:t> ve örtü vazifesi gören </a:t>
            </a:r>
            <a:r>
              <a:rPr lang="tr-TR" dirty="0" err="1" smtClean="0"/>
              <a:t>lamina</a:t>
            </a:r>
            <a:r>
              <a:rPr lang="tr-TR" dirty="0" smtClean="0"/>
              <a:t> </a:t>
            </a:r>
            <a:r>
              <a:rPr lang="tr-TR" dirty="0" err="1" smtClean="0"/>
              <a:t>propria</a:t>
            </a:r>
            <a:r>
              <a:rPr lang="tr-TR" dirty="0" smtClean="0"/>
              <a:t> pasif elemanını oluşturmaktadır. </a:t>
            </a:r>
          </a:p>
          <a:p>
            <a:endParaRPr lang="tr-TR" dirty="0"/>
          </a:p>
        </p:txBody>
      </p:sp>
      <p:pic>
        <p:nvPicPr>
          <p:cNvPr id="4" name="Resim Yer Tutucusu 5"/>
          <p:cNvPicPr>
            <a:picLocks noChangeAspect="1"/>
          </p:cNvPicPr>
          <p:nvPr/>
        </p:nvPicPr>
        <p:blipFill>
          <a:blip r:embed="rId2" cstate="print"/>
          <a:srcRect l="17289" r="17289"/>
          <a:stretch>
            <a:fillRect/>
          </a:stretch>
        </p:blipFill>
        <p:spPr>
          <a:xfrm>
            <a:off x="5580112" y="1196752"/>
            <a:ext cx="3384376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Picture 2" descr="E:\photos_08012bc9-19a5-4b33-a649-7518f1713e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179512" y="1556791"/>
            <a:ext cx="851763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 6"/>
          <p:cNvGrpSpPr/>
          <p:nvPr/>
        </p:nvGrpSpPr>
        <p:grpSpPr>
          <a:xfrm>
            <a:off x="3679102" y="1556792"/>
            <a:ext cx="1684986" cy="2817604"/>
            <a:chOff x="3679102" y="1556792"/>
            <a:chExt cx="1684986" cy="2817604"/>
          </a:xfrm>
        </p:grpSpPr>
        <p:sp>
          <p:nvSpPr>
            <p:cNvPr id="8" name="Metin kutusu 7"/>
            <p:cNvSpPr txBox="1"/>
            <p:nvPr/>
          </p:nvSpPr>
          <p:spPr>
            <a:xfrm>
              <a:off x="3679102" y="1556792"/>
              <a:ext cx="105900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Aritenoid</a:t>
              </a:r>
              <a:endParaRPr lang="tr-TR" dirty="0"/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3723043" y="2276872"/>
              <a:ext cx="7985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Glottis</a:t>
              </a:r>
              <a:endParaRPr lang="tr-TR" dirty="0"/>
            </a:p>
          </p:txBody>
        </p:sp>
        <p:sp>
          <p:nvSpPr>
            <p:cNvPr id="10" name="Metin kutusu 9"/>
            <p:cNvSpPr txBox="1"/>
            <p:nvPr/>
          </p:nvSpPr>
          <p:spPr>
            <a:xfrm>
              <a:off x="3779912" y="2699628"/>
              <a:ext cx="13877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Vokal </a:t>
              </a:r>
              <a:r>
                <a:rPr lang="tr-TR" dirty="0" err="1" smtClean="0"/>
                <a:t>Foldlar</a:t>
              </a:r>
              <a:endParaRPr lang="tr-TR" dirty="0"/>
            </a:p>
          </p:txBody>
        </p:sp>
        <p:sp>
          <p:nvSpPr>
            <p:cNvPr id="11" name="Metin kutusu 10"/>
            <p:cNvSpPr txBox="1"/>
            <p:nvPr/>
          </p:nvSpPr>
          <p:spPr>
            <a:xfrm>
              <a:off x="3707904" y="3059668"/>
              <a:ext cx="154285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Band</a:t>
              </a:r>
              <a:r>
                <a:rPr lang="tr-TR" dirty="0" smtClean="0"/>
                <a:t> </a:t>
              </a:r>
              <a:r>
                <a:rPr lang="tr-TR" dirty="0" err="1" smtClean="0"/>
                <a:t>ventrikül</a:t>
              </a:r>
              <a:endParaRPr lang="tr-TR" dirty="0"/>
            </a:p>
          </p:txBody>
        </p:sp>
        <p:sp>
          <p:nvSpPr>
            <p:cNvPr id="12" name="Metin kutusu 11"/>
            <p:cNvSpPr txBox="1"/>
            <p:nvPr/>
          </p:nvSpPr>
          <p:spPr>
            <a:xfrm>
              <a:off x="3680017" y="3419708"/>
              <a:ext cx="8322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Epiglot</a:t>
              </a:r>
              <a:endParaRPr lang="tr-TR" dirty="0"/>
            </a:p>
          </p:txBody>
        </p:sp>
        <p:sp>
          <p:nvSpPr>
            <p:cNvPr id="13" name="Metin kutusu 12"/>
            <p:cNvSpPr txBox="1"/>
            <p:nvPr/>
          </p:nvSpPr>
          <p:spPr>
            <a:xfrm>
              <a:off x="3779912" y="4005064"/>
              <a:ext cx="11521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Dil kökü</a:t>
              </a:r>
              <a:endParaRPr lang="tr-TR" dirty="0"/>
            </a:p>
          </p:txBody>
        </p:sp>
        <p:sp>
          <p:nvSpPr>
            <p:cNvPr id="14" name="Metin kutusu 13"/>
            <p:cNvSpPr txBox="1"/>
            <p:nvPr/>
          </p:nvSpPr>
          <p:spPr>
            <a:xfrm>
              <a:off x="3679102" y="1988840"/>
              <a:ext cx="16849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         Trakea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0347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REİNKE BOŞLUĞU</a:t>
            </a:r>
          </a:p>
        </p:txBody>
      </p:sp>
      <p:pic>
        <p:nvPicPr>
          <p:cNvPr id="68611" name="Picture 2" descr="C:\Users\dell\Desktop\bologna kongresi için\Documents\girdiğim dersler\2014-2015 eğitim dönemiders notları121114\ensonDOKTORA-sesI.dönem12112014\reinkeboşluğ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852936"/>
            <a:ext cx="6408712" cy="3528392"/>
          </a:xfrm>
          <a:noFill/>
        </p:spPr>
      </p:pic>
      <p:sp>
        <p:nvSpPr>
          <p:cNvPr id="5" name="4 Metin kutusu"/>
          <p:cNvSpPr txBox="1"/>
          <p:nvPr/>
        </p:nvSpPr>
        <p:spPr>
          <a:xfrm>
            <a:off x="1043608" y="1772816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Sesin oluşumunda önemli</a:t>
            </a:r>
          </a:p>
          <a:p>
            <a:r>
              <a:rPr lang="tr-TR" dirty="0" err="1" smtClean="0"/>
              <a:t>Benign</a:t>
            </a:r>
            <a:r>
              <a:rPr lang="tr-TR" dirty="0" smtClean="0"/>
              <a:t> lezyonlar bu katmanda ortaya çıkar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03" t="13095" r="40350" b="16288"/>
          <a:stretch/>
        </p:blipFill>
        <p:spPr bwMode="auto">
          <a:xfrm>
            <a:off x="0" y="188640"/>
            <a:ext cx="2799882" cy="304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262" t="20210" r="29722" b="35715"/>
          <a:stretch/>
        </p:blipFill>
        <p:spPr bwMode="auto">
          <a:xfrm>
            <a:off x="3419872" y="2509039"/>
            <a:ext cx="4165600" cy="322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Metin kutusu 11"/>
          <p:cNvSpPr txBox="1"/>
          <p:nvPr/>
        </p:nvSpPr>
        <p:spPr>
          <a:xfrm>
            <a:off x="5004048" y="2501399"/>
            <a:ext cx="19032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Yassı hücreli </a:t>
            </a:r>
            <a:r>
              <a:rPr lang="tr-TR" dirty="0" err="1" smtClean="0"/>
              <a:t>epitel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3131840" y="3300130"/>
            <a:ext cx="214661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dirty="0" err="1" smtClean="0"/>
              <a:t>Süperfisyal</a:t>
            </a:r>
            <a:r>
              <a:rPr lang="tr-TR" dirty="0" smtClean="0"/>
              <a:t> L. </a:t>
            </a:r>
            <a:r>
              <a:rPr lang="tr-TR" dirty="0" err="1" smtClean="0"/>
              <a:t>Propria</a:t>
            </a:r>
            <a:endParaRPr lang="tr-TR" dirty="0" smtClean="0"/>
          </a:p>
          <a:p>
            <a:r>
              <a:rPr lang="tr-TR" dirty="0" smtClean="0"/>
              <a:t>(</a:t>
            </a:r>
            <a:r>
              <a:rPr lang="tr-TR" dirty="0" err="1" smtClean="0"/>
              <a:t>Reinke</a:t>
            </a:r>
            <a:r>
              <a:rPr lang="tr-TR" dirty="0" smtClean="0"/>
              <a:t> boşluğu)</a:t>
            </a:r>
            <a:endParaRPr lang="tr-TR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4159688" y="4121147"/>
            <a:ext cx="9967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İntermediate</a:t>
            </a:r>
            <a:r>
              <a:rPr lang="tr-TR" sz="1200" dirty="0" smtClean="0"/>
              <a:t> </a:t>
            </a:r>
          </a:p>
          <a:p>
            <a:r>
              <a:rPr lang="tr-TR" sz="1200" dirty="0" smtClean="0"/>
              <a:t>L. </a:t>
            </a:r>
            <a:r>
              <a:rPr lang="tr-TR" sz="1200" dirty="0" err="1" smtClean="0"/>
              <a:t>Propria</a:t>
            </a:r>
            <a:endParaRPr lang="tr-TR" sz="1200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3131840" y="4141529"/>
            <a:ext cx="96744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Vokal </a:t>
            </a:r>
          </a:p>
          <a:p>
            <a:r>
              <a:rPr lang="tr-TR" dirty="0" err="1" smtClean="0"/>
              <a:t>Ligaman</a:t>
            </a:r>
            <a:endParaRPr lang="tr-TR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4318609" y="5157192"/>
            <a:ext cx="10454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Vokal kas</a:t>
            </a:r>
            <a:endParaRPr lang="tr-TR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4139952" y="4509120"/>
            <a:ext cx="9967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Derin </a:t>
            </a:r>
          </a:p>
          <a:p>
            <a:r>
              <a:rPr lang="tr-TR" sz="1200" dirty="0" smtClean="0"/>
              <a:t>L. </a:t>
            </a:r>
            <a:r>
              <a:rPr lang="tr-TR" sz="1200" dirty="0" err="1" smtClean="0"/>
              <a:t>Propria</a:t>
            </a:r>
            <a:endParaRPr lang="tr-TR" sz="1200" dirty="0"/>
          </a:p>
        </p:txBody>
      </p:sp>
      <p:sp>
        <p:nvSpPr>
          <p:cNvPr id="18" name="Metin kutusu 17"/>
          <p:cNvSpPr txBox="1"/>
          <p:nvPr/>
        </p:nvSpPr>
        <p:spPr>
          <a:xfrm>
            <a:off x="4211960" y="2905199"/>
            <a:ext cx="15841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Bazal </a:t>
            </a:r>
            <a:r>
              <a:rPr lang="tr-TR" sz="1400" dirty="0" err="1" smtClean="0"/>
              <a:t>membran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xmlns="" val="36653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57200" y="2680320"/>
            <a:ext cx="4906888" cy="2188840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Hirano</a:t>
            </a:r>
            <a:r>
              <a:rPr lang="tr-TR" dirty="0"/>
              <a:t>: vokal </a:t>
            </a:r>
            <a:r>
              <a:rPr lang="tr-TR" dirty="0" err="1"/>
              <a:t>fold</a:t>
            </a:r>
            <a:r>
              <a:rPr lang="tr-TR" dirty="0"/>
              <a:t> </a:t>
            </a:r>
            <a:r>
              <a:rPr lang="tr-TR" dirty="0" smtClean="0"/>
              <a:t>  vibrasyonu </a:t>
            </a:r>
            <a:r>
              <a:rPr lang="tr-TR" dirty="0"/>
              <a:t>için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</a:t>
            </a:r>
            <a:r>
              <a:rPr lang="tr-TR" dirty="0" err="1" smtClean="0"/>
              <a:t>cover</a:t>
            </a:r>
            <a:r>
              <a:rPr lang="tr-TR" dirty="0" smtClean="0"/>
              <a:t>-body teorisi</a:t>
            </a:r>
          </a:p>
          <a:p>
            <a:pPr marL="0" indent="0">
              <a:buNone/>
            </a:pPr>
            <a:r>
              <a:rPr lang="tr-TR" dirty="0" smtClean="0">
                <a:hlinkClick r:id="rId2" action="ppaction://hlinkfile"/>
              </a:rPr>
              <a:t>***</a:t>
            </a:r>
            <a:endParaRPr lang="tr-TR" dirty="0"/>
          </a:p>
          <a:p>
            <a:endParaRPr lang="tr-T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279" t="16071" r="30726" b="12302"/>
          <a:stretch/>
        </p:blipFill>
        <p:spPr bwMode="auto">
          <a:xfrm>
            <a:off x="5364088" y="764704"/>
            <a:ext cx="3512457" cy="523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07505" y="6165304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Hirano M. (1974). “Morphological structure of the vocal cord as a vibrator and its variations,” Folia </a:t>
            </a:r>
            <a:r>
              <a:rPr lang="en-US" dirty="0" err="1"/>
              <a:t>Phoniatr</a:t>
            </a:r>
            <a:r>
              <a:rPr lang="en-US" dirty="0"/>
              <a:t>. 26, 89–94.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310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83842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b="1" dirty="0" smtClean="0"/>
              <a:t>MİYOELASTİK AERODİNAMİK TEORİ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625" y="1143000"/>
            <a:ext cx="8229600" cy="5126038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400" dirty="0" err="1" smtClean="0"/>
              <a:t>Miyoelastik</a:t>
            </a:r>
            <a:r>
              <a:rPr lang="tr-TR" sz="2400" dirty="0" smtClean="0"/>
              <a:t> aerodinamik teori, </a:t>
            </a:r>
            <a:r>
              <a:rPr lang="tr-TR" sz="2400" dirty="0" err="1" smtClean="0"/>
              <a:t>larenksteki</a:t>
            </a:r>
            <a:r>
              <a:rPr lang="tr-TR" sz="2400" dirty="0" smtClean="0"/>
              <a:t> ses üretimini </a:t>
            </a:r>
            <a:r>
              <a:rPr lang="tr-TR" sz="2400" b="1" dirty="0" err="1" smtClean="0"/>
              <a:t>Bernoulli</a:t>
            </a:r>
            <a:r>
              <a:rPr lang="tr-TR" sz="2400" b="1" dirty="0" smtClean="0"/>
              <a:t> fenomeni ile açıklar. Buna göre, dar bir yerden </a:t>
            </a:r>
            <a:r>
              <a:rPr lang="tr-TR" sz="2400" dirty="0" smtClean="0"/>
              <a:t>yüksek hızda bir akım geçerse duvarlara akım merkezindeki basınç etki yapar. Bu etki ile </a:t>
            </a:r>
            <a:r>
              <a:rPr lang="tr-TR" sz="2400" dirty="0" err="1" smtClean="0"/>
              <a:t>glotis</a:t>
            </a:r>
            <a:r>
              <a:rPr lang="tr-TR" sz="2400" dirty="0" smtClean="0"/>
              <a:t> kapanır. </a:t>
            </a:r>
            <a:r>
              <a:rPr lang="tr-TR" sz="2400" dirty="0" err="1" smtClean="0"/>
              <a:t>Glottisten</a:t>
            </a:r>
            <a:r>
              <a:rPr lang="tr-TR" sz="2400" dirty="0" smtClean="0"/>
              <a:t> havanın hızlı geçişi sırasında negatif basınç meydana gelir ve bu basınç vokal </a:t>
            </a:r>
            <a:r>
              <a:rPr lang="tr-TR" sz="2400" dirty="0" err="1" smtClean="0"/>
              <a:t>kordlarda</a:t>
            </a:r>
            <a:r>
              <a:rPr lang="tr-TR" sz="2400" dirty="0" smtClean="0"/>
              <a:t> emme etkisi oluşturur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dirty="0" smtClean="0"/>
          </a:p>
        </p:txBody>
      </p:sp>
      <p:pic>
        <p:nvPicPr>
          <p:cNvPr id="4" name="Picture 2" descr="C:\Users\casper\Pictures\tpecp_08_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460851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honation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17032"/>
            <a:ext cx="3995936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sz="3600" b="1" dirty="0" smtClean="0"/>
              <a:t>MİYOELASTİK AERODİNAMİK TEORİ</a:t>
            </a:r>
            <a:endParaRPr lang="tr-TR" sz="3600" dirty="0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Vokal </a:t>
            </a:r>
            <a:r>
              <a:rPr lang="tr-TR" dirty="0" err="1" smtClean="0"/>
              <a:t>kordların</a:t>
            </a:r>
            <a:r>
              <a:rPr lang="tr-TR" dirty="0" smtClean="0"/>
              <a:t> açılma  ve kapanma hareketleri vokal </a:t>
            </a:r>
            <a:r>
              <a:rPr lang="tr-TR" dirty="0" err="1" smtClean="0"/>
              <a:t>fold</a:t>
            </a:r>
            <a:r>
              <a:rPr lang="tr-TR" dirty="0" smtClean="0"/>
              <a:t> mukozasının </a:t>
            </a:r>
            <a:r>
              <a:rPr lang="tr-TR" dirty="0" err="1" smtClean="0"/>
              <a:t>medial</a:t>
            </a:r>
            <a:r>
              <a:rPr lang="tr-TR" dirty="0" smtClean="0"/>
              <a:t> yüzeyi boyunca alt dudaktan üst dudağa doğru olur. Mukoza dalga hareketleri </a:t>
            </a:r>
            <a:r>
              <a:rPr lang="tr-TR" dirty="0" err="1" smtClean="0"/>
              <a:t>videolaryngostroboskopi</a:t>
            </a:r>
            <a:r>
              <a:rPr lang="tr-TR" dirty="0" smtClean="0"/>
              <a:t> ile görülür.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err="1" smtClean="0"/>
              <a:t>Mukozal</a:t>
            </a:r>
            <a:r>
              <a:rPr lang="tr-TR" dirty="0" smtClean="0"/>
              <a:t> dalganın hızı vokal kordun uzunluğu, hava akımının şiddeti, </a:t>
            </a:r>
            <a:r>
              <a:rPr lang="tr-TR" dirty="0" err="1" smtClean="0"/>
              <a:t>subglotal</a:t>
            </a:r>
            <a:r>
              <a:rPr lang="tr-TR" dirty="0" smtClean="0"/>
              <a:t> basınç, vokal adale </a:t>
            </a:r>
            <a:r>
              <a:rPr lang="tr-TR" dirty="0" err="1" smtClean="0"/>
              <a:t>kontraksiyonu</a:t>
            </a:r>
            <a:r>
              <a:rPr lang="tr-TR" dirty="0" smtClean="0"/>
              <a:t> </a:t>
            </a:r>
            <a:r>
              <a:rPr lang="tr-TR" dirty="0" err="1" smtClean="0"/>
              <a:t>fundamental</a:t>
            </a:r>
            <a:r>
              <a:rPr lang="tr-TR" dirty="0" smtClean="0"/>
              <a:t> frekansın yükselmesi ile ilişkilidir.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err="1" smtClean="0"/>
              <a:t>Glottis</a:t>
            </a:r>
            <a:r>
              <a:rPr lang="tr-TR" dirty="0" smtClean="0"/>
              <a:t>, kordun alt kenarından itibaren açılmaya başlar. Tam açılma olmadan önce üst dudağı açılırken alt dudağında kapanma başlar.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SESİN NİTELİKLERİ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Sesin gürlüğü.</a:t>
            </a:r>
          </a:p>
          <a:p>
            <a:pPr lvl="1"/>
            <a:r>
              <a:rPr lang="tr-TR" dirty="0" smtClean="0"/>
              <a:t>Sesin gürlüğünü akciğerlerden gelen enerji miktarı, ses yolunun açıklığı ve rezonansı belirler. 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Sesin Frekansı (Perdesi). Perdenin oluşmasında 4 mekanizma bulunur:</a:t>
            </a:r>
          </a:p>
          <a:p>
            <a:pPr lvl="1"/>
            <a:r>
              <a:rPr lang="tr-TR" dirty="0" err="1" smtClean="0"/>
              <a:t>Tiroaritenoid</a:t>
            </a:r>
            <a:r>
              <a:rPr lang="tr-TR" dirty="0" smtClean="0"/>
              <a:t> &amp; </a:t>
            </a:r>
            <a:r>
              <a:rPr lang="tr-TR" dirty="0" err="1" smtClean="0"/>
              <a:t>Tirovocalis</a:t>
            </a:r>
            <a:r>
              <a:rPr lang="tr-TR" dirty="0" smtClean="0"/>
              <a:t> kasının hareketi vokal </a:t>
            </a:r>
            <a:r>
              <a:rPr lang="tr-TR" dirty="0" err="1" smtClean="0"/>
              <a:t>foldları</a:t>
            </a:r>
            <a:r>
              <a:rPr lang="tr-TR" dirty="0" smtClean="0"/>
              <a:t> gevşetir ve frekansı düşürür</a:t>
            </a:r>
          </a:p>
          <a:p>
            <a:pPr lvl="1"/>
            <a:r>
              <a:rPr lang="tr-TR" dirty="0" err="1" smtClean="0"/>
              <a:t>Krikotiroid</a:t>
            </a:r>
            <a:r>
              <a:rPr lang="tr-TR" dirty="0" smtClean="0"/>
              <a:t> kasın hareketi vokal </a:t>
            </a:r>
            <a:r>
              <a:rPr lang="tr-TR" dirty="0" err="1" smtClean="0"/>
              <a:t>foldları</a:t>
            </a:r>
            <a:r>
              <a:rPr lang="tr-TR" dirty="0" smtClean="0"/>
              <a:t> gerer ve frekansı yükseltir</a:t>
            </a:r>
          </a:p>
          <a:p>
            <a:pPr lvl="1"/>
            <a:r>
              <a:rPr lang="tr-TR" dirty="0" err="1" smtClean="0"/>
              <a:t>Larenksin</a:t>
            </a:r>
            <a:r>
              <a:rPr lang="tr-TR" dirty="0" smtClean="0"/>
              <a:t> </a:t>
            </a:r>
            <a:r>
              <a:rPr lang="tr-TR" dirty="0" err="1" smtClean="0"/>
              <a:t>vertikal</a:t>
            </a:r>
            <a:r>
              <a:rPr lang="tr-TR" dirty="0" smtClean="0"/>
              <a:t> pozisyonu</a:t>
            </a:r>
          </a:p>
          <a:p>
            <a:pPr lvl="1"/>
            <a:r>
              <a:rPr lang="tr-TR" dirty="0" smtClean="0"/>
              <a:t>Enerji (solunum)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Sesin tınısı. Sesin perdesinin yanı sıra tınısı da (</a:t>
            </a:r>
            <a:r>
              <a:rPr lang="tr-TR" dirty="0" err="1" smtClean="0"/>
              <a:t>timbre</a:t>
            </a:r>
            <a:r>
              <a:rPr lang="tr-TR" dirty="0" smtClean="0"/>
              <a:t>) sesin </a:t>
            </a:r>
            <a:r>
              <a:rPr lang="tr-TR" dirty="0" err="1" smtClean="0"/>
              <a:t>psikoakustik</a:t>
            </a:r>
            <a:r>
              <a:rPr lang="tr-TR" dirty="0" smtClean="0"/>
              <a:t> algısını oldukça etkileyen bir faktördür 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FREKANS, PERDE VE TINI</a:t>
            </a:r>
            <a:endParaRPr lang="tr-TR" b="1" dirty="0"/>
          </a:p>
        </p:txBody>
      </p:sp>
      <p:pic>
        <p:nvPicPr>
          <p:cNvPr id="3074" name="Picture 2" descr="C:\Users\KORHAN\Desktop\TEZ vokal mekanizma sunumu\images[3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08104" y="2492896"/>
            <a:ext cx="1656184" cy="3240360"/>
          </a:xfrm>
          <a:prstGeom prst="rect">
            <a:avLst/>
          </a:prstGeom>
          <a:noFill/>
        </p:spPr>
      </p:pic>
      <p:pic>
        <p:nvPicPr>
          <p:cNvPr id="3075" name="Picture 3" descr="C:\Users\KORHAN\Desktop\TEZ vokal mekanizma sunumu\images4YW7F2E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564904"/>
            <a:ext cx="2016224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REZONANS</a:t>
            </a:r>
            <a:endParaRPr lang="tr-TR" b="1" dirty="0"/>
          </a:p>
        </p:txBody>
      </p:sp>
      <p:pic>
        <p:nvPicPr>
          <p:cNvPr id="4098" name="Picture 2" descr="C:\Users\KORHAN\Desktop\TEZ vokal mekanizma sunumu\rezonans_nedirrezonans_hakkinda_bilgi_h2759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28812" y="2491581"/>
            <a:ext cx="5286375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REZONANS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Rezonans bir sistemin titreştiği frekansa eşit bir başka titreşimle etkileşimi sonucunda daha yüksek genlikte titreşimini tanımlayan fiziksel bir kavramdır.</a:t>
            </a:r>
          </a:p>
          <a:p>
            <a:r>
              <a:rPr lang="tr-TR" dirty="0" smtClean="0"/>
              <a:t>İnsan sesine ait akustik rezonans </a:t>
            </a:r>
            <a:r>
              <a:rPr lang="tr-TR" dirty="0" err="1" smtClean="0"/>
              <a:t>supralarengeal</a:t>
            </a:r>
            <a:r>
              <a:rPr lang="tr-TR" dirty="0" smtClean="0"/>
              <a:t> vokal yolun akustik cevabıdır.</a:t>
            </a:r>
          </a:p>
          <a:p>
            <a:r>
              <a:rPr lang="tr-TR" dirty="0" smtClean="0"/>
              <a:t>Vokal </a:t>
            </a:r>
            <a:r>
              <a:rPr lang="tr-TR" dirty="0" err="1" smtClean="0"/>
              <a:t>foldlarda</a:t>
            </a:r>
            <a:r>
              <a:rPr lang="tr-TR" dirty="0" smtClean="0"/>
              <a:t> oluşan ses için bir filtre görevi gören ses yolu da rezonans etkisine sahiptir.</a:t>
            </a:r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REZONANS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Kaynak-filtre teorisine göre vokal </a:t>
            </a:r>
            <a:r>
              <a:rPr lang="tr-TR" dirty="0" err="1" smtClean="0"/>
              <a:t>foldların</a:t>
            </a:r>
            <a:r>
              <a:rPr lang="tr-TR" dirty="0" smtClean="0"/>
              <a:t> titreşmesi </a:t>
            </a:r>
            <a:r>
              <a:rPr lang="tr-TR" dirty="0" err="1" smtClean="0"/>
              <a:t>fundamental</a:t>
            </a:r>
            <a:r>
              <a:rPr lang="tr-TR" dirty="0" smtClean="0"/>
              <a:t> frekansı ve </a:t>
            </a:r>
            <a:r>
              <a:rPr lang="tr-TR" dirty="0" err="1" smtClean="0"/>
              <a:t>harmoniklerini</a:t>
            </a:r>
            <a:r>
              <a:rPr lang="tr-TR" dirty="0" smtClean="0"/>
              <a:t> oluştururken, üretilen frekanslar vokal yol boyunca </a:t>
            </a:r>
            <a:r>
              <a:rPr lang="tr-TR" dirty="0" err="1" smtClean="0"/>
              <a:t>farinkse</a:t>
            </a:r>
            <a:r>
              <a:rPr lang="tr-TR" dirty="0" smtClean="0"/>
              <a:t>, sert damağa, oral ve nazal boşluklara çarparak üretilmiş olan çok sayıda frekansın belli bölgelerde birikmesine ve rezonans etkisi oluşturarak </a:t>
            </a:r>
            <a:r>
              <a:rPr lang="tr-TR" dirty="0" err="1" smtClean="0"/>
              <a:t>formant</a:t>
            </a:r>
            <a:r>
              <a:rPr lang="tr-TR" dirty="0" smtClean="0"/>
              <a:t> frekansların oluşmasına neden olmaktadır.</a:t>
            </a:r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KAYNAK-FİLTRE TEORİSİ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Kaynak</a:t>
            </a:r>
          </a:p>
          <a:p>
            <a:pPr lvl="1"/>
            <a:r>
              <a:rPr lang="en-US" dirty="0" smtClean="0"/>
              <a:t> </a:t>
            </a:r>
            <a:r>
              <a:rPr lang="tr-TR" dirty="0" smtClean="0"/>
              <a:t>Akustik kaynak</a:t>
            </a:r>
          </a:p>
          <a:p>
            <a:pPr lvl="1"/>
            <a:endParaRPr lang="tr-TR" dirty="0" smtClean="0"/>
          </a:p>
          <a:p>
            <a:pPr lvl="1"/>
            <a:endParaRPr lang="en-US" dirty="0" smtClean="0"/>
          </a:p>
          <a:p>
            <a:r>
              <a:rPr lang="en-US" dirty="0" err="1" smtClean="0"/>
              <a:t>Filt</a:t>
            </a:r>
            <a:r>
              <a:rPr lang="tr-TR" dirty="0" smtClean="0"/>
              <a:t>re</a:t>
            </a:r>
          </a:p>
          <a:p>
            <a:pPr lvl="1"/>
            <a:r>
              <a:rPr lang="tr-TR" dirty="0" smtClean="0"/>
              <a:t>Vokal yol</a:t>
            </a:r>
          </a:p>
          <a:p>
            <a:endParaRPr lang="tr-TR" dirty="0"/>
          </a:p>
        </p:txBody>
      </p:sp>
      <p:pic>
        <p:nvPicPr>
          <p:cNvPr id="5" name="Picture 2" descr="C:\Users\KORHAN\Desktop\TEZ vokal mekanizma sunumu\class-07-emersonphoneticsfall2014sourcefiltervowelsvelumarticulation-12-638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28800"/>
            <a:ext cx="403860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692275" y="1052513"/>
            <a:ext cx="5370513" cy="5400675"/>
            <a:chOff x="1584" y="663"/>
            <a:chExt cx="2688" cy="297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84" y="663"/>
              <a:ext cx="2688" cy="2976"/>
              <a:chOff x="1584" y="768"/>
              <a:chExt cx="2688" cy="2976"/>
            </a:xfrm>
          </p:grpSpPr>
          <p:pic>
            <p:nvPicPr>
              <p:cNvPr id="165893" name="Picture 5" descr="vocal_schematic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84" y="768"/>
                <a:ext cx="2517" cy="2928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65894" name="Line 6"/>
              <p:cNvSpPr>
                <a:spLocks noChangeShapeType="1"/>
              </p:cNvSpPr>
              <p:nvPr/>
            </p:nvSpPr>
            <p:spPr bwMode="auto">
              <a:xfrm>
                <a:off x="2592" y="1632"/>
                <a:ext cx="816" cy="1008"/>
              </a:xfrm>
              <a:prstGeom prst="line">
                <a:avLst/>
              </a:prstGeom>
              <a:noFill/>
              <a:ln w="3175">
                <a:noFill/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5895" name="Line 7"/>
              <p:cNvSpPr>
                <a:spLocks noChangeShapeType="1"/>
              </p:cNvSpPr>
              <p:nvPr/>
            </p:nvSpPr>
            <p:spPr bwMode="auto">
              <a:xfrm>
                <a:off x="3312" y="1536"/>
                <a:ext cx="96" cy="1008"/>
              </a:xfrm>
              <a:prstGeom prst="line">
                <a:avLst/>
              </a:prstGeom>
              <a:noFill/>
              <a:ln w="3175">
                <a:noFill/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5896" name="Line 8"/>
              <p:cNvSpPr>
                <a:spLocks noChangeShapeType="1"/>
              </p:cNvSpPr>
              <p:nvPr/>
            </p:nvSpPr>
            <p:spPr bwMode="auto">
              <a:xfrm flipH="1">
                <a:off x="3456" y="1152"/>
                <a:ext cx="96" cy="1440"/>
              </a:xfrm>
              <a:prstGeom prst="line">
                <a:avLst/>
              </a:prstGeom>
              <a:noFill/>
              <a:ln w="3175">
                <a:noFill/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5897" name="Rectangle 9"/>
              <p:cNvSpPr>
                <a:spLocks noChangeArrowheads="1"/>
              </p:cNvSpPr>
              <p:nvPr/>
            </p:nvSpPr>
            <p:spPr bwMode="auto">
              <a:xfrm>
                <a:off x="1584" y="1776"/>
                <a:ext cx="288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VOKAL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KORD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898" name="Rectangle 10"/>
              <p:cNvSpPr>
                <a:spLocks noChangeArrowheads="1"/>
              </p:cNvSpPr>
              <p:nvPr/>
            </p:nvSpPr>
            <p:spPr bwMode="auto">
              <a:xfrm>
                <a:off x="1824" y="2496"/>
                <a:ext cx="432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AKCİĞER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VOLÜMÜ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899" name="Rectangle 11"/>
              <p:cNvSpPr>
                <a:spLocks noChangeArrowheads="1"/>
              </p:cNvSpPr>
              <p:nvPr/>
            </p:nvSpPr>
            <p:spPr bwMode="auto">
              <a:xfrm>
                <a:off x="1872" y="3504"/>
                <a:ext cx="480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KAS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GÜCÜ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0" name="Rectangle 12"/>
              <p:cNvSpPr>
                <a:spLocks noChangeArrowheads="1"/>
              </p:cNvSpPr>
              <p:nvPr/>
            </p:nvSpPr>
            <p:spPr bwMode="auto">
              <a:xfrm>
                <a:off x="2256" y="1728"/>
                <a:ext cx="384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LARENKS</a:t>
                </a:r>
              </a:p>
              <a:p>
                <a:pPr algn="ctr"/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1" name="Rectangle 13"/>
              <p:cNvSpPr>
                <a:spLocks noChangeArrowheads="1"/>
              </p:cNvSpPr>
              <p:nvPr/>
            </p:nvSpPr>
            <p:spPr bwMode="auto">
              <a:xfrm>
                <a:off x="2364" y="1392"/>
                <a:ext cx="366" cy="144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FARENKS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2" name="Rectangle 14"/>
              <p:cNvSpPr>
                <a:spLocks noChangeArrowheads="1"/>
              </p:cNvSpPr>
              <p:nvPr/>
            </p:nvSpPr>
            <p:spPr bwMode="auto">
              <a:xfrm>
                <a:off x="2400" y="1536"/>
                <a:ext cx="336" cy="48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65903" name="Rectangle 15"/>
              <p:cNvSpPr>
                <a:spLocks noChangeArrowheads="1"/>
              </p:cNvSpPr>
              <p:nvPr/>
            </p:nvSpPr>
            <p:spPr bwMode="auto">
              <a:xfrm>
                <a:off x="2334" y="2016"/>
                <a:ext cx="594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TRAKEA ve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BRONŞLAR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4" name="Rectangle 16"/>
              <p:cNvSpPr>
                <a:spLocks noChangeArrowheads="1"/>
              </p:cNvSpPr>
              <p:nvPr/>
            </p:nvSpPr>
            <p:spPr bwMode="auto">
              <a:xfrm>
                <a:off x="2574" y="1008"/>
                <a:ext cx="288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VELUM</a:t>
                </a:r>
              </a:p>
              <a:p>
                <a:pPr algn="ctr"/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5" name="Rectangle 17"/>
              <p:cNvSpPr>
                <a:spLocks noChangeArrowheads="1"/>
              </p:cNvSpPr>
              <p:nvPr/>
            </p:nvSpPr>
            <p:spPr bwMode="auto">
              <a:xfrm>
                <a:off x="2784" y="1536"/>
                <a:ext cx="336" cy="240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DİL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6" name="Rectangle 18"/>
              <p:cNvSpPr>
                <a:spLocks noChangeArrowheads="1"/>
              </p:cNvSpPr>
              <p:nvPr/>
            </p:nvSpPr>
            <p:spPr bwMode="auto">
              <a:xfrm>
                <a:off x="3216" y="1392"/>
                <a:ext cx="288" cy="192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AĞIZ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BOŞLUĞU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7" name="Rectangle 19"/>
              <p:cNvSpPr>
                <a:spLocks noChangeArrowheads="1"/>
              </p:cNvSpPr>
              <p:nvPr/>
            </p:nvSpPr>
            <p:spPr bwMode="auto">
              <a:xfrm>
                <a:off x="3168" y="1008"/>
                <a:ext cx="432" cy="192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BURUN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BOŞLUĞU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8" name="Rectangle 20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432" cy="192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AĞIZ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ÇIKIŞI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09" name="Rectangle 21"/>
              <p:cNvSpPr>
                <a:spLocks noChangeArrowheads="1"/>
              </p:cNvSpPr>
              <p:nvPr/>
            </p:nvSpPr>
            <p:spPr bwMode="auto">
              <a:xfrm>
                <a:off x="3744" y="768"/>
                <a:ext cx="432" cy="192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BURUN</a:t>
                </a:r>
              </a:p>
              <a:p>
                <a:pPr algn="ctr"/>
                <a:r>
                  <a:rPr kumimoji="0" lang="tr-TR" sz="1200" b="1">
                    <a:solidFill>
                      <a:schemeClr val="bg2"/>
                    </a:solidFill>
                  </a:rPr>
                  <a:t>ÇIKIŞI</a:t>
                </a:r>
                <a:endParaRPr kumimoji="0" lang="en-US" sz="12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165910" name="Rectangle 22"/>
              <p:cNvSpPr>
                <a:spLocks noChangeArrowheads="1"/>
              </p:cNvSpPr>
              <p:nvPr/>
            </p:nvSpPr>
            <p:spPr bwMode="auto">
              <a:xfrm>
                <a:off x="3264" y="2736"/>
                <a:ext cx="1008" cy="192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0" lang="tr-TR" sz="2000" b="1">
                    <a:solidFill>
                      <a:schemeClr val="bg2"/>
                    </a:solidFill>
                  </a:rPr>
                  <a:t>AKUSTİK  FİLTRE</a:t>
                </a:r>
                <a:endParaRPr kumimoji="0" lang="en-US" sz="2000" b="1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65911" name="Line 23"/>
            <p:cNvSpPr>
              <a:spLocks noChangeShapeType="1"/>
            </p:cNvSpPr>
            <p:nvPr/>
          </p:nvSpPr>
          <p:spPr bwMode="auto">
            <a:xfrm>
              <a:off x="2699" y="1570"/>
              <a:ext cx="861" cy="10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165912" name="Line 24"/>
            <p:cNvSpPr>
              <a:spLocks noChangeShapeType="1"/>
            </p:cNvSpPr>
            <p:nvPr/>
          </p:nvSpPr>
          <p:spPr bwMode="auto">
            <a:xfrm>
              <a:off x="3334" y="1480"/>
              <a:ext cx="272" cy="108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165913" name="Line 25"/>
            <p:cNvSpPr>
              <a:spLocks noChangeShapeType="1"/>
            </p:cNvSpPr>
            <p:nvPr/>
          </p:nvSpPr>
          <p:spPr bwMode="auto">
            <a:xfrm>
              <a:off x="3515" y="1117"/>
              <a:ext cx="227" cy="145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ARTİKÜLASYON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endParaRPr lang="tr-TR" altLang="tr-TR" sz="2800" dirty="0" smtClean="0"/>
          </a:p>
          <a:p>
            <a:pPr algn="just">
              <a:buNone/>
            </a:pPr>
            <a:r>
              <a:rPr lang="tr-TR" altLang="tr-TR" sz="2800" dirty="0" smtClean="0"/>
              <a:t>    Vokal </a:t>
            </a:r>
            <a:r>
              <a:rPr lang="tr-TR" altLang="tr-TR" sz="2800" dirty="0" err="1" smtClean="0"/>
              <a:t>foldlardan</a:t>
            </a:r>
            <a:r>
              <a:rPr lang="tr-TR" altLang="tr-TR" sz="2800" dirty="0" smtClean="0"/>
              <a:t> gelen ses yolunda nasıl şekillenerek fonemleri oluşturur?</a:t>
            </a:r>
          </a:p>
          <a:p>
            <a:endParaRPr lang="tr-TR" sz="2800" dirty="0" smtClean="0"/>
          </a:p>
          <a:p>
            <a:pPr algn="just">
              <a:buNone/>
            </a:pPr>
            <a:r>
              <a:rPr lang="tr-TR" sz="2800" dirty="0" smtClean="0"/>
              <a:t>    Vokal </a:t>
            </a:r>
            <a:r>
              <a:rPr lang="tr-TR" sz="2800" dirty="0" err="1" smtClean="0"/>
              <a:t>foldlarda</a:t>
            </a:r>
            <a:r>
              <a:rPr lang="tr-TR" sz="2800" dirty="0" smtClean="0"/>
              <a:t> üretilen ham ses </a:t>
            </a:r>
            <a:r>
              <a:rPr lang="tr-TR" sz="2800" dirty="0" err="1" smtClean="0"/>
              <a:t>supraglottik</a:t>
            </a:r>
            <a:r>
              <a:rPr lang="tr-TR" sz="2800" dirty="0" smtClean="0"/>
              <a:t> bölgede filtre edilerek hareketli (dil, dudak, damak ve çene) ve hareketsiz (sert damak, dişler, </a:t>
            </a:r>
            <a:r>
              <a:rPr lang="tr-TR" sz="2800" dirty="0" err="1" smtClean="0"/>
              <a:t>maksilla</a:t>
            </a:r>
            <a:r>
              <a:rPr lang="tr-TR" sz="2800" dirty="0" smtClean="0"/>
              <a:t>, </a:t>
            </a:r>
            <a:r>
              <a:rPr lang="tr-TR" sz="2800" dirty="0" err="1" smtClean="0"/>
              <a:t>alveolar</a:t>
            </a:r>
            <a:r>
              <a:rPr lang="tr-TR" sz="2800" dirty="0" smtClean="0"/>
              <a:t> sırt) </a:t>
            </a:r>
            <a:r>
              <a:rPr lang="tr-TR" sz="2800" dirty="0" err="1" smtClean="0"/>
              <a:t>artikülatör</a:t>
            </a:r>
            <a:r>
              <a:rPr lang="tr-TR" sz="2800" dirty="0" smtClean="0"/>
              <a:t> organların birbirleriyle teması sonucunda şekillendirilir ve anlamlı fonemlerin oluşması sağlanır. </a:t>
            </a:r>
          </a:p>
          <a:p>
            <a:pPr algn="just"/>
            <a:endParaRPr lang="tr-TR" sz="28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MAJOR ARTİKÜLATÖRLER</a:t>
            </a:r>
            <a:endParaRPr lang="tr-TR" b="1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914400" y="1784350"/>
          <a:ext cx="7772400" cy="460248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886200"/>
                <a:gridCol w="3886200"/>
              </a:tblGrid>
              <a:tr h="439669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MOBİL</a:t>
                      </a:r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İMMOBİL</a:t>
                      </a:r>
                      <a:endParaRPr lang="tr-TR" sz="2400" dirty="0"/>
                    </a:p>
                  </a:txBody>
                  <a:tcPr marL="86360" marR="86360"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Dil</a:t>
                      </a:r>
                      <a:endParaRPr lang="tr-TR" sz="2800" dirty="0"/>
                    </a:p>
                  </a:txBody>
                  <a:tcPr marL="86360" marR="86360"/>
                </a:tc>
                <a:tc rowSpan="2">
                  <a:txBody>
                    <a:bodyPr/>
                    <a:lstStyle/>
                    <a:p>
                      <a:r>
                        <a:rPr lang="tr-TR" sz="2800" dirty="0" err="1" smtClean="0"/>
                        <a:t>Alveolar</a:t>
                      </a:r>
                      <a:r>
                        <a:rPr lang="tr-TR" sz="2800" dirty="0" smtClean="0"/>
                        <a:t> Sırt </a:t>
                      </a:r>
                    </a:p>
                    <a:p>
                      <a:r>
                        <a:rPr lang="tr-TR" sz="2800" dirty="0" smtClean="0"/>
                        <a:t>(</a:t>
                      </a:r>
                      <a:r>
                        <a:rPr lang="tr-TR" sz="2800" i="1" dirty="0" err="1" smtClean="0"/>
                        <a:t>Alveolar</a:t>
                      </a:r>
                      <a:r>
                        <a:rPr lang="tr-TR" sz="2800" i="1" dirty="0" smtClean="0"/>
                        <a:t> </a:t>
                      </a:r>
                      <a:r>
                        <a:rPr lang="tr-TR" sz="2800" i="1" dirty="0" err="1" smtClean="0"/>
                        <a:t>Ridge</a:t>
                      </a:r>
                      <a:r>
                        <a:rPr lang="tr-TR" sz="2800" dirty="0" smtClean="0"/>
                        <a:t>)</a:t>
                      </a:r>
                      <a:endParaRPr lang="tr-TR" sz="2800" i="1" dirty="0"/>
                    </a:p>
                  </a:txBody>
                  <a:tcPr marL="86360" marR="86360"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Mandibula</a:t>
                      </a:r>
                      <a:endParaRPr lang="tr-TR" sz="2800" dirty="0"/>
                    </a:p>
                  </a:txBody>
                  <a:tcPr marL="86360" marR="8636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Dudaklar</a:t>
                      </a:r>
                      <a:endParaRPr lang="tr-TR" sz="2800" dirty="0"/>
                    </a:p>
                  </a:txBody>
                  <a:tcPr marL="86360" marR="86360"/>
                </a:tc>
                <a:tc rowSpan="2">
                  <a:txBody>
                    <a:bodyPr/>
                    <a:lstStyle/>
                    <a:p>
                      <a:r>
                        <a:rPr lang="tr-TR" sz="2800" dirty="0" err="1" smtClean="0"/>
                        <a:t>Maksilla</a:t>
                      </a:r>
                      <a:endParaRPr lang="tr-TR" sz="2800" dirty="0"/>
                    </a:p>
                  </a:txBody>
                  <a:tcPr marL="86360" marR="86360"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Velum</a:t>
                      </a:r>
                      <a:endParaRPr lang="tr-TR" sz="2800" dirty="0"/>
                    </a:p>
                  </a:txBody>
                  <a:tcPr marL="86360" marR="8636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Yanaklar*</a:t>
                      </a:r>
                      <a:endParaRPr lang="tr-TR" sz="2800" dirty="0"/>
                    </a:p>
                  </a:txBody>
                  <a:tcPr marL="86360" marR="86360"/>
                </a:tc>
                <a:tc rowSpan="2">
                  <a:txBody>
                    <a:bodyPr/>
                    <a:lstStyle/>
                    <a:p>
                      <a:r>
                        <a:rPr lang="tr-TR" sz="2800" dirty="0" smtClean="0"/>
                        <a:t>Sert Damak</a:t>
                      </a:r>
                      <a:endParaRPr lang="tr-TR" sz="2800" dirty="0"/>
                    </a:p>
                  </a:txBody>
                  <a:tcPr marL="86360" marR="86360"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Larynx</a:t>
                      </a:r>
                      <a:r>
                        <a:rPr lang="tr-TR" sz="2800" dirty="0" smtClean="0"/>
                        <a:t>*</a:t>
                      </a:r>
                      <a:endParaRPr lang="tr-TR" sz="2800" dirty="0"/>
                    </a:p>
                  </a:txBody>
                  <a:tcPr marL="86360" marR="8636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Hiyoid</a:t>
                      </a:r>
                      <a:r>
                        <a:rPr lang="tr-TR" sz="2800" dirty="0" smtClean="0"/>
                        <a:t> Kemik*</a:t>
                      </a:r>
                      <a:endParaRPr lang="tr-TR" sz="2800" dirty="0"/>
                    </a:p>
                  </a:txBody>
                  <a:tcPr marL="86360" marR="86360"/>
                </a:tc>
                <a:tc rowSpan="2">
                  <a:txBody>
                    <a:bodyPr/>
                    <a:lstStyle/>
                    <a:p>
                      <a:r>
                        <a:rPr lang="tr-TR" sz="2800" dirty="0" smtClean="0"/>
                        <a:t>Dişler </a:t>
                      </a:r>
                      <a:endParaRPr lang="tr-TR" sz="2800" dirty="0"/>
                    </a:p>
                  </a:txBody>
                  <a:tcPr marL="86360" marR="86360"/>
                </a:tc>
              </a:tr>
              <a:tr h="479523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Pharynx</a:t>
                      </a:r>
                      <a:r>
                        <a:rPr lang="tr-TR" sz="2800" dirty="0" smtClean="0"/>
                        <a:t>*</a:t>
                      </a:r>
                      <a:endParaRPr lang="tr-TR" sz="2800" dirty="0"/>
                    </a:p>
                  </a:txBody>
                  <a:tcPr marL="86360" marR="8636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Walden, P.R.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5B01D-374F-49F8-86D1-2CFB9D720F55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ARTİKÜLASYON</a:t>
            </a:r>
            <a:endParaRPr lang="tr-TR" b="1" dirty="0" smtClean="0">
              <a:latin typeface="Franklin Gothic Medium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Hareketli artikülasyon organlarımızda tıpkı spor salonunda çalıştırdığımız kaslar gibi kas dokularına sahiptir. 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Etkili artikülasyon egzersizleri ile daha net ve anlaşılır bir konuşmaya sahip olunabilir.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Artikülasyon egzersizleri? </a:t>
            </a:r>
          </a:p>
        </p:txBody>
      </p:sp>
      <p:pic>
        <p:nvPicPr>
          <p:cNvPr id="15364" name="Picture 4" descr="megaf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5013176"/>
            <a:ext cx="3390528" cy="1535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SES BOZUKLUKLARINA GENEL BAKIŞ</a:t>
            </a:r>
            <a:endParaRPr lang="tr-TR" b="1" dirty="0"/>
          </a:p>
        </p:txBody>
      </p:sp>
      <p:pic>
        <p:nvPicPr>
          <p:cNvPr id="5122" name="Picture 2" descr="C:\Users\KORHAN\Desktop\TEZ vokal mekanizma sunumu\images[4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568952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SES BOZUKLUKLARINA GENEL BAKIŞ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Ses bozukluklarının çok büyük kısmı yanlış alışkanlıklar ve kötü kullanımdan kaynaklanmaktadır.</a:t>
            </a:r>
          </a:p>
          <a:p>
            <a:endParaRPr lang="tr-TR" dirty="0" smtClean="0"/>
          </a:p>
          <a:p>
            <a:r>
              <a:rPr lang="tr-TR" dirty="0" smtClean="0"/>
              <a:t>Ses bozuklukları profesyonel ses kullanıcılarında öncelikle koruyucu-önleyici çalışmalarla engellenmeye çalışılmalıdır (ses sağlığı eğitimi).</a:t>
            </a:r>
          </a:p>
          <a:p>
            <a:endParaRPr lang="tr-TR" dirty="0" smtClean="0"/>
          </a:p>
          <a:p>
            <a:r>
              <a:rPr lang="tr-TR" dirty="0" smtClean="0"/>
              <a:t>Ses bozukluklarının tedavisi cerrahi müdahale, medikal tedavi ve/veya ses terapisi ile mümkündür.  </a:t>
            </a:r>
          </a:p>
          <a:p>
            <a:endParaRPr lang="tr-TR" dirty="0" smtClean="0"/>
          </a:p>
          <a:p>
            <a:r>
              <a:rPr lang="tr-TR" dirty="0" smtClean="0"/>
              <a:t>Cerrahi ve medikal tedaviler KBB hekimleri tarafından ses terapisi ise bu konuda uzmanlaşmış Dil-Konuşma Terapistleri tarafından uygulanır.</a:t>
            </a:r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SES HİJYENİ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Hidrasyon</a:t>
            </a:r>
            <a:r>
              <a:rPr lang="tr-TR" dirty="0" smtClean="0"/>
              <a:t>-</a:t>
            </a:r>
            <a:r>
              <a:rPr lang="tr-TR" dirty="0" err="1" smtClean="0"/>
              <a:t>humidifikasyon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LFR önlemleri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3200" dirty="0" smtClean="0"/>
              <a:t>Sesin </a:t>
            </a:r>
            <a:r>
              <a:rPr lang="tr-TR" dirty="0" smtClean="0"/>
              <a:t>aşırı ve hatalı</a:t>
            </a:r>
            <a:r>
              <a:rPr lang="tr-TR" sz="3200" dirty="0" smtClean="0"/>
              <a:t> kullanımının önlenmesi</a:t>
            </a:r>
            <a:endParaRPr lang="tr-TR" sz="3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HİDRASYON-HUMİDİFİKASYON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Vokal </a:t>
            </a:r>
            <a:r>
              <a:rPr lang="tr-TR" dirty="0" err="1" smtClean="0"/>
              <a:t>foldların</a:t>
            </a:r>
            <a:r>
              <a:rPr lang="tr-TR" dirty="0" smtClean="0"/>
              <a:t> </a:t>
            </a:r>
            <a:r>
              <a:rPr lang="tr-TR" dirty="0" err="1" smtClean="0"/>
              <a:t>mukozal</a:t>
            </a:r>
            <a:r>
              <a:rPr lang="tr-TR" dirty="0" smtClean="0"/>
              <a:t> yapısının korunabilmesi ve sağlıklı </a:t>
            </a:r>
            <a:r>
              <a:rPr lang="tr-TR" dirty="0" err="1" smtClean="0"/>
              <a:t>fonasyonun</a:t>
            </a:r>
            <a:r>
              <a:rPr lang="tr-TR" dirty="0" smtClean="0"/>
              <a:t> sürdürülebilmesi için düzenli olarak nemlendirilmeleri gerekir.</a:t>
            </a:r>
          </a:p>
          <a:p>
            <a:pPr lvl="1"/>
            <a:r>
              <a:rPr lang="tr-TR" dirty="0" smtClean="0"/>
              <a:t>Direk nemlendirme</a:t>
            </a:r>
          </a:p>
          <a:p>
            <a:pPr lvl="2"/>
            <a:r>
              <a:rPr lang="tr-TR" dirty="0" smtClean="0"/>
              <a:t>Bulunulan ortamın nem seviyesi</a:t>
            </a:r>
          </a:p>
          <a:p>
            <a:pPr lvl="2"/>
            <a:r>
              <a:rPr lang="tr-TR" dirty="0" smtClean="0"/>
              <a:t>Buhar </a:t>
            </a:r>
            <a:r>
              <a:rPr lang="tr-TR" dirty="0" err="1" smtClean="0"/>
              <a:t>makinaları</a:t>
            </a:r>
            <a:r>
              <a:rPr lang="tr-TR" dirty="0" smtClean="0"/>
              <a:t> vs.</a:t>
            </a:r>
          </a:p>
          <a:p>
            <a:pPr lvl="1"/>
            <a:r>
              <a:rPr lang="tr-TR" dirty="0" smtClean="0"/>
              <a:t>Dolaylı nemlendirme</a:t>
            </a:r>
          </a:p>
          <a:p>
            <a:pPr lvl="2"/>
            <a:r>
              <a:rPr lang="tr-TR" dirty="0" smtClean="0">
                <a:solidFill>
                  <a:srgbClr val="FF0000"/>
                </a:solidFill>
              </a:rPr>
              <a:t>Su tüketimi (gün içine yayarak)</a:t>
            </a:r>
          </a:p>
          <a:p>
            <a:r>
              <a:rPr lang="tr-TR" dirty="0" smtClean="0"/>
              <a:t>Vokal </a:t>
            </a:r>
            <a:r>
              <a:rPr lang="tr-TR" dirty="0" err="1" smtClean="0"/>
              <a:t>foldların</a:t>
            </a:r>
            <a:r>
              <a:rPr lang="tr-TR" dirty="0" smtClean="0"/>
              <a:t> kurumasına yol açacak yiyecek- içeceklerin tüketilmesinin ve davranışların sınırlandırılmasının da gerekliliği gözden kaçırılmamalıdır. </a:t>
            </a:r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LFR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tr-TR" dirty="0" err="1" smtClean="0"/>
              <a:t>LFR’nin</a:t>
            </a:r>
            <a:r>
              <a:rPr lang="tr-TR" dirty="0" smtClean="0"/>
              <a:t> sebep olduğu asit, ses problemlerinin başlıca sebeplerindendir.</a:t>
            </a:r>
          </a:p>
        </p:txBody>
      </p:sp>
      <p:pic>
        <p:nvPicPr>
          <p:cNvPr id="4" name="Picture 2" descr="C:\Users\KORHAN\Desktop\Laryngopharyngeal-Reflux-Disea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708921"/>
            <a:ext cx="6624736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LFR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Yaygın olarak bilinen ve öncelikle </a:t>
            </a:r>
            <a:r>
              <a:rPr lang="tr-TR" dirty="0" err="1" smtClean="0"/>
              <a:t>ösefagus’u</a:t>
            </a:r>
            <a:r>
              <a:rPr lang="tr-TR" dirty="0" smtClean="0"/>
              <a:t> etkileyen </a:t>
            </a:r>
            <a:r>
              <a:rPr lang="tr-TR" dirty="0" err="1" smtClean="0"/>
              <a:t>reflu’nun</a:t>
            </a:r>
            <a:r>
              <a:rPr lang="tr-TR" dirty="0" smtClean="0"/>
              <a:t> yanı sıra özellikle </a:t>
            </a:r>
            <a:r>
              <a:rPr lang="tr-TR" dirty="0" err="1" smtClean="0"/>
              <a:t>larinks</a:t>
            </a:r>
            <a:r>
              <a:rPr lang="tr-TR" dirty="0" smtClean="0"/>
              <a:t> ve </a:t>
            </a:r>
            <a:r>
              <a:rPr lang="tr-TR" dirty="0" err="1" smtClean="0"/>
              <a:t>farinks</a:t>
            </a:r>
            <a:r>
              <a:rPr lang="tr-TR" dirty="0" smtClean="0"/>
              <a:t> bölgesini dolayısıyla da sesi olumsuz etkileyen </a:t>
            </a:r>
            <a:r>
              <a:rPr lang="tr-TR" dirty="0" err="1" smtClean="0"/>
              <a:t>Laringofaringeal</a:t>
            </a:r>
            <a:r>
              <a:rPr lang="tr-TR" dirty="0" smtClean="0"/>
              <a:t> </a:t>
            </a:r>
            <a:r>
              <a:rPr lang="tr-TR" dirty="0" err="1" smtClean="0"/>
              <a:t>reflu</a:t>
            </a:r>
            <a:r>
              <a:rPr lang="tr-TR" dirty="0" smtClean="0"/>
              <a:t> daha az bilinmektedir.</a:t>
            </a:r>
          </a:p>
          <a:p>
            <a:pPr algn="just"/>
            <a:r>
              <a:rPr lang="tr-TR" dirty="0" smtClean="0"/>
              <a:t>LFR </a:t>
            </a:r>
            <a:r>
              <a:rPr lang="tr-TR" dirty="0" err="1" smtClean="0"/>
              <a:t>larinks</a:t>
            </a:r>
            <a:r>
              <a:rPr lang="tr-TR" dirty="0" smtClean="0"/>
              <a:t> bölgesinde kızarıklık ve şişkinliğe, vokal </a:t>
            </a:r>
            <a:r>
              <a:rPr lang="tr-TR" dirty="0" err="1" smtClean="0"/>
              <a:t>fold</a:t>
            </a:r>
            <a:r>
              <a:rPr lang="tr-TR" dirty="0" smtClean="0"/>
              <a:t> mukozasının </a:t>
            </a:r>
            <a:r>
              <a:rPr lang="tr-TR" dirty="0" err="1" smtClean="0"/>
              <a:t>irritasyonuna</a:t>
            </a:r>
            <a:r>
              <a:rPr lang="tr-TR" dirty="0" smtClean="0"/>
              <a:t> ve </a:t>
            </a:r>
            <a:r>
              <a:rPr lang="tr-TR" dirty="0" err="1" smtClean="0"/>
              <a:t>sekresyon</a:t>
            </a:r>
            <a:r>
              <a:rPr lang="tr-TR" dirty="0" smtClean="0"/>
              <a:t> ile kaplanmasına sebep olur. </a:t>
            </a:r>
          </a:p>
          <a:p>
            <a:pPr algn="just"/>
            <a:r>
              <a:rPr lang="tr-TR" dirty="0" smtClean="0"/>
              <a:t>Bu durum sıkça boğaz temizleme ihtiyacına sebep olarak dokunun gördüğü zararın artmasına sebep olur.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LFR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Diğer semptomlarının yanı sıra profesyonel ses kullanıcıları için en büyük tehlikesi </a:t>
            </a:r>
            <a:r>
              <a:rPr lang="tr-TR" dirty="0" smtClean="0">
                <a:solidFill>
                  <a:srgbClr val="FF0000"/>
                </a:solidFill>
              </a:rPr>
              <a:t>ani ses değişikliklerine sebep olabilmesidir.</a:t>
            </a:r>
          </a:p>
          <a:p>
            <a:r>
              <a:rPr lang="tr-TR" dirty="0" smtClean="0"/>
              <a:t>Diğer semptomları arasında:</a:t>
            </a:r>
          </a:p>
          <a:p>
            <a:pPr lvl="1"/>
            <a:r>
              <a:rPr lang="tr-TR" dirty="0" smtClean="0"/>
              <a:t>Kronik öksürük, boğaz temizleme,</a:t>
            </a:r>
          </a:p>
          <a:p>
            <a:pPr lvl="1"/>
            <a:r>
              <a:rPr lang="tr-TR" dirty="0" smtClean="0"/>
              <a:t>Boğazda yanma hissi</a:t>
            </a:r>
          </a:p>
          <a:p>
            <a:pPr lvl="1"/>
            <a:r>
              <a:rPr lang="tr-TR" dirty="0" smtClean="0"/>
              <a:t>Ağızda acı bir tat hissi</a:t>
            </a:r>
          </a:p>
          <a:p>
            <a:pPr lvl="1"/>
            <a:r>
              <a:rPr lang="tr-TR" dirty="0" smtClean="0"/>
              <a:t>Uykudan boğulma hissi ile uyanma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LFR ÖNLEMLERİ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LFR ile mücadelede en etkili yöntemler arasında: </a:t>
            </a:r>
          </a:p>
          <a:p>
            <a:pPr lvl="1"/>
            <a:r>
              <a:rPr lang="tr-TR" dirty="0" smtClean="0"/>
              <a:t>Asit seviyesini </a:t>
            </a:r>
            <a:r>
              <a:rPr lang="tr-TR" dirty="0" err="1" smtClean="0"/>
              <a:t>yükselticek</a:t>
            </a:r>
            <a:r>
              <a:rPr lang="tr-TR" dirty="0" smtClean="0"/>
              <a:t> yiyecek ve içeceklere sınırlama getirilmesi. Başlıca sınırlanması gerekenler:</a:t>
            </a:r>
          </a:p>
          <a:p>
            <a:pPr lvl="2"/>
            <a:r>
              <a:rPr lang="tr-TR" dirty="0" smtClean="0"/>
              <a:t>Sigara, alkol</a:t>
            </a:r>
          </a:p>
          <a:p>
            <a:pPr lvl="2"/>
            <a:r>
              <a:rPr lang="tr-TR" dirty="0" smtClean="0"/>
              <a:t>Kafeinli, asitli ve gazlı içecekler (kahve, çay, kola vs.)</a:t>
            </a:r>
          </a:p>
          <a:p>
            <a:pPr lvl="2"/>
            <a:r>
              <a:rPr lang="tr-TR" dirty="0" smtClean="0"/>
              <a:t>Yağlı, kızarmış yiyecekler 	</a:t>
            </a:r>
          </a:p>
          <a:p>
            <a:pPr lvl="1"/>
            <a:r>
              <a:rPr lang="tr-TR" dirty="0" smtClean="0"/>
              <a:t>Uykudan hemen önce yemek yenmemesi, </a:t>
            </a:r>
          </a:p>
          <a:p>
            <a:pPr lvl="1"/>
            <a:r>
              <a:rPr lang="tr-TR" dirty="0" smtClean="0"/>
              <a:t>Yatar pozisyonda başın biraz yükseğe alınması sıralanabilir.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3600" b="1" dirty="0" smtClean="0"/>
              <a:t>SESİN AŞIRI VE YANLIŞ KULLANIMININ ÖNLENMESİ</a:t>
            </a:r>
            <a:endParaRPr lang="en-US" sz="3600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Aşırı ve hatalı ses kullanımının, ses tellerinde oluşan deformasyonların ve buna bağlı olarak ses kalitesinde meydana gelen kalıcı bozulmaların en yaygın sebebi olduğu unutulmamalıdır.</a:t>
            </a:r>
          </a:p>
          <a:p>
            <a:endParaRPr lang="tr-TR" sz="3600" dirty="0" smtClean="0"/>
          </a:p>
          <a:p>
            <a:pPr lvl="2" eaLnBrk="1" hangingPunct="1"/>
            <a:r>
              <a:rPr lang="tr-TR" sz="2800" dirty="0" smtClean="0"/>
              <a:t>Yanlış solunum şekli</a:t>
            </a:r>
          </a:p>
          <a:p>
            <a:pPr lvl="2" eaLnBrk="1" hangingPunct="1"/>
            <a:endParaRPr lang="tr-TR" sz="2800" dirty="0" smtClean="0"/>
          </a:p>
          <a:p>
            <a:pPr lvl="2" eaLnBrk="1" hangingPunct="1"/>
            <a:r>
              <a:rPr lang="tr-TR" sz="2800" dirty="0" smtClean="0"/>
              <a:t>Kullanılan ilaçlar</a:t>
            </a:r>
          </a:p>
          <a:p>
            <a:pPr lvl="2" eaLnBrk="1" hangingPunct="1"/>
            <a:endParaRPr lang="tr-TR" sz="2800" dirty="0" smtClean="0"/>
          </a:p>
          <a:p>
            <a:pPr lvl="2" eaLnBrk="1" hangingPunct="1"/>
            <a:r>
              <a:rPr lang="tr-TR" sz="2800" dirty="0" smtClean="0"/>
              <a:t>Yüksek sesle konuşma</a:t>
            </a:r>
          </a:p>
          <a:p>
            <a:pPr lvl="4" eaLnBrk="1" hangingPunct="1"/>
            <a:r>
              <a:rPr lang="tr-TR" dirty="0" smtClean="0"/>
              <a:t>Gürültülü ortamlarda sesin fark edilmeden zorlanması</a:t>
            </a:r>
          </a:p>
          <a:p>
            <a:pPr lvl="4" eaLnBrk="1" hangingPunct="1"/>
            <a:endParaRPr lang="tr-TR" sz="2000" dirty="0" smtClean="0"/>
          </a:p>
          <a:p>
            <a:pPr lvl="2"/>
            <a:r>
              <a:rPr lang="tr-TR" sz="2800" dirty="0" smtClean="0"/>
              <a:t>Ses taklitleri yapma, sesi zorlama, bağırma, çığlık atma</a:t>
            </a:r>
          </a:p>
          <a:p>
            <a:pPr lvl="2">
              <a:buNone/>
            </a:pPr>
            <a:endParaRPr lang="tr-TR" dirty="0" smtClean="0"/>
          </a:p>
          <a:p>
            <a:pPr lvl="2" eaLnBrk="1" hangingPunct="1"/>
            <a:r>
              <a:rPr lang="tr-TR" sz="2800" dirty="0" smtClean="0"/>
              <a:t>Uzun süreli konuşma</a:t>
            </a:r>
          </a:p>
          <a:p>
            <a:pPr lvl="4" eaLnBrk="1" hangingPunct="1"/>
            <a:r>
              <a:rPr lang="tr-TR" sz="2000" dirty="0" smtClean="0"/>
              <a:t>telefon</a:t>
            </a: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Franklin Gothic Medium" pitchFamily="34" charset="0"/>
              </a:rPr>
              <a:t>VOKAL HİJYEN ÖNERİLERİ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endParaRPr lang="tr-TR" dirty="0" smtClean="0">
              <a:latin typeface="Franklin Gothic Medium" pitchFamily="34" charset="0"/>
            </a:endParaRP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Bağırmak, çığlık atmak, </a:t>
            </a:r>
            <a:r>
              <a:rPr lang="tr-TR" sz="2400" dirty="0" err="1" smtClean="0">
                <a:latin typeface="Franklin Gothic Medium" pitchFamily="34" charset="0"/>
              </a:rPr>
              <a:t>tezarühat</a:t>
            </a:r>
            <a:r>
              <a:rPr lang="tr-TR" sz="2400" dirty="0" smtClean="0">
                <a:latin typeface="Franklin Gothic Medium" pitchFamily="34" charset="0"/>
              </a:rPr>
              <a:t> yapmak, ses taklitleri ile şarkı söylemek, fısıltı ile konuşmak yasak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Ses </a:t>
            </a:r>
            <a:r>
              <a:rPr lang="tr-TR" sz="2400" dirty="0" err="1" smtClean="0">
                <a:latin typeface="Franklin Gothic Medium" pitchFamily="34" charset="0"/>
              </a:rPr>
              <a:t>istirahati</a:t>
            </a:r>
            <a:r>
              <a:rPr lang="tr-TR" sz="2400" dirty="0" smtClean="0">
                <a:latin typeface="Franklin Gothic Medium" pitchFamily="34" charset="0"/>
              </a:rPr>
              <a:t> uygulayınız. 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Günde en az 2 litre yudum su içiniz. Oda sıcaklığında tüketiniz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Çay, kahve , kola yasaktır. Kafein içeren her türlü içeceğin etkilerinden dolayı lütfen tüketmeyiniz.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Acılı, baharatlı, yağlı (kızartmalar), yiyecekler, çikolata, salçalı yiyecekler yemeyiniz.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Yemek yedikten 3-4 saat sonra yatar pozisyona  geçebilirsiniz.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Yatarken başınız yüksekte yatınız veya </a:t>
            </a:r>
            <a:r>
              <a:rPr lang="tr-TR" sz="2400" dirty="0" err="1" smtClean="0">
                <a:latin typeface="Franklin Gothic Medium" pitchFamily="34" charset="0"/>
              </a:rPr>
              <a:t>reflü</a:t>
            </a:r>
            <a:r>
              <a:rPr lang="tr-TR" sz="2400" dirty="0" smtClean="0">
                <a:latin typeface="Franklin Gothic Medium" pitchFamily="34" charset="0"/>
              </a:rPr>
              <a:t> yastığı kullanınız.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solidFill>
                  <a:srgbClr val="FF3300"/>
                </a:solidFill>
                <a:latin typeface="Franklin Gothic Medium" pitchFamily="34" charset="0"/>
              </a:rPr>
              <a:t>Boğaz temizlemek, öksürmek, bağırmak ve hızlı konuşmak yasak. 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Gerekli hallerde 3-7 gün ses </a:t>
            </a:r>
            <a:r>
              <a:rPr lang="tr-TR" sz="2400" dirty="0" err="1" smtClean="0">
                <a:latin typeface="Franklin Gothic Medium" pitchFamily="34" charset="0"/>
              </a:rPr>
              <a:t>istirahati</a:t>
            </a:r>
            <a:r>
              <a:rPr lang="tr-TR" sz="2400" dirty="0" smtClean="0">
                <a:latin typeface="Franklin Gothic Medium" pitchFamily="34" charset="0"/>
              </a:rPr>
              <a:t> veya yumuşak </a:t>
            </a:r>
            <a:r>
              <a:rPr lang="tr-TR" sz="2400" dirty="0" err="1" smtClean="0">
                <a:latin typeface="Franklin Gothic Medium" pitchFamily="34" charset="0"/>
              </a:rPr>
              <a:t>fonasyon</a:t>
            </a:r>
            <a:r>
              <a:rPr lang="tr-TR" sz="2400" dirty="0" smtClean="0">
                <a:latin typeface="Franklin Gothic Medium" pitchFamily="34" charset="0"/>
              </a:rPr>
              <a:t> (“h”) önerilir.</a:t>
            </a:r>
          </a:p>
          <a:p>
            <a:pPr>
              <a:lnSpc>
                <a:spcPct val="80000"/>
              </a:lnSpc>
            </a:pPr>
            <a:r>
              <a:rPr lang="tr-TR" sz="2400" dirty="0" smtClean="0">
                <a:latin typeface="Franklin Gothic Medium" pitchFamily="34" charset="0"/>
              </a:rPr>
              <a:t>Evde buhar (nem) yapın. Sadece su buharı olmasına dikkat edin.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Franklin Gothic Medium" pitchFamily="34" charset="0"/>
              </a:rPr>
              <a:t>VOKAL HİJYEN ÖNERİLERİ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Yemek yedikten hemen sonra ağır fiziksel hareketler yapmayınız.</a:t>
            </a:r>
          </a:p>
          <a:p>
            <a:r>
              <a:rPr lang="tr-TR" dirty="0" smtClean="0"/>
              <a:t>Sigara kullanmayınız. Sigara dumanı olan ortamlardan kaçınınız.</a:t>
            </a:r>
          </a:p>
          <a:p>
            <a:r>
              <a:rPr lang="tr-TR" dirty="0" smtClean="0"/>
              <a:t>Gürültülü ortamlarda fark etmeden sesinizi zorlama ihtimaliniz olduğundan bu ortamlardan kaçınınız.</a:t>
            </a:r>
          </a:p>
          <a:p>
            <a:r>
              <a:rPr lang="tr-TR" dirty="0" smtClean="0"/>
              <a:t>Aspirin ve </a:t>
            </a:r>
            <a:r>
              <a:rPr lang="tr-TR" dirty="0" err="1" smtClean="0"/>
              <a:t>İbuprofen</a:t>
            </a:r>
            <a:r>
              <a:rPr lang="tr-TR" dirty="0" smtClean="0"/>
              <a:t> ilaçlarını doktorunuza danışmadan kullanmayınız.</a:t>
            </a:r>
          </a:p>
          <a:p>
            <a:r>
              <a:rPr lang="tr-TR" dirty="0" smtClean="0"/>
              <a:t>Klimalı ortamlarda daha çok su tüketip daha az konuşmaya gayret ediniz.</a:t>
            </a:r>
          </a:p>
          <a:p>
            <a:r>
              <a:rPr lang="tr-TR" dirty="0" smtClean="0"/>
              <a:t>Stresten uzak kalmanız ve gevşeme çalışmaları yapmanız ses sağlığınız için de son derece önemlidir.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HEDEF SES NEDİR?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	Hedef sesi tanımlayan bazı </a:t>
            </a:r>
            <a:r>
              <a:rPr lang="tr-TR" dirty="0" err="1" smtClean="0"/>
              <a:t>ozellikler</a:t>
            </a:r>
            <a:r>
              <a:rPr lang="tr-TR" dirty="0" smtClean="0"/>
              <a:t> ses terapisi uygulayıcıları </a:t>
            </a:r>
            <a:r>
              <a:rPr lang="tr-TR" dirty="0" err="1" smtClean="0"/>
              <a:t>icin</a:t>
            </a:r>
            <a:r>
              <a:rPr lang="tr-TR" dirty="0" smtClean="0"/>
              <a:t> yol </a:t>
            </a:r>
            <a:r>
              <a:rPr lang="tr-TR" dirty="0" err="1" smtClean="0"/>
              <a:t>gostericidir</a:t>
            </a:r>
            <a:r>
              <a:rPr lang="tr-TR" dirty="0" smtClean="0"/>
              <a:t>:</a:t>
            </a:r>
          </a:p>
          <a:p>
            <a:pPr lvl="1"/>
            <a:r>
              <a:rPr lang="nb-NO" dirty="0" smtClean="0"/>
              <a:t>1. G</a:t>
            </a:r>
            <a:r>
              <a:rPr lang="tr-TR" dirty="0" smtClean="0"/>
              <a:t>ü</a:t>
            </a:r>
            <a:r>
              <a:rPr lang="nb-NO" dirty="0" smtClean="0"/>
              <a:t>rl</a:t>
            </a:r>
            <a:r>
              <a:rPr lang="tr-TR" dirty="0" smtClean="0"/>
              <a:t>ü</a:t>
            </a:r>
            <a:r>
              <a:rPr lang="nb-NO" dirty="0" smtClean="0"/>
              <a:t>k (ses i</a:t>
            </a:r>
            <a:r>
              <a:rPr lang="tr-TR" dirty="0" smtClean="0"/>
              <a:t>ş</a:t>
            </a:r>
            <a:r>
              <a:rPr lang="nb-NO" dirty="0" smtClean="0"/>
              <a:t>itilebilir olmalıdır)</a:t>
            </a:r>
          </a:p>
          <a:p>
            <a:pPr lvl="1"/>
            <a:r>
              <a:rPr lang="tr-TR" dirty="0" smtClean="0"/>
              <a:t>2. Hijyen (</a:t>
            </a:r>
            <a:r>
              <a:rPr lang="tr-TR" dirty="0" err="1" smtClean="0"/>
              <a:t>fonasyon</a:t>
            </a:r>
            <a:r>
              <a:rPr lang="tr-TR" dirty="0" smtClean="0"/>
              <a:t> vokal organlara zarar vermemelidir)</a:t>
            </a:r>
          </a:p>
          <a:p>
            <a:pPr lvl="1"/>
            <a:r>
              <a:rPr lang="tr-TR" dirty="0" smtClean="0"/>
              <a:t>3. Esneklik (ses duyguların dışa </a:t>
            </a:r>
            <a:r>
              <a:rPr lang="tr-TR" dirty="0" err="1" smtClean="0"/>
              <a:t>vurumunu</a:t>
            </a:r>
            <a:r>
              <a:rPr lang="tr-TR" dirty="0" smtClean="0"/>
              <a:t> sağlayabilmelidir)</a:t>
            </a:r>
          </a:p>
          <a:p>
            <a:pPr lvl="1"/>
            <a:r>
              <a:rPr lang="tr-TR" dirty="0" smtClean="0"/>
              <a:t>4. Tanıtıcılık (</a:t>
            </a:r>
            <a:r>
              <a:rPr lang="tr-TR" dirty="0" err="1" smtClean="0"/>
              <a:t>konusmacının</a:t>
            </a:r>
            <a:r>
              <a:rPr lang="tr-TR" dirty="0" smtClean="0"/>
              <a:t> cinsiyeti ve yaşı ile ilgili fikir vermelidir)</a:t>
            </a:r>
          </a:p>
          <a:p>
            <a:pPr lvl="1"/>
            <a:r>
              <a:rPr lang="tr-TR" dirty="0" smtClean="0"/>
              <a:t>5. Tatminkarlık (dinleyiciler sesten rahatsız olmamalı, memnun kalmalıdır)</a:t>
            </a:r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32656"/>
            <a:ext cx="8208912" cy="5688632"/>
          </a:xfrm>
          <a:prstGeom prst="rect">
            <a:avLst/>
          </a:prstGeom>
        </p:spPr>
      </p:pic>
      <p:sp>
        <p:nvSpPr>
          <p:cNvPr id="3" name="2 Metin kutusu"/>
          <p:cNvSpPr txBox="1"/>
          <p:nvPr/>
        </p:nvSpPr>
        <p:spPr>
          <a:xfrm>
            <a:off x="2699792" y="6165304"/>
            <a:ext cx="3633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i="1" dirty="0" smtClean="0"/>
              <a:t>İLGİNİZE  TEŞEKKÜRLER</a:t>
            </a:r>
            <a:endParaRPr lang="tr-TR" sz="28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</TotalTime>
  <Words>1881</Words>
  <Application>Microsoft Office PowerPoint</Application>
  <PresentationFormat>Ekran Gösterisi (4:3)</PresentationFormat>
  <Paragraphs>331</Paragraphs>
  <Slides>61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61</vt:i4>
      </vt:variant>
    </vt:vector>
  </HeadingPairs>
  <TitlesOfParts>
    <vt:vector size="62" baseType="lpstr">
      <vt:lpstr>Ofis Teması</vt:lpstr>
      <vt:lpstr>DİKSİYON-2 VOKAL MEKANİZMA VE SES SAĞLIĞI</vt:lpstr>
      <vt:lpstr>SUNUM İÇERİĞİ</vt:lpstr>
      <vt:lpstr>VOKAL MEKANİZMA</vt:lpstr>
      <vt:lpstr>VOKAL MEKANİZMA</vt:lpstr>
      <vt:lpstr>SOLUNUM</vt:lpstr>
      <vt:lpstr>AKCİĞERLER</vt:lpstr>
      <vt:lpstr>SOLUNUM</vt:lpstr>
      <vt:lpstr>SOLUNUM</vt:lpstr>
      <vt:lpstr>Slayt 9</vt:lpstr>
      <vt:lpstr>Slayt 10</vt:lpstr>
      <vt:lpstr>Slayt 11</vt:lpstr>
      <vt:lpstr>Diyaframın Hareketi</vt:lpstr>
      <vt:lpstr>Slayt 13</vt:lpstr>
      <vt:lpstr>FONASYON</vt:lpstr>
      <vt:lpstr>Slayt 15</vt:lpstr>
      <vt:lpstr>LARİNKS</vt:lpstr>
      <vt:lpstr>LARİNKS</vt:lpstr>
      <vt:lpstr>Slayt 18</vt:lpstr>
      <vt:lpstr>HYOİD KEMİK</vt:lpstr>
      <vt:lpstr>LARİNKS KIKIRDAKLARI</vt:lpstr>
      <vt:lpstr>Slayt 21</vt:lpstr>
      <vt:lpstr>LARİNKS’İN KASLARI</vt:lpstr>
      <vt:lpstr>LARİNKS EKSTRİNSİK KASLARI</vt:lpstr>
      <vt:lpstr>Slayt 24</vt:lpstr>
      <vt:lpstr>LARİNKS İNTRİNSİK KASLARI</vt:lpstr>
      <vt:lpstr>LARİNKS İNTRİNSİK KASLARI</vt:lpstr>
      <vt:lpstr>LARİNKS İNTRİNSİK KASLARI</vt:lpstr>
      <vt:lpstr>Slayt 28</vt:lpstr>
      <vt:lpstr>Slayt 29</vt:lpstr>
      <vt:lpstr>LARİNKSİN İNERVASYONU</vt:lpstr>
      <vt:lpstr>LARİNKSİN İNERVASYONU</vt:lpstr>
      <vt:lpstr>VOKAL FOLDLAR</vt:lpstr>
      <vt:lpstr>Slayt 33</vt:lpstr>
      <vt:lpstr>REİNKE BOŞLUĞU</vt:lpstr>
      <vt:lpstr>Slayt 35</vt:lpstr>
      <vt:lpstr>Slayt 36</vt:lpstr>
      <vt:lpstr>MİYOELASTİK AERODİNAMİK TEORİ</vt:lpstr>
      <vt:lpstr>MİYOELASTİK AERODİNAMİK TEORİ</vt:lpstr>
      <vt:lpstr>SESİN NİTELİKLERİ</vt:lpstr>
      <vt:lpstr>FREKANS, PERDE VE TINI</vt:lpstr>
      <vt:lpstr>REZONANS</vt:lpstr>
      <vt:lpstr>REZONANS</vt:lpstr>
      <vt:lpstr>REZONANS</vt:lpstr>
      <vt:lpstr>KAYNAK-FİLTRE TEORİSİ</vt:lpstr>
      <vt:lpstr>Slayt 45</vt:lpstr>
      <vt:lpstr>ARTİKÜLASYON</vt:lpstr>
      <vt:lpstr>MAJOR ARTİKÜLATÖRLER</vt:lpstr>
      <vt:lpstr>ARTİKÜLASYON</vt:lpstr>
      <vt:lpstr>SES BOZUKLUKLARINA GENEL BAKIŞ</vt:lpstr>
      <vt:lpstr>SES BOZUKLUKLARINA GENEL BAKIŞ</vt:lpstr>
      <vt:lpstr>SES HİJYENİ</vt:lpstr>
      <vt:lpstr>HİDRASYON-HUMİDİFİKASYON</vt:lpstr>
      <vt:lpstr>LFR </vt:lpstr>
      <vt:lpstr>LFR </vt:lpstr>
      <vt:lpstr>LFR </vt:lpstr>
      <vt:lpstr>LFR ÖNLEMLERİ</vt:lpstr>
      <vt:lpstr>SESİN AŞIRI VE YANLIŞ KULLANIMININ ÖNLENMESİ</vt:lpstr>
      <vt:lpstr>VOKAL HİJYEN ÖNERİLERİ</vt:lpstr>
      <vt:lpstr>VOKAL HİJYEN ÖNERİLERİ</vt:lpstr>
      <vt:lpstr>HEDEF SES NEDİR?</vt:lpstr>
      <vt:lpstr>Slayt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KORHAN</dc:creator>
  <cp:lastModifiedBy>Korhan</cp:lastModifiedBy>
  <cp:revision>104</cp:revision>
  <dcterms:created xsi:type="dcterms:W3CDTF">2016-10-19T16:56:38Z</dcterms:created>
  <dcterms:modified xsi:type="dcterms:W3CDTF">2020-11-09T00:51:46Z</dcterms:modified>
</cp:coreProperties>
</file>