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diagrams/colors2.xml" ContentType="application/vnd.openxmlformats-officedocument.drawingml.diagramColors+xml"/>
  <Default Extension="png" ContentType="image/png"/>
  <Override PartName="/ppt/notesSlides/notesSlide1.xml" ContentType="application/vnd.openxmlformats-officedocument.presentationml.notesSlid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layout2.xml" ContentType="application/vnd.openxmlformats-officedocument.drawingml.diagramLayout+xml"/>
  <Override PartName="/ppt/diagrams/data3.xml" ContentType="application/vnd.openxmlformats-officedocument.drawingml.diagramData+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2" r:id="rId1"/>
  </p:sldMasterIdLst>
  <p:notesMasterIdLst>
    <p:notesMasterId r:id="rId7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99" r:id="rId15"/>
    <p:sldId id="300" r:id="rId16"/>
    <p:sldId id="301" r:id="rId17"/>
    <p:sldId id="302" r:id="rId18"/>
    <p:sldId id="303" r:id="rId19"/>
    <p:sldId id="304" r:id="rId20"/>
    <p:sldId id="305" r:id="rId21"/>
    <p:sldId id="306" r:id="rId22"/>
    <p:sldId id="307" r:id="rId23"/>
    <p:sldId id="308" r:id="rId24"/>
    <p:sldId id="309" r:id="rId25"/>
    <p:sldId id="310" r:id="rId26"/>
    <p:sldId id="311" r:id="rId27"/>
    <p:sldId id="312" r:id="rId28"/>
    <p:sldId id="313" r:id="rId29"/>
    <p:sldId id="314" r:id="rId30"/>
    <p:sldId id="315" r:id="rId31"/>
    <p:sldId id="316" r:id="rId32"/>
    <p:sldId id="317" r:id="rId33"/>
    <p:sldId id="318" r:id="rId34"/>
    <p:sldId id="319" r:id="rId35"/>
    <p:sldId id="320" r:id="rId36"/>
    <p:sldId id="321" r:id="rId37"/>
    <p:sldId id="322" r:id="rId38"/>
    <p:sldId id="323" r:id="rId39"/>
    <p:sldId id="324" r:id="rId40"/>
    <p:sldId id="325" r:id="rId41"/>
    <p:sldId id="326" r:id="rId42"/>
    <p:sldId id="269" r:id="rId43"/>
    <p:sldId id="270" r:id="rId44"/>
    <p:sldId id="271" r:id="rId45"/>
    <p:sldId id="272" r:id="rId46"/>
    <p:sldId id="273" r:id="rId47"/>
    <p:sldId id="274" r:id="rId48"/>
    <p:sldId id="275" r:id="rId49"/>
    <p:sldId id="276" r:id="rId50"/>
    <p:sldId id="277" r:id="rId51"/>
    <p:sldId id="278" r:id="rId52"/>
    <p:sldId id="279" r:id="rId53"/>
    <p:sldId id="281" r:id="rId54"/>
    <p:sldId id="283" r:id="rId55"/>
    <p:sldId id="282" r:id="rId56"/>
    <p:sldId id="284" r:id="rId57"/>
    <p:sldId id="285" r:id="rId58"/>
    <p:sldId id="286" r:id="rId59"/>
    <p:sldId id="287" r:id="rId60"/>
    <p:sldId id="288" r:id="rId61"/>
    <p:sldId id="289" r:id="rId62"/>
    <p:sldId id="290" r:id="rId63"/>
    <p:sldId id="291" r:id="rId64"/>
    <p:sldId id="292" r:id="rId65"/>
    <p:sldId id="293" r:id="rId66"/>
    <p:sldId id="294" r:id="rId67"/>
    <p:sldId id="295" r:id="rId68"/>
    <p:sldId id="296" r:id="rId69"/>
    <p:sldId id="297" r:id="rId70"/>
    <p:sldId id="298" r:id="rId7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68" d="100"/>
          <a:sy n="68" d="100"/>
        </p:scale>
        <p:origin x="-798" y="-96"/>
      </p:cViewPr>
      <p:guideLst>
        <p:guide orient="horz" pos="2160"/>
        <p:guide pos="3840"/>
      </p:guideLst>
    </p:cSldViewPr>
  </p:slideViewPr>
  <p:notesTextViewPr>
    <p:cViewPr>
      <p:scale>
        <a:sx n="1" d="1"/>
        <a:sy n="1" d="1"/>
      </p:scale>
      <p:origin x="0" y="0"/>
    </p:cViewPr>
  </p:notesTextViewPr>
  <p:sorterViewPr>
    <p:cViewPr>
      <p:scale>
        <a:sx n="66" d="100"/>
        <a:sy n="66" d="100"/>
      </p:scale>
      <p:origin x="0" y="1872"/>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210B75-91D2-44DE-ADB2-BABFA7D9C0DD}" type="doc">
      <dgm:prSet loTypeId="urn:microsoft.com/office/officeart/2005/8/layout/vList2" loCatId="list" qsTypeId="urn:microsoft.com/office/officeart/2005/8/quickstyle/3d3" qsCatId="3D" csTypeId="urn:microsoft.com/office/officeart/2005/8/colors/colorful1#1" csCatId="colorful"/>
      <dgm:spPr/>
      <dgm:t>
        <a:bodyPr/>
        <a:lstStyle/>
        <a:p>
          <a:endParaRPr lang="tr-TR"/>
        </a:p>
      </dgm:t>
    </dgm:pt>
    <dgm:pt modelId="{95892968-10D1-4AAE-831D-D043592A27EB}">
      <dgm:prSet/>
      <dgm:spPr/>
      <dgm:t>
        <a:bodyPr/>
        <a:lstStyle/>
        <a:p>
          <a:r>
            <a:rPr lang="tr-TR"/>
            <a:t>Kişilik, devamlı gelişme eğilimindedir. </a:t>
          </a:r>
        </a:p>
      </dgm:t>
    </dgm:pt>
    <dgm:pt modelId="{38FF62E2-042D-43CA-A3F8-846FCBA3F4B0}" type="parTrans" cxnId="{39ABC3A8-FEE6-4345-8449-92CE6389C6E6}">
      <dgm:prSet/>
      <dgm:spPr/>
      <dgm:t>
        <a:bodyPr/>
        <a:lstStyle/>
        <a:p>
          <a:endParaRPr lang="tr-TR"/>
        </a:p>
      </dgm:t>
    </dgm:pt>
    <dgm:pt modelId="{AA289EBA-FEF8-4B3A-9071-F4A785A33267}" type="sibTrans" cxnId="{39ABC3A8-FEE6-4345-8449-92CE6389C6E6}">
      <dgm:prSet/>
      <dgm:spPr/>
      <dgm:t>
        <a:bodyPr/>
        <a:lstStyle/>
        <a:p>
          <a:endParaRPr lang="tr-TR"/>
        </a:p>
      </dgm:t>
    </dgm:pt>
    <dgm:pt modelId="{7D1DFD9B-6166-4DEB-A634-68CADFE71192}">
      <dgm:prSet/>
      <dgm:spPr/>
      <dgm:t>
        <a:bodyPr/>
        <a:lstStyle/>
        <a:p>
          <a:r>
            <a:rPr lang="tr-TR"/>
            <a:t>Bu gelişimin amacı olgun ve dengeli bir benlik geliştirmektedir. </a:t>
          </a:r>
        </a:p>
      </dgm:t>
    </dgm:pt>
    <dgm:pt modelId="{087E8DCE-70B7-4FBA-8A49-343B2BC08EE2}" type="parTrans" cxnId="{BBD29A27-B247-4C47-B0F9-E13BFDC8763C}">
      <dgm:prSet/>
      <dgm:spPr/>
      <dgm:t>
        <a:bodyPr/>
        <a:lstStyle/>
        <a:p>
          <a:endParaRPr lang="tr-TR"/>
        </a:p>
      </dgm:t>
    </dgm:pt>
    <dgm:pt modelId="{9D6D5D8A-DDC0-4014-83A3-7503ED9F87C3}" type="sibTrans" cxnId="{BBD29A27-B247-4C47-B0F9-E13BFDC8763C}">
      <dgm:prSet/>
      <dgm:spPr/>
      <dgm:t>
        <a:bodyPr/>
        <a:lstStyle/>
        <a:p>
          <a:endParaRPr lang="tr-TR"/>
        </a:p>
      </dgm:t>
    </dgm:pt>
    <dgm:pt modelId="{3DCC2C74-1D96-4EA1-BEA2-078703046D30}">
      <dgm:prSet/>
      <dgm:spPr/>
      <dgm:t>
        <a:bodyPr/>
        <a:lstStyle/>
        <a:p>
          <a:r>
            <a:rPr lang="tr-TR"/>
            <a:t>Bu da yapısal ve çevresel faktörler arasındaki etkileşimin sonucu olarak çeşitli süreçlerden geçerek çocuğun işlevlerinin değişmesi ve artmasıdır. </a:t>
          </a:r>
        </a:p>
      </dgm:t>
    </dgm:pt>
    <dgm:pt modelId="{4A1E1B7F-2406-476D-9373-3A0FE732BEFB}" type="parTrans" cxnId="{C4669B46-57F9-49D1-B16B-AD9969799EA9}">
      <dgm:prSet/>
      <dgm:spPr/>
      <dgm:t>
        <a:bodyPr/>
        <a:lstStyle/>
        <a:p>
          <a:endParaRPr lang="tr-TR"/>
        </a:p>
      </dgm:t>
    </dgm:pt>
    <dgm:pt modelId="{3E46C637-8142-4972-BC3D-9E2A819729EC}" type="sibTrans" cxnId="{C4669B46-57F9-49D1-B16B-AD9969799EA9}">
      <dgm:prSet/>
      <dgm:spPr/>
      <dgm:t>
        <a:bodyPr/>
        <a:lstStyle/>
        <a:p>
          <a:endParaRPr lang="tr-TR"/>
        </a:p>
      </dgm:t>
    </dgm:pt>
    <dgm:pt modelId="{12EEE0A6-8938-4B29-802F-633694089843}">
      <dgm:prSet/>
      <dgm:spPr/>
      <dgm:t>
        <a:bodyPr/>
        <a:lstStyle/>
        <a:p>
          <a:r>
            <a:rPr lang="tr-TR"/>
            <a:t>Ergenliğin sonlarına kadar devam eden kişilik gelişimi, duygu, düşünce davranış boyutlarında bireyin tutarlı ve bütünlük sağlayan bir yapıya ulaşması ile oluşmuş sayılmaktadır. </a:t>
          </a:r>
        </a:p>
      </dgm:t>
    </dgm:pt>
    <dgm:pt modelId="{6AF104B2-20AF-42A4-8AB3-B58281392CD3}" type="parTrans" cxnId="{226080F9-50CD-45F2-9509-2D83EAD739B6}">
      <dgm:prSet/>
      <dgm:spPr/>
      <dgm:t>
        <a:bodyPr/>
        <a:lstStyle/>
        <a:p>
          <a:endParaRPr lang="tr-TR"/>
        </a:p>
      </dgm:t>
    </dgm:pt>
    <dgm:pt modelId="{0923C5B3-6A63-4A65-8DB4-E3857C83DDBF}" type="sibTrans" cxnId="{226080F9-50CD-45F2-9509-2D83EAD739B6}">
      <dgm:prSet/>
      <dgm:spPr/>
      <dgm:t>
        <a:bodyPr/>
        <a:lstStyle/>
        <a:p>
          <a:endParaRPr lang="tr-TR"/>
        </a:p>
      </dgm:t>
    </dgm:pt>
    <dgm:pt modelId="{8DFE76AC-EF61-43EC-804C-1F07376C10B5}">
      <dgm:prSet/>
      <dgm:spPr/>
      <dgm:t>
        <a:bodyPr/>
        <a:lstStyle/>
        <a:p>
          <a:r>
            <a:rPr lang="tr-TR" dirty="0"/>
            <a:t>İçinde çatışmaları daha az ve dengeli olduğunu düşündüğümüz bu yapı, zaman sürecinde değişikliklere uğramasına rağmen temel özelliklerini sürdürme eğilimindedir.</a:t>
          </a:r>
        </a:p>
      </dgm:t>
    </dgm:pt>
    <dgm:pt modelId="{F19BB94B-5C9F-4B43-BA68-85156220DB96}" type="parTrans" cxnId="{A5F74439-49AF-492F-9662-F5A921669F41}">
      <dgm:prSet/>
      <dgm:spPr/>
      <dgm:t>
        <a:bodyPr/>
        <a:lstStyle/>
        <a:p>
          <a:endParaRPr lang="tr-TR"/>
        </a:p>
      </dgm:t>
    </dgm:pt>
    <dgm:pt modelId="{135DAB0B-3D5A-4410-B510-1A5D94CE198B}" type="sibTrans" cxnId="{A5F74439-49AF-492F-9662-F5A921669F41}">
      <dgm:prSet/>
      <dgm:spPr/>
      <dgm:t>
        <a:bodyPr/>
        <a:lstStyle/>
        <a:p>
          <a:endParaRPr lang="tr-TR"/>
        </a:p>
      </dgm:t>
    </dgm:pt>
    <dgm:pt modelId="{31C20419-27CD-4DAF-8BAC-48261ED720AA}" type="pres">
      <dgm:prSet presAssocID="{74210B75-91D2-44DE-ADB2-BABFA7D9C0DD}" presName="linear" presStyleCnt="0">
        <dgm:presLayoutVars>
          <dgm:animLvl val="lvl"/>
          <dgm:resizeHandles val="exact"/>
        </dgm:presLayoutVars>
      </dgm:prSet>
      <dgm:spPr/>
      <dgm:t>
        <a:bodyPr/>
        <a:lstStyle/>
        <a:p>
          <a:endParaRPr lang="tr-TR"/>
        </a:p>
      </dgm:t>
    </dgm:pt>
    <dgm:pt modelId="{F1854A4E-890C-4219-8B41-C16390BFB383}" type="pres">
      <dgm:prSet presAssocID="{95892968-10D1-4AAE-831D-D043592A27EB}" presName="parentText" presStyleLbl="node1" presStyleIdx="0" presStyleCnt="5">
        <dgm:presLayoutVars>
          <dgm:chMax val="0"/>
          <dgm:bulletEnabled val="1"/>
        </dgm:presLayoutVars>
      </dgm:prSet>
      <dgm:spPr/>
      <dgm:t>
        <a:bodyPr/>
        <a:lstStyle/>
        <a:p>
          <a:endParaRPr lang="tr-TR"/>
        </a:p>
      </dgm:t>
    </dgm:pt>
    <dgm:pt modelId="{A22C0E1E-4CEB-427A-8262-37AA5A23083E}" type="pres">
      <dgm:prSet presAssocID="{AA289EBA-FEF8-4B3A-9071-F4A785A33267}" presName="spacer" presStyleCnt="0"/>
      <dgm:spPr/>
    </dgm:pt>
    <dgm:pt modelId="{DF62172C-4830-4DFE-B332-13FC3A389CA5}" type="pres">
      <dgm:prSet presAssocID="{7D1DFD9B-6166-4DEB-A634-68CADFE71192}" presName="parentText" presStyleLbl="node1" presStyleIdx="1" presStyleCnt="5">
        <dgm:presLayoutVars>
          <dgm:chMax val="0"/>
          <dgm:bulletEnabled val="1"/>
        </dgm:presLayoutVars>
      </dgm:prSet>
      <dgm:spPr/>
      <dgm:t>
        <a:bodyPr/>
        <a:lstStyle/>
        <a:p>
          <a:endParaRPr lang="tr-TR"/>
        </a:p>
      </dgm:t>
    </dgm:pt>
    <dgm:pt modelId="{C363ACAC-AC4A-47D0-929F-D8261CB000C4}" type="pres">
      <dgm:prSet presAssocID="{9D6D5D8A-DDC0-4014-83A3-7503ED9F87C3}" presName="spacer" presStyleCnt="0"/>
      <dgm:spPr/>
    </dgm:pt>
    <dgm:pt modelId="{9A084B05-5020-49AA-8C44-78536A0FD799}" type="pres">
      <dgm:prSet presAssocID="{3DCC2C74-1D96-4EA1-BEA2-078703046D30}" presName="parentText" presStyleLbl="node1" presStyleIdx="2" presStyleCnt="5">
        <dgm:presLayoutVars>
          <dgm:chMax val="0"/>
          <dgm:bulletEnabled val="1"/>
        </dgm:presLayoutVars>
      </dgm:prSet>
      <dgm:spPr/>
      <dgm:t>
        <a:bodyPr/>
        <a:lstStyle/>
        <a:p>
          <a:endParaRPr lang="tr-TR"/>
        </a:p>
      </dgm:t>
    </dgm:pt>
    <dgm:pt modelId="{5490BD02-561F-451B-AB99-512EB9187E84}" type="pres">
      <dgm:prSet presAssocID="{3E46C637-8142-4972-BC3D-9E2A819729EC}" presName="spacer" presStyleCnt="0"/>
      <dgm:spPr/>
    </dgm:pt>
    <dgm:pt modelId="{9049A673-D735-4C83-81FC-3F2701FB4ED6}" type="pres">
      <dgm:prSet presAssocID="{12EEE0A6-8938-4B29-802F-633694089843}" presName="parentText" presStyleLbl="node1" presStyleIdx="3" presStyleCnt="5">
        <dgm:presLayoutVars>
          <dgm:chMax val="0"/>
          <dgm:bulletEnabled val="1"/>
        </dgm:presLayoutVars>
      </dgm:prSet>
      <dgm:spPr/>
      <dgm:t>
        <a:bodyPr/>
        <a:lstStyle/>
        <a:p>
          <a:endParaRPr lang="tr-TR"/>
        </a:p>
      </dgm:t>
    </dgm:pt>
    <dgm:pt modelId="{C9B4CF04-C510-44B6-9AB2-EA9FB8208D8E}" type="pres">
      <dgm:prSet presAssocID="{0923C5B3-6A63-4A65-8DB4-E3857C83DDBF}" presName="spacer" presStyleCnt="0"/>
      <dgm:spPr/>
    </dgm:pt>
    <dgm:pt modelId="{21B1FB38-25F7-4960-91D2-7495B18933A1}" type="pres">
      <dgm:prSet presAssocID="{8DFE76AC-EF61-43EC-804C-1F07376C10B5}" presName="parentText" presStyleLbl="node1" presStyleIdx="4" presStyleCnt="5">
        <dgm:presLayoutVars>
          <dgm:chMax val="0"/>
          <dgm:bulletEnabled val="1"/>
        </dgm:presLayoutVars>
      </dgm:prSet>
      <dgm:spPr/>
      <dgm:t>
        <a:bodyPr/>
        <a:lstStyle/>
        <a:p>
          <a:endParaRPr lang="tr-TR"/>
        </a:p>
      </dgm:t>
    </dgm:pt>
  </dgm:ptLst>
  <dgm:cxnLst>
    <dgm:cxn modelId="{226080F9-50CD-45F2-9509-2D83EAD739B6}" srcId="{74210B75-91D2-44DE-ADB2-BABFA7D9C0DD}" destId="{12EEE0A6-8938-4B29-802F-633694089843}" srcOrd="3" destOrd="0" parTransId="{6AF104B2-20AF-42A4-8AB3-B58281392CD3}" sibTransId="{0923C5B3-6A63-4A65-8DB4-E3857C83DDBF}"/>
    <dgm:cxn modelId="{0CA055D4-5EC1-4B9D-9115-BC194AF8C0E3}" type="presOf" srcId="{7D1DFD9B-6166-4DEB-A634-68CADFE71192}" destId="{DF62172C-4830-4DFE-B332-13FC3A389CA5}" srcOrd="0" destOrd="0" presId="urn:microsoft.com/office/officeart/2005/8/layout/vList2"/>
    <dgm:cxn modelId="{3B52D460-780D-47D4-BF4C-C16B8833336A}" type="presOf" srcId="{74210B75-91D2-44DE-ADB2-BABFA7D9C0DD}" destId="{31C20419-27CD-4DAF-8BAC-48261ED720AA}" srcOrd="0" destOrd="0" presId="urn:microsoft.com/office/officeart/2005/8/layout/vList2"/>
    <dgm:cxn modelId="{C4669B46-57F9-49D1-B16B-AD9969799EA9}" srcId="{74210B75-91D2-44DE-ADB2-BABFA7D9C0DD}" destId="{3DCC2C74-1D96-4EA1-BEA2-078703046D30}" srcOrd="2" destOrd="0" parTransId="{4A1E1B7F-2406-476D-9373-3A0FE732BEFB}" sibTransId="{3E46C637-8142-4972-BC3D-9E2A819729EC}"/>
    <dgm:cxn modelId="{BBD29A27-B247-4C47-B0F9-E13BFDC8763C}" srcId="{74210B75-91D2-44DE-ADB2-BABFA7D9C0DD}" destId="{7D1DFD9B-6166-4DEB-A634-68CADFE71192}" srcOrd="1" destOrd="0" parTransId="{087E8DCE-70B7-4FBA-8A49-343B2BC08EE2}" sibTransId="{9D6D5D8A-DDC0-4014-83A3-7503ED9F87C3}"/>
    <dgm:cxn modelId="{75BED5CF-4CF4-4F16-AAF7-4490ED806FC4}" type="presOf" srcId="{8DFE76AC-EF61-43EC-804C-1F07376C10B5}" destId="{21B1FB38-25F7-4960-91D2-7495B18933A1}" srcOrd="0" destOrd="0" presId="urn:microsoft.com/office/officeart/2005/8/layout/vList2"/>
    <dgm:cxn modelId="{F1B85289-71F6-4347-BD61-3F9C5AA34D4D}" type="presOf" srcId="{3DCC2C74-1D96-4EA1-BEA2-078703046D30}" destId="{9A084B05-5020-49AA-8C44-78536A0FD799}" srcOrd="0" destOrd="0" presId="urn:microsoft.com/office/officeart/2005/8/layout/vList2"/>
    <dgm:cxn modelId="{39ABC3A8-FEE6-4345-8449-92CE6389C6E6}" srcId="{74210B75-91D2-44DE-ADB2-BABFA7D9C0DD}" destId="{95892968-10D1-4AAE-831D-D043592A27EB}" srcOrd="0" destOrd="0" parTransId="{38FF62E2-042D-43CA-A3F8-846FCBA3F4B0}" sibTransId="{AA289EBA-FEF8-4B3A-9071-F4A785A33267}"/>
    <dgm:cxn modelId="{6F13D547-B027-43FE-9539-693794C86389}" type="presOf" srcId="{12EEE0A6-8938-4B29-802F-633694089843}" destId="{9049A673-D735-4C83-81FC-3F2701FB4ED6}" srcOrd="0" destOrd="0" presId="urn:microsoft.com/office/officeart/2005/8/layout/vList2"/>
    <dgm:cxn modelId="{A010194C-30DD-43DA-9C50-AD592763B0A7}" type="presOf" srcId="{95892968-10D1-4AAE-831D-D043592A27EB}" destId="{F1854A4E-890C-4219-8B41-C16390BFB383}" srcOrd="0" destOrd="0" presId="urn:microsoft.com/office/officeart/2005/8/layout/vList2"/>
    <dgm:cxn modelId="{A5F74439-49AF-492F-9662-F5A921669F41}" srcId="{74210B75-91D2-44DE-ADB2-BABFA7D9C0DD}" destId="{8DFE76AC-EF61-43EC-804C-1F07376C10B5}" srcOrd="4" destOrd="0" parTransId="{F19BB94B-5C9F-4B43-BA68-85156220DB96}" sibTransId="{135DAB0B-3D5A-4410-B510-1A5D94CE198B}"/>
    <dgm:cxn modelId="{7BE62C2C-80F3-4B13-A902-5FB989C84710}" type="presParOf" srcId="{31C20419-27CD-4DAF-8BAC-48261ED720AA}" destId="{F1854A4E-890C-4219-8B41-C16390BFB383}" srcOrd="0" destOrd="0" presId="urn:microsoft.com/office/officeart/2005/8/layout/vList2"/>
    <dgm:cxn modelId="{14CC0547-ACE4-4BAE-9D5B-8B8C98B22829}" type="presParOf" srcId="{31C20419-27CD-4DAF-8BAC-48261ED720AA}" destId="{A22C0E1E-4CEB-427A-8262-37AA5A23083E}" srcOrd="1" destOrd="0" presId="urn:microsoft.com/office/officeart/2005/8/layout/vList2"/>
    <dgm:cxn modelId="{7E3C8506-15C4-4513-84A7-13DC5B41724E}" type="presParOf" srcId="{31C20419-27CD-4DAF-8BAC-48261ED720AA}" destId="{DF62172C-4830-4DFE-B332-13FC3A389CA5}" srcOrd="2" destOrd="0" presId="urn:microsoft.com/office/officeart/2005/8/layout/vList2"/>
    <dgm:cxn modelId="{CC7A0A21-6F0E-45B8-837D-E3237755F09E}" type="presParOf" srcId="{31C20419-27CD-4DAF-8BAC-48261ED720AA}" destId="{C363ACAC-AC4A-47D0-929F-D8261CB000C4}" srcOrd="3" destOrd="0" presId="urn:microsoft.com/office/officeart/2005/8/layout/vList2"/>
    <dgm:cxn modelId="{EA57FAF3-C336-4FD0-B497-24FDF6F1C82A}" type="presParOf" srcId="{31C20419-27CD-4DAF-8BAC-48261ED720AA}" destId="{9A084B05-5020-49AA-8C44-78536A0FD799}" srcOrd="4" destOrd="0" presId="urn:microsoft.com/office/officeart/2005/8/layout/vList2"/>
    <dgm:cxn modelId="{AC1B3B08-F11D-4D3B-BB7D-45536205FE46}" type="presParOf" srcId="{31C20419-27CD-4DAF-8BAC-48261ED720AA}" destId="{5490BD02-561F-451B-AB99-512EB9187E84}" srcOrd="5" destOrd="0" presId="urn:microsoft.com/office/officeart/2005/8/layout/vList2"/>
    <dgm:cxn modelId="{737CDE3A-CF40-4611-88F9-E623B3DC09DF}" type="presParOf" srcId="{31C20419-27CD-4DAF-8BAC-48261ED720AA}" destId="{9049A673-D735-4C83-81FC-3F2701FB4ED6}" srcOrd="6" destOrd="0" presId="urn:microsoft.com/office/officeart/2005/8/layout/vList2"/>
    <dgm:cxn modelId="{3FEF493E-2FA7-4C42-9359-A5555378AADA}" type="presParOf" srcId="{31C20419-27CD-4DAF-8BAC-48261ED720AA}" destId="{C9B4CF04-C510-44B6-9AB2-EA9FB8208D8E}" srcOrd="7" destOrd="0" presId="urn:microsoft.com/office/officeart/2005/8/layout/vList2"/>
    <dgm:cxn modelId="{3E4C596B-1715-4ED8-B24F-2A809B171169}" type="presParOf" srcId="{31C20419-27CD-4DAF-8BAC-48261ED720AA}" destId="{21B1FB38-25F7-4960-91D2-7495B18933A1}"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6B728DB-9AD6-4B96-A6EB-95AAFB914464}" type="doc">
      <dgm:prSet loTypeId="urn:microsoft.com/office/officeart/2005/8/layout/cycle5" loCatId="cycle" qsTypeId="urn:microsoft.com/office/officeart/2005/8/quickstyle/3d3" qsCatId="3D" csTypeId="urn:microsoft.com/office/officeart/2005/8/colors/colorful3" csCatId="colorful"/>
      <dgm:spPr/>
      <dgm:t>
        <a:bodyPr/>
        <a:lstStyle/>
        <a:p>
          <a:endParaRPr lang="tr-TR"/>
        </a:p>
      </dgm:t>
    </dgm:pt>
    <dgm:pt modelId="{F5593238-C044-4357-A388-37C6D130A292}">
      <dgm:prSet/>
      <dgm:spPr/>
      <dgm:t>
        <a:bodyPr/>
        <a:lstStyle/>
        <a:p>
          <a:r>
            <a:rPr lang="tr-TR"/>
            <a:t>1. Kişinin kendisinin işaretlediği ve öz değerlendirme yaptığı sorular (Kişi soruları doğru-yanlış ya da derecelendirme biçiminde işaretler)</a:t>
          </a:r>
        </a:p>
      </dgm:t>
    </dgm:pt>
    <dgm:pt modelId="{3FE60A07-59D8-4679-AC2B-167D9C1AD251}" type="parTrans" cxnId="{10D25106-E3CF-49F6-ABEC-3AC42B46F83B}">
      <dgm:prSet/>
      <dgm:spPr/>
      <dgm:t>
        <a:bodyPr/>
        <a:lstStyle/>
        <a:p>
          <a:endParaRPr lang="tr-TR"/>
        </a:p>
      </dgm:t>
    </dgm:pt>
    <dgm:pt modelId="{05DD211B-46DA-4E16-97CB-525AA3AA276A}" type="sibTrans" cxnId="{10D25106-E3CF-49F6-ABEC-3AC42B46F83B}">
      <dgm:prSet/>
      <dgm:spPr/>
      <dgm:t>
        <a:bodyPr/>
        <a:lstStyle/>
        <a:p>
          <a:endParaRPr lang="tr-TR"/>
        </a:p>
      </dgm:t>
    </dgm:pt>
    <dgm:pt modelId="{4621F421-AD8C-44B1-9CF9-F48D8943DD8A}">
      <dgm:prSet/>
      <dgm:spPr/>
      <dgm:t>
        <a:bodyPr/>
        <a:lstStyle/>
        <a:p>
          <a:r>
            <a:rPr lang="tr-TR"/>
            <a:t>2. Yapılandırılmış-yarı yapılandırılmış görüşmeler (Deneyimli ve eğitimli görüşmeciler kişilerle yüz yüze görüşür.)</a:t>
          </a:r>
        </a:p>
      </dgm:t>
    </dgm:pt>
    <dgm:pt modelId="{F6ACBF3D-77FA-4242-ADAB-AFD4103F6447}" type="parTrans" cxnId="{209B6FA9-3B25-460F-ADD7-1287461E911E}">
      <dgm:prSet/>
      <dgm:spPr/>
      <dgm:t>
        <a:bodyPr/>
        <a:lstStyle/>
        <a:p>
          <a:endParaRPr lang="tr-TR"/>
        </a:p>
      </dgm:t>
    </dgm:pt>
    <dgm:pt modelId="{A961FFFF-87CA-4DE8-AE3F-7F3CEC4A40F9}" type="sibTrans" cxnId="{209B6FA9-3B25-460F-ADD7-1287461E911E}">
      <dgm:prSet/>
      <dgm:spPr/>
      <dgm:t>
        <a:bodyPr/>
        <a:lstStyle/>
        <a:p>
          <a:endParaRPr lang="tr-TR"/>
        </a:p>
      </dgm:t>
    </dgm:pt>
    <dgm:pt modelId="{46342387-9BB1-4C32-A67D-6FA95CB978D8}">
      <dgm:prSet/>
      <dgm:spPr/>
      <dgm:t>
        <a:bodyPr/>
        <a:lstStyle/>
        <a:p>
          <a:r>
            <a:rPr lang="tr-TR"/>
            <a:t>3. Kişinin yakın çevresinden birisi ile görüşmedir.</a:t>
          </a:r>
        </a:p>
      </dgm:t>
    </dgm:pt>
    <dgm:pt modelId="{FE5387E8-829D-4E9E-81BB-8B56A4635458}" type="parTrans" cxnId="{C4B878D3-FA2F-43E4-B53B-09C5126F4047}">
      <dgm:prSet/>
      <dgm:spPr/>
      <dgm:t>
        <a:bodyPr/>
        <a:lstStyle/>
        <a:p>
          <a:endParaRPr lang="tr-TR"/>
        </a:p>
      </dgm:t>
    </dgm:pt>
    <dgm:pt modelId="{D4AC12B9-EC38-47E0-A821-E0D35D450E72}" type="sibTrans" cxnId="{C4B878D3-FA2F-43E4-B53B-09C5126F4047}">
      <dgm:prSet/>
      <dgm:spPr/>
      <dgm:t>
        <a:bodyPr/>
        <a:lstStyle/>
        <a:p>
          <a:endParaRPr lang="tr-TR"/>
        </a:p>
      </dgm:t>
    </dgm:pt>
    <dgm:pt modelId="{D90A6118-C060-40B1-9A03-A3112DDD9685}" type="pres">
      <dgm:prSet presAssocID="{C6B728DB-9AD6-4B96-A6EB-95AAFB914464}" presName="cycle" presStyleCnt="0">
        <dgm:presLayoutVars>
          <dgm:dir/>
          <dgm:resizeHandles val="exact"/>
        </dgm:presLayoutVars>
      </dgm:prSet>
      <dgm:spPr/>
      <dgm:t>
        <a:bodyPr/>
        <a:lstStyle/>
        <a:p>
          <a:endParaRPr lang="tr-TR"/>
        </a:p>
      </dgm:t>
    </dgm:pt>
    <dgm:pt modelId="{485935F6-3B64-4BB2-8BD1-098C2F01AC08}" type="pres">
      <dgm:prSet presAssocID="{F5593238-C044-4357-A388-37C6D130A292}" presName="node" presStyleLbl="node1" presStyleIdx="0" presStyleCnt="3">
        <dgm:presLayoutVars>
          <dgm:bulletEnabled val="1"/>
        </dgm:presLayoutVars>
      </dgm:prSet>
      <dgm:spPr/>
      <dgm:t>
        <a:bodyPr/>
        <a:lstStyle/>
        <a:p>
          <a:endParaRPr lang="tr-TR"/>
        </a:p>
      </dgm:t>
    </dgm:pt>
    <dgm:pt modelId="{DC2FDB2B-9291-4666-91B4-F35E18AF284A}" type="pres">
      <dgm:prSet presAssocID="{F5593238-C044-4357-A388-37C6D130A292}" presName="spNode" presStyleCnt="0"/>
      <dgm:spPr/>
    </dgm:pt>
    <dgm:pt modelId="{06477E67-86D4-4558-96D0-E7E1065C612F}" type="pres">
      <dgm:prSet presAssocID="{05DD211B-46DA-4E16-97CB-525AA3AA276A}" presName="sibTrans" presStyleLbl="sibTrans1D1" presStyleIdx="0" presStyleCnt="3"/>
      <dgm:spPr/>
      <dgm:t>
        <a:bodyPr/>
        <a:lstStyle/>
        <a:p>
          <a:endParaRPr lang="tr-TR"/>
        </a:p>
      </dgm:t>
    </dgm:pt>
    <dgm:pt modelId="{E604D09A-6E5B-4C99-8EBA-822C5271796E}" type="pres">
      <dgm:prSet presAssocID="{4621F421-AD8C-44B1-9CF9-F48D8943DD8A}" presName="node" presStyleLbl="node1" presStyleIdx="1" presStyleCnt="3">
        <dgm:presLayoutVars>
          <dgm:bulletEnabled val="1"/>
        </dgm:presLayoutVars>
      </dgm:prSet>
      <dgm:spPr/>
      <dgm:t>
        <a:bodyPr/>
        <a:lstStyle/>
        <a:p>
          <a:endParaRPr lang="tr-TR"/>
        </a:p>
      </dgm:t>
    </dgm:pt>
    <dgm:pt modelId="{62127E30-EA60-4F46-B1C9-41577F38C025}" type="pres">
      <dgm:prSet presAssocID="{4621F421-AD8C-44B1-9CF9-F48D8943DD8A}" presName="spNode" presStyleCnt="0"/>
      <dgm:spPr/>
    </dgm:pt>
    <dgm:pt modelId="{60DF8413-9CFC-4B08-B45F-C3F656693938}" type="pres">
      <dgm:prSet presAssocID="{A961FFFF-87CA-4DE8-AE3F-7F3CEC4A40F9}" presName="sibTrans" presStyleLbl="sibTrans1D1" presStyleIdx="1" presStyleCnt="3"/>
      <dgm:spPr/>
      <dgm:t>
        <a:bodyPr/>
        <a:lstStyle/>
        <a:p>
          <a:endParaRPr lang="tr-TR"/>
        </a:p>
      </dgm:t>
    </dgm:pt>
    <dgm:pt modelId="{4AACEADA-C9B4-408F-918E-2F97B70F0123}" type="pres">
      <dgm:prSet presAssocID="{46342387-9BB1-4C32-A67D-6FA95CB978D8}" presName="node" presStyleLbl="node1" presStyleIdx="2" presStyleCnt="3">
        <dgm:presLayoutVars>
          <dgm:bulletEnabled val="1"/>
        </dgm:presLayoutVars>
      </dgm:prSet>
      <dgm:spPr/>
      <dgm:t>
        <a:bodyPr/>
        <a:lstStyle/>
        <a:p>
          <a:endParaRPr lang="tr-TR"/>
        </a:p>
      </dgm:t>
    </dgm:pt>
    <dgm:pt modelId="{E42B6379-C056-430A-BF1A-81F30B8BF7EF}" type="pres">
      <dgm:prSet presAssocID="{46342387-9BB1-4C32-A67D-6FA95CB978D8}" presName="spNode" presStyleCnt="0"/>
      <dgm:spPr/>
    </dgm:pt>
    <dgm:pt modelId="{EE14AA86-C9DE-4BB1-98D0-D3E82863A873}" type="pres">
      <dgm:prSet presAssocID="{D4AC12B9-EC38-47E0-A821-E0D35D450E72}" presName="sibTrans" presStyleLbl="sibTrans1D1" presStyleIdx="2" presStyleCnt="3"/>
      <dgm:spPr/>
      <dgm:t>
        <a:bodyPr/>
        <a:lstStyle/>
        <a:p>
          <a:endParaRPr lang="tr-TR"/>
        </a:p>
      </dgm:t>
    </dgm:pt>
  </dgm:ptLst>
  <dgm:cxnLst>
    <dgm:cxn modelId="{1BA5E1AB-A9BB-4A9A-ADF8-545E798972EC}" type="presOf" srcId="{4621F421-AD8C-44B1-9CF9-F48D8943DD8A}" destId="{E604D09A-6E5B-4C99-8EBA-822C5271796E}" srcOrd="0" destOrd="0" presId="urn:microsoft.com/office/officeart/2005/8/layout/cycle5"/>
    <dgm:cxn modelId="{209B6FA9-3B25-460F-ADD7-1287461E911E}" srcId="{C6B728DB-9AD6-4B96-A6EB-95AAFB914464}" destId="{4621F421-AD8C-44B1-9CF9-F48D8943DD8A}" srcOrd="1" destOrd="0" parTransId="{F6ACBF3D-77FA-4242-ADAB-AFD4103F6447}" sibTransId="{A961FFFF-87CA-4DE8-AE3F-7F3CEC4A40F9}"/>
    <dgm:cxn modelId="{135D9A65-5E52-44CD-8D2A-92377C47C036}" type="presOf" srcId="{A961FFFF-87CA-4DE8-AE3F-7F3CEC4A40F9}" destId="{60DF8413-9CFC-4B08-B45F-C3F656693938}" srcOrd="0" destOrd="0" presId="urn:microsoft.com/office/officeart/2005/8/layout/cycle5"/>
    <dgm:cxn modelId="{7C7B4DF5-2C70-4066-BA26-6284C2E46099}" type="presOf" srcId="{05DD211B-46DA-4E16-97CB-525AA3AA276A}" destId="{06477E67-86D4-4558-96D0-E7E1065C612F}" srcOrd="0" destOrd="0" presId="urn:microsoft.com/office/officeart/2005/8/layout/cycle5"/>
    <dgm:cxn modelId="{0417D112-FD8A-46F9-ABDE-474520C5EAF6}" type="presOf" srcId="{C6B728DB-9AD6-4B96-A6EB-95AAFB914464}" destId="{D90A6118-C060-40B1-9A03-A3112DDD9685}" srcOrd="0" destOrd="0" presId="urn:microsoft.com/office/officeart/2005/8/layout/cycle5"/>
    <dgm:cxn modelId="{10D25106-E3CF-49F6-ABEC-3AC42B46F83B}" srcId="{C6B728DB-9AD6-4B96-A6EB-95AAFB914464}" destId="{F5593238-C044-4357-A388-37C6D130A292}" srcOrd="0" destOrd="0" parTransId="{3FE60A07-59D8-4679-AC2B-167D9C1AD251}" sibTransId="{05DD211B-46DA-4E16-97CB-525AA3AA276A}"/>
    <dgm:cxn modelId="{CD045803-103E-4F7D-9D82-453539FC7A03}" type="presOf" srcId="{D4AC12B9-EC38-47E0-A821-E0D35D450E72}" destId="{EE14AA86-C9DE-4BB1-98D0-D3E82863A873}" srcOrd="0" destOrd="0" presId="urn:microsoft.com/office/officeart/2005/8/layout/cycle5"/>
    <dgm:cxn modelId="{C4B878D3-FA2F-43E4-B53B-09C5126F4047}" srcId="{C6B728DB-9AD6-4B96-A6EB-95AAFB914464}" destId="{46342387-9BB1-4C32-A67D-6FA95CB978D8}" srcOrd="2" destOrd="0" parTransId="{FE5387E8-829D-4E9E-81BB-8B56A4635458}" sibTransId="{D4AC12B9-EC38-47E0-A821-E0D35D450E72}"/>
    <dgm:cxn modelId="{ED835EEA-4E8E-4575-8B45-ADE464E44B24}" type="presOf" srcId="{46342387-9BB1-4C32-A67D-6FA95CB978D8}" destId="{4AACEADA-C9B4-408F-918E-2F97B70F0123}" srcOrd="0" destOrd="0" presId="urn:microsoft.com/office/officeart/2005/8/layout/cycle5"/>
    <dgm:cxn modelId="{E3C6A595-E92D-45D2-8703-9AC47A8F31F2}" type="presOf" srcId="{F5593238-C044-4357-A388-37C6D130A292}" destId="{485935F6-3B64-4BB2-8BD1-098C2F01AC08}" srcOrd="0" destOrd="0" presId="urn:microsoft.com/office/officeart/2005/8/layout/cycle5"/>
    <dgm:cxn modelId="{0BF8468C-B447-406F-9BA0-9FC88C214142}" type="presParOf" srcId="{D90A6118-C060-40B1-9A03-A3112DDD9685}" destId="{485935F6-3B64-4BB2-8BD1-098C2F01AC08}" srcOrd="0" destOrd="0" presId="urn:microsoft.com/office/officeart/2005/8/layout/cycle5"/>
    <dgm:cxn modelId="{A03B58E6-E845-4695-918E-2EEAB61EDD6C}" type="presParOf" srcId="{D90A6118-C060-40B1-9A03-A3112DDD9685}" destId="{DC2FDB2B-9291-4666-91B4-F35E18AF284A}" srcOrd="1" destOrd="0" presId="urn:microsoft.com/office/officeart/2005/8/layout/cycle5"/>
    <dgm:cxn modelId="{F4ADFA24-C544-4EE2-AF00-CF9403B5B981}" type="presParOf" srcId="{D90A6118-C060-40B1-9A03-A3112DDD9685}" destId="{06477E67-86D4-4558-96D0-E7E1065C612F}" srcOrd="2" destOrd="0" presId="urn:microsoft.com/office/officeart/2005/8/layout/cycle5"/>
    <dgm:cxn modelId="{7BA58692-BF31-4A20-BBCB-CAFAE3F44F7B}" type="presParOf" srcId="{D90A6118-C060-40B1-9A03-A3112DDD9685}" destId="{E604D09A-6E5B-4C99-8EBA-822C5271796E}" srcOrd="3" destOrd="0" presId="urn:microsoft.com/office/officeart/2005/8/layout/cycle5"/>
    <dgm:cxn modelId="{04ED4411-384D-4428-B53D-AEFB876B7F41}" type="presParOf" srcId="{D90A6118-C060-40B1-9A03-A3112DDD9685}" destId="{62127E30-EA60-4F46-B1C9-41577F38C025}" srcOrd="4" destOrd="0" presId="urn:microsoft.com/office/officeart/2005/8/layout/cycle5"/>
    <dgm:cxn modelId="{EFA60D94-5391-4172-ADE5-238FA22E798D}" type="presParOf" srcId="{D90A6118-C060-40B1-9A03-A3112DDD9685}" destId="{60DF8413-9CFC-4B08-B45F-C3F656693938}" srcOrd="5" destOrd="0" presId="urn:microsoft.com/office/officeart/2005/8/layout/cycle5"/>
    <dgm:cxn modelId="{DF15F571-190F-4371-AD6F-40DF47403D0C}" type="presParOf" srcId="{D90A6118-C060-40B1-9A03-A3112DDD9685}" destId="{4AACEADA-C9B4-408F-918E-2F97B70F0123}" srcOrd="6" destOrd="0" presId="urn:microsoft.com/office/officeart/2005/8/layout/cycle5"/>
    <dgm:cxn modelId="{09CCDD31-6E99-4AB2-BA60-3E752D281EDF}" type="presParOf" srcId="{D90A6118-C060-40B1-9A03-A3112DDD9685}" destId="{E42B6379-C056-430A-BF1A-81F30B8BF7EF}" srcOrd="7" destOrd="0" presId="urn:microsoft.com/office/officeart/2005/8/layout/cycle5"/>
    <dgm:cxn modelId="{F929DF5E-FD37-4EF6-AB83-38BF25B64951}" type="presParOf" srcId="{D90A6118-C060-40B1-9A03-A3112DDD9685}" destId="{EE14AA86-C9DE-4BB1-98D0-D3E82863A873}" srcOrd="8" destOrd="0" presId="urn:microsoft.com/office/officeart/2005/8/layout/cycle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4850629-EB80-4347-8397-78B4BE325EB0}" type="doc">
      <dgm:prSet loTypeId="urn:microsoft.com/office/officeart/2005/8/layout/venn1" loCatId="relationship" qsTypeId="urn:microsoft.com/office/officeart/2005/8/quickstyle/3d4" qsCatId="3D" csTypeId="urn:microsoft.com/office/officeart/2005/8/colors/accent1_2" csCatId="accent1" phldr="1"/>
      <dgm:spPr/>
      <dgm:t>
        <a:bodyPr/>
        <a:lstStyle/>
        <a:p>
          <a:endParaRPr lang="tr-TR"/>
        </a:p>
      </dgm:t>
    </dgm:pt>
    <dgm:pt modelId="{EF137E3C-E4E8-4D4C-90CE-16EC7A6E7309}">
      <dgm:prSet/>
      <dgm:spPr/>
      <dgm:t>
        <a:bodyPr/>
        <a:lstStyle/>
        <a:p>
          <a:r>
            <a:rPr lang="tr-TR" dirty="0" smtClean="0"/>
            <a:t>DSM </a:t>
          </a:r>
          <a:r>
            <a:rPr lang="tr-TR" dirty="0"/>
            <a:t>– 5’te toplamda </a:t>
          </a:r>
          <a:r>
            <a:rPr lang="tr-TR" b="1" i="1" dirty="0"/>
            <a:t>10 tip kişilik </a:t>
          </a:r>
          <a:r>
            <a:rPr lang="tr-TR" dirty="0"/>
            <a:t>bozukluğu incelenir ve bunlar </a:t>
          </a:r>
          <a:r>
            <a:rPr lang="tr-TR" b="1" i="1" dirty="0"/>
            <a:t>A, B ve C </a:t>
          </a:r>
          <a:r>
            <a:rPr lang="tr-TR" dirty="0"/>
            <a:t>olmak üzere üç kümede toplanır.</a:t>
          </a:r>
        </a:p>
      </dgm:t>
    </dgm:pt>
    <dgm:pt modelId="{9D221BF2-0997-4F47-B7A4-1B801DC19FEB}" type="parTrans" cxnId="{E98631FE-3894-4E19-A39D-E04F74C032CD}">
      <dgm:prSet/>
      <dgm:spPr/>
      <dgm:t>
        <a:bodyPr/>
        <a:lstStyle/>
        <a:p>
          <a:endParaRPr lang="tr-TR"/>
        </a:p>
      </dgm:t>
    </dgm:pt>
    <dgm:pt modelId="{314201FE-9B45-459F-A2FF-65A46AEE6C04}" type="sibTrans" cxnId="{E98631FE-3894-4E19-A39D-E04F74C032CD}">
      <dgm:prSet/>
      <dgm:spPr/>
      <dgm:t>
        <a:bodyPr/>
        <a:lstStyle/>
        <a:p>
          <a:endParaRPr lang="tr-TR"/>
        </a:p>
      </dgm:t>
    </dgm:pt>
    <dgm:pt modelId="{26C22A63-5943-4E71-89F1-41D8A849A047}" type="pres">
      <dgm:prSet presAssocID="{D4850629-EB80-4347-8397-78B4BE325EB0}" presName="compositeShape" presStyleCnt="0">
        <dgm:presLayoutVars>
          <dgm:chMax val="7"/>
          <dgm:dir/>
          <dgm:resizeHandles val="exact"/>
        </dgm:presLayoutVars>
      </dgm:prSet>
      <dgm:spPr/>
      <dgm:t>
        <a:bodyPr/>
        <a:lstStyle/>
        <a:p>
          <a:endParaRPr lang="tr-TR"/>
        </a:p>
      </dgm:t>
    </dgm:pt>
    <dgm:pt modelId="{2C2C69C0-5C7B-4F9C-895D-8272281DABAE}" type="pres">
      <dgm:prSet presAssocID="{EF137E3C-E4E8-4D4C-90CE-16EC7A6E7309}" presName="circ1TxSh" presStyleLbl="vennNode1" presStyleIdx="0" presStyleCnt="1"/>
      <dgm:spPr/>
      <dgm:t>
        <a:bodyPr/>
        <a:lstStyle/>
        <a:p>
          <a:endParaRPr lang="tr-TR"/>
        </a:p>
      </dgm:t>
    </dgm:pt>
  </dgm:ptLst>
  <dgm:cxnLst>
    <dgm:cxn modelId="{356BB169-DD59-4F44-A949-E5F972DC2AB2}" type="presOf" srcId="{EF137E3C-E4E8-4D4C-90CE-16EC7A6E7309}" destId="{2C2C69C0-5C7B-4F9C-895D-8272281DABAE}" srcOrd="0" destOrd="0" presId="urn:microsoft.com/office/officeart/2005/8/layout/venn1"/>
    <dgm:cxn modelId="{DD42D544-4F8F-411D-9570-412633A2195B}" type="presOf" srcId="{D4850629-EB80-4347-8397-78B4BE325EB0}" destId="{26C22A63-5943-4E71-89F1-41D8A849A047}" srcOrd="0" destOrd="0" presId="urn:microsoft.com/office/officeart/2005/8/layout/venn1"/>
    <dgm:cxn modelId="{E98631FE-3894-4E19-A39D-E04F74C032CD}" srcId="{D4850629-EB80-4347-8397-78B4BE325EB0}" destId="{EF137E3C-E4E8-4D4C-90CE-16EC7A6E7309}" srcOrd="0" destOrd="0" parTransId="{9D221BF2-0997-4F47-B7A4-1B801DC19FEB}" sibTransId="{314201FE-9B45-459F-A2FF-65A46AEE6C04}"/>
    <dgm:cxn modelId="{39BF2237-7857-4C82-9176-16997C1CB16D}" type="presParOf" srcId="{26C22A63-5943-4E71-89F1-41D8A849A047}" destId="{2C2C69C0-5C7B-4F9C-895D-8272281DABAE}" srcOrd="0" destOrd="0" presId="urn:microsoft.com/office/officeart/2005/8/layout/venn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72BC86-0A98-45ED-90C5-989C60707DE8}" type="doc">
      <dgm:prSet loTypeId="urn:microsoft.com/office/officeart/2005/8/layout/venn1" loCatId="relationship" qsTypeId="urn:microsoft.com/office/officeart/2005/8/quickstyle/3d1" qsCatId="3D" csTypeId="urn:microsoft.com/office/officeart/2005/8/colors/colorful1#2" csCatId="colorful"/>
      <dgm:spPr/>
      <dgm:t>
        <a:bodyPr/>
        <a:lstStyle/>
        <a:p>
          <a:endParaRPr lang="tr-TR"/>
        </a:p>
      </dgm:t>
    </dgm:pt>
    <dgm:pt modelId="{7641B0DD-83F0-4CDE-9154-607381604147}">
      <dgm:prSet/>
      <dgm:spPr/>
      <dgm:t>
        <a:bodyPr/>
        <a:lstStyle/>
        <a:p>
          <a:r>
            <a:rPr lang="tr-TR"/>
            <a:t>A Kümesi (tuhaf ve alışılmamış): Paranoid, Şizoid ve Şizotipal Kişilik Bozukluğu</a:t>
          </a:r>
        </a:p>
      </dgm:t>
    </dgm:pt>
    <dgm:pt modelId="{BE13AB5A-D1B3-4164-8B2D-93337D4ECD05}" type="parTrans" cxnId="{56D98D4E-1071-4245-B2BA-24B30A8A30EF}">
      <dgm:prSet/>
      <dgm:spPr/>
      <dgm:t>
        <a:bodyPr/>
        <a:lstStyle/>
        <a:p>
          <a:endParaRPr lang="tr-TR"/>
        </a:p>
      </dgm:t>
    </dgm:pt>
    <dgm:pt modelId="{5747B75A-F98C-4010-A193-43FB42179B5F}" type="sibTrans" cxnId="{56D98D4E-1071-4245-B2BA-24B30A8A30EF}">
      <dgm:prSet/>
      <dgm:spPr/>
      <dgm:t>
        <a:bodyPr/>
        <a:lstStyle/>
        <a:p>
          <a:endParaRPr lang="tr-TR"/>
        </a:p>
      </dgm:t>
    </dgm:pt>
    <dgm:pt modelId="{AE05E34F-F5EF-4088-9E1A-387BF68BF222}">
      <dgm:prSet/>
      <dgm:spPr/>
      <dgm:t>
        <a:bodyPr/>
        <a:lstStyle/>
        <a:p>
          <a:r>
            <a:rPr lang="tr-TR"/>
            <a:t>B Kümesi (hareketli ve kararsız): Antisosyal, Narsistik, Histriyonik ve Borderline Kişilik Bozukluğu</a:t>
          </a:r>
        </a:p>
      </dgm:t>
    </dgm:pt>
    <dgm:pt modelId="{8EA8F369-56D1-4781-A1BF-B5CB9DA3D006}" type="parTrans" cxnId="{FA6CDCE6-7B55-48D7-91E7-4E08F9F566EA}">
      <dgm:prSet/>
      <dgm:spPr/>
      <dgm:t>
        <a:bodyPr/>
        <a:lstStyle/>
        <a:p>
          <a:endParaRPr lang="tr-TR"/>
        </a:p>
      </dgm:t>
    </dgm:pt>
    <dgm:pt modelId="{F060AAB5-0FC1-43D1-9E1C-D49AA120E353}" type="sibTrans" cxnId="{FA6CDCE6-7B55-48D7-91E7-4E08F9F566EA}">
      <dgm:prSet/>
      <dgm:spPr/>
      <dgm:t>
        <a:bodyPr/>
        <a:lstStyle/>
        <a:p>
          <a:endParaRPr lang="tr-TR"/>
        </a:p>
      </dgm:t>
    </dgm:pt>
    <dgm:pt modelId="{70F17BEA-3355-426B-BCB1-70C820D19EDE}">
      <dgm:prSet/>
      <dgm:spPr/>
      <dgm:t>
        <a:bodyPr/>
        <a:lstStyle/>
        <a:p>
          <a:r>
            <a:rPr lang="tr-TR"/>
            <a:t>C Kümesi (Endişeli ve korkan): Çekingen, Bağımlı ve Obsesif-Kompulsif Kişilik Bozukluğu</a:t>
          </a:r>
        </a:p>
      </dgm:t>
    </dgm:pt>
    <dgm:pt modelId="{BA947B08-1857-4ABB-8E07-0706B4424091}" type="parTrans" cxnId="{D81DE156-C68A-4454-82A8-E87EE0481BAD}">
      <dgm:prSet/>
      <dgm:spPr/>
      <dgm:t>
        <a:bodyPr/>
        <a:lstStyle/>
        <a:p>
          <a:endParaRPr lang="tr-TR"/>
        </a:p>
      </dgm:t>
    </dgm:pt>
    <dgm:pt modelId="{AE8107BF-E92B-42F6-A211-E39E1A037FD6}" type="sibTrans" cxnId="{D81DE156-C68A-4454-82A8-E87EE0481BAD}">
      <dgm:prSet/>
      <dgm:spPr/>
      <dgm:t>
        <a:bodyPr/>
        <a:lstStyle/>
        <a:p>
          <a:endParaRPr lang="tr-TR"/>
        </a:p>
      </dgm:t>
    </dgm:pt>
    <dgm:pt modelId="{D871E555-E572-4CBC-B0AD-A0A94F885A30}" type="pres">
      <dgm:prSet presAssocID="{4972BC86-0A98-45ED-90C5-989C60707DE8}" presName="compositeShape" presStyleCnt="0">
        <dgm:presLayoutVars>
          <dgm:chMax val="7"/>
          <dgm:dir/>
          <dgm:resizeHandles val="exact"/>
        </dgm:presLayoutVars>
      </dgm:prSet>
      <dgm:spPr/>
      <dgm:t>
        <a:bodyPr/>
        <a:lstStyle/>
        <a:p>
          <a:endParaRPr lang="tr-TR"/>
        </a:p>
      </dgm:t>
    </dgm:pt>
    <dgm:pt modelId="{911105B1-C92D-4562-97CF-051DA75C15F7}" type="pres">
      <dgm:prSet presAssocID="{7641B0DD-83F0-4CDE-9154-607381604147}" presName="circ1" presStyleLbl="vennNode1" presStyleIdx="0" presStyleCnt="3"/>
      <dgm:spPr/>
      <dgm:t>
        <a:bodyPr/>
        <a:lstStyle/>
        <a:p>
          <a:endParaRPr lang="tr-TR"/>
        </a:p>
      </dgm:t>
    </dgm:pt>
    <dgm:pt modelId="{8906B994-B773-4819-A4B9-705514D50AFD}" type="pres">
      <dgm:prSet presAssocID="{7641B0DD-83F0-4CDE-9154-607381604147}" presName="circ1Tx" presStyleLbl="revTx" presStyleIdx="0" presStyleCnt="0">
        <dgm:presLayoutVars>
          <dgm:chMax val="0"/>
          <dgm:chPref val="0"/>
          <dgm:bulletEnabled val="1"/>
        </dgm:presLayoutVars>
      </dgm:prSet>
      <dgm:spPr/>
      <dgm:t>
        <a:bodyPr/>
        <a:lstStyle/>
        <a:p>
          <a:endParaRPr lang="tr-TR"/>
        </a:p>
      </dgm:t>
    </dgm:pt>
    <dgm:pt modelId="{BEB59A8D-B48E-41FB-8330-7F80DDA02237}" type="pres">
      <dgm:prSet presAssocID="{AE05E34F-F5EF-4088-9E1A-387BF68BF222}" presName="circ2" presStyleLbl="vennNode1" presStyleIdx="1" presStyleCnt="3"/>
      <dgm:spPr/>
      <dgm:t>
        <a:bodyPr/>
        <a:lstStyle/>
        <a:p>
          <a:endParaRPr lang="tr-TR"/>
        </a:p>
      </dgm:t>
    </dgm:pt>
    <dgm:pt modelId="{A73B4E82-ECC8-4B6E-8268-CD271210D5E5}" type="pres">
      <dgm:prSet presAssocID="{AE05E34F-F5EF-4088-9E1A-387BF68BF222}" presName="circ2Tx" presStyleLbl="revTx" presStyleIdx="0" presStyleCnt="0">
        <dgm:presLayoutVars>
          <dgm:chMax val="0"/>
          <dgm:chPref val="0"/>
          <dgm:bulletEnabled val="1"/>
        </dgm:presLayoutVars>
      </dgm:prSet>
      <dgm:spPr/>
      <dgm:t>
        <a:bodyPr/>
        <a:lstStyle/>
        <a:p>
          <a:endParaRPr lang="tr-TR"/>
        </a:p>
      </dgm:t>
    </dgm:pt>
    <dgm:pt modelId="{C176189E-E77C-44A7-BBFB-82246A8925B9}" type="pres">
      <dgm:prSet presAssocID="{70F17BEA-3355-426B-BCB1-70C820D19EDE}" presName="circ3" presStyleLbl="vennNode1" presStyleIdx="2" presStyleCnt="3"/>
      <dgm:spPr/>
      <dgm:t>
        <a:bodyPr/>
        <a:lstStyle/>
        <a:p>
          <a:endParaRPr lang="tr-TR"/>
        </a:p>
      </dgm:t>
    </dgm:pt>
    <dgm:pt modelId="{50859CD9-F665-4DC0-AE7C-88C32CC1A9A3}" type="pres">
      <dgm:prSet presAssocID="{70F17BEA-3355-426B-BCB1-70C820D19EDE}" presName="circ3Tx" presStyleLbl="revTx" presStyleIdx="0" presStyleCnt="0">
        <dgm:presLayoutVars>
          <dgm:chMax val="0"/>
          <dgm:chPref val="0"/>
          <dgm:bulletEnabled val="1"/>
        </dgm:presLayoutVars>
      </dgm:prSet>
      <dgm:spPr/>
      <dgm:t>
        <a:bodyPr/>
        <a:lstStyle/>
        <a:p>
          <a:endParaRPr lang="tr-TR"/>
        </a:p>
      </dgm:t>
    </dgm:pt>
  </dgm:ptLst>
  <dgm:cxnLst>
    <dgm:cxn modelId="{D81DE156-C68A-4454-82A8-E87EE0481BAD}" srcId="{4972BC86-0A98-45ED-90C5-989C60707DE8}" destId="{70F17BEA-3355-426B-BCB1-70C820D19EDE}" srcOrd="2" destOrd="0" parTransId="{BA947B08-1857-4ABB-8E07-0706B4424091}" sibTransId="{AE8107BF-E92B-42F6-A211-E39E1A037FD6}"/>
    <dgm:cxn modelId="{DBA7C07F-FD44-4126-BE2B-C60889819627}" type="presOf" srcId="{7641B0DD-83F0-4CDE-9154-607381604147}" destId="{911105B1-C92D-4562-97CF-051DA75C15F7}" srcOrd="0" destOrd="0" presId="urn:microsoft.com/office/officeart/2005/8/layout/venn1"/>
    <dgm:cxn modelId="{A2499BD6-2ECB-49A3-B4BA-A27B5FC83843}" type="presOf" srcId="{AE05E34F-F5EF-4088-9E1A-387BF68BF222}" destId="{A73B4E82-ECC8-4B6E-8268-CD271210D5E5}" srcOrd="1" destOrd="0" presId="urn:microsoft.com/office/officeart/2005/8/layout/venn1"/>
    <dgm:cxn modelId="{41DEE3DB-267A-4B60-AB84-6ECC37C4FB28}" type="presOf" srcId="{4972BC86-0A98-45ED-90C5-989C60707DE8}" destId="{D871E555-E572-4CBC-B0AD-A0A94F885A30}" srcOrd="0" destOrd="0" presId="urn:microsoft.com/office/officeart/2005/8/layout/venn1"/>
    <dgm:cxn modelId="{970B6FEE-454B-46CE-917A-74F9A115CD9C}" type="presOf" srcId="{70F17BEA-3355-426B-BCB1-70C820D19EDE}" destId="{C176189E-E77C-44A7-BBFB-82246A8925B9}" srcOrd="0" destOrd="0" presId="urn:microsoft.com/office/officeart/2005/8/layout/venn1"/>
    <dgm:cxn modelId="{FA6CDCE6-7B55-48D7-91E7-4E08F9F566EA}" srcId="{4972BC86-0A98-45ED-90C5-989C60707DE8}" destId="{AE05E34F-F5EF-4088-9E1A-387BF68BF222}" srcOrd="1" destOrd="0" parTransId="{8EA8F369-56D1-4781-A1BF-B5CB9DA3D006}" sibTransId="{F060AAB5-0FC1-43D1-9E1C-D49AA120E353}"/>
    <dgm:cxn modelId="{6378C708-DC81-4BA8-8E73-F635D8F493B6}" type="presOf" srcId="{70F17BEA-3355-426B-BCB1-70C820D19EDE}" destId="{50859CD9-F665-4DC0-AE7C-88C32CC1A9A3}" srcOrd="1" destOrd="0" presId="urn:microsoft.com/office/officeart/2005/8/layout/venn1"/>
    <dgm:cxn modelId="{56D98D4E-1071-4245-B2BA-24B30A8A30EF}" srcId="{4972BC86-0A98-45ED-90C5-989C60707DE8}" destId="{7641B0DD-83F0-4CDE-9154-607381604147}" srcOrd="0" destOrd="0" parTransId="{BE13AB5A-D1B3-4164-8B2D-93337D4ECD05}" sibTransId="{5747B75A-F98C-4010-A193-43FB42179B5F}"/>
    <dgm:cxn modelId="{64A73F87-E3F1-4BC6-8DCA-D80B4B84C39D}" type="presOf" srcId="{AE05E34F-F5EF-4088-9E1A-387BF68BF222}" destId="{BEB59A8D-B48E-41FB-8330-7F80DDA02237}" srcOrd="0" destOrd="0" presId="urn:microsoft.com/office/officeart/2005/8/layout/venn1"/>
    <dgm:cxn modelId="{7C838317-8B04-4B6D-87EF-2B3BB22EDE39}" type="presOf" srcId="{7641B0DD-83F0-4CDE-9154-607381604147}" destId="{8906B994-B773-4819-A4B9-705514D50AFD}" srcOrd="1" destOrd="0" presId="urn:microsoft.com/office/officeart/2005/8/layout/venn1"/>
    <dgm:cxn modelId="{AFD7BAB7-2077-401F-9E19-488D5FC93C29}" type="presParOf" srcId="{D871E555-E572-4CBC-B0AD-A0A94F885A30}" destId="{911105B1-C92D-4562-97CF-051DA75C15F7}" srcOrd="0" destOrd="0" presId="urn:microsoft.com/office/officeart/2005/8/layout/venn1"/>
    <dgm:cxn modelId="{41BE4100-EDC6-4648-BA76-72512E206525}" type="presParOf" srcId="{D871E555-E572-4CBC-B0AD-A0A94F885A30}" destId="{8906B994-B773-4819-A4B9-705514D50AFD}" srcOrd="1" destOrd="0" presId="urn:microsoft.com/office/officeart/2005/8/layout/venn1"/>
    <dgm:cxn modelId="{7203F16B-784B-4E9D-8670-4B4590D854E2}" type="presParOf" srcId="{D871E555-E572-4CBC-B0AD-A0A94F885A30}" destId="{BEB59A8D-B48E-41FB-8330-7F80DDA02237}" srcOrd="2" destOrd="0" presId="urn:microsoft.com/office/officeart/2005/8/layout/venn1"/>
    <dgm:cxn modelId="{A2D41440-AA68-4881-AEE2-FC98FF69C39B}" type="presParOf" srcId="{D871E555-E572-4CBC-B0AD-A0A94F885A30}" destId="{A73B4E82-ECC8-4B6E-8268-CD271210D5E5}" srcOrd="3" destOrd="0" presId="urn:microsoft.com/office/officeart/2005/8/layout/venn1"/>
    <dgm:cxn modelId="{2E4A68A6-DA3F-4207-9489-8D90DBCE516B}" type="presParOf" srcId="{D871E555-E572-4CBC-B0AD-A0A94F885A30}" destId="{C176189E-E77C-44A7-BBFB-82246A8925B9}" srcOrd="4" destOrd="0" presId="urn:microsoft.com/office/officeart/2005/8/layout/venn1"/>
    <dgm:cxn modelId="{EBB8AC50-48E8-4F8B-BEE5-5B8E9BE27144}" type="presParOf" srcId="{D871E555-E572-4CBC-B0AD-A0A94F885A30}" destId="{50859CD9-F665-4DC0-AE7C-88C32CC1A9A3}" srcOrd="5" destOrd="0" presId="urn:microsoft.com/office/officeart/2005/8/layout/venn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854A4E-890C-4219-8B41-C16390BFB383}">
      <dsp:nvSpPr>
        <dsp:cNvPr id="0" name=""/>
        <dsp:cNvSpPr/>
      </dsp:nvSpPr>
      <dsp:spPr>
        <a:xfrm>
          <a:off x="0" y="141987"/>
          <a:ext cx="11036807" cy="794503"/>
        </a:xfrm>
        <a:prstGeom prst="roundRect">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kern="1200"/>
            <a:t>Kişilik, devamlı gelişme eğilimindedir. </a:t>
          </a:r>
        </a:p>
      </dsp:txBody>
      <dsp:txXfrm>
        <a:off x="38784" y="180771"/>
        <a:ext cx="10959239" cy="716935"/>
      </dsp:txXfrm>
    </dsp:sp>
    <dsp:sp modelId="{DF62172C-4830-4DFE-B332-13FC3A389CA5}">
      <dsp:nvSpPr>
        <dsp:cNvPr id="0" name=""/>
        <dsp:cNvSpPr/>
      </dsp:nvSpPr>
      <dsp:spPr>
        <a:xfrm>
          <a:off x="0" y="994090"/>
          <a:ext cx="11036807" cy="794503"/>
        </a:xfrm>
        <a:prstGeom prst="roundRect">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kern="1200"/>
            <a:t>Bu gelişimin amacı olgun ve dengeli bir benlik geliştirmektedir. </a:t>
          </a:r>
        </a:p>
      </dsp:txBody>
      <dsp:txXfrm>
        <a:off x="38784" y="1032874"/>
        <a:ext cx="10959239" cy="716935"/>
      </dsp:txXfrm>
    </dsp:sp>
    <dsp:sp modelId="{9A084B05-5020-49AA-8C44-78536A0FD799}">
      <dsp:nvSpPr>
        <dsp:cNvPr id="0" name=""/>
        <dsp:cNvSpPr/>
      </dsp:nvSpPr>
      <dsp:spPr>
        <a:xfrm>
          <a:off x="0" y="1846193"/>
          <a:ext cx="11036807" cy="794503"/>
        </a:xfrm>
        <a:prstGeom prst="roundRect">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kern="1200"/>
            <a:t>Bu da yapısal ve çevresel faktörler arasındaki etkileşimin sonucu olarak çeşitli süreçlerden geçerek çocuğun işlevlerinin değişmesi ve artmasıdır. </a:t>
          </a:r>
        </a:p>
      </dsp:txBody>
      <dsp:txXfrm>
        <a:off x="38784" y="1884977"/>
        <a:ext cx="10959239" cy="716935"/>
      </dsp:txXfrm>
    </dsp:sp>
    <dsp:sp modelId="{9049A673-D735-4C83-81FC-3F2701FB4ED6}">
      <dsp:nvSpPr>
        <dsp:cNvPr id="0" name=""/>
        <dsp:cNvSpPr/>
      </dsp:nvSpPr>
      <dsp:spPr>
        <a:xfrm>
          <a:off x="0" y="2698297"/>
          <a:ext cx="11036807" cy="794503"/>
        </a:xfrm>
        <a:prstGeom prst="roundRect">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kern="1200"/>
            <a:t>Ergenliğin sonlarına kadar devam eden kişilik gelişimi, duygu, düşünce davranış boyutlarında bireyin tutarlı ve bütünlük sağlayan bir yapıya ulaşması ile oluşmuş sayılmaktadır. </a:t>
          </a:r>
        </a:p>
      </dsp:txBody>
      <dsp:txXfrm>
        <a:off x="38784" y="2737081"/>
        <a:ext cx="10959239" cy="716935"/>
      </dsp:txXfrm>
    </dsp:sp>
    <dsp:sp modelId="{21B1FB38-25F7-4960-91D2-7495B18933A1}">
      <dsp:nvSpPr>
        <dsp:cNvPr id="0" name=""/>
        <dsp:cNvSpPr/>
      </dsp:nvSpPr>
      <dsp:spPr>
        <a:xfrm>
          <a:off x="0" y="3550400"/>
          <a:ext cx="11036807" cy="794503"/>
        </a:xfrm>
        <a:prstGeom prst="round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kern="1200" dirty="0"/>
            <a:t>İçinde çatışmaları daha az ve dengeli olduğunu düşündüğümüz bu yapı, zaman sürecinde değişikliklere uğramasına rağmen temel özelliklerini sürdürme eğilimindedir.</a:t>
          </a:r>
        </a:p>
      </dsp:txBody>
      <dsp:txXfrm>
        <a:off x="38784" y="3589184"/>
        <a:ext cx="10959239" cy="7169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5935F6-3B64-4BB2-8BD1-098C2F01AC08}">
      <dsp:nvSpPr>
        <dsp:cNvPr id="0" name=""/>
        <dsp:cNvSpPr/>
      </dsp:nvSpPr>
      <dsp:spPr>
        <a:xfrm>
          <a:off x="4056688" y="1359"/>
          <a:ext cx="2648408" cy="1721465"/>
        </a:xfrm>
        <a:prstGeom prst="roundRect">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a:t>1. Kişinin kendisinin işaretlediği ve öz değerlendirme yaptığı sorular (Kişi soruları doğru-yanlış ya da derecelendirme biçiminde işaretler)</a:t>
          </a:r>
        </a:p>
      </dsp:txBody>
      <dsp:txXfrm>
        <a:off x="4140723" y="85394"/>
        <a:ext cx="2480338" cy="1553395"/>
      </dsp:txXfrm>
    </dsp:sp>
    <dsp:sp modelId="{06477E67-86D4-4558-96D0-E7E1065C612F}">
      <dsp:nvSpPr>
        <dsp:cNvPr id="0" name=""/>
        <dsp:cNvSpPr/>
      </dsp:nvSpPr>
      <dsp:spPr>
        <a:xfrm>
          <a:off x="3085183" y="862091"/>
          <a:ext cx="4591418" cy="4591418"/>
        </a:xfrm>
        <a:custGeom>
          <a:avLst/>
          <a:gdLst/>
          <a:ahLst/>
          <a:cxnLst/>
          <a:rect l="0" t="0" r="0" b="0"/>
          <a:pathLst>
            <a:path>
              <a:moveTo>
                <a:pt x="3975327" y="730729"/>
              </a:moveTo>
              <a:arcTo wR="2295709" hR="2295709" stAng="19021412" swAng="2301878"/>
            </a:path>
          </a:pathLst>
        </a:custGeom>
        <a:noFill/>
        <a:ln w="6350" cap="flat" cmpd="sng" algn="ctr">
          <a:solidFill>
            <a:schemeClr val="accent3">
              <a:hueOff val="0"/>
              <a:satOff val="0"/>
              <a:lumOff val="0"/>
              <a:alphaOff val="0"/>
            </a:schemeClr>
          </a:solidFill>
          <a:prstDash val="solid"/>
          <a:miter lim="800000"/>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E604D09A-6E5B-4C99-8EBA-822C5271796E}">
      <dsp:nvSpPr>
        <dsp:cNvPr id="0" name=""/>
        <dsp:cNvSpPr/>
      </dsp:nvSpPr>
      <dsp:spPr>
        <a:xfrm>
          <a:off x="6044830" y="3444922"/>
          <a:ext cx="2648408" cy="1721465"/>
        </a:xfrm>
        <a:prstGeom prst="roundRect">
          <a:avLst/>
        </a:prstGeom>
        <a:solidFill>
          <a:schemeClr val="accent3">
            <a:hueOff val="-3896889"/>
            <a:satOff val="-4547"/>
            <a:lumOff val="10393"/>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a:t>2. Yapılandırılmış-yarı yapılandırılmış görüşmeler (Deneyimli ve eğitimli görüşmeciler kişilerle yüz yüze görüşür.)</a:t>
          </a:r>
        </a:p>
      </dsp:txBody>
      <dsp:txXfrm>
        <a:off x="6128865" y="3528957"/>
        <a:ext cx="2480338" cy="1553395"/>
      </dsp:txXfrm>
    </dsp:sp>
    <dsp:sp modelId="{60DF8413-9CFC-4B08-B45F-C3F656693938}">
      <dsp:nvSpPr>
        <dsp:cNvPr id="0" name=""/>
        <dsp:cNvSpPr/>
      </dsp:nvSpPr>
      <dsp:spPr>
        <a:xfrm>
          <a:off x="3085183" y="862091"/>
          <a:ext cx="4591418" cy="4591418"/>
        </a:xfrm>
        <a:custGeom>
          <a:avLst/>
          <a:gdLst/>
          <a:ahLst/>
          <a:cxnLst/>
          <a:rect l="0" t="0" r="0" b="0"/>
          <a:pathLst>
            <a:path>
              <a:moveTo>
                <a:pt x="2999977" y="4480722"/>
              </a:moveTo>
              <a:arcTo wR="2295709" hR="2295709" stAng="4328097" swAng="2143806"/>
            </a:path>
          </a:pathLst>
        </a:custGeom>
        <a:noFill/>
        <a:ln w="6350" cap="flat" cmpd="sng" algn="ctr">
          <a:solidFill>
            <a:schemeClr val="accent3">
              <a:hueOff val="-3896889"/>
              <a:satOff val="-4547"/>
              <a:lumOff val="10393"/>
              <a:alphaOff val="0"/>
            </a:schemeClr>
          </a:solidFill>
          <a:prstDash val="solid"/>
          <a:miter lim="800000"/>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4AACEADA-C9B4-408F-918E-2F97B70F0123}">
      <dsp:nvSpPr>
        <dsp:cNvPr id="0" name=""/>
        <dsp:cNvSpPr/>
      </dsp:nvSpPr>
      <dsp:spPr>
        <a:xfrm>
          <a:off x="2068546" y="3444922"/>
          <a:ext cx="2648408" cy="1721465"/>
        </a:xfrm>
        <a:prstGeom prst="roundRect">
          <a:avLst/>
        </a:prstGeom>
        <a:solidFill>
          <a:schemeClr val="accent3">
            <a:hueOff val="-7793778"/>
            <a:satOff val="-9094"/>
            <a:lumOff val="20786"/>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a:t>3. Kişinin yakın çevresinden birisi ile görüşmedir.</a:t>
          </a:r>
        </a:p>
      </dsp:txBody>
      <dsp:txXfrm>
        <a:off x="2152581" y="3528957"/>
        <a:ext cx="2480338" cy="1553395"/>
      </dsp:txXfrm>
    </dsp:sp>
    <dsp:sp modelId="{EE14AA86-C9DE-4BB1-98D0-D3E82863A873}">
      <dsp:nvSpPr>
        <dsp:cNvPr id="0" name=""/>
        <dsp:cNvSpPr/>
      </dsp:nvSpPr>
      <dsp:spPr>
        <a:xfrm>
          <a:off x="3085183" y="862091"/>
          <a:ext cx="4591418" cy="4591418"/>
        </a:xfrm>
        <a:custGeom>
          <a:avLst/>
          <a:gdLst/>
          <a:ahLst/>
          <a:cxnLst/>
          <a:rect l="0" t="0" r="0" b="0"/>
          <a:pathLst>
            <a:path>
              <a:moveTo>
                <a:pt x="7432" y="2111123"/>
              </a:moveTo>
              <a:arcTo wR="2295709" hR="2295709" stAng="11076709" swAng="2301878"/>
            </a:path>
          </a:pathLst>
        </a:custGeom>
        <a:noFill/>
        <a:ln w="6350" cap="flat" cmpd="sng" algn="ctr">
          <a:solidFill>
            <a:schemeClr val="accent3">
              <a:hueOff val="-7793778"/>
              <a:satOff val="-9094"/>
              <a:lumOff val="20786"/>
              <a:alphaOff val="0"/>
            </a:schemeClr>
          </a:solidFill>
          <a:prstDash val="solid"/>
          <a:miter lim="800000"/>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2C69C0-5C7B-4F9C-895D-8272281DABAE}">
      <dsp:nvSpPr>
        <dsp:cNvPr id="0" name=""/>
        <dsp:cNvSpPr/>
      </dsp:nvSpPr>
      <dsp:spPr>
        <a:xfrm>
          <a:off x="2744254" y="0"/>
          <a:ext cx="4351841" cy="4351841"/>
        </a:xfrm>
        <a:prstGeom prst="ellipse">
          <a:avLst/>
        </a:prstGeom>
        <a:solidFill>
          <a:schemeClr val="accent1">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r>
            <a:rPr lang="tr-TR" sz="2500" kern="1200" dirty="0"/>
            <a:t>DSM – 5’teki 10 Tip Kişilik Bozukluğu: DSM – 5’te toplamda </a:t>
          </a:r>
          <a:r>
            <a:rPr lang="tr-TR" sz="2500" b="1" i="1" kern="1200" dirty="0"/>
            <a:t>10 tip kişilik </a:t>
          </a:r>
          <a:r>
            <a:rPr lang="tr-TR" sz="2500" kern="1200" dirty="0"/>
            <a:t>bozukluğu incelenir ve bunlar </a:t>
          </a:r>
          <a:r>
            <a:rPr lang="tr-TR" sz="2500" b="1" i="1" kern="1200" dirty="0"/>
            <a:t>A, B ve C </a:t>
          </a:r>
          <a:r>
            <a:rPr lang="tr-TR" sz="2500" kern="1200" dirty="0"/>
            <a:t>olmak üzere üç kümede toplanır.</a:t>
          </a:r>
        </a:p>
      </dsp:txBody>
      <dsp:txXfrm>
        <a:off x="3381566" y="637312"/>
        <a:ext cx="3077217" cy="307721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1105B1-C92D-4562-97CF-051DA75C15F7}">
      <dsp:nvSpPr>
        <dsp:cNvPr id="0" name=""/>
        <dsp:cNvSpPr/>
      </dsp:nvSpPr>
      <dsp:spPr>
        <a:xfrm>
          <a:off x="3656825" y="65828"/>
          <a:ext cx="3159744" cy="3159744"/>
        </a:xfrm>
        <a:prstGeom prst="ellipse">
          <a:avLst/>
        </a:prstGeom>
        <a:solidFill>
          <a:schemeClr val="accent2">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tr-TR" sz="1600" kern="1200"/>
            <a:t>A Kümesi (tuhaf ve alışılmamış): Paranoid, Şizoid ve Şizotipal Kişilik Bozukluğu</a:t>
          </a:r>
        </a:p>
      </dsp:txBody>
      <dsp:txXfrm>
        <a:off x="4078124" y="618783"/>
        <a:ext cx="2317146" cy="1421885"/>
      </dsp:txXfrm>
    </dsp:sp>
    <dsp:sp modelId="{BEB59A8D-B48E-41FB-8330-7F80DDA02237}">
      <dsp:nvSpPr>
        <dsp:cNvPr id="0" name=""/>
        <dsp:cNvSpPr/>
      </dsp:nvSpPr>
      <dsp:spPr>
        <a:xfrm>
          <a:off x="4796966" y="2040668"/>
          <a:ext cx="3159744" cy="3159744"/>
        </a:xfrm>
        <a:prstGeom prst="ellipse">
          <a:avLst/>
        </a:prstGeom>
        <a:solidFill>
          <a:schemeClr val="accent3">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tr-TR" sz="1600" kern="1200"/>
            <a:t>B Kümesi (hareketli ve kararsız): Antisosyal, Narsistik, Histriyonik ve Borderline Kişilik Bozukluğu</a:t>
          </a:r>
        </a:p>
      </dsp:txBody>
      <dsp:txXfrm>
        <a:off x="5763322" y="2856935"/>
        <a:ext cx="1895846" cy="1737859"/>
      </dsp:txXfrm>
    </dsp:sp>
    <dsp:sp modelId="{C176189E-E77C-44A7-BBFB-82246A8925B9}">
      <dsp:nvSpPr>
        <dsp:cNvPr id="0" name=""/>
        <dsp:cNvSpPr/>
      </dsp:nvSpPr>
      <dsp:spPr>
        <a:xfrm>
          <a:off x="2516684" y="2040668"/>
          <a:ext cx="3159744" cy="3159744"/>
        </a:xfrm>
        <a:prstGeom prst="ellipse">
          <a:avLst/>
        </a:prstGeom>
        <a:solidFill>
          <a:schemeClr val="accent4">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tr-TR" sz="1600" kern="1200"/>
            <a:t>C Kümesi (Endişeli ve korkan): Çekingen, Bağımlı ve Obsesif-Kompulsif Kişilik Bozukluğu</a:t>
          </a:r>
        </a:p>
      </dsp:txBody>
      <dsp:txXfrm>
        <a:off x="2814227" y="2856935"/>
        <a:ext cx="1895846" cy="173785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F2F1F-1FA9-4036-9920-8231F72C929D}" type="datetimeFigureOut">
              <a:rPr lang="tr-TR" smtClean="0"/>
              <a:pPr/>
              <a:t>18.11.2021</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F5B5EA-2060-4C75-84D5-FEA5A7BA852D}" type="slidenum">
              <a:rPr lang="tr-TR" smtClean="0"/>
              <a:pPr/>
              <a:t>‹#›</a:t>
            </a:fld>
            <a:endParaRPr lang="tr-TR"/>
          </a:p>
        </p:txBody>
      </p:sp>
    </p:spTree>
    <p:extLst>
      <p:ext uri="{BB962C8B-B14F-4D97-AF65-F5344CB8AC3E}">
        <p14:creationId xmlns:p14="http://schemas.microsoft.com/office/powerpoint/2010/main" xmlns="" val="3272731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3DF5B5EA-2060-4C75-84D5-FEA5A7BA852D}" type="slidenum">
              <a:rPr lang="tr-TR" smtClean="0"/>
              <a:pPr/>
              <a:t>53</a:t>
            </a:fld>
            <a:endParaRPr lang="tr-TR"/>
          </a:p>
        </p:txBody>
      </p:sp>
    </p:spTree>
    <p:extLst>
      <p:ext uri="{BB962C8B-B14F-4D97-AF65-F5344CB8AC3E}">
        <p14:creationId xmlns:p14="http://schemas.microsoft.com/office/powerpoint/2010/main" xmlns="" val="17949657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a:t>Click to edit Master title style</a:t>
            </a:r>
          </a:p>
        </p:txBody>
      </p:sp>
      <p:sp>
        <p:nvSpPr>
          <p:cNvPr id="3" name="Subtitle 2">
            <a:extLst>
              <a:ext uri="{FF2B5EF4-FFF2-40B4-BE49-F238E27FC236}">
                <a16:creationId xmlns:a16="http://schemas.microsoft.com/office/drawing/2014/main" xmlns=""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pPr/>
              <a:t>11/18/2021</a:t>
            </a:fld>
            <a:endParaRPr lang="en-US"/>
          </a:p>
        </p:txBody>
      </p:sp>
      <p:sp>
        <p:nvSpPr>
          <p:cNvPr id="5" name="Footer Placeholder 4">
            <a:extLst>
              <a:ext uri="{FF2B5EF4-FFF2-40B4-BE49-F238E27FC236}">
                <a16:creationId xmlns:a16="http://schemas.microsoft.com/office/drawing/2014/main" xmlns="" id="{8B8C0E86-A7F7-4BDC-A637-254E5252DE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pPr/>
              <a:t>‹#›</a:t>
            </a:fld>
            <a:endParaRPr lang="en-US"/>
          </a:p>
        </p:txBody>
      </p:sp>
      <p:sp>
        <p:nvSpPr>
          <p:cNvPr id="8" name="Rectangle 7">
            <a:extLst>
              <a:ext uri="{FF2B5EF4-FFF2-40B4-BE49-F238E27FC236}">
                <a16:creationId xmlns:a16="http://schemas.microsoft.com/office/drawing/2014/main" xmlns=""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xmlns=""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2884490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1399B52A-469F-4AC1-AC34-6FDC45CFBB4A}" type="datetimeFigureOut">
              <a:rPr lang="tr-TR" smtClean="0"/>
              <a:pPr/>
              <a:t>18.11.2021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4D009860-324A-4D63-A692-548D94147AAE}"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pPr/>
              <a:t>11/18/2021</a:t>
            </a:fld>
            <a:endParaRPr lang="en-US"/>
          </a:p>
        </p:txBody>
      </p:sp>
      <p:sp>
        <p:nvSpPr>
          <p:cNvPr id="5" name="Footer Placeholder 4">
            <a:extLst>
              <a:ext uri="{FF2B5EF4-FFF2-40B4-BE49-F238E27FC236}">
                <a16:creationId xmlns:a16="http://schemas.microsoft.com/office/drawing/2014/main" xmlns=""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pPr/>
              <a:t>‹#›</a:t>
            </a:fld>
            <a:endParaRPr lang="en-US"/>
          </a:p>
        </p:txBody>
      </p:sp>
    </p:spTree>
    <p:extLst>
      <p:ext uri="{BB962C8B-B14F-4D97-AF65-F5344CB8AC3E}">
        <p14:creationId xmlns:p14="http://schemas.microsoft.com/office/powerpoint/2010/main" xmlns="" val="3313940871"/>
      </p:ext>
    </p:extLst>
  </p:cSld>
  <p:clrMap bg1="lt1" tx1="dk1" bg2="lt2" tx2="dk2" accent1="accent1" accent2="accent2" accent3="accent3" accent4="accent4" accent5="accent5" accent6="accent6" hlink="hlink" folHlink="folHlink"/>
  <p:sldLayoutIdLst>
    <p:sldLayoutId id="2147483841" r:id="rId1"/>
    <p:sldLayoutId id="2147483843" r:id="rId2"/>
  </p:sldLayoutIdLst>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kpsskonu.com/egitim-bilimleri/gelisim-psikolojisi/" TargetMode="External"/><Relationship Id="rId2" Type="http://schemas.openxmlformats.org/officeDocument/2006/relationships/hyperlink" Target="http://www.kpsskonu.com/egitim-bilimleri/"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www.kpsskonu.com/egitim-bilimleri/gelisim-psikolojisi/kohlberg-ahlak-gelisimi/"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6" name="Rectangle 38">
            <a:extLst>
              <a:ext uri="{FF2B5EF4-FFF2-40B4-BE49-F238E27FC236}">
                <a16:creationId xmlns:a16="http://schemas.microsoft.com/office/drawing/2014/main" xmlns="" id="{8EE94D8D-BC47-413E-91AB-A2FCCE172B5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xmlns="" id="{A105EE9B-9EAE-4ACF-99E3-D411FF20B87D}"/>
              </a:ext>
            </a:extLst>
          </p:cNvPr>
          <p:cNvSpPr>
            <a:spLocks noGrp="1"/>
          </p:cNvSpPr>
          <p:nvPr>
            <p:ph type="ctrTitle"/>
          </p:nvPr>
        </p:nvSpPr>
        <p:spPr>
          <a:xfrm>
            <a:off x="838200" y="4271749"/>
            <a:ext cx="10515600" cy="1092050"/>
          </a:xfrm>
        </p:spPr>
        <p:txBody>
          <a:bodyPr>
            <a:normAutofit/>
          </a:bodyPr>
          <a:lstStyle/>
          <a:p>
            <a:pPr algn="ctr"/>
            <a:r>
              <a:rPr lang="tr-TR" sz="5200"/>
              <a:t>KİŞİLİK</a:t>
            </a:r>
          </a:p>
        </p:txBody>
      </p:sp>
      <p:sp useBgFill="1">
        <p:nvSpPr>
          <p:cNvPr id="67" name="Rectangle 40">
            <a:extLst>
              <a:ext uri="{FF2B5EF4-FFF2-40B4-BE49-F238E27FC236}">
                <a16:creationId xmlns:a16="http://schemas.microsoft.com/office/drawing/2014/main" xmlns="" id="{284A8429-F65A-490D-96E4-1158D3E8A0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38199" y="5441771"/>
            <a:ext cx="10515599"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Alt Başlık 2">
            <a:extLst>
              <a:ext uri="{FF2B5EF4-FFF2-40B4-BE49-F238E27FC236}">
                <a16:creationId xmlns:a16="http://schemas.microsoft.com/office/drawing/2014/main" xmlns="" id="{C16458E0-E00A-4C73-8B88-3E59DD0D00D6}"/>
              </a:ext>
            </a:extLst>
          </p:cNvPr>
          <p:cNvSpPr>
            <a:spLocks noGrp="1"/>
          </p:cNvSpPr>
          <p:nvPr>
            <p:ph type="subTitle" idx="1"/>
          </p:nvPr>
        </p:nvSpPr>
        <p:spPr>
          <a:xfrm>
            <a:off x="1220089" y="5557656"/>
            <a:ext cx="9751823" cy="582612"/>
          </a:xfrm>
        </p:spPr>
        <p:txBody>
          <a:bodyPr anchor="ctr">
            <a:normAutofit/>
          </a:bodyPr>
          <a:lstStyle/>
          <a:p>
            <a:pPr algn="ctr"/>
            <a:r>
              <a:rPr lang="tr-TR" sz="2400"/>
              <a:t>Dr. Öğr.Üyesi Korhan Sezin</a:t>
            </a:r>
          </a:p>
        </p:txBody>
      </p:sp>
      <p:pic>
        <p:nvPicPr>
          <p:cNvPr id="23" name="Picture 3">
            <a:extLst>
              <a:ext uri="{FF2B5EF4-FFF2-40B4-BE49-F238E27FC236}">
                <a16:creationId xmlns:a16="http://schemas.microsoft.com/office/drawing/2014/main" xmlns="" id="{378160A8-814C-42E1-BC99-38B4EB77BD50}"/>
              </a:ext>
            </a:extLst>
          </p:cNvPr>
          <p:cNvPicPr>
            <a:picLocks noChangeAspect="1"/>
          </p:cNvPicPr>
          <p:nvPr/>
        </p:nvPicPr>
        <p:blipFill rotWithShape="1">
          <a:blip r:embed="rId2"/>
          <a:srcRect t="18773"/>
          <a:stretch/>
        </p:blipFill>
        <p:spPr>
          <a:xfrm>
            <a:off x="2647199" y="286602"/>
            <a:ext cx="6897598" cy="3879879"/>
          </a:xfrm>
          <a:prstGeom prst="rect">
            <a:avLst/>
          </a:prstGeom>
        </p:spPr>
      </p:pic>
      <p:sp>
        <p:nvSpPr>
          <p:cNvPr id="68" name="Rectangle 42">
            <a:extLst>
              <a:ext uri="{FF2B5EF4-FFF2-40B4-BE49-F238E27FC236}">
                <a16:creationId xmlns:a16="http://schemas.microsoft.com/office/drawing/2014/main" xmlns="" id="{0F022291-A82B-4D23-A1E0-5F9BD68466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6041136" y="5905709"/>
            <a:ext cx="109728"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19184743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gök, açık hava, dağ, doğa içeren bir resim&#10;&#10;Açıklama otomatik olarak oluşturuldu">
            <a:extLst>
              <a:ext uri="{FF2B5EF4-FFF2-40B4-BE49-F238E27FC236}">
                <a16:creationId xmlns:a16="http://schemas.microsoft.com/office/drawing/2014/main" xmlns="" id="{526EE4CC-A4F5-458F-BF1C-E206FF470388}"/>
              </a:ext>
            </a:extLst>
          </p:cNvPr>
          <p:cNvPicPr>
            <a:picLocks noChangeAspect="1"/>
          </p:cNvPicPr>
          <p:nvPr/>
        </p:nvPicPr>
        <p:blipFill rotWithShape="1">
          <a:blip r:embed="rId2"/>
          <a:srcRect t="4557" b="11174"/>
          <a:stretch/>
        </p:blipFill>
        <p:spPr>
          <a:xfrm>
            <a:off x="1" y="10"/>
            <a:ext cx="12191999" cy="6857990"/>
          </a:xfrm>
          <a:prstGeom prst="rect">
            <a:avLst/>
          </a:prstGeom>
        </p:spPr>
      </p:pic>
      <p:sp>
        <p:nvSpPr>
          <p:cNvPr id="8" name="Rectangle 7">
            <a:extLst>
              <a:ext uri="{FF2B5EF4-FFF2-40B4-BE49-F238E27FC236}">
                <a16:creationId xmlns:a16="http://schemas.microsoft.com/office/drawing/2014/main" xmlns="" id="{007891EC-4501-44ED-A8C8-B11B6DB767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207602"/>
            <a:ext cx="12191999" cy="3162146"/>
          </a:xfrm>
          <a:prstGeom prst="rect">
            <a:avLst/>
          </a:prstGeom>
          <a:gradFill flip="none" rotWithShape="1">
            <a:gsLst>
              <a:gs pos="0">
                <a:schemeClr val="tx2">
                  <a:alpha val="0"/>
                </a:schemeClr>
              </a:gs>
              <a:gs pos="50000">
                <a:schemeClr val="tx2">
                  <a:alpha val="35000"/>
                </a:schemeClr>
              </a:gs>
              <a:gs pos="100000">
                <a:schemeClr val="tx2">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xmlns="" id="{074DBC03-82D6-4CA7-B7CA-989B724D304D}"/>
              </a:ext>
            </a:extLst>
          </p:cNvPr>
          <p:cNvSpPr>
            <a:spLocks noGrp="1"/>
          </p:cNvSpPr>
          <p:nvPr>
            <p:ph type="ctrTitle"/>
          </p:nvPr>
        </p:nvSpPr>
        <p:spPr>
          <a:xfrm>
            <a:off x="643466" y="643467"/>
            <a:ext cx="10905059" cy="3330353"/>
          </a:xfrm>
          <a:effectLst>
            <a:outerShdw blurRad="50800" dist="38100" dir="2700000" algn="tl" rotWithShape="0">
              <a:prstClr val="black">
                <a:alpha val="40000"/>
              </a:prstClr>
            </a:outerShdw>
          </a:effectLst>
        </p:spPr>
        <p:txBody>
          <a:bodyPr>
            <a:normAutofit/>
          </a:bodyPr>
          <a:lstStyle/>
          <a:p>
            <a:pPr algn="ctr"/>
            <a:r>
              <a:rPr lang="tr-TR" sz="3600" dirty="0">
                <a:solidFill>
                  <a:schemeClr val="bg1"/>
                </a:solidFill>
              </a:rPr>
              <a:t>Kişilik nedir?....</a:t>
            </a:r>
          </a:p>
        </p:txBody>
      </p:sp>
      <p:cxnSp>
        <p:nvCxnSpPr>
          <p:cNvPr id="10" name="Straight Connector 9">
            <a:extLst>
              <a:ext uri="{FF2B5EF4-FFF2-40B4-BE49-F238E27FC236}">
                <a16:creationId xmlns:a16="http://schemas.microsoft.com/office/drawing/2014/main" xmlns="" id="{34E5597F-CE67-4085-9548-E6A8036DA3B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3393881" y="4035362"/>
            <a:ext cx="5404237" cy="0"/>
          </a:xfrm>
          <a:prstGeom prst="line">
            <a:avLst/>
          </a:prstGeom>
          <a:ln>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Bulut 4">
            <a:extLst>
              <a:ext uri="{FF2B5EF4-FFF2-40B4-BE49-F238E27FC236}">
                <a16:creationId xmlns:a16="http://schemas.microsoft.com/office/drawing/2014/main" xmlns="" id="{8DF194D6-1B57-48B5-8757-7D3B122A138E}"/>
              </a:ext>
            </a:extLst>
          </p:cNvPr>
          <p:cNvSpPr/>
          <p:nvPr/>
        </p:nvSpPr>
        <p:spPr>
          <a:xfrm>
            <a:off x="2021305" y="887722"/>
            <a:ext cx="7761331" cy="5082556"/>
          </a:xfrm>
          <a:prstGeom prst="cloud">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tr-TR" sz="2400" i="1" dirty="0">
                <a:solidFill>
                  <a:schemeClr val="tx1"/>
                </a:solidFill>
              </a:rPr>
              <a:t>Tanıdığınız iki kişiyi karşılaştırarak bu kişilerin benzerliklerini ve farklılıklarını söylemeniz istendiğini düşünün. Bu soru, büyük bir olasılıkla onların kişiliği üzerinde odaklanmanızı gerektirecektir.</a:t>
            </a:r>
          </a:p>
        </p:txBody>
      </p:sp>
    </p:spTree>
    <p:extLst>
      <p:ext uri="{BB962C8B-B14F-4D97-AF65-F5344CB8AC3E}">
        <p14:creationId xmlns:p14="http://schemas.microsoft.com/office/powerpoint/2010/main" xmlns="" val="2605473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72C7A71F-A746-4AB2-8FF5-03D4135FAF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xmlns="" id="{17FF8914-DDE9-46F8-AF0A-54FD0AC09BE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Başlık 1">
            <a:extLst>
              <a:ext uri="{FF2B5EF4-FFF2-40B4-BE49-F238E27FC236}">
                <a16:creationId xmlns:a16="http://schemas.microsoft.com/office/drawing/2014/main" xmlns="" id="{5DDBFFB8-E434-494C-AE18-41FE10CA238D}"/>
              </a:ext>
            </a:extLst>
          </p:cNvPr>
          <p:cNvSpPr>
            <a:spLocks noGrp="1"/>
          </p:cNvSpPr>
          <p:nvPr>
            <p:ph type="ctrTitle"/>
          </p:nvPr>
        </p:nvSpPr>
        <p:spPr>
          <a:xfrm>
            <a:off x="1074419" y="1933575"/>
            <a:ext cx="7013448" cy="2990849"/>
          </a:xfrm>
        </p:spPr>
        <p:txBody>
          <a:bodyPr anchor="ctr">
            <a:normAutofit/>
          </a:bodyPr>
          <a:lstStyle/>
          <a:p>
            <a:r>
              <a:rPr lang="tr-TR" sz="5400" dirty="0"/>
              <a:t>Kişilik, </a:t>
            </a:r>
          </a:p>
        </p:txBody>
      </p:sp>
      <p:sp>
        <p:nvSpPr>
          <p:cNvPr id="3" name="Alt Başlık 2">
            <a:extLst>
              <a:ext uri="{FF2B5EF4-FFF2-40B4-BE49-F238E27FC236}">
                <a16:creationId xmlns:a16="http://schemas.microsoft.com/office/drawing/2014/main" xmlns="" id="{B8B7B4A7-46F0-4CD1-9F32-45B9465935EB}"/>
              </a:ext>
            </a:extLst>
          </p:cNvPr>
          <p:cNvSpPr>
            <a:spLocks noGrp="1"/>
          </p:cNvSpPr>
          <p:nvPr>
            <p:ph type="subTitle" idx="1"/>
          </p:nvPr>
        </p:nvSpPr>
        <p:spPr>
          <a:xfrm>
            <a:off x="8610600" y="1933574"/>
            <a:ext cx="2686812" cy="2990849"/>
          </a:xfrm>
        </p:spPr>
        <p:txBody>
          <a:bodyPr anchor="ctr">
            <a:normAutofit/>
          </a:bodyPr>
          <a:lstStyle/>
          <a:p>
            <a:pPr>
              <a:lnSpc>
                <a:spcPct val="100000"/>
              </a:lnSpc>
            </a:pPr>
            <a:r>
              <a:rPr lang="tr-TR" sz="2000" b="1" i="1" dirty="0">
                <a:solidFill>
                  <a:srgbClr val="FF0000"/>
                </a:solidFill>
              </a:rPr>
              <a:t>bireyin kendine özgü olan, değişik durumlarda ve zaman içinde kalıcı olan duygu, düşünce ve davranış örüntüsü </a:t>
            </a:r>
            <a:r>
              <a:rPr lang="tr-TR" sz="2000" dirty="0"/>
              <a:t>olarak tanımlanabilir. </a:t>
            </a:r>
          </a:p>
        </p:txBody>
      </p:sp>
      <p:sp>
        <p:nvSpPr>
          <p:cNvPr id="12" name="Rectangle 11">
            <a:extLst>
              <a:ext uri="{FF2B5EF4-FFF2-40B4-BE49-F238E27FC236}">
                <a16:creationId xmlns:a16="http://schemas.microsoft.com/office/drawing/2014/main" xmlns="" id="{094C1DE0-31FE-4AD0-95EA-B65CA6B89D5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09084" y="2965074"/>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xmlns="" id="{3F736409-6C07-4CE8-86F8-1174E2235C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7360539" y="3424428"/>
            <a:ext cx="2103120" cy="9144"/>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Ok: Sağ 3">
            <a:extLst>
              <a:ext uri="{FF2B5EF4-FFF2-40B4-BE49-F238E27FC236}">
                <a16:creationId xmlns:a16="http://schemas.microsoft.com/office/drawing/2014/main" xmlns="" id="{F86EE94C-9E18-4234-8B85-F0FD910B0B12}"/>
              </a:ext>
            </a:extLst>
          </p:cNvPr>
          <p:cNvSpPr/>
          <p:nvPr/>
        </p:nvSpPr>
        <p:spPr>
          <a:xfrm rot="20821460">
            <a:off x="3798358" y="2643122"/>
            <a:ext cx="4319261" cy="643905"/>
          </a:xfrm>
          <a:prstGeom prst="rightArrow">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xmlns="" val="5930883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72C7A71F-A746-4AB2-8FF5-03D4135FAF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xmlns="" id="{17FF8914-DDE9-46F8-AF0A-54FD0AC09BE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Başlık 1">
            <a:extLst>
              <a:ext uri="{FF2B5EF4-FFF2-40B4-BE49-F238E27FC236}">
                <a16:creationId xmlns:a16="http://schemas.microsoft.com/office/drawing/2014/main" xmlns="" id="{E88CF77E-CE28-4D7E-A16B-6FC4F7BCEF73}"/>
              </a:ext>
            </a:extLst>
          </p:cNvPr>
          <p:cNvSpPr>
            <a:spLocks noGrp="1"/>
          </p:cNvSpPr>
          <p:nvPr>
            <p:ph type="ctrTitle"/>
          </p:nvPr>
        </p:nvSpPr>
        <p:spPr>
          <a:xfrm>
            <a:off x="1074419" y="1933575"/>
            <a:ext cx="7013448" cy="2990849"/>
          </a:xfrm>
        </p:spPr>
        <p:txBody>
          <a:bodyPr anchor="ctr">
            <a:normAutofit/>
          </a:bodyPr>
          <a:lstStyle/>
          <a:p>
            <a:r>
              <a:rPr lang="tr-TR" sz="5400" dirty="0"/>
              <a:t>Vurgulanan birkaç husus </a:t>
            </a:r>
          </a:p>
        </p:txBody>
      </p:sp>
      <p:sp>
        <p:nvSpPr>
          <p:cNvPr id="3" name="Alt Başlık 2">
            <a:extLst>
              <a:ext uri="{FF2B5EF4-FFF2-40B4-BE49-F238E27FC236}">
                <a16:creationId xmlns:a16="http://schemas.microsoft.com/office/drawing/2014/main" xmlns="" id="{76339D52-0299-4947-B536-91542C0FB52A}"/>
              </a:ext>
            </a:extLst>
          </p:cNvPr>
          <p:cNvSpPr>
            <a:spLocks noGrp="1"/>
          </p:cNvSpPr>
          <p:nvPr>
            <p:ph type="subTitle" idx="1"/>
          </p:nvPr>
        </p:nvSpPr>
        <p:spPr>
          <a:xfrm>
            <a:off x="8610600" y="1933574"/>
            <a:ext cx="2686812" cy="2990849"/>
          </a:xfrm>
        </p:spPr>
        <p:txBody>
          <a:bodyPr anchor="ctr">
            <a:normAutofit fontScale="92500" lnSpcReduction="10000"/>
          </a:bodyPr>
          <a:lstStyle/>
          <a:p>
            <a:pPr>
              <a:lnSpc>
                <a:spcPct val="100000"/>
              </a:lnSpc>
            </a:pPr>
            <a:r>
              <a:rPr lang="tr-TR" sz="2200" dirty="0"/>
              <a:t>Kişiliğin </a:t>
            </a:r>
            <a:r>
              <a:rPr lang="tr-TR" sz="2200" b="1" i="1" dirty="0"/>
              <a:t>insanı diğerlerinden ayırması, eşsiz ve benzersiz </a:t>
            </a:r>
            <a:r>
              <a:rPr lang="tr-TR" sz="2200" dirty="0"/>
              <a:t>kılması,</a:t>
            </a:r>
          </a:p>
          <a:p>
            <a:pPr>
              <a:lnSpc>
                <a:spcPct val="100000"/>
              </a:lnSpc>
            </a:pPr>
            <a:endParaRPr lang="tr-TR" sz="2200" dirty="0"/>
          </a:p>
          <a:p>
            <a:pPr>
              <a:lnSpc>
                <a:spcPct val="100000"/>
              </a:lnSpc>
            </a:pPr>
            <a:r>
              <a:rPr lang="tr-TR" sz="2200" dirty="0"/>
              <a:t>Zaman içinde </a:t>
            </a:r>
            <a:r>
              <a:rPr lang="tr-TR" sz="2200" b="1" i="1" dirty="0"/>
              <a:t>tutarlı ya da sürekli özelliklerden </a:t>
            </a:r>
            <a:r>
              <a:rPr lang="tr-TR" sz="2200" dirty="0"/>
              <a:t>oluşması.</a:t>
            </a:r>
          </a:p>
          <a:p>
            <a:pPr>
              <a:lnSpc>
                <a:spcPct val="100000"/>
              </a:lnSpc>
            </a:pPr>
            <a:endParaRPr lang="tr-TR" sz="2200" dirty="0"/>
          </a:p>
        </p:txBody>
      </p:sp>
      <p:sp>
        <p:nvSpPr>
          <p:cNvPr id="12" name="Rectangle 11">
            <a:extLst>
              <a:ext uri="{FF2B5EF4-FFF2-40B4-BE49-F238E27FC236}">
                <a16:creationId xmlns:a16="http://schemas.microsoft.com/office/drawing/2014/main" xmlns="" id="{094C1DE0-31FE-4AD0-95EA-B65CA6B89D5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09084" y="2965074"/>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xmlns="" id="{3F736409-6C07-4CE8-86F8-1174E2235C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7360539" y="3424428"/>
            <a:ext cx="2103120" cy="9144"/>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Ok: Sol Yukarı 3">
            <a:extLst>
              <a:ext uri="{FF2B5EF4-FFF2-40B4-BE49-F238E27FC236}">
                <a16:creationId xmlns:a16="http://schemas.microsoft.com/office/drawing/2014/main" xmlns="" id="{6F37450D-F650-4F02-9DB1-5F6A4976B2F1}"/>
              </a:ext>
            </a:extLst>
          </p:cNvPr>
          <p:cNvSpPr/>
          <p:nvPr/>
        </p:nvSpPr>
        <p:spPr>
          <a:xfrm rot="7587370">
            <a:off x="7221511" y="2561643"/>
            <a:ext cx="1796444" cy="1421158"/>
          </a:xfrm>
          <a:prstGeom prst="leftUpArrow">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xmlns="" val="2296029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xmlns="" id="{FFD48BC7-DC40-47DE-87EE-9F4B6ECB9AB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Freeform: Shape 8">
            <a:extLst>
              <a:ext uri="{FF2B5EF4-FFF2-40B4-BE49-F238E27FC236}">
                <a16:creationId xmlns:a16="http://schemas.microsoft.com/office/drawing/2014/main" xmlns="" id="{E502BBC7-2C76-46F3-BC24-5985BC13DB8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chemeClr val="tx2">
                <a:lumMod val="10000"/>
                <a:lumOff val="90000"/>
              </a:schemeClr>
            </a:solidFill>
          </a:ln>
          <a:effectLst>
            <a:outerShdw blurRad="63500" sx="102000" sy="102000" algn="ctr" rotWithShape="0">
              <a:schemeClr val="bg1">
                <a:lumMod val="8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Freeform: Shape 10">
            <a:extLst>
              <a:ext uri="{FF2B5EF4-FFF2-40B4-BE49-F238E27FC236}">
                <a16:creationId xmlns:a16="http://schemas.microsoft.com/office/drawing/2014/main" xmlns="" id="{9C45F024-2468-4D8A-9E11-BB2B1E0A3B3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Başlık 1">
            <a:extLst>
              <a:ext uri="{FF2B5EF4-FFF2-40B4-BE49-F238E27FC236}">
                <a16:creationId xmlns:a16="http://schemas.microsoft.com/office/drawing/2014/main" xmlns="" id="{08D63AD6-2B29-4953-9BC6-2D3B2343DFD2}"/>
              </a:ext>
            </a:extLst>
          </p:cNvPr>
          <p:cNvSpPr>
            <a:spLocks noGrp="1"/>
          </p:cNvSpPr>
          <p:nvPr>
            <p:ph type="ctrTitle"/>
          </p:nvPr>
        </p:nvSpPr>
        <p:spPr>
          <a:xfrm>
            <a:off x="1524003" y="1999615"/>
            <a:ext cx="9144000" cy="2764028"/>
          </a:xfrm>
        </p:spPr>
        <p:txBody>
          <a:bodyPr anchor="ctr">
            <a:normAutofit/>
          </a:bodyPr>
          <a:lstStyle/>
          <a:p>
            <a:pPr algn="ctr"/>
            <a:r>
              <a:rPr lang="tr-TR" sz="7200"/>
              <a:t>Kişiliğin Belirleyicileri</a:t>
            </a:r>
          </a:p>
        </p:txBody>
      </p:sp>
      <p:sp>
        <p:nvSpPr>
          <p:cNvPr id="13" name="Rectangle 12">
            <a:extLst>
              <a:ext uri="{FF2B5EF4-FFF2-40B4-BE49-F238E27FC236}">
                <a16:creationId xmlns:a16="http://schemas.microsoft.com/office/drawing/2014/main" xmlns="" id="{3629484E-3792-4B3D-89AD-7C8A1ED0E0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718560" y="5524786"/>
            <a:ext cx="4754880" cy="274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1364461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 name="Rectangle 52">
            <a:extLst>
              <a:ext uri="{FF2B5EF4-FFF2-40B4-BE49-F238E27FC236}">
                <a16:creationId xmlns:a16="http://schemas.microsoft.com/office/drawing/2014/main" xmlns="" id="{55666830-9A19-4E01-8505-D6C7F9AC56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xmlns="" id="{0ED16B5C-88F0-4880-8E19-04DD7A3B5EBF}"/>
              </a:ext>
            </a:extLst>
          </p:cNvPr>
          <p:cNvPicPr>
            <a:picLocks noChangeAspect="1"/>
          </p:cNvPicPr>
          <p:nvPr/>
        </p:nvPicPr>
        <p:blipFill rotWithShape="1">
          <a:blip r:embed="rId2"/>
          <a:srcRect l="7419" r="13918" b="-1"/>
          <a:stretch/>
        </p:blipFill>
        <p:spPr>
          <a:xfrm>
            <a:off x="4110127" y="10"/>
            <a:ext cx="8081873" cy="6857990"/>
          </a:xfrm>
          <a:custGeom>
            <a:avLst/>
            <a:gdLst/>
            <a:ahLst/>
            <a:cxnLst/>
            <a:rect l="l" t="t" r="r" b="b"/>
            <a:pathLst>
              <a:path w="8081873" h="685800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p:spPr>
      </p:pic>
      <p:sp useBgFill="1">
        <p:nvSpPr>
          <p:cNvPr id="55" name="Freeform: Shape 54">
            <a:extLst>
              <a:ext uri="{FF2B5EF4-FFF2-40B4-BE49-F238E27FC236}">
                <a16:creationId xmlns:a16="http://schemas.microsoft.com/office/drawing/2014/main" xmlns="" id="{AE9FC877-7FB6-4D22-9988-35420644E20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57" name="Freeform: Shape 56">
            <a:extLst>
              <a:ext uri="{FF2B5EF4-FFF2-40B4-BE49-F238E27FC236}">
                <a16:creationId xmlns:a16="http://schemas.microsoft.com/office/drawing/2014/main" xmlns="" id="{E41809D1-F12E-46BB-B804-5F209D325E8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Başlık 1">
            <a:extLst>
              <a:ext uri="{FF2B5EF4-FFF2-40B4-BE49-F238E27FC236}">
                <a16:creationId xmlns:a16="http://schemas.microsoft.com/office/drawing/2014/main" xmlns="" id="{C07FBD9F-A45D-4DE0-B950-7FFE88A50B25}"/>
              </a:ext>
            </a:extLst>
          </p:cNvPr>
          <p:cNvSpPr>
            <a:spLocks noGrp="1"/>
          </p:cNvSpPr>
          <p:nvPr>
            <p:ph type="ctrTitle"/>
          </p:nvPr>
        </p:nvSpPr>
        <p:spPr>
          <a:xfrm>
            <a:off x="477981" y="1122363"/>
            <a:ext cx="4023360" cy="3204134"/>
          </a:xfrm>
        </p:spPr>
        <p:txBody>
          <a:bodyPr anchor="b">
            <a:normAutofit/>
          </a:bodyPr>
          <a:lstStyle/>
          <a:p>
            <a:r>
              <a:rPr lang="tr-TR" sz="4800" dirty="0"/>
              <a:t>1.Biyolojik faktörler</a:t>
            </a:r>
          </a:p>
        </p:txBody>
      </p:sp>
      <p:sp>
        <p:nvSpPr>
          <p:cNvPr id="3" name="Alt Başlık 2">
            <a:extLst>
              <a:ext uri="{FF2B5EF4-FFF2-40B4-BE49-F238E27FC236}">
                <a16:creationId xmlns:a16="http://schemas.microsoft.com/office/drawing/2014/main" xmlns="" id="{14EE4598-9EEF-4E7F-A029-79CD995E0FF5}"/>
              </a:ext>
            </a:extLst>
          </p:cNvPr>
          <p:cNvSpPr>
            <a:spLocks noGrp="1"/>
          </p:cNvSpPr>
          <p:nvPr>
            <p:ph type="subTitle" idx="1"/>
          </p:nvPr>
        </p:nvSpPr>
        <p:spPr>
          <a:xfrm>
            <a:off x="477981" y="4872922"/>
            <a:ext cx="3933306" cy="1208141"/>
          </a:xfrm>
        </p:spPr>
        <p:txBody>
          <a:bodyPr>
            <a:normAutofit fontScale="62500" lnSpcReduction="20000"/>
          </a:bodyPr>
          <a:lstStyle/>
          <a:p>
            <a:pPr>
              <a:lnSpc>
                <a:spcPct val="100000"/>
              </a:lnSpc>
            </a:pPr>
            <a:r>
              <a:rPr lang="tr-TR" sz="2400" b="1" i="1" dirty="0"/>
              <a:t>Birlikte veya ayrı yetiştirilen ikizler, mizaç, bazı kişilik özelliklerinin</a:t>
            </a:r>
          </a:p>
          <a:p>
            <a:pPr>
              <a:lnSpc>
                <a:spcPct val="100000"/>
              </a:lnSpc>
            </a:pPr>
            <a:r>
              <a:rPr lang="tr-TR" sz="2400" b="1" i="1" dirty="0"/>
              <a:t>(örneğin geleneksellik/muhafazakarlık, çekingenlik/utangaçlık, kaygılı olmak, vb.) kalıtsallığı</a:t>
            </a:r>
          </a:p>
          <a:p>
            <a:pPr>
              <a:lnSpc>
                <a:spcPct val="100000"/>
              </a:lnSpc>
            </a:pPr>
            <a:endParaRPr lang="tr-TR" sz="1100" dirty="0"/>
          </a:p>
        </p:txBody>
      </p:sp>
      <p:sp>
        <p:nvSpPr>
          <p:cNvPr id="59" name="Rectangle 58">
            <a:extLst>
              <a:ext uri="{FF2B5EF4-FFF2-40B4-BE49-F238E27FC236}">
                <a16:creationId xmlns:a16="http://schemas.microsoft.com/office/drawing/2014/main" xmlns="" id="{AF2F604E-43BE-4DC3-B983-E071523364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759921"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 name="Rectangle 60">
            <a:extLst>
              <a:ext uri="{FF2B5EF4-FFF2-40B4-BE49-F238E27FC236}">
                <a16:creationId xmlns:a16="http://schemas.microsoft.com/office/drawing/2014/main" xmlns="" id="{08C9B587-E65E-4B52-B37C-ABEBB6E879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81029" y="4546920"/>
            <a:ext cx="402336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197241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Picture 4" descr="ok içeren bir resim&#10;&#10;Açıklama otomatik olarak oluşturuldu">
            <a:extLst>
              <a:ext uri="{FF2B5EF4-FFF2-40B4-BE49-F238E27FC236}">
                <a16:creationId xmlns:a16="http://schemas.microsoft.com/office/drawing/2014/main" xmlns="" id="{B29B7C9C-93BD-4B4B-AB4C-CD4F1C45E5FA}"/>
              </a:ext>
            </a:extLst>
          </p:cNvPr>
          <p:cNvPicPr>
            <a:picLocks noChangeAspect="1"/>
          </p:cNvPicPr>
          <p:nvPr/>
        </p:nvPicPr>
        <p:blipFill rotWithShape="1">
          <a:blip r:embed="rId2"/>
          <a:srcRect t="8497" b="7234"/>
          <a:stretch/>
        </p:blipFill>
        <p:spPr>
          <a:xfrm>
            <a:off x="-3047" y="10"/>
            <a:ext cx="12191999" cy="6857990"/>
          </a:xfrm>
          <a:prstGeom prst="rect">
            <a:avLst/>
          </a:prstGeom>
        </p:spPr>
      </p:pic>
      <p:sp>
        <p:nvSpPr>
          <p:cNvPr id="18" name="Rectangle 8">
            <a:extLst>
              <a:ext uri="{FF2B5EF4-FFF2-40B4-BE49-F238E27FC236}">
                <a16:creationId xmlns:a16="http://schemas.microsoft.com/office/drawing/2014/main" xmlns="" id="{007891EC-4501-44ED-A8C8-B11B6DB767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207602"/>
            <a:ext cx="12191999" cy="3162146"/>
          </a:xfrm>
          <a:prstGeom prst="rect">
            <a:avLst/>
          </a:prstGeom>
          <a:gradFill flip="none" rotWithShape="1">
            <a:gsLst>
              <a:gs pos="0">
                <a:schemeClr val="tx2">
                  <a:alpha val="0"/>
                </a:schemeClr>
              </a:gs>
              <a:gs pos="50000">
                <a:schemeClr val="tx2">
                  <a:alpha val="35000"/>
                </a:schemeClr>
              </a:gs>
              <a:gs pos="100000">
                <a:schemeClr val="tx2">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xmlns="" id="{B3247CF1-F78D-4F46-9061-B8F050DB6C41}"/>
              </a:ext>
            </a:extLst>
          </p:cNvPr>
          <p:cNvSpPr>
            <a:spLocks noGrp="1"/>
          </p:cNvSpPr>
          <p:nvPr>
            <p:ph type="ctrTitle"/>
          </p:nvPr>
        </p:nvSpPr>
        <p:spPr>
          <a:xfrm>
            <a:off x="643466" y="643467"/>
            <a:ext cx="10905059" cy="3330353"/>
          </a:xfrm>
          <a:effectLst>
            <a:outerShdw blurRad="50800" dist="38100" dir="2700000" algn="tl" rotWithShape="0">
              <a:prstClr val="black">
                <a:alpha val="40000"/>
              </a:prstClr>
            </a:outerShdw>
          </a:effectLst>
        </p:spPr>
        <p:txBody>
          <a:bodyPr>
            <a:normAutofit/>
          </a:bodyPr>
          <a:lstStyle/>
          <a:p>
            <a:r>
              <a:rPr lang="tr-TR" sz="3600" dirty="0">
                <a:solidFill>
                  <a:schemeClr val="bg1"/>
                </a:solidFill>
              </a:rPr>
              <a:t>2. Aile ile ilgili faktörler: </a:t>
            </a:r>
          </a:p>
        </p:txBody>
      </p:sp>
      <p:sp>
        <p:nvSpPr>
          <p:cNvPr id="3" name="Alt Başlık 2">
            <a:extLst>
              <a:ext uri="{FF2B5EF4-FFF2-40B4-BE49-F238E27FC236}">
                <a16:creationId xmlns:a16="http://schemas.microsoft.com/office/drawing/2014/main" xmlns="" id="{BD53E42C-D71C-47C7-AF7E-B222FF46457B}"/>
              </a:ext>
            </a:extLst>
          </p:cNvPr>
          <p:cNvSpPr>
            <a:spLocks noGrp="1"/>
          </p:cNvSpPr>
          <p:nvPr>
            <p:ph type="subTitle" idx="1"/>
          </p:nvPr>
        </p:nvSpPr>
        <p:spPr>
          <a:xfrm>
            <a:off x="643466" y="4133135"/>
            <a:ext cx="10902016" cy="1454510"/>
          </a:xfrm>
          <a:solidFill>
            <a:schemeClr val="tx1">
              <a:lumMod val="95000"/>
              <a:lumOff val="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a:bodyPr>
          <a:lstStyle/>
          <a:p>
            <a:pPr algn="ctr"/>
            <a:r>
              <a:rPr lang="tr-TR" sz="1800" dirty="0">
                <a:solidFill>
                  <a:schemeClr val="bg1"/>
                </a:solidFill>
              </a:rPr>
              <a:t>Irk, etnik köken, din, mezhep, dil, politik görüş, çocuk yetiştirme biçimi, anne babanın evlenme yaşı, çocuk sayısı, doğum sırası, boşanma, ebeveynin ölümü, aile büyüklüğü, beslenme ve sağlık hizmetlerine erişim olanakları, ilk eğitim yaşantıları, vb.</a:t>
            </a:r>
          </a:p>
        </p:txBody>
      </p:sp>
      <p:cxnSp>
        <p:nvCxnSpPr>
          <p:cNvPr id="19" name="Straight Connector 10">
            <a:extLst>
              <a:ext uri="{FF2B5EF4-FFF2-40B4-BE49-F238E27FC236}">
                <a16:creationId xmlns:a16="http://schemas.microsoft.com/office/drawing/2014/main" xmlns="" id="{34E5597F-CE67-4085-9548-E6A8036DA3B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3393881" y="4035362"/>
            <a:ext cx="5404237" cy="0"/>
          </a:xfrm>
          <a:prstGeom prst="line">
            <a:avLst/>
          </a:prstGeom>
          <a:ln>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8584754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xmlns="" id="{D3D950FC-441F-4978-8672-08DB9315D387}"/>
              </a:ext>
            </a:extLst>
          </p:cNvPr>
          <p:cNvPicPr>
            <a:picLocks noChangeAspect="1"/>
          </p:cNvPicPr>
          <p:nvPr/>
        </p:nvPicPr>
        <p:blipFill rotWithShape="1">
          <a:blip r:embed="rId2"/>
          <a:srcRect t="2401" b="3849"/>
          <a:stretch/>
        </p:blipFill>
        <p:spPr>
          <a:xfrm>
            <a:off x="-3047" y="10"/>
            <a:ext cx="12191999" cy="6857990"/>
          </a:xfrm>
          <a:prstGeom prst="rect">
            <a:avLst/>
          </a:prstGeom>
        </p:spPr>
      </p:pic>
      <p:sp>
        <p:nvSpPr>
          <p:cNvPr id="29" name="Rectangle 28">
            <a:extLst>
              <a:ext uri="{FF2B5EF4-FFF2-40B4-BE49-F238E27FC236}">
                <a16:creationId xmlns:a16="http://schemas.microsoft.com/office/drawing/2014/main" xmlns="" id="{007891EC-4501-44ED-A8C8-B11B6DB767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207602"/>
            <a:ext cx="12191999" cy="3162146"/>
          </a:xfrm>
          <a:prstGeom prst="rect">
            <a:avLst/>
          </a:prstGeom>
          <a:gradFill flip="none" rotWithShape="1">
            <a:gsLst>
              <a:gs pos="0">
                <a:schemeClr val="tx2">
                  <a:alpha val="0"/>
                </a:schemeClr>
              </a:gs>
              <a:gs pos="50000">
                <a:schemeClr val="tx2">
                  <a:alpha val="35000"/>
                </a:schemeClr>
              </a:gs>
              <a:gs pos="100000">
                <a:schemeClr val="tx2">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xmlns="" id="{2A6B8C15-D960-45A8-9362-0FE446A1503F}"/>
              </a:ext>
            </a:extLst>
          </p:cNvPr>
          <p:cNvSpPr>
            <a:spLocks noGrp="1"/>
          </p:cNvSpPr>
          <p:nvPr>
            <p:ph type="ctrTitle"/>
          </p:nvPr>
        </p:nvSpPr>
        <p:spPr>
          <a:xfrm>
            <a:off x="643466" y="643467"/>
            <a:ext cx="10905059" cy="3330353"/>
          </a:xfrm>
          <a:effectLst>
            <a:outerShdw blurRad="50800" dist="38100" dir="2700000" algn="tl" rotWithShape="0">
              <a:prstClr val="black">
                <a:alpha val="40000"/>
              </a:prstClr>
            </a:outerShdw>
          </a:effectLst>
        </p:spPr>
        <p:txBody>
          <a:bodyPr>
            <a:normAutofit/>
          </a:bodyPr>
          <a:lstStyle/>
          <a:p>
            <a:pPr algn="ctr"/>
            <a:r>
              <a:rPr lang="tr-TR" sz="3600">
                <a:solidFill>
                  <a:schemeClr val="bg1"/>
                </a:solidFill>
              </a:rPr>
              <a:t>3. Sosyal faktörler: </a:t>
            </a:r>
          </a:p>
        </p:txBody>
      </p:sp>
      <p:sp>
        <p:nvSpPr>
          <p:cNvPr id="3" name="Alt Başlık 2">
            <a:extLst>
              <a:ext uri="{FF2B5EF4-FFF2-40B4-BE49-F238E27FC236}">
                <a16:creationId xmlns:a16="http://schemas.microsoft.com/office/drawing/2014/main" xmlns="" id="{33F18E34-9347-4302-B670-0F0DEDA38789}"/>
              </a:ext>
            </a:extLst>
          </p:cNvPr>
          <p:cNvSpPr>
            <a:spLocks noGrp="1"/>
          </p:cNvSpPr>
          <p:nvPr>
            <p:ph type="subTitle" idx="1"/>
          </p:nvPr>
        </p:nvSpPr>
        <p:spPr>
          <a:xfrm>
            <a:off x="571001" y="4582431"/>
            <a:ext cx="10902016" cy="1454510"/>
          </a:xfrm>
          <a:solidFill>
            <a:schemeClr val="tx1">
              <a:lumMod val="95000"/>
              <a:lumOff val="5000"/>
            </a:schemeClr>
          </a:solidFill>
          <a:effectLst>
            <a:outerShdw blurRad="50800" dist="38100" dir="2700000" algn="tl" rotWithShape="0">
              <a:prstClr val="black">
                <a:alpha val="40000"/>
              </a:prstClr>
            </a:outerShdw>
          </a:effectLst>
        </p:spPr>
        <p:txBody>
          <a:bodyPr>
            <a:normAutofit/>
          </a:bodyPr>
          <a:lstStyle/>
          <a:p>
            <a:pPr algn="ctr"/>
            <a:r>
              <a:rPr lang="tr-TR" sz="1800" dirty="0">
                <a:solidFill>
                  <a:schemeClr val="bg1"/>
                </a:solidFill>
              </a:rPr>
              <a:t>Azınlık / çoğunluk üyeliği, çekirdek aile ya da geniş aile yapısı, akrabalar ve kuzenlerle ilişkiler, akran ilişkileri, yerleşim biriminin büyüklüğü, üniversite yaşantısı, vb.</a:t>
            </a:r>
          </a:p>
        </p:txBody>
      </p:sp>
      <p:cxnSp>
        <p:nvCxnSpPr>
          <p:cNvPr id="31" name="Straight Connector 30">
            <a:extLst>
              <a:ext uri="{FF2B5EF4-FFF2-40B4-BE49-F238E27FC236}">
                <a16:creationId xmlns:a16="http://schemas.microsoft.com/office/drawing/2014/main" xmlns="" id="{34E5597F-CE67-4085-9548-E6A8036DA3B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3393881" y="4035362"/>
            <a:ext cx="5404237" cy="0"/>
          </a:xfrm>
          <a:prstGeom prst="line">
            <a:avLst/>
          </a:prstGeom>
          <a:ln>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2864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xmlns="" id="{526E0BFB-CDF1-4990-8C11-AC849311E0A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xmlns="" id="{38488C99-A9BF-4B49-ADCF-5D5FF8C7A3FA}"/>
              </a:ext>
            </a:extLst>
          </p:cNvPr>
          <p:cNvPicPr>
            <a:picLocks noChangeAspect="1"/>
          </p:cNvPicPr>
          <p:nvPr/>
        </p:nvPicPr>
        <p:blipFill rotWithShape="1">
          <a:blip r:embed="rId2"/>
          <a:srcRect l="5323" r="10304" b="-1"/>
          <a:stretch/>
        </p:blipFill>
        <p:spPr>
          <a:xfrm>
            <a:off x="20" y="10"/>
            <a:ext cx="8668492" cy="6857990"/>
          </a:xfrm>
          <a:prstGeom prst="rect">
            <a:avLst/>
          </a:prstGeom>
        </p:spPr>
      </p:pic>
      <p:sp>
        <p:nvSpPr>
          <p:cNvPr id="42" name="Rectangle 41">
            <a:extLst>
              <a:ext uri="{FF2B5EF4-FFF2-40B4-BE49-F238E27FC236}">
                <a16:creationId xmlns:a16="http://schemas.microsoft.com/office/drawing/2014/main" xmlns="" id="{6069A1F8-9BEB-4786-9694-FC48B2D75D2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2788244" y="0"/>
            <a:ext cx="9403756" cy="6858000"/>
          </a:xfrm>
          <a:prstGeom prst="rect">
            <a:avLst/>
          </a:prstGeom>
          <a:gradFill>
            <a:gsLst>
              <a:gs pos="58000">
                <a:schemeClr val="bg1"/>
              </a:gs>
              <a:gs pos="30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xmlns="" id="{BA7BB16E-9F61-4B61-8576-0FAA994CFDA6}"/>
              </a:ext>
            </a:extLst>
          </p:cNvPr>
          <p:cNvSpPr>
            <a:spLocks noGrp="1"/>
          </p:cNvSpPr>
          <p:nvPr>
            <p:ph type="ctrTitle"/>
          </p:nvPr>
        </p:nvSpPr>
        <p:spPr>
          <a:xfrm>
            <a:off x="7848600" y="1122363"/>
            <a:ext cx="4023360" cy="3204134"/>
          </a:xfrm>
        </p:spPr>
        <p:txBody>
          <a:bodyPr anchor="b">
            <a:normAutofit/>
          </a:bodyPr>
          <a:lstStyle/>
          <a:p>
            <a:r>
              <a:rPr lang="tr-TR" sz="4800"/>
              <a:t>4. Kültürel faktörler: </a:t>
            </a:r>
          </a:p>
        </p:txBody>
      </p:sp>
      <p:sp>
        <p:nvSpPr>
          <p:cNvPr id="3" name="Alt Başlık 2">
            <a:extLst>
              <a:ext uri="{FF2B5EF4-FFF2-40B4-BE49-F238E27FC236}">
                <a16:creationId xmlns:a16="http://schemas.microsoft.com/office/drawing/2014/main" xmlns="" id="{8D6D4703-EF69-423A-97AC-4E2293F2B2CF}"/>
              </a:ext>
            </a:extLst>
          </p:cNvPr>
          <p:cNvSpPr>
            <a:spLocks noGrp="1"/>
          </p:cNvSpPr>
          <p:nvPr>
            <p:ph type="subTitle" idx="1"/>
          </p:nvPr>
        </p:nvSpPr>
        <p:spPr>
          <a:xfrm>
            <a:off x="7848599" y="4872922"/>
            <a:ext cx="4165209" cy="1509590"/>
          </a:xfrm>
        </p:spPr>
        <p:txBody>
          <a:bodyPr>
            <a:normAutofit/>
          </a:bodyPr>
          <a:lstStyle/>
          <a:p>
            <a:pPr>
              <a:lnSpc>
                <a:spcPct val="100000"/>
              </a:lnSpc>
            </a:pPr>
            <a:r>
              <a:rPr lang="tr-TR" sz="2000" dirty="0"/>
              <a:t>Kişiliğe kültürel veya kültürlerarası psikoloji açısından yaklaşım, bireyci veya toplulukçu kültürler ve farklı benlik kurguları.</a:t>
            </a:r>
          </a:p>
          <a:p>
            <a:pPr>
              <a:lnSpc>
                <a:spcPct val="100000"/>
              </a:lnSpc>
            </a:pPr>
            <a:endParaRPr lang="tr-TR" sz="1700" dirty="0"/>
          </a:p>
        </p:txBody>
      </p:sp>
      <p:sp>
        <p:nvSpPr>
          <p:cNvPr id="44" name="Rectangle 43">
            <a:extLst>
              <a:ext uri="{FF2B5EF4-FFF2-40B4-BE49-F238E27FC236}">
                <a16:creationId xmlns:a16="http://schemas.microsoft.com/office/drawing/2014/main" xmlns="" id="{AF2F604E-43BE-4DC3-B983-E071523364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8130540"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xmlns="" id="{08C9B587-E65E-4B52-B37C-ABEBB6E879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851648" y="4546920"/>
            <a:ext cx="402336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2695131190"/>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xmlns="" id="{FFD48BC7-DC40-47DE-87EE-9F4B6ECB9AB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Freeform: Shape 8">
            <a:extLst>
              <a:ext uri="{FF2B5EF4-FFF2-40B4-BE49-F238E27FC236}">
                <a16:creationId xmlns:a16="http://schemas.microsoft.com/office/drawing/2014/main" xmlns="" id="{E502BBC7-2C76-46F3-BC24-5985BC13DB8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chemeClr val="tx2">
                <a:lumMod val="10000"/>
                <a:lumOff val="90000"/>
              </a:schemeClr>
            </a:solidFill>
          </a:ln>
          <a:effectLst>
            <a:outerShdw blurRad="63500" sx="102000" sy="102000" algn="ctr" rotWithShape="0">
              <a:schemeClr val="bg1">
                <a:lumMod val="8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Freeform: Shape 10">
            <a:extLst>
              <a:ext uri="{FF2B5EF4-FFF2-40B4-BE49-F238E27FC236}">
                <a16:creationId xmlns:a16="http://schemas.microsoft.com/office/drawing/2014/main" xmlns="" id="{9C45F024-2468-4D8A-9E11-BB2B1E0A3B3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Başlık 1">
            <a:extLst>
              <a:ext uri="{FF2B5EF4-FFF2-40B4-BE49-F238E27FC236}">
                <a16:creationId xmlns:a16="http://schemas.microsoft.com/office/drawing/2014/main" xmlns="" id="{8FB51FDB-8F5A-4AEC-BC13-B7309722ED8A}"/>
              </a:ext>
            </a:extLst>
          </p:cNvPr>
          <p:cNvSpPr>
            <a:spLocks noGrp="1"/>
          </p:cNvSpPr>
          <p:nvPr>
            <p:ph type="ctrTitle"/>
          </p:nvPr>
        </p:nvSpPr>
        <p:spPr>
          <a:xfrm>
            <a:off x="1524003" y="1999615"/>
            <a:ext cx="9144000" cy="2764028"/>
          </a:xfrm>
        </p:spPr>
        <p:txBody>
          <a:bodyPr anchor="ctr">
            <a:normAutofit/>
          </a:bodyPr>
          <a:lstStyle/>
          <a:p>
            <a:pPr algn="ctr"/>
            <a:r>
              <a:rPr lang="tr-TR" sz="7200"/>
              <a:t>Kişilik ile ilgili kavramlar…</a:t>
            </a:r>
          </a:p>
        </p:txBody>
      </p:sp>
      <p:sp>
        <p:nvSpPr>
          <p:cNvPr id="13" name="Rectangle 12">
            <a:extLst>
              <a:ext uri="{FF2B5EF4-FFF2-40B4-BE49-F238E27FC236}">
                <a16:creationId xmlns:a16="http://schemas.microsoft.com/office/drawing/2014/main" xmlns="" id="{3629484E-3792-4B3D-89AD-7C8A1ED0E0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718560" y="5524786"/>
            <a:ext cx="4754880" cy="274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35789900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6CCA5F87-1D1E-45CB-8D83-FC7EEFAD993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xmlns="" id="{BC9738B5-CF08-4DE5-8B56-E9423CFAA90A}"/>
              </a:ext>
            </a:extLst>
          </p:cNvPr>
          <p:cNvPicPr>
            <a:picLocks noChangeAspect="1"/>
          </p:cNvPicPr>
          <p:nvPr/>
        </p:nvPicPr>
        <p:blipFill rotWithShape="1">
          <a:blip r:embed="rId2"/>
          <a:srcRect r="28900"/>
          <a:stretch/>
        </p:blipFill>
        <p:spPr>
          <a:xfrm>
            <a:off x="20" y="10"/>
            <a:ext cx="8668492" cy="6857990"/>
          </a:xfrm>
          <a:prstGeom prst="rect">
            <a:avLst/>
          </a:prstGeom>
        </p:spPr>
      </p:pic>
      <p:sp>
        <p:nvSpPr>
          <p:cNvPr id="11" name="Rectangle 10">
            <a:extLst>
              <a:ext uri="{FF2B5EF4-FFF2-40B4-BE49-F238E27FC236}">
                <a16:creationId xmlns:a16="http://schemas.microsoft.com/office/drawing/2014/main" xmlns="" id="{7CCFC2C6-6238-4A2F-93DE-2ADF74AF635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3711652" y="0"/>
            <a:ext cx="8480347"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Alt Başlık 2">
            <a:extLst>
              <a:ext uri="{FF2B5EF4-FFF2-40B4-BE49-F238E27FC236}">
                <a16:creationId xmlns:a16="http://schemas.microsoft.com/office/drawing/2014/main" xmlns="" id="{674E63AD-1846-4CA0-8B94-42A8B2A888AF}"/>
              </a:ext>
            </a:extLst>
          </p:cNvPr>
          <p:cNvSpPr>
            <a:spLocks noGrp="1"/>
          </p:cNvSpPr>
          <p:nvPr>
            <p:ph type="subTitle" idx="1"/>
          </p:nvPr>
        </p:nvSpPr>
        <p:spPr>
          <a:xfrm>
            <a:off x="6485206" y="1101500"/>
            <a:ext cx="5386754" cy="4979563"/>
          </a:xfrm>
        </p:spPr>
        <p:txBody>
          <a:bodyPr>
            <a:noAutofit/>
          </a:bodyPr>
          <a:lstStyle/>
          <a:p>
            <a:pPr marL="342900" indent="-342900" algn="just">
              <a:lnSpc>
                <a:spcPct val="100000"/>
              </a:lnSpc>
              <a:buFont typeface="Wingdings" panose="05000000000000000000" pitchFamily="2" charset="2"/>
              <a:buChar char="v"/>
            </a:pPr>
            <a:r>
              <a:rPr lang="tr-TR" sz="2400" dirty="0"/>
              <a:t>Kişilik, mizaç ve karakter, psikolojide farklı duygu ve düşünce biçimleri hakkında konuşmak için kullanılan ve bu sebeple birbiri ile çok karıştırılan 3 farklı </a:t>
            </a:r>
            <a:r>
              <a:rPr lang="tr-TR" sz="2400" dirty="0" smtClean="0"/>
              <a:t>kav</a:t>
            </a:r>
            <a:r>
              <a:rPr lang="tr-TR" sz="2400" dirty="0" smtClean="0"/>
              <a:t>ramdır. </a:t>
            </a:r>
            <a:endParaRPr lang="tr-TR" sz="2400" dirty="0"/>
          </a:p>
          <a:p>
            <a:pPr marL="342900" indent="-342900" algn="just">
              <a:lnSpc>
                <a:spcPct val="100000"/>
              </a:lnSpc>
              <a:buFont typeface="Wingdings" panose="05000000000000000000" pitchFamily="2" charset="2"/>
              <a:buChar char="v"/>
            </a:pPr>
            <a:r>
              <a:rPr lang="tr-TR" sz="2400" dirty="0"/>
              <a:t>Aralarındaki benzerlik genellikle anlamları ile ilgili kafa karışıklığına sebep olur. </a:t>
            </a:r>
          </a:p>
          <a:p>
            <a:pPr marL="342900" indent="-342900">
              <a:lnSpc>
                <a:spcPct val="100000"/>
              </a:lnSpc>
              <a:buFont typeface="Wingdings" panose="05000000000000000000" pitchFamily="2" charset="2"/>
              <a:buChar char="v"/>
            </a:pPr>
            <a:endParaRPr lang="tr-TR" sz="2400" dirty="0"/>
          </a:p>
          <a:p>
            <a:pPr marL="342900" indent="-342900">
              <a:lnSpc>
                <a:spcPct val="100000"/>
              </a:lnSpc>
              <a:buFont typeface="Wingdings" panose="05000000000000000000" pitchFamily="2" charset="2"/>
              <a:buChar char="v"/>
            </a:pPr>
            <a:r>
              <a:rPr lang="tr-TR" sz="2400" b="1" i="1" dirty="0"/>
              <a:t>Mizaç ve karakter kişiliğin parçalarıdır, kişiliği oluşturan temel taşlardandır.</a:t>
            </a:r>
          </a:p>
        </p:txBody>
      </p:sp>
      <p:sp>
        <p:nvSpPr>
          <p:cNvPr id="13" name="Rectangle 12">
            <a:extLst>
              <a:ext uri="{FF2B5EF4-FFF2-40B4-BE49-F238E27FC236}">
                <a16:creationId xmlns:a16="http://schemas.microsoft.com/office/drawing/2014/main" xmlns="" id="{AF2F604E-43BE-4DC3-B983-E071523364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8130540"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xmlns="" id="{08C9B587-E65E-4B52-B37C-ABEBB6E879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851648" y="4546920"/>
            <a:ext cx="4023360" cy="18288"/>
          </a:xfrm>
          <a:prstGeom prst="rect">
            <a:avLst/>
          </a:prstGeom>
          <a:solidFill>
            <a:schemeClr val="tx2">
              <a:lumMod val="25000"/>
              <a:lumOff val="75000"/>
            </a:schemeClr>
          </a:solidFill>
          <a:ln w="3175">
            <a:solidFill>
              <a:schemeClr val="tx2">
                <a:lumMod val="25000"/>
                <a:lumOff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21154614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xmlns="" id="{5463EB0A-3D7C-4AA5-BFA5-8EE5B4BA56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xmlns="" id="{9BCADE7D-D460-449D-8ABE-EB0CF939966F}"/>
              </a:ext>
            </a:extLst>
          </p:cNvPr>
          <p:cNvSpPr>
            <a:spLocks noGrp="1"/>
          </p:cNvSpPr>
          <p:nvPr>
            <p:ph type="ctrTitle"/>
          </p:nvPr>
        </p:nvSpPr>
        <p:spPr>
          <a:xfrm>
            <a:off x="578651" y="1122363"/>
            <a:ext cx="11034695" cy="3174690"/>
          </a:xfrm>
        </p:spPr>
        <p:txBody>
          <a:bodyPr>
            <a:normAutofit/>
          </a:bodyPr>
          <a:lstStyle/>
          <a:p>
            <a:r>
              <a:rPr lang="tr-TR"/>
              <a:t>Huy (mizaç)</a:t>
            </a:r>
          </a:p>
        </p:txBody>
      </p:sp>
      <p:sp>
        <p:nvSpPr>
          <p:cNvPr id="3" name="Alt Başlık 2">
            <a:extLst>
              <a:ext uri="{FF2B5EF4-FFF2-40B4-BE49-F238E27FC236}">
                <a16:creationId xmlns:a16="http://schemas.microsoft.com/office/drawing/2014/main" xmlns="" id="{CDC9746E-9EBA-414D-840C-5713B2139669}"/>
              </a:ext>
            </a:extLst>
          </p:cNvPr>
          <p:cNvSpPr>
            <a:spLocks noGrp="1"/>
          </p:cNvSpPr>
          <p:nvPr>
            <p:ph type="subTitle" idx="1"/>
          </p:nvPr>
        </p:nvSpPr>
        <p:spPr>
          <a:xfrm>
            <a:off x="578651" y="4723637"/>
            <a:ext cx="11034695" cy="1481396"/>
          </a:xfrm>
        </p:spPr>
        <p:txBody>
          <a:bodyPr>
            <a:normAutofit lnSpcReduction="10000"/>
          </a:bodyPr>
          <a:lstStyle/>
          <a:p>
            <a:pPr algn="just"/>
            <a:r>
              <a:rPr lang="tr-TR" dirty="0"/>
              <a:t>Kişiliğin </a:t>
            </a:r>
            <a:r>
              <a:rPr lang="tr-TR" b="1" i="1" dirty="0">
                <a:solidFill>
                  <a:srgbClr val="FF0000"/>
                </a:solidFill>
              </a:rPr>
              <a:t>biyolojik ve fizyolojik </a:t>
            </a:r>
            <a:r>
              <a:rPr lang="tr-TR" dirty="0"/>
              <a:t>yönüdür. Kişiliğin bu yönü </a:t>
            </a:r>
            <a:r>
              <a:rPr lang="tr-TR" b="1" i="1" dirty="0">
                <a:solidFill>
                  <a:srgbClr val="FF0000"/>
                </a:solidFill>
              </a:rPr>
              <a:t>doğuştan getirilir ve değiştirilemez</a:t>
            </a:r>
            <a:r>
              <a:rPr lang="tr-TR" dirty="0">
                <a:solidFill>
                  <a:srgbClr val="FF0000"/>
                </a:solidFill>
              </a:rPr>
              <a:t>. </a:t>
            </a:r>
            <a:r>
              <a:rPr lang="tr-TR" b="1" i="1" dirty="0">
                <a:solidFill>
                  <a:srgbClr val="FF0000"/>
                </a:solidFill>
              </a:rPr>
              <a:t>Sinirlilik, neşelilik, içe dönüklük, dışadönüklük, soğukkanlılık</a:t>
            </a:r>
            <a:r>
              <a:rPr lang="tr-TR" b="1" i="1" dirty="0"/>
              <a:t> </a:t>
            </a:r>
            <a:r>
              <a:rPr lang="tr-TR" dirty="0"/>
              <a:t>gibi.</a:t>
            </a:r>
          </a:p>
        </p:txBody>
      </p:sp>
      <p:sp>
        <p:nvSpPr>
          <p:cNvPr id="21" name="Rectangle 20">
            <a:extLst>
              <a:ext uri="{FF2B5EF4-FFF2-40B4-BE49-F238E27FC236}">
                <a16:creationId xmlns:a16="http://schemas.microsoft.com/office/drawing/2014/main" xmlns="" id="{7945AD00-F967-454D-A4B2-39ABA5C88C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xmlns="" id="{E9BC5B79-B912-427C-8219-E3E50943FC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1275206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3C07A60D-41F9-4AB6-9C15-5914C50DCA3A}"/>
              </a:ext>
            </a:extLst>
          </p:cNvPr>
          <p:cNvSpPr>
            <a:spLocks noGrp="1"/>
          </p:cNvSpPr>
          <p:nvPr>
            <p:ph type="ctrTitle"/>
          </p:nvPr>
        </p:nvSpPr>
        <p:spPr/>
        <p:txBody>
          <a:bodyPr/>
          <a:lstStyle/>
          <a:p>
            <a:r>
              <a:rPr lang="tr-TR" dirty="0"/>
              <a:t>Karakter </a:t>
            </a:r>
          </a:p>
        </p:txBody>
      </p:sp>
      <p:sp>
        <p:nvSpPr>
          <p:cNvPr id="3" name="Alt Başlık 2">
            <a:extLst>
              <a:ext uri="{FF2B5EF4-FFF2-40B4-BE49-F238E27FC236}">
                <a16:creationId xmlns:a16="http://schemas.microsoft.com/office/drawing/2014/main" xmlns="" id="{A3EE196A-C91B-464B-BD11-5AE93B6ACDE9}"/>
              </a:ext>
            </a:extLst>
          </p:cNvPr>
          <p:cNvSpPr>
            <a:spLocks noGrp="1"/>
          </p:cNvSpPr>
          <p:nvPr>
            <p:ph type="subTitle" idx="1"/>
          </p:nvPr>
        </p:nvSpPr>
        <p:spPr/>
        <p:txBody>
          <a:bodyPr>
            <a:normAutofit fontScale="85000" lnSpcReduction="10000"/>
          </a:bodyPr>
          <a:lstStyle/>
          <a:p>
            <a:r>
              <a:rPr lang="tr-TR" dirty="0"/>
              <a:t>Bireyin </a:t>
            </a:r>
            <a:r>
              <a:rPr lang="tr-TR" b="1" i="1" dirty="0">
                <a:solidFill>
                  <a:srgbClr val="FF0000"/>
                </a:solidFill>
              </a:rPr>
              <a:t>toplumun sosyal değerlerine uygun davranış gösterme özelliğidir</a:t>
            </a:r>
            <a:r>
              <a:rPr lang="tr-TR" dirty="0"/>
              <a:t>. Yani </a:t>
            </a:r>
            <a:r>
              <a:rPr lang="tr-TR" b="1" i="1" dirty="0">
                <a:solidFill>
                  <a:srgbClr val="FF0000"/>
                </a:solidFill>
              </a:rPr>
              <a:t>kişiliğin</a:t>
            </a:r>
            <a:r>
              <a:rPr lang="tr-TR" dirty="0"/>
              <a:t> </a:t>
            </a:r>
            <a:r>
              <a:rPr lang="tr-TR" b="1" i="1" dirty="0">
                <a:solidFill>
                  <a:srgbClr val="FF0000"/>
                </a:solidFill>
              </a:rPr>
              <a:t>ahlaki/toplumsal </a:t>
            </a:r>
            <a:r>
              <a:rPr lang="tr-TR" dirty="0"/>
              <a:t>yönüdür. Yaşantıyla </a:t>
            </a:r>
            <a:r>
              <a:rPr lang="tr-TR" b="1" i="1" dirty="0">
                <a:solidFill>
                  <a:srgbClr val="FF0000"/>
                </a:solidFill>
              </a:rPr>
              <a:t>çevreden kazanılır ve eğitimle şekillenir. Dürüstlük, sevecenlik, sahtekârlık, sorumsuzluk </a:t>
            </a:r>
            <a:r>
              <a:rPr lang="tr-TR" dirty="0"/>
              <a:t>gibi.</a:t>
            </a:r>
          </a:p>
        </p:txBody>
      </p:sp>
    </p:spTree>
    <p:extLst>
      <p:ext uri="{BB962C8B-B14F-4D97-AF65-F5344CB8AC3E}">
        <p14:creationId xmlns:p14="http://schemas.microsoft.com/office/powerpoint/2010/main" xmlns="" val="14802452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09600" y="714357"/>
            <a:ext cx="10972800" cy="5411807"/>
          </a:xfrm>
        </p:spPr>
        <p:txBody>
          <a:bodyPr>
            <a:normAutofit lnSpcReduction="10000"/>
          </a:bodyPr>
          <a:lstStyle/>
          <a:p>
            <a:pPr>
              <a:buNone/>
            </a:pPr>
            <a:r>
              <a:rPr lang="tr-TR" sz="6000" b="1" dirty="0" smtClean="0">
                <a:solidFill>
                  <a:srgbClr val="FF0000"/>
                </a:solidFill>
                <a:effectLst>
                  <a:outerShdw blurRad="38100" dist="38100" dir="2700000" algn="tl">
                    <a:srgbClr val="000000">
                      <a:alpha val="43137"/>
                    </a:srgbClr>
                  </a:outerShdw>
                </a:effectLst>
              </a:rPr>
              <a:t>Ahlak?</a:t>
            </a:r>
          </a:p>
          <a:p>
            <a:pPr>
              <a:buNone/>
            </a:pPr>
            <a:r>
              <a:rPr lang="tr-TR" sz="6000" b="1" dirty="0" smtClean="0">
                <a:solidFill>
                  <a:srgbClr val="FF0000"/>
                </a:solidFill>
                <a:effectLst>
                  <a:outerShdw blurRad="38100" dist="38100" dir="2700000" algn="tl">
                    <a:srgbClr val="000000">
                      <a:alpha val="43137"/>
                    </a:srgbClr>
                  </a:outerShdw>
                </a:effectLst>
              </a:rPr>
              <a:t>					</a:t>
            </a:r>
          </a:p>
          <a:p>
            <a:pPr>
              <a:buNone/>
            </a:pPr>
            <a:r>
              <a:rPr lang="tr-TR" sz="6000" b="1" dirty="0">
                <a:solidFill>
                  <a:srgbClr val="FF0000"/>
                </a:solidFill>
                <a:effectLst>
                  <a:outerShdw blurRad="38100" dist="38100" dir="2700000" algn="tl">
                    <a:srgbClr val="000000">
                      <a:alpha val="43137"/>
                    </a:srgbClr>
                  </a:outerShdw>
                </a:effectLst>
              </a:rPr>
              <a:t>	</a:t>
            </a:r>
            <a:r>
              <a:rPr lang="tr-TR" sz="6000" b="1" dirty="0" smtClean="0">
                <a:solidFill>
                  <a:srgbClr val="FF0000"/>
                </a:solidFill>
                <a:effectLst>
                  <a:outerShdw blurRad="38100" dist="38100" dir="2700000" algn="tl">
                    <a:srgbClr val="000000">
                      <a:alpha val="43137"/>
                    </a:srgbClr>
                  </a:outerShdw>
                </a:effectLst>
              </a:rPr>
              <a:t>					Vicdan?</a:t>
            </a:r>
          </a:p>
          <a:p>
            <a:pPr>
              <a:buNone/>
            </a:pPr>
            <a:endParaRPr lang="tr-TR" sz="6000" b="1" dirty="0" smtClean="0">
              <a:solidFill>
                <a:srgbClr val="FF0000"/>
              </a:solidFill>
              <a:effectLst>
                <a:outerShdw blurRad="38100" dist="38100" dir="2700000" algn="tl">
                  <a:srgbClr val="000000">
                    <a:alpha val="43137"/>
                  </a:srgbClr>
                </a:outerShdw>
              </a:effectLst>
            </a:endParaRPr>
          </a:p>
          <a:p>
            <a:pPr>
              <a:buNone/>
            </a:pPr>
            <a:r>
              <a:rPr lang="tr-TR" sz="6000" b="1" dirty="0" smtClean="0">
                <a:solidFill>
                  <a:srgbClr val="FF0000"/>
                </a:solidFill>
                <a:effectLst>
                  <a:outerShdw blurRad="38100" dist="38100" dir="2700000" algn="tl">
                    <a:srgbClr val="000000">
                      <a:alpha val="43137"/>
                    </a:srgbClr>
                  </a:outerShdw>
                </a:effectLst>
              </a:rPr>
              <a:t>Etik?</a:t>
            </a:r>
            <a:endParaRPr lang="tr-TR" sz="6000" b="1" dirty="0">
              <a:solidFill>
                <a:srgbClr val="FF0000"/>
              </a:solidFill>
              <a:effectLst>
                <a:outerShdw blurRad="38100" dist="38100" dir="2700000" algn="tl">
                  <a:srgbClr val="000000">
                    <a:alpha val="43137"/>
                  </a:srgbClr>
                </a:outerShdw>
              </a:effectLs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en-US" b="1" dirty="0"/>
              <a:t>morality</a:t>
            </a:r>
            <a:r>
              <a:rPr lang="en-US" dirty="0"/>
              <a:t> is the human attempt to define what is right and wrong about our actions and </a:t>
            </a:r>
            <a:r>
              <a:rPr lang="en-US" dirty="0" smtClean="0"/>
              <a:t>thoughts</a:t>
            </a:r>
            <a:r>
              <a:rPr lang="tr-TR" dirty="0" smtClean="0"/>
              <a:t>,</a:t>
            </a:r>
            <a:r>
              <a:rPr lang="en-US" dirty="0" smtClean="0"/>
              <a:t> </a:t>
            </a:r>
            <a:r>
              <a:rPr lang="tr-TR" dirty="0" smtClean="0"/>
              <a:t>b</a:t>
            </a:r>
            <a:r>
              <a:rPr lang="en-US" dirty="0" err="1" smtClean="0"/>
              <a:t>ut</a:t>
            </a:r>
            <a:r>
              <a:rPr lang="en-US" dirty="0" smtClean="0"/>
              <a:t> </a:t>
            </a:r>
            <a:r>
              <a:rPr lang="en-US" dirty="0"/>
              <a:t>that's not really all that simple, is it? </a:t>
            </a:r>
            <a:endParaRPr lang="tr-TR" dirty="0" smtClean="0"/>
          </a:p>
          <a:p>
            <a:endParaRPr lang="tr-TR" dirty="0"/>
          </a:p>
          <a:p>
            <a:pPr>
              <a:buNone/>
            </a:pPr>
            <a:r>
              <a:rPr lang="tr-TR" dirty="0" smtClean="0"/>
              <a:t>	“</a:t>
            </a:r>
            <a:r>
              <a:rPr lang="en-US" dirty="0" smtClean="0"/>
              <a:t>we </a:t>
            </a:r>
            <a:r>
              <a:rPr lang="en-US" dirty="0"/>
              <a:t>try to teach our children the difference between 'right' and 'wrong</a:t>
            </a:r>
            <a:r>
              <a:rPr lang="en-US" dirty="0" smtClean="0"/>
              <a:t>.</a:t>
            </a:r>
            <a:r>
              <a:rPr lang="tr-TR" dirty="0" smtClean="0"/>
              <a:t>”</a:t>
            </a:r>
            <a:endParaRPr lang="tr-T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a:buNone/>
            </a:pPr>
            <a:endParaRPr lang="tr-TR" dirty="0" smtClean="0"/>
          </a:p>
          <a:p>
            <a:pPr>
              <a:buNone/>
            </a:pPr>
            <a:r>
              <a:rPr lang="tr-TR" sz="6000" b="1" dirty="0" smtClean="0">
                <a:solidFill>
                  <a:srgbClr val="FF0000"/>
                </a:solidFill>
                <a:effectLst>
                  <a:outerShdw blurRad="38100" dist="38100" dir="2700000" algn="tl">
                    <a:srgbClr val="000000">
                      <a:alpha val="43137"/>
                    </a:srgbClr>
                  </a:outerShdw>
                </a:effectLst>
              </a:rPr>
              <a:t>“</a:t>
            </a:r>
            <a:r>
              <a:rPr lang="tr-TR" sz="6000" b="1" dirty="0">
                <a:solidFill>
                  <a:srgbClr val="FF0000"/>
                </a:solidFill>
                <a:effectLst>
                  <a:outerShdw blurRad="38100" dist="38100" dir="2700000" algn="tl">
                    <a:srgbClr val="000000">
                      <a:alpha val="43137"/>
                    </a:srgbClr>
                  </a:outerShdw>
                </a:effectLst>
              </a:rPr>
              <a:t>Kendine davranılmasını istediğin gibi davran”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rgbClr val="FF0000"/>
                </a:solidFill>
                <a:effectLst>
                  <a:outerShdw blurRad="38100" dist="38100" dir="2700000" algn="tl">
                    <a:srgbClr val="000000">
                      <a:alpha val="43137"/>
                    </a:srgbClr>
                  </a:outerShdw>
                </a:effectLst>
              </a:rPr>
              <a:t>AHLAK GELİŞİMİ</a:t>
            </a:r>
            <a:endParaRPr lang="tr-TR" b="1" dirty="0">
              <a:solidFill>
                <a:srgbClr val="FF0000"/>
              </a:solidFill>
              <a:effectLst>
                <a:outerShdw blurRad="38100" dist="38100" dir="2700000" algn="tl">
                  <a:srgbClr val="000000">
                    <a:alpha val="43137"/>
                  </a:srgbClr>
                </a:outerShdw>
              </a:effectLst>
            </a:endParaRPr>
          </a:p>
        </p:txBody>
      </p:sp>
      <p:sp>
        <p:nvSpPr>
          <p:cNvPr id="3" name="2 İçerik Yer Tutucusu"/>
          <p:cNvSpPr>
            <a:spLocks noGrp="1"/>
          </p:cNvSpPr>
          <p:nvPr>
            <p:ph idx="1"/>
          </p:nvPr>
        </p:nvSpPr>
        <p:spPr>
          <a:xfrm>
            <a:off x="609600" y="2071678"/>
            <a:ext cx="10972800" cy="4054485"/>
          </a:xfrm>
        </p:spPr>
        <p:txBody>
          <a:bodyPr>
            <a:normAutofit/>
          </a:bodyPr>
          <a:lstStyle/>
          <a:p>
            <a:r>
              <a:rPr lang="tr-TR" dirty="0" smtClean="0"/>
              <a:t>Toplumun </a:t>
            </a:r>
            <a:r>
              <a:rPr lang="tr-TR" dirty="0"/>
              <a:t>değer yargılarını </a:t>
            </a:r>
            <a:r>
              <a:rPr lang="tr-TR" dirty="0" smtClean="0"/>
              <a:t>benimsemek </a:t>
            </a:r>
          </a:p>
          <a:p>
            <a:endParaRPr lang="tr-TR" dirty="0" smtClean="0"/>
          </a:p>
          <a:p>
            <a:r>
              <a:rPr lang="tr-TR" dirty="0" smtClean="0"/>
              <a:t>Çevreye uyum</a:t>
            </a:r>
          </a:p>
          <a:p>
            <a:endParaRPr lang="tr-TR" dirty="0" smtClean="0"/>
          </a:p>
          <a:p>
            <a:r>
              <a:rPr lang="tr-TR" dirty="0" smtClean="0"/>
              <a:t>Kendi </a:t>
            </a:r>
            <a:r>
              <a:rPr lang="tr-TR" dirty="0"/>
              <a:t>ilke ve değer yargılarını </a:t>
            </a:r>
            <a:r>
              <a:rPr lang="tr-TR" dirty="0" smtClean="0"/>
              <a:t>oluşturmak </a:t>
            </a:r>
          </a:p>
          <a:p>
            <a:endParaRPr lang="tr-TR"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a:t>toplumun tüm değerlerine olduğu gibi uyma değil, topluma etkin bir uyum sağlamak için kendi değerler sistemini oluşturma sürecidir. </a:t>
            </a:r>
            <a:endParaRPr lang="tr-TR" dirty="0" smtClean="0"/>
          </a:p>
          <a:p>
            <a:endParaRPr lang="tr-TR" dirty="0" smtClean="0"/>
          </a:p>
          <a:p>
            <a:r>
              <a:rPr lang="tr-TR" dirty="0" smtClean="0"/>
              <a:t>Birlikte </a:t>
            </a:r>
            <a:r>
              <a:rPr lang="tr-TR" dirty="0"/>
              <a:t>yaşadığımız insanlara karşı görevlerimizi, sorumluluklarımızı öğrenmek ahlaki gelişimin bir parçasıdır. </a:t>
            </a:r>
            <a:endParaRPr lang="tr-TR" dirty="0" smtClean="0"/>
          </a:p>
          <a:p>
            <a:endParaRPr lang="tr-TR" dirty="0" smtClean="0"/>
          </a:p>
          <a:p>
            <a:endParaRPr lang="tr-T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r>
              <a:rPr lang="tr-TR" dirty="0" smtClean="0"/>
              <a:t>Çocuk bunu anne, baba ve yakın çevresiyle olan ilişkilerinden öğrenir. Çocuğa öncelikle iyi davranışın neden iyi, kötü davranışın da neden kötü olduğu açıklanmalıdır. Bundan sonra iyi ahlaklı birey olarak yetişmesini beklemek doğru olur. Çocuk büyüdükçe, diğer bireylerin duygularını ve toplum kurallarını anlama yeteneği artar.</a:t>
            </a:r>
          </a:p>
          <a:p>
            <a:r>
              <a:rPr lang="tr-TR" dirty="0" smtClean="0"/>
              <a:t>En üstün ahlak kuralları evrenseldir. Yani din, ırk, ülke farkı tanımazlar; sevgi, yardımlaşma, doğruluk, dürüstlük, insan severlik, acıma vb. duygular her toplumda geçerlidir. Her bireyin, kendi toplumunun kurallarına ve evrensel değerlere uygun yetiştirilmesi gerekir. Ahlak gelişiminin en üst düzeyi ise kendi toplum kurallarına ve evrensel değerlere uygun, bağımsız olarak doğru karar vermektir.</a:t>
            </a:r>
          </a:p>
          <a:p>
            <a:endParaRPr lang="tr-T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err="1"/>
              <a:t>Piaget’e</a:t>
            </a:r>
            <a:r>
              <a:rPr lang="tr-TR" dirty="0"/>
              <a:t> göre ahlak gelişimi, bilişsel gelişime paralellik göstererek ilerler. Bilişsel gelişimi etkileyen faktörlerin ahlak gelişimini de etkilediğini savunur. Bu sebeple ahlak gelişimdeki üst düzeyde gelişim gösterilebilmesi için bilişsel gelişimde üst düzey gelişimin gerçekleşmesi gerekir. Ancak bunun tersi doğrudur diyemeyiz çünkü üst düzey bilişsel gelişime ulaşmış herkes üst düzey ahlaka sahip olmuş olamaz.</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fontAlgn="base"/>
            <a:r>
              <a:rPr lang="tr-TR" b="1" dirty="0"/>
              <a:t>Ahlak Öncesi Evre (0-5 yaş)</a:t>
            </a:r>
            <a:endParaRPr lang="tr-TR" dirty="0"/>
          </a:p>
          <a:p>
            <a:pPr fontAlgn="base"/>
            <a:r>
              <a:rPr lang="tr-TR" dirty="0" err="1"/>
              <a:t>Piaget</a:t>
            </a:r>
            <a:r>
              <a:rPr lang="tr-TR" dirty="0"/>
              <a:t> 5 yaşına kadar çocukların çevresinde gördüğü olayları aynen taklit ettiğini söyler. Yani çevrelerinde gördükleri olayların ne oldukları, ne anlama geldikleri hakkında fikri yoktur. Yetişkinlerin otoritesine körü körüne bağlıdırlar. Bu dönem </a:t>
            </a:r>
            <a:r>
              <a:rPr lang="tr-TR" dirty="0" err="1"/>
              <a:t>Piaget’in</a:t>
            </a:r>
            <a:r>
              <a:rPr lang="tr-TR" dirty="0"/>
              <a:t> bilişsel kuramında duyusal motor ve işlem öncesi döneme denk gelmektedir. Çocukta empati duygusu yoktur. Çocukta bu dönemde hakim olan benmerkezci yapı bunu engellemektedir.</a:t>
            </a:r>
          </a:p>
          <a:p>
            <a:endParaRPr lang="tr-T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r>
              <a:rPr lang="tr-TR" b="1" dirty="0"/>
              <a:t>Ahlak Öncesi Dönem: ( 0 -6 yaş)</a:t>
            </a:r>
            <a:r>
              <a:rPr lang="tr-TR" dirty="0"/>
              <a:t/>
            </a:r>
            <a:br>
              <a:rPr lang="tr-TR" dirty="0"/>
            </a:br>
            <a:endParaRPr lang="tr-TR" dirty="0"/>
          </a:p>
          <a:p>
            <a:r>
              <a:rPr lang="tr-TR" dirty="0" smtClean="0"/>
              <a:t/>
            </a:r>
            <a:br>
              <a:rPr lang="tr-TR" dirty="0" smtClean="0"/>
            </a:br>
            <a:r>
              <a:rPr lang="tr-TR" dirty="0"/>
              <a:t>Benmerkezcilik eylemleri nedeniyle kendi dışındaki bireylerin görüşlerini dikkate alma konusunda önemli güçlükler yaşarlar.</a:t>
            </a:r>
          </a:p>
          <a:p>
            <a:r>
              <a:rPr lang="tr-TR" dirty="0"/>
              <a:t>Çocuklar iki yaş civarında Kural olmaksızın oynarlar.</a:t>
            </a:r>
          </a:p>
          <a:p>
            <a:r>
              <a:rPr lang="tr-TR" dirty="0"/>
              <a:t>2-6 yaş arasındaki çocuklar kuralların farkındadır ancak ne amaçla korunduğuna ya da onları neden izlemek gerektiğini anlayamazlar.</a:t>
            </a:r>
          </a:p>
          <a:p>
            <a:r>
              <a:rPr lang="tr-TR" dirty="0" smtClean="0"/>
              <a:t/>
            </a:r>
            <a:br>
              <a:rPr lang="tr-TR" dirty="0" smtClean="0"/>
            </a:br>
            <a:endParaRPr lang="tr-T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fontAlgn="base"/>
            <a:r>
              <a:rPr lang="tr-TR" b="1" dirty="0"/>
              <a:t>Dışa Bağımlı Ahlak (Ahlaki Gerçekçilik- </a:t>
            </a:r>
            <a:r>
              <a:rPr lang="tr-TR" b="1" dirty="0" err="1"/>
              <a:t>Heteronom</a:t>
            </a:r>
            <a:r>
              <a:rPr lang="tr-TR" b="1" dirty="0"/>
              <a:t> Ahlak) Evresi (6-10 yaş)</a:t>
            </a:r>
            <a:endParaRPr lang="tr-TR" dirty="0"/>
          </a:p>
          <a:p>
            <a:pPr fontAlgn="base"/>
            <a:r>
              <a:rPr lang="tr-TR" dirty="0"/>
              <a:t>6-10 yaş arasındaki çocuklar artık çevrelerindeki olayların anlamlarını kısmen de olsa anlamaya başlarlar. Kurallara mutlak uyum bu dönemin temel özelliğidir. Çocuklara göre kural büyük bir otorite tarafından konulmuştur ve asla sorgulanamaz. Yanlış davranış bu dönemdeki çocuklara göre otomatik olarak cezayı gerektirir. Fakat kendileri de kesin ve değişmez olarak kabul ettikleri bu kurallara uymakta zorlanırlar. Bu evrede çocuklar olayın nedenini, niyetini sorgulamaz. Onlar için nesnel olan sonuç önemlidir.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7500" lnSpcReduction="20000"/>
          </a:bodyPr>
          <a:lstStyle/>
          <a:p>
            <a:r>
              <a:rPr lang="tr-TR" b="1" dirty="0"/>
              <a:t>Dışsal Kurallara Bağlılık Dönemi (6 - 10 yaş)</a:t>
            </a:r>
            <a:r>
              <a:rPr lang="tr-TR" dirty="0"/>
              <a:t/>
            </a:r>
            <a:br>
              <a:rPr lang="tr-TR" dirty="0"/>
            </a:br>
            <a:endParaRPr lang="tr-TR" dirty="0"/>
          </a:p>
          <a:p>
            <a:r>
              <a:rPr lang="tr-TR" dirty="0" smtClean="0"/>
              <a:t/>
            </a:r>
            <a:br>
              <a:rPr lang="tr-TR" dirty="0" smtClean="0"/>
            </a:br>
            <a:r>
              <a:rPr lang="tr-TR" dirty="0"/>
              <a:t>6 -10 yaş arasındaki çocuklar kuralların izlemede sık sık tutarsızlık göstermekle birlikte kuralları kabul etmektedirler.</a:t>
            </a:r>
          </a:p>
          <a:p>
            <a:r>
              <a:rPr lang="tr-TR" dirty="0"/>
              <a:t>Bir otorite tarafından son olduğunu ve değiştirilemez olduğunu düşünürler.</a:t>
            </a:r>
          </a:p>
          <a:p>
            <a:r>
              <a:rPr lang="tr-TR" dirty="0"/>
              <a:t>Kayıtsız şartsız otoriteyi uyuma söz konusudur.</a:t>
            </a:r>
          </a:p>
          <a:p>
            <a:r>
              <a:rPr lang="tr-TR" dirty="0"/>
              <a:t>Kurallara uymamanın sonunda cezalandırılacağını bilir. Davranışın gerisindeki neden dikkate alınmaz.</a:t>
            </a:r>
          </a:p>
          <a:p>
            <a:r>
              <a:rPr lang="tr-TR" dirty="0"/>
              <a:t>Bu yaştaki çocuklar için şu örneği verebiliriz bilerek Bahçede bir çiçek koparan çocuktan farkında olmadan üç çiçeği Ezen bir çocuk daha fazla suçludur ve daha fazla cezalandırılmalıdır.</a:t>
            </a:r>
          </a:p>
          <a:p>
            <a:r>
              <a:rPr lang="tr-TR" dirty="0"/>
              <a:t>Oyun kurallarının grubun kararına göre değiştirilebileceğini anlayamazlar.</a:t>
            </a:r>
          </a:p>
          <a:p>
            <a:endParaRPr lang="tr-T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10000"/>
          </a:bodyPr>
          <a:lstStyle/>
          <a:p>
            <a:pPr fontAlgn="base"/>
            <a:r>
              <a:rPr lang="tr-TR" b="1" dirty="0"/>
              <a:t>Ahlaki Özerklik (Otonom Ahlak) Evresi (11 yaş ve üzeri)</a:t>
            </a:r>
            <a:endParaRPr lang="tr-TR" dirty="0"/>
          </a:p>
          <a:p>
            <a:pPr fontAlgn="base"/>
            <a:r>
              <a:rPr lang="tr-TR" dirty="0"/>
              <a:t>Bu evreden itibaren çocuklar kuralların insanlar tarafından konulan basit şeyler olduğunu anlar. Kuralların isteğe ve faydasına göre değiştirilebileceğini anlarlar. Bir kural çiğnenmişse sonuca değil önce nedene ve niyete bakılır ve ahlaki değerlendirme buna bağlı olarak yapılır. Bu evrede nesnel sorumluluk önemini yitirmiş öznel sorumluluk ön plana getirilmiştir.</a:t>
            </a:r>
          </a:p>
          <a:p>
            <a:pPr fontAlgn="base"/>
            <a:r>
              <a:rPr lang="tr-TR" dirty="0"/>
              <a:t>Bilişsel gelişim kuramına göre bireyler bir alt dönemin sonlarına doğru üst dönemin özelliklerinin belirtilerini göstermeye başlar.</a:t>
            </a:r>
          </a:p>
          <a:p>
            <a:pPr fontAlgn="base"/>
            <a:r>
              <a:rPr lang="tr-TR" dirty="0" err="1"/>
              <a:t>Kpss</a:t>
            </a:r>
            <a:r>
              <a:rPr lang="tr-TR" dirty="0"/>
              <a:t> </a:t>
            </a:r>
            <a:r>
              <a:rPr lang="tr-TR" dirty="0">
                <a:hlinkClick r:id="rId2" tooltip="Eğitim Bilimleri"/>
              </a:rPr>
              <a:t>eğitim bilimleri</a:t>
            </a:r>
            <a:r>
              <a:rPr lang="tr-TR" dirty="0"/>
              <a:t> gelişim psikolojisi dersi </a:t>
            </a:r>
            <a:r>
              <a:rPr lang="tr-TR" dirty="0" err="1"/>
              <a:t>Piaget</a:t>
            </a:r>
            <a:r>
              <a:rPr lang="tr-TR" dirty="0"/>
              <a:t> Ahlak Gelişimi konusunu tamamladık. Bir sonraki </a:t>
            </a:r>
            <a:r>
              <a:rPr lang="tr-TR" dirty="0">
                <a:hlinkClick r:id="rId3" tooltip="Gelişim Psikolojisi"/>
              </a:rPr>
              <a:t>gelişim psikolojisi</a:t>
            </a:r>
            <a:r>
              <a:rPr lang="tr-TR" dirty="0"/>
              <a:t> dersi konumuz </a:t>
            </a:r>
            <a:r>
              <a:rPr lang="tr-TR" dirty="0" err="1"/>
              <a:t>Kolhberg</a:t>
            </a:r>
            <a:r>
              <a:rPr lang="tr-TR" dirty="0"/>
              <a:t> ve Ahlak Gelişimi olacaktır.</a:t>
            </a:r>
          </a:p>
          <a:p>
            <a:r>
              <a:rPr lang="tr-TR" dirty="0" smtClean="0"/>
              <a:t/>
            </a:r>
            <a:br>
              <a:rPr lang="tr-TR" dirty="0" smtClean="0"/>
            </a:br>
            <a:endParaRPr lang="tr-T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r>
              <a:rPr lang="tr-TR" b="1" dirty="0"/>
              <a:t>Ahlaki Özerklik Dönemi (10 yaş ve üstü)</a:t>
            </a:r>
            <a:r>
              <a:rPr lang="tr-TR" dirty="0"/>
              <a:t/>
            </a:r>
            <a:br>
              <a:rPr lang="tr-TR" dirty="0"/>
            </a:br>
            <a:endParaRPr lang="tr-TR" dirty="0"/>
          </a:p>
          <a:p>
            <a:r>
              <a:rPr lang="tr-TR" dirty="0" smtClean="0"/>
              <a:t/>
            </a:r>
            <a:br>
              <a:rPr lang="tr-TR" dirty="0" smtClean="0"/>
            </a:br>
            <a:r>
              <a:rPr lang="tr-TR" dirty="0"/>
              <a:t>Bu evrede 10 - 12 yaşlarda artık çocuklar oyunu aynı kurallar </a:t>
            </a:r>
            <a:r>
              <a:rPr lang="tr-TR" dirty="0" err="1"/>
              <a:t>çerçevesindeoynayabilirler</a:t>
            </a:r>
            <a:r>
              <a:rPr lang="tr-TR" dirty="0"/>
              <a:t>.</a:t>
            </a:r>
          </a:p>
          <a:p>
            <a:r>
              <a:rPr lang="tr-TR" dirty="0" err="1"/>
              <a:t>Piagget</a:t>
            </a:r>
            <a:r>
              <a:rPr lang="tr-TR" dirty="0"/>
              <a:t> 10 - 12 yaşlarında kuralların oyuncular arasındaki anlaşmazlıkları , uyumsuzlukları en aza indirmek için konulduğunu anlayabilecek durumda olduğunu belirtir.</a:t>
            </a:r>
          </a:p>
          <a:p>
            <a:r>
              <a:rPr lang="tr-TR" dirty="0"/>
              <a:t>Kurama göre , bu dönemdeki çocukların , bireylerin anlaşarak kuralları değiştirebileceklerini kavrayabilecek durumdalar.</a:t>
            </a:r>
          </a:p>
          <a:p>
            <a:r>
              <a:rPr lang="tr-TR" dirty="0"/>
              <a:t>Bunlara göre ceza artık kurallarının ihlal edilmesi ile otomatik olarak devreye giren ve uygulanması gereken bir durum değildir.</a:t>
            </a:r>
          </a:p>
          <a:p>
            <a:r>
              <a:rPr lang="tr-TR" dirty="0"/>
              <a:t>Bu devredeki çocuklar için kurallar ihlal edildiği zaman ihlal sırasındaki niyet ve ihlal eden kişinin içinde bulunduğu durum dikkate alınıp öyle değerlendirilmelidir. </a:t>
            </a:r>
          </a:p>
          <a:p>
            <a:endParaRPr lang="tr-T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fontAlgn="base"/>
            <a:r>
              <a:rPr lang="tr-TR" dirty="0" err="1"/>
              <a:t>Kohlberg</a:t>
            </a:r>
            <a:r>
              <a:rPr lang="tr-TR" dirty="0"/>
              <a:t> Ahlak Gelişimi, </a:t>
            </a:r>
            <a:r>
              <a:rPr lang="tr-TR" dirty="0" err="1"/>
              <a:t>Piaget’in</a:t>
            </a:r>
            <a:r>
              <a:rPr lang="tr-TR" dirty="0"/>
              <a:t> ahlak kuramının aslında yeniden anlamlandırılmasıdır. </a:t>
            </a:r>
            <a:r>
              <a:rPr lang="tr-TR" dirty="0" err="1"/>
              <a:t>Kohlberg</a:t>
            </a:r>
            <a:r>
              <a:rPr lang="tr-TR" dirty="0"/>
              <a:t>, bu kurama dayalı olarak kendi kuramını geliştirmiştir. </a:t>
            </a:r>
            <a:r>
              <a:rPr lang="tr-TR" dirty="0" err="1"/>
              <a:t>Kohlberg</a:t>
            </a:r>
            <a:r>
              <a:rPr lang="tr-TR" dirty="0"/>
              <a:t>, </a:t>
            </a:r>
            <a:r>
              <a:rPr lang="tr-TR" dirty="0" err="1"/>
              <a:t>Piaget’in</a:t>
            </a:r>
            <a:r>
              <a:rPr lang="tr-TR" dirty="0"/>
              <a:t> ahlak kuramındaki temel doğrulara bağlı kalmasıyla beraber, ahlaki ikilem içeren bazı hikayeler kullanmıştır. Bu hikayelerde, bireyin davranışları ”doğru – yanlış” cevaplarıyla ilişkilendirilir. Fakat </a:t>
            </a:r>
            <a:r>
              <a:rPr lang="tr-TR" dirty="0" err="1"/>
              <a:t>Kohlberg</a:t>
            </a:r>
            <a:r>
              <a:rPr lang="tr-TR" dirty="0"/>
              <a:t> ahlak gelişimi kuramını ”doğru – yanlış” cevaplarına göre değil, bu cevaplara yapılan açıklamalarla ortaya çıkarmaktadır.</a:t>
            </a:r>
          </a:p>
          <a:p>
            <a:pPr fontAlgn="base"/>
            <a:r>
              <a:rPr lang="tr-TR" dirty="0" err="1"/>
              <a:t>Kohlberg’e</a:t>
            </a:r>
            <a:r>
              <a:rPr lang="tr-TR" dirty="0"/>
              <a:t> göre ahlaki evreler düzenli bir sıra izlemektedir. Bir sonraki evreye ancak bir önceki evre sindirilince geçilebilir.</a:t>
            </a:r>
          </a:p>
          <a:p>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62500" lnSpcReduction="20000"/>
          </a:bodyPr>
          <a:lstStyle/>
          <a:p>
            <a:r>
              <a:rPr lang="tr-TR" b="1" dirty="0" err="1"/>
              <a:t>Kohlberg’in</a:t>
            </a:r>
            <a:r>
              <a:rPr lang="tr-TR" b="1" dirty="0"/>
              <a:t> ahlaki yaklaşımının niteliksel özellikleri</a:t>
            </a:r>
            <a:endParaRPr lang="tr-TR" dirty="0"/>
          </a:p>
          <a:p>
            <a:r>
              <a:rPr lang="tr-TR" dirty="0"/>
              <a:t/>
            </a:r>
            <a:br>
              <a:rPr lang="tr-TR" dirty="0"/>
            </a:br>
            <a:endParaRPr lang="tr-TR" dirty="0"/>
          </a:p>
          <a:p>
            <a:r>
              <a:rPr lang="tr-TR" dirty="0" smtClean="0"/>
              <a:t/>
            </a:r>
            <a:br>
              <a:rPr lang="tr-TR" dirty="0" smtClean="0"/>
            </a:br>
            <a:r>
              <a:rPr lang="tr-TR" dirty="0"/>
              <a:t>Gelişim evreleri adım adım birbirini izlemektedir.</a:t>
            </a:r>
          </a:p>
          <a:p>
            <a:r>
              <a:rPr lang="tr-TR" dirty="0"/>
              <a:t>Bireyin gelişimi herhangi bir evrede sona erebilir.</a:t>
            </a:r>
          </a:p>
          <a:p>
            <a:r>
              <a:rPr lang="tr-TR" dirty="0"/>
              <a:t>Bireyin ahlaki yargısı ara sıra bir üst ya da bir alt devreye yoğunlaşabilir </a:t>
            </a:r>
            <a:r>
              <a:rPr lang="tr-TR" dirty="0" err="1"/>
              <a:t>Boot</a:t>
            </a:r>
            <a:r>
              <a:rPr lang="tr-TR" dirty="0"/>
              <a:t> bakımdan baskın olarak bir evre ye yoğunlaşma söz konusu olabilir.</a:t>
            </a:r>
          </a:p>
          <a:p>
            <a:r>
              <a:rPr lang="tr-TR" dirty="0"/>
              <a:t>Birey baskın olduğu evre düşüncesinden bir üst düşünceye yöneltilebilir ancak alt </a:t>
            </a:r>
            <a:r>
              <a:rPr lang="tr-TR" dirty="0" err="1"/>
              <a:t>everye</a:t>
            </a:r>
            <a:r>
              <a:rPr lang="tr-TR" dirty="0"/>
              <a:t> düşüncesine yönetmek imkansızdır.</a:t>
            </a:r>
          </a:p>
          <a:p>
            <a:r>
              <a:rPr lang="tr-TR" dirty="0"/>
              <a:t>Yaş her zaman gelişim göstergesi değildir.</a:t>
            </a:r>
          </a:p>
          <a:p>
            <a:r>
              <a:rPr lang="tr-TR" dirty="0"/>
              <a:t>Bazı gençler yetişkinlerden daha yüksek evreleri ulaşabilme imkanına sahiptirler.</a:t>
            </a:r>
          </a:p>
          <a:p>
            <a:r>
              <a:rPr lang="tr-TR" dirty="0"/>
              <a:t>Bilişsel gelişim ahlaki gelişimi için gereklidir ancak ahlaki gelişimi için geçerli bir durum değildir.</a:t>
            </a:r>
          </a:p>
          <a:p>
            <a:r>
              <a:rPr lang="tr-TR" dirty="0"/>
              <a:t>Kişi toplumun ne anlama geldiğini topluma anlayabilmesi ve karşılıklı saygıya dayanan doğru ya da yanlış yargıları empati yoluyla elde etmektedir.</a:t>
            </a:r>
          </a:p>
          <a:p>
            <a:endParaRPr lang="tr-T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47500" lnSpcReduction="20000"/>
          </a:bodyPr>
          <a:lstStyle/>
          <a:p>
            <a:r>
              <a:rPr lang="tr-TR" b="1" dirty="0" err="1"/>
              <a:t>Kohlberg'in</a:t>
            </a:r>
            <a:r>
              <a:rPr lang="tr-TR" b="1" dirty="0"/>
              <a:t> ahlaki gelişim evreleri</a:t>
            </a:r>
            <a:endParaRPr lang="tr-TR" dirty="0"/>
          </a:p>
          <a:p>
            <a:r>
              <a:rPr lang="tr-TR" b="1" dirty="0"/>
              <a:t>Gelenek öncesi 4-9 </a:t>
            </a:r>
            <a:r>
              <a:rPr lang="tr-TR" b="1" dirty="0" smtClean="0"/>
              <a:t>yaş</a:t>
            </a:r>
          </a:p>
          <a:p>
            <a:pPr fontAlgn="base"/>
            <a:r>
              <a:rPr lang="tr-TR" b="1" dirty="0" smtClean="0"/>
              <a:t>Gelenek Öncesi Düzey</a:t>
            </a:r>
          </a:p>
          <a:p>
            <a:pPr fontAlgn="base"/>
            <a:r>
              <a:rPr lang="tr-TR" dirty="0" err="1" smtClean="0"/>
              <a:t>Kohlberg’e</a:t>
            </a:r>
            <a:r>
              <a:rPr lang="tr-TR" dirty="0" smtClean="0"/>
              <a:t> göre gelenek öncesi düzeyde, ihtiyaç karşılanırken otoriteye itaat ve çıkarlar göz önünde tutulmaktadır. Davranışın fiziksel etkileri önemlidir ve İD baskındır.</a:t>
            </a:r>
          </a:p>
          <a:p>
            <a:r>
              <a:rPr lang="tr-TR" b="1" dirty="0"/>
              <a:t/>
            </a:r>
            <a:br>
              <a:rPr lang="tr-TR" b="1" dirty="0"/>
            </a:br>
            <a:r>
              <a:rPr lang="tr-TR" b="1" dirty="0"/>
              <a:t/>
            </a:r>
            <a:br>
              <a:rPr lang="tr-TR" b="1" dirty="0"/>
            </a:br>
            <a:r>
              <a:rPr lang="tr-TR" dirty="0"/>
              <a:t> Ceza ve itaat ( I.Evre)</a:t>
            </a:r>
            <a:br>
              <a:rPr lang="tr-TR" dirty="0"/>
            </a:br>
            <a:endParaRPr lang="tr-TR" dirty="0"/>
          </a:p>
          <a:p>
            <a:r>
              <a:rPr lang="tr-TR" dirty="0" smtClean="0"/>
              <a:t/>
            </a:r>
            <a:br>
              <a:rPr lang="tr-TR" dirty="0" smtClean="0"/>
            </a:br>
            <a:r>
              <a:rPr lang="tr-TR" dirty="0"/>
              <a:t>Bu düzeydeki çocuklar sadece otoriteye uyar ve cezalandırılmaktan kaçınırlar.</a:t>
            </a:r>
          </a:p>
          <a:p>
            <a:r>
              <a:rPr lang="tr-TR" dirty="0"/>
              <a:t>Gelenek olarak olayların dış görünüşüne ve meydana gelen zararın büyüklüğüne bakarak karar verirler.</a:t>
            </a:r>
          </a:p>
          <a:p>
            <a:r>
              <a:rPr lang="tr-TR" dirty="0"/>
              <a:t>Olayların gerisindeki neden önemli değildir.</a:t>
            </a:r>
          </a:p>
          <a:p>
            <a:r>
              <a:rPr lang="tr-TR" dirty="0"/>
              <a:t>Araçsal ilişkiler( Saf çıkarcı eğilim) (II. Evre)</a:t>
            </a:r>
          </a:p>
          <a:p>
            <a:r>
              <a:rPr lang="tr-TR" dirty="0"/>
              <a:t>Çocukların kendi İhtiyaç ve isteklerin karşılanması önemlidir.</a:t>
            </a:r>
          </a:p>
          <a:p>
            <a:r>
              <a:rPr lang="tr-TR" dirty="0"/>
              <a:t>Çocuk bir davranışı kendi açısından yararlı buluyorsa o davranış doğrudur.</a:t>
            </a:r>
          </a:p>
          <a:p>
            <a:r>
              <a:rPr lang="tr-TR" dirty="0"/>
              <a:t>Ne kadar alırlarsa o kadar vermeleri söz konusudur.</a:t>
            </a:r>
          </a:p>
          <a:p>
            <a:endParaRPr lang="tr-T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t>İtaat ve Ceza Dönemi:</a:t>
            </a:r>
            <a:r>
              <a:rPr lang="tr-TR" dirty="0" smtClean="0"/>
              <a:t> Davranış sonucunda sadece doğru ve yanlışa bakılır. Doğru ve yanlışı belirleyen ödül ve cezadır. Otorite varsa kural vardır. Birey bu aşamada dürtüsel hareket eder ve kurallar tamamen dışsaldır.</a:t>
            </a:r>
          </a:p>
          <a:p>
            <a:endParaRPr lang="tr-T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0000" lnSpcReduction="20000"/>
          </a:bodyPr>
          <a:lstStyle/>
          <a:p>
            <a:r>
              <a:rPr lang="tr-TR" b="1" dirty="0"/>
              <a:t>Geleneksel Dönem  (9 - 14 yaş)</a:t>
            </a:r>
            <a:r>
              <a:rPr lang="tr-TR" dirty="0"/>
              <a:t/>
            </a:r>
            <a:br>
              <a:rPr lang="tr-TR" dirty="0"/>
            </a:br>
            <a:r>
              <a:rPr lang="tr-TR" dirty="0"/>
              <a:t/>
            </a:r>
            <a:br>
              <a:rPr lang="tr-TR" dirty="0"/>
            </a:br>
            <a:r>
              <a:rPr lang="tr-TR" dirty="0"/>
              <a:t>Kişiler Arası Uyum (iyi çocuk olma eğilimi) (III.Evre)</a:t>
            </a:r>
            <a:br>
              <a:rPr lang="tr-TR" dirty="0"/>
            </a:br>
            <a:endParaRPr lang="tr-TR" dirty="0"/>
          </a:p>
          <a:p>
            <a:r>
              <a:rPr lang="tr-TR" dirty="0" smtClean="0"/>
              <a:t/>
            </a:r>
            <a:br>
              <a:rPr lang="tr-TR" dirty="0" smtClean="0"/>
            </a:br>
            <a:r>
              <a:rPr lang="tr-TR" dirty="0"/>
              <a:t>Akran grupları ile işbirliği gözlenir.</a:t>
            </a:r>
          </a:p>
          <a:p>
            <a:r>
              <a:rPr lang="tr-TR" dirty="0"/>
              <a:t>İyi davranış başkalarına yardım etmek ya da onları mutlu etmektir.</a:t>
            </a:r>
          </a:p>
          <a:p>
            <a:r>
              <a:rPr lang="tr-TR" dirty="0"/>
              <a:t>Koşullarda değişiklik olsa bile gruptan bağımsız davranma Ve kararlar verme pek görülmez.</a:t>
            </a:r>
          </a:p>
          <a:p>
            <a:r>
              <a:rPr lang="tr-TR" dirty="0"/>
              <a:t>Bu dönemde çocuk olaylara başkaları açısından da bakabilme özelliği kazanır.</a:t>
            </a:r>
          </a:p>
          <a:p>
            <a:r>
              <a:rPr lang="tr-TR" dirty="0"/>
              <a:t>Başkalarının hissettiklerini de dikkate alır. Artık yaptıklarının ceza almamak için ya da kendisi için değil aynı zamanda başkalarını mutlu etmek için yapmaya çalışır.</a:t>
            </a:r>
          </a:p>
          <a:p>
            <a:r>
              <a:rPr lang="tr-TR" dirty="0"/>
              <a:t>Birey kendisinden beklenen davranışı göstermenin doğru olduğu yargısındadır ve anne babası öğretmeni ve arkadaşlarının kendisinden beklediği gibi davranırsa onların sevgisini kazanabileceğini düşünür.</a:t>
            </a:r>
          </a:p>
          <a:p>
            <a:endParaRPr lang="tr-T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a:t>Kanun ve Düzen (IV.Evre)</a:t>
            </a:r>
            <a:br>
              <a:rPr lang="tr-TR" dirty="0"/>
            </a:br>
            <a:endParaRPr lang="tr-TR" dirty="0"/>
          </a:p>
          <a:p>
            <a:r>
              <a:rPr lang="tr-TR" dirty="0" smtClean="0"/>
              <a:t/>
            </a:r>
            <a:br>
              <a:rPr lang="tr-TR" dirty="0" smtClean="0"/>
            </a:br>
            <a:r>
              <a:rPr lang="tr-TR" dirty="0"/>
              <a:t>Doğru davranış otoriteye ve sosyal düzeye uygun olarak kişinin görevini yerine getirmesidir.</a:t>
            </a:r>
          </a:p>
          <a:p>
            <a:r>
              <a:rPr lang="tr-TR" dirty="0"/>
              <a:t>Akran gruplarının kurallarının yerini toplumun kuralları ve kanunları almıştır.</a:t>
            </a:r>
          </a:p>
          <a:p>
            <a:r>
              <a:rPr lang="tr-TR" dirty="0"/>
              <a:t>Kanunlar soru sorulmaksızın izlenir ve kanunlara uyulur.</a:t>
            </a:r>
          </a:p>
          <a:p>
            <a:r>
              <a:rPr lang="tr-TR" dirty="0"/>
              <a:t>Kanunlara uymayanlar asla onaylanmazlar.</a:t>
            </a:r>
          </a:p>
          <a:p>
            <a:endParaRPr lang="tr-T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55000" lnSpcReduction="20000"/>
          </a:bodyPr>
          <a:lstStyle/>
          <a:p>
            <a:r>
              <a:rPr lang="tr-TR" b="1" dirty="0"/>
              <a:t>Gelenek Sonrası (14 yaş ve üstü)</a:t>
            </a:r>
            <a:r>
              <a:rPr lang="tr-TR" dirty="0"/>
              <a:t/>
            </a:r>
            <a:br>
              <a:rPr lang="tr-TR" dirty="0"/>
            </a:br>
            <a:r>
              <a:rPr lang="tr-TR" dirty="0"/>
              <a:t/>
            </a:r>
            <a:br>
              <a:rPr lang="tr-TR" dirty="0"/>
            </a:br>
            <a:r>
              <a:rPr lang="tr-TR" dirty="0"/>
              <a:t>Sosyal Sözleşme (V.Evre)</a:t>
            </a:r>
            <a:br>
              <a:rPr lang="tr-TR" dirty="0"/>
            </a:br>
            <a:endParaRPr lang="tr-TR" dirty="0"/>
          </a:p>
          <a:p>
            <a:r>
              <a:rPr lang="tr-TR" dirty="0" smtClean="0"/>
              <a:t/>
            </a:r>
            <a:br>
              <a:rPr lang="tr-TR" dirty="0" smtClean="0"/>
            </a:br>
            <a:r>
              <a:rPr lang="tr-TR" dirty="0"/>
              <a:t>Kanunların kullanımı ve bireysel haklar eleştirici bir biçimde incelenir.</a:t>
            </a:r>
          </a:p>
          <a:p>
            <a:r>
              <a:rPr lang="tr-TR" dirty="0"/>
              <a:t>Toplumun kanunları ve değerlerinin göreli ve topluma özgü olduğu kabul edilmektedir.</a:t>
            </a:r>
          </a:p>
          <a:p>
            <a:r>
              <a:rPr lang="tr-TR" dirty="0"/>
              <a:t>Kanunların Demokratik olarak değiştirilebileceği ilkesine sahiptirler.</a:t>
            </a:r>
          </a:p>
          <a:p>
            <a:r>
              <a:rPr lang="tr-TR" dirty="0" err="1"/>
              <a:t>kKnunlar</a:t>
            </a:r>
            <a:r>
              <a:rPr lang="tr-TR" dirty="0"/>
              <a:t> sosyal düzeni korumak temel yaşama ve özgürlük haklarını güvence altına almak için gerekli görülmektedir.</a:t>
            </a:r>
          </a:p>
          <a:p>
            <a:r>
              <a:rPr lang="tr-TR" dirty="0" smtClean="0"/>
              <a:t/>
            </a:r>
            <a:br>
              <a:rPr lang="tr-TR" dirty="0" smtClean="0"/>
            </a:br>
            <a:r>
              <a:rPr lang="tr-TR" dirty="0"/>
              <a:t/>
            </a:r>
            <a:br>
              <a:rPr lang="tr-TR" dirty="0"/>
            </a:br>
            <a:r>
              <a:rPr lang="tr-TR" dirty="0"/>
              <a:t>Evrensel Ahlak İlkeleri (6.Evre)</a:t>
            </a:r>
            <a:br>
              <a:rPr lang="tr-TR" dirty="0"/>
            </a:br>
            <a:r>
              <a:rPr lang="tr-TR" dirty="0"/>
              <a:t/>
            </a:r>
            <a:br>
              <a:rPr lang="tr-TR" dirty="0"/>
            </a:br>
            <a:r>
              <a:rPr lang="tr-TR" dirty="0" err="1"/>
              <a:t>Kohlberg'in</a:t>
            </a:r>
            <a:r>
              <a:rPr lang="tr-TR" dirty="0"/>
              <a:t> kuramında bu evre ahlak gelişiminin en son aşamasıdır.</a:t>
            </a:r>
            <a:br>
              <a:rPr lang="tr-TR" dirty="0"/>
            </a:br>
            <a:r>
              <a:rPr lang="tr-TR" dirty="0"/>
              <a:t/>
            </a:r>
            <a:br>
              <a:rPr lang="tr-TR" dirty="0"/>
            </a:br>
            <a:r>
              <a:rPr lang="tr-TR" dirty="0"/>
              <a:t>Birey bu evrede artık kendi ahlaki ilkelerini topluma ya da çevresine göre değil kendi değer yargılarına göre seçer ve bir değerler bütünü oluşturur.</a:t>
            </a:r>
            <a:br>
              <a:rPr lang="tr-TR" dirty="0"/>
            </a:br>
            <a:r>
              <a:rPr lang="tr-TR" dirty="0"/>
              <a:t>Bireyin oluşturmuş olduğu değerler yargısı ; adale,t eşitlik , insan hakları gibi soyut kavramlardan meydana gelir. Bu ilkeleri ihlal eden kanunlara uyulmamalıdır.</a:t>
            </a:r>
            <a:br>
              <a:rPr lang="tr-TR" dirty="0"/>
            </a:br>
            <a:r>
              <a:rPr lang="tr-TR" dirty="0"/>
              <a:t>Çünkü bu evredeki bireylere göre adalet kavramı yasanın daha da üstünde olan bir şeydir.</a:t>
            </a:r>
          </a:p>
          <a:p>
            <a:endParaRPr lang="tr-T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a:t>Saf Çıkarcı Dönem (Araçsal İlişkiler Eğilimi):</a:t>
            </a:r>
            <a:r>
              <a:rPr lang="tr-TR" dirty="0"/>
              <a:t> İhtiyaç karşılandığı sürece kurallara uyulur. Birey için her şey karşılıklıdır. Doğru olan, diğer insanların ihtiyaçlarını da dikkate alan somut ve pragmatik bir alışveriştir.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pPr fontAlgn="base"/>
            <a:r>
              <a:rPr lang="tr-TR" b="1" dirty="0"/>
              <a:t>Geleneksel Düzey</a:t>
            </a:r>
          </a:p>
          <a:p>
            <a:pPr fontAlgn="base"/>
            <a:r>
              <a:rPr lang="tr-TR" dirty="0"/>
              <a:t>Birey kişi sayısını biraz daha genişletecektir ve bu dönemle birlikte birey, ilk kez kendi ihtiyaçlarını ikinci plana atacaktır. Empati yeteneğiyle birlikte birey artık kendini başkalarının yerine koyabilmektedir.</a:t>
            </a:r>
          </a:p>
          <a:p>
            <a:pPr fontAlgn="base"/>
            <a:r>
              <a:rPr lang="tr-TR" dirty="0"/>
              <a:t>Geleneksel düzeyde grubun beklentileri bireyin kendi beklentileri kadar değerlidir. Grupsal bir bencillik anlayışı vardır. Kendi bulunduğu grup, diğer gruplardan üstün tutulmalıdır.</a:t>
            </a:r>
          </a:p>
          <a:p>
            <a:pPr fontAlgn="base"/>
            <a:r>
              <a:rPr lang="tr-TR" dirty="0"/>
              <a:t>Kabul görme anlayışı vardır. Geleneksel düzey için anahtar kelimemiz budur.</a:t>
            </a:r>
          </a:p>
          <a:p>
            <a:pPr fontAlgn="base"/>
            <a:r>
              <a:rPr lang="tr-TR" b="1" dirty="0"/>
              <a:t>İyi Çocuk Eğilimi (Kişilerarası Uyum):</a:t>
            </a:r>
            <a:r>
              <a:rPr lang="tr-TR" dirty="0"/>
              <a:t> Çevresindeki insanların ihtiyaçları ve beklentilerine, kendine biçilen role göre davranır. Grubuna karşı düşünceli ve özverilidir. Bu süreçte artık birey, olayları çevresindeki kişilerin gözleriyle görmeye başlar, yani empati kurar.</a:t>
            </a:r>
          </a:p>
          <a:p>
            <a:endParaRPr lang="tr-T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pPr fontAlgn="base"/>
            <a:r>
              <a:rPr lang="tr-TR" b="1" dirty="0"/>
              <a:t>Gelenek Sonrası Düzey (İlkeli Ahlak)</a:t>
            </a:r>
          </a:p>
          <a:p>
            <a:pPr fontAlgn="base"/>
            <a:r>
              <a:rPr lang="tr-TR" dirty="0" err="1">
                <a:hlinkClick r:id="rId2"/>
              </a:rPr>
              <a:t>Kohlberg</a:t>
            </a:r>
            <a:r>
              <a:rPr lang="tr-TR" dirty="0">
                <a:hlinkClick r:id="rId2"/>
              </a:rPr>
              <a:t> ahlak gelişimi</a:t>
            </a:r>
            <a:r>
              <a:rPr lang="tr-TR" dirty="0"/>
              <a:t> konusunda gelenek sonrası düzeyde artık çıkarcılık tamamen bitmiştir. Bağımsız değerler sistemi oluşmuştur. Gelenek sonrası düzeyde yer alan bireyler, mevcut otoriteden bağımsız olarak toplumsal düzeni, yasaları, kanunları artık sorgulayabilmektedir.</a:t>
            </a:r>
          </a:p>
          <a:p>
            <a:pPr fontAlgn="base"/>
            <a:r>
              <a:rPr lang="tr-TR" dirty="0"/>
              <a:t>Bu düzeydeki bireyler kuralları reddetmezler, aksine savunurlar ancak bu kurallar önce sorgulanır ve değerlendirilir.</a:t>
            </a:r>
          </a:p>
          <a:p>
            <a:pPr fontAlgn="base"/>
            <a:r>
              <a:rPr lang="tr-TR" dirty="0" err="1"/>
              <a:t>Kohlberg</a:t>
            </a:r>
            <a:r>
              <a:rPr lang="tr-TR" dirty="0"/>
              <a:t>, </a:t>
            </a:r>
            <a:r>
              <a:rPr lang="tr-TR" dirty="0" err="1"/>
              <a:t>Piaget’in</a:t>
            </a:r>
            <a:r>
              <a:rPr lang="tr-TR" dirty="0"/>
              <a:t> her bireyin soyut işlemler dönemine çıkamayacağı bilgisine paralel olarak, insanların büyük bir kısmının geleneksel düzeyden ahlaki yargılarda bulunduklarını, gelenek sonrası düzeye çok az sayıda insanın çıkabileceğini belirtmiştir.</a:t>
            </a:r>
          </a:p>
          <a:p>
            <a:pPr fontAlgn="base"/>
            <a:r>
              <a:rPr lang="tr-TR" i="1" dirty="0"/>
              <a:t>Sadece üst kimliğe sahip bireyler üst düzey ahlaka ulaşabilir. (James </a:t>
            </a:r>
            <a:r>
              <a:rPr lang="tr-TR" i="1" dirty="0" err="1"/>
              <a:t>Marcia</a:t>
            </a:r>
            <a:r>
              <a:rPr lang="tr-TR" i="1" dirty="0"/>
              <a:t>)</a:t>
            </a:r>
          </a:p>
          <a:p>
            <a:pPr fontAlgn="base"/>
            <a:r>
              <a:rPr lang="tr-TR" b="1" dirty="0"/>
              <a:t>Toplumsal Sözleşme Eğilimi:</a:t>
            </a:r>
            <a:r>
              <a:rPr lang="tr-TR" dirty="0"/>
              <a:t> Toplumun üzerinde anlaştığı konular korunmalıdır. Ancak ihtiyacı karşılamayan düzenler toplum yararına değiştirilebilir.</a:t>
            </a:r>
          </a:p>
          <a:p>
            <a:endParaRPr lang="tr-T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fontAlgn="base"/>
            <a:r>
              <a:rPr lang="tr-TR" b="1" dirty="0" err="1"/>
              <a:t>Kohlberg’e</a:t>
            </a:r>
            <a:r>
              <a:rPr lang="tr-TR" b="1" dirty="0"/>
              <a:t> Yapılan Eleştiriler</a:t>
            </a:r>
          </a:p>
          <a:p>
            <a:pPr fontAlgn="base"/>
            <a:r>
              <a:rPr lang="tr-TR" dirty="0"/>
              <a:t>Diğer düşünürler ve ahlak kuramları savunucuları tarafından bazı eleştiriler yapılmıştır. Bunları madde olarak sıralayalım:</a:t>
            </a:r>
          </a:p>
          <a:p>
            <a:pPr fontAlgn="base"/>
            <a:r>
              <a:rPr lang="tr-TR" dirty="0" err="1"/>
              <a:t>Kohlberg</a:t>
            </a:r>
            <a:r>
              <a:rPr lang="tr-TR" dirty="0"/>
              <a:t> sadece ahlaki düşünce üzerinde yoğunlaşmıştır. Davranışa yansıyıp yansımaması üzerinde durmamıştır.</a:t>
            </a:r>
          </a:p>
          <a:p>
            <a:pPr fontAlgn="base"/>
            <a:r>
              <a:rPr lang="tr-TR" dirty="0"/>
              <a:t>Sadece adalet üzerinde durmuştur. Kuramında Adalet = Ahlak anlayışı vardır.</a:t>
            </a:r>
          </a:p>
          <a:p>
            <a:pPr fontAlgn="base"/>
            <a:r>
              <a:rPr lang="tr-TR" dirty="0"/>
              <a:t>Cinsiyet ve kültürel farklılıklar göz ardı edilmiştir.</a:t>
            </a:r>
          </a:p>
          <a:p>
            <a:endParaRPr lang="tr-T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err="1"/>
              <a:t>Gilligan</a:t>
            </a:r>
            <a:r>
              <a:rPr lang="tr-TR" dirty="0"/>
              <a:t> ”Farklı Bir Sesten” adlı kitabında psikoloji biliminin araştırmalarının erkeklerle yapılan çalışmalardan elde edilen verilere dayanmalarına karşın bu bulguların herkese ( kadınlara da ) genellenmesine itiraz etmiştir.</a:t>
            </a:r>
          </a:p>
          <a:p>
            <a:r>
              <a:rPr lang="tr-TR" dirty="0" err="1"/>
              <a:t>Kohlberg’in</a:t>
            </a:r>
            <a:r>
              <a:rPr lang="tr-TR" dirty="0"/>
              <a:t> ahlak gelişim araştırmalarının kesin ve evrensel olmadığını savunmaktadır.  </a:t>
            </a:r>
            <a:r>
              <a:rPr lang="tr-TR" dirty="0" err="1"/>
              <a:t>Gilligan</a:t>
            </a:r>
            <a:r>
              <a:rPr lang="tr-TR" dirty="0"/>
              <a:t> (1983) </a:t>
            </a:r>
            <a:r>
              <a:rPr lang="tr-TR" dirty="0" err="1"/>
              <a:t>Kohlber’in</a:t>
            </a:r>
            <a:r>
              <a:rPr lang="tr-TR" dirty="0"/>
              <a:t> orijinal örnekleminde çok az sayıda kadın olduğu halde kadınlarla ilgili genellemeler yaptığına dikkat çekmiştir.</a:t>
            </a:r>
          </a:p>
          <a:p>
            <a:endParaRPr lang="tr-T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r>
              <a:rPr lang="tr-TR" dirty="0" err="1"/>
              <a:t>Kohlberg’e</a:t>
            </a:r>
            <a:r>
              <a:rPr lang="tr-TR" dirty="0"/>
              <a:t> göre kadınlar üçüncü evrede kalmıştır. Üst evreye geçememişlerdir. Yani bu durumda kadınlar iyi çocuk </a:t>
            </a:r>
            <a:r>
              <a:rPr lang="tr-TR" dirty="0" err="1"/>
              <a:t>evresindelerdir</a:t>
            </a:r>
            <a:r>
              <a:rPr lang="tr-TR" dirty="0"/>
              <a:t>. </a:t>
            </a:r>
            <a:r>
              <a:rPr lang="tr-TR" dirty="0" err="1"/>
              <a:t>Gilligan</a:t>
            </a:r>
            <a:r>
              <a:rPr lang="tr-TR" dirty="0"/>
              <a:t>, kızların herhangi bir yetersizlik nedeniyle düşük düzeyde bulunmadıklarını ancak üçüncü düzeyden sonra toplumun beklentilerine ilişkin cinsiyet farklarının açık hale geldiğini belirtmektedir. Üçüncü aşamada bulunan çoğu toplumda kızlardan beklenen özelliklerdir. </a:t>
            </a:r>
            <a:r>
              <a:rPr lang="tr-TR" dirty="0" err="1"/>
              <a:t>Gilligan’a</a:t>
            </a:r>
            <a:r>
              <a:rPr lang="tr-TR" dirty="0"/>
              <a:t> göre kızlar bu beklentileri karşılama ve onay göreme çabası içinde olduklarından ahlak gelişimi bakımından bu dönemi aşamamış gibi görünmektedirler.</a:t>
            </a:r>
          </a:p>
          <a:p>
            <a:r>
              <a:rPr lang="tr-TR" dirty="0" err="1"/>
              <a:t>Gilligan’a</a:t>
            </a:r>
            <a:r>
              <a:rPr lang="tr-TR" dirty="0"/>
              <a:t> göre </a:t>
            </a:r>
            <a:r>
              <a:rPr lang="tr-TR" dirty="0" err="1"/>
              <a:t>Kohlberg’in</a:t>
            </a:r>
            <a:r>
              <a:rPr lang="tr-TR" dirty="0"/>
              <a:t> gözden kaçırdığı önemli bir olgu da kadınların anne olması ve çocuk yetiştiriyor olmalarıdır. Bir kadının çocuğu olunca her şeyini çocuğa göre ayarlama zorunluluğu vardır. Örneğin iş yeri değişecek olan anne çocuğunun durumunu düşünmek zorundadır.</a:t>
            </a:r>
          </a:p>
          <a:p>
            <a:endParaRPr lang="tr-T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r>
              <a:rPr lang="tr-TR" dirty="0"/>
              <a:t>Sonuç olarak </a:t>
            </a:r>
            <a:r>
              <a:rPr lang="tr-TR" dirty="0" err="1"/>
              <a:t>Gilligan</a:t>
            </a:r>
            <a:r>
              <a:rPr lang="tr-TR" dirty="0"/>
              <a:t> aslında kadınların geleneksel düzeyde değil, gelenek ötesi düzeyde olduklarını savunmuştur. </a:t>
            </a:r>
            <a:r>
              <a:rPr lang="tr-TR" dirty="0" err="1"/>
              <a:t>Gilligan</a:t>
            </a:r>
            <a:r>
              <a:rPr lang="tr-TR" dirty="0"/>
              <a:t> Ahlak Gelişim Kuramı</a:t>
            </a:r>
          </a:p>
          <a:p>
            <a:r>
              <a:rPr lang="tr-TR" b="1" dirty="0" err="1"/>
              <a:t>Gilligan</a:t>
            </a:r>
            <a:r>
              <a:rPr lang="tr-TR" b="1" dirty="0"/>
              <a:t> Ahlak Gelişimi: Üç Evre</a:t>
            </a:r>
            <a:endParaRPr lang="tr-TR" dirty="0"/>
          </a:p>
          <a:p>
            <a:r>
              <a:rPr lang="tr-TR" dirty="0"/>
              <a:t>Bencillik ( Gelenek Öncesi Evre ): Birey bencildir. Kendi çıkarlarına uymayan durumları reddeder.</a:t>
            </a:r>
          </a:p>
          <a:p>
            <a:r>
              <a:rPr lang="tr-TR" dirty="0"/>
              <a:t>Sosyal Oluşum: Diğer kişilerin beklentileri ve ihtiyaçları öncelik taşır.</a:t>
            </a:r>
          </a:p>
          <a:p>
            <a:r>
              <a:rPr lang="tr-TR" dirty="0"/>
              <a:t>İlkeli Ahlaksallık (Gelenek Sonrası Evre ): Birey olarak, bireysel kararlar alınır ve bireysel sorumluluklar üstlenilir. Birey olarak gerçekçi bakar ve yaşam sorumluluğunu üstlenir.</a:t>
            </a:r>
          </a:p>
          <a:p>
            <a:endParaRPr lang="tr-T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90459" y="428604"/>
            <a:ext cx="11715832" cy="6215106"/>
          </a:xfrm>
        </p:spPr>
        <p:txBody>
          <a:bodyPr>
            <a:normAutofit fontScale="40000" lnSpcReduction="20000"/>
          </a:bodyPr>
          <a:lstStyle/>
          <a:p>
            <a:r>
              <a:rPr lang="tr-TR" b="1" dirty="0"/>
              <a:t>Ahlak Gelişimi ve Eğitim İlişkisi:</a:t>
            </a:r>
            <a:endParaRPr lang="tr-TR" dirty="0"/>
          </a:p>
          <a:p>
            <a:r>
              <a:rPr lang="tr-TR" dirty="0"/>
              <a:t/>
            </a:r>
            <a:br>
              <a:rPr lang="tr-TR" dirty="0"/>
            </a:br>
            <a:endParaRPr lang="tr-TR" dirty="0"/>
          </a:p>
          <a:p>
            <a:r>
              <a:rPr lang="tr-TR" dirty="0" smtClean="0"/>
              <a:t/>
            </a:r>
            <a:br>
              <a:rPr lang="tr-TR" dirty="0" smtClean="0"/>
            </a:br>
            <a:r>
              <a:rPr lang="tr-TR" b="1" dirty="0"/>
              <a:t> Özellikle okul öncesi dönemdeki çocukların bazı kuralları yaparak yaşayarak </a:t>
            </a:r>
            <a:endParaRPr lang="tr-TR" dirty="0"/>
          </a:p>
          <a:p>
            <a:r>
              <a:rPr lang="tr-TR" b="1" dirty="0"/>
              <a:t> öğretmek çok önemlidir ve gereklidir.</a:t>
            </a:r>
            <a:br>
              <a:rPr lang="tr-TR" b="1" dirty="0"/>
            </a:br>
            <a:r>
              <a:rPr lang="tr-TR" b="1" dirty="0"/>
              <a:t> </a:t>
            </a:r>
            <a:endParaRPr lang="tr-TR" dirty="0"/>
          </a:p>
          <a:p>
            <a:r>
              <a:rPr lang="tr-TR" b="1" dirty="0"/>
              <a:t>Çünkü bu dönemdeki küçük çocukların bilişsel yapıları ahlaki gelişimin soyut </a:t>
            </a:r>
            <a:endParaRPr lang="tr-TR" dirty="0"/>
          </a:p>
          <a:p>
            <a:r>
              <a:rPr lang="tr-TR" b="1" dirty="0"/>
              <a:t> kavramlarını anlayabilecek düzeydeki bir olgunluğa henüz ulaşmamıştır.</a:t>
            </a:r>
            <a:br>
              <a:rPr lang="tr-TR" b="1" dirty="0"/>
            </a:br>
            <a:r>
              <a:rPr lang="tr-TR" b="1" dirty="0"/>
              <a:t/>
            </a:r>
            <a:br>
              <a:rPr lang="tr-TR" b="1" dirty="0"/>
            </a:br>
            <a:endParaRPr lang="tr-TR" dirty="0"/>
          </a:p>
          <a:p>
            <a:r>
              <a:rPr lang="tr-TR" dirty="0" smtClean="0"/>
              <a:t/>
            </a:r>
            <a:br>
              <a:rPr lang="tr-TR" dirty="0" smtClean="0"/>
            </a:br>
            <a:r>
              <a:rPr lang="tr-TR" b="1" dirty="0"/>
              <a:t>1- Bu nedenle yetişkinleri çocuğa iyi birer model olmaları gerekmektedir.</a:t>
            </a:r>
            <a:br>
              <a:rPr lang="tr-TR" b="1" dirty="0"/>
            </a:br>
            <a:r>
              <a:rPr lang="tr-TR" b="1" dirty="0"/>
              <a:t/>
            </a:r>
            <a:br>
              <a:rPr lang="tr-TR" b="1" dirty="0"/>
            </a:br>
            <a:r>
              <a:rPr lang="tr-TR" b="1" dirty="0"/>
              <a:t>2- Çocukların uyması gereken kurallar açık bir dil ve anlatım biçimi ile açıklanmalıdır.</a:t>
            </a:r>
            <a:br>
              <a:rPr lang="tr-TR" b="1" dirty="0"/>
            </a:br>
            <a:r>
              <a:rPr lang="tr-TR" b="1" dirty="0"/>
              <a:t/>
            </a:r>
            <a:br>
              <a:rPr lang="tr-TR" b="1" dirty="0"/>
            </a:br>
            <a:r>
              <a:rPr lang="tr-TR" b="1" dirty="0"/>
              <a:t>3- Çocuğun sembolik işlemler döneminde anlattığı gerçek olmayan olaylar , ölçüler </a:t>
            </a:r>
            <a:endParaRPr lang="tr-TR" dirty="0"/>
          </a:p>
          <a:p>
            <a:r>
              <a:rPr lang="tr-TR" b="1" dirty="0"/>
              <a:t>nedeniyle yalancılıkla henüz mülkiyet duygusu kazanmadığı bir dönemde </a:t>
            </a:r>
            <a:endParaRPr lang="tr-TR" dirty="0"/>
          </a:p>
          <a:p>
            <a:r>
              <a:rPr lang="tr-TR" b="1" dirty="0"/>
              <a:t>arkadaşının oyuncağını ya da bir eşyasını aldığı için onun hırsızlıkla suçlamamak </a:t>
            </a:r>
            <a:endParaRPr lang="tr-TR" dirty="0"/>
          </a:p>
          <a:p>
            <a:r>
              <a:rPr lang="tr-TR" b="1" dirty="0"/>
              <a:t>gerekir .  Çünkü bu yanlış bir tutum olur.</a:t>
            </a:r>
            <a:br>
              <a:rPr lang="tr-TR" b="1" dirty="0"/>
            </a:br>
            <a:r>
              <a:rPr lang="tr-TR" b="1" dirty="0"/>
              <a:t/>
            </a:r>
            <a:br>
              <a:rPr lang="tr-TR" b="1" dirty="0"/>
            </a:br>
            <a:r>
              <a:rPr lang="tr-TR" b="1" dirty="0"/>
              <a:t>4- Ahlaki gelişimde önemli rol oynayan empatinin çocukta gelişebilmesi için </a:t>
            </a:r>
            <a:endParaRPr lang="tr-TR" dirty="0"/>
          </a:p>
          <a:p>
            <a:r>
              <a:rPr lang="tr-TR" b="1" dirty="0"/>
              <a:t>anne - baba , öğretmen olarak çocuğa </a:t>
            </a:r>
            <a:r>
              <a:rPr lang="tr-TR" b="1" dirty="0" err="1"/>
              <a:t>empatik</a:t>
            </a:r>
            <a:r>
              <a:rPr lang="tr-TR" b="1" dirty="0"/>
              <a:t> anlayışla yaklaşmak çok önemlidir.</a:t>
            </a:r>
            <a:br>
              <a:rPr lang="tr-TR" b="1" dirty="0"/>
            </a:br>
            <a:r>
              <a:rPr lang="tr-TR" b="1" dirty="0"/>
              <a:t/>
            </a:r>
            <a:br>
              <a:rPr lang="tr-TR" b="1" dirty="0"/>
            </a:br>
            <a:r>
              <a:rPr lang="tr-TR" b="1" dirty="0"/>
              <a:t>5- Ebeveynler gerek ev ortamında , gerek ise sınıf ortamında ahlaki konular ile ilgili </a:t>
            </a:r>
            <a:endParaRPr lang="tr-TR" dirty="0"/>
          </a:p>
          <a:p>
            <a:r>
              <a:rPr lang="tr-TR" b="1" dirty="0"/>
              <a:t>tartışmalar açarak çocukların bu konulardaki görüşlerini , ufuklarını genişletmek</a:t>
            </a:r>
            <a:endParaRPr lang="tr-TR" dirty="0"/>
          </a:p>
          <a:p>
            <a:r>
              <a:rPr lang="tr-TR" b="1" dirty="0"/>
              <a:t>gerekir . Çünkü bu konularda çocuklarla tartışıldığı yada konuşulduğu zaman</a:t>
            </a:r>
            <a:endParaRPr lang="tr-TR" dirty="0"/>
          </a:p>
          <a:p>
            <a:r>
              <a:rPr lang="tr-TR" b="1" dirty="0"/>
              <a:t>onların görüşlerini başvurulduğu zaman çocukların bu konudaki görüşlerimi </a:t>
            </a:r>
            <a:endParaRPr lang="tr-TR" dirty="0"/>
          </a:p>
          <a:p>
            <a:r>
              <a:rPr lang="tr-TR" b="1" dirty="0"/>
              <a:t>daha da artacaktır .</a:t>
            </a:r>
            <a:endParaRPr lang="tr-TR" dirty="0"/>
          </a:p>
          <a:p>
            <a:r>
              <a:rPr lang="tr-TR" b="1" dirty="0"/>
              <a:t/>
            </a:r>
            <a:br>
              <a:rPr lang="tr-TR" b="1" dirty="0"/>
            </a:br>
            <a:endParaRPr lang="tr-T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6E3B8C5-E55C-4004-94AC-E48F17E680F1}"/>
              </a:ext>
            </a:extLst>
          </p:cNvPr>
          <p:cNvSpPr>
            <a:spLocks noGrp="1"/>
          </p:cNvSpPr>
          <p:nvPr>
            <p:ph type="ctrTitle"/>
          </p:nvPr>
        </p:nvSpPr>
        <p:spPr/>
        <p:txBody>
          <a:bodyPr/>
          <a:lstStyle/>
          <a:p>
            <a:r>
              <a:rPr lang="tr-TR" dirty="0"/>
              <a:t>Kişilik </a:t>
            </a:r>
          </a:p>
        </p:txBody>
      </p:sp>
      <p:sp>
        <p:nvSpPr>
          <p:cNvPr id="3" name="Alt Başlık 2">
            <a:extLst>
              <a:ext uri="{FF2B5EF4-FFF2-40B4-BE49-F238E27FC236}">
                <a16:creationId xmlns:a16="http://schemas.microsoft.com/office/drawing/2014/main" xmlns="" id="{D5DF2B2F-20F2-49ED-AEB3-9A38483EFE8C}"/>
              </a:ext>
            </a:extLst>
          </p:cNvPr>
          <p:cNvSpPr>
            <a:spLocks noGrp="1"/>
          </p:cNvSpPr>
          <p:nvPr>
            <p:ph type="subTitle" idx="1"/>
          </p:nvPr>
        </p:nvSpPr>
        <p:spPr/>
        <p:txBody>
          <a:bodyPr>
            <a:normAutofit fontScale="70000" lnSpcReduction="20000"/>
          </a:bodyPr>
          <a:lstStyle/>
          <a:p>
            <a:r>
              <a:rPr lang="tr-TR" dirty="0"/>
              <a:t>Kişiliğin </a:t>
            </a:r>
            <a:r>
              <a:rPr lang="tr-TR" b="1" i="1" dirty="0">
                <a:solidFill>
                  <a:srgbClr val="FF0000"/>
                </a:solidFill>
              </a:rPr>
              <a:t>mizacı içeren, kalıtımsal olarak gelen bir parçası olan ve karakteri içeren, eğitimle ve sosyal olarak </a:t>
            </a:r>
            <a:r>
              <a:rPr lang="tr-TR" dirty="0"/>
              <a:t>öğrenilen parçaları olduğunu biliyoruz. Yani kişiliğiniz, </a:t>
            </a:r>
            <a:r>
              <a:rPr lang="tr-TR" b="1" i="1" dirty="0">
                <a:solidFill>
                  <a:srgbClr val="FF0000"/>
                </a:solidFill>
              </a:rPr>
              <a:t>hem doğal olarak gelen hem de öğrenerek edindiğiniz deneyimlerden </a:t>
            </a:r>
            <a:r>
              <a:rPr lang="tr-TR" dirty="0"/>
              <a:t>meydana gelmektedir. </a:t>
            </a:r>
            <a:r>
              <a:rPr lang="tr-TR" b="1" i="1" dirty="0">
                <a:solidFill>
                  <a:srgbClr val="FF0000"/>
                </a:solidFill>
              </a:rPr>
              <a:t>Zeki, yetenekli, coşkulu, içe dönük, otoriter, kavgacı, girişken</a:t>
            </a:r>
            <a:r>
              <a:rPr lang="tr-TR" dirty="0"/>
              <a:t> gibi özellikler kişilik özelliğidir.</a:t>
            </a:r>
          </a:p>
        </p:txBody>
      </p:sp>
    </p:spTree>
    <p:extLst>
      <p:ext uri="{BB962C8B-B14F-4D97-AF65-F5344CB8AC3E}">
        <p14:creationId xmlns:p14="http://schemas.microsoft.com/office/powerpoint/2010/main" xmlns="" val="41566275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6">
            <a:extLst>
              <a:ext uri="{FF2B5EF4-FFF2-40B4-BE49-F238E27FC236}">
                <a16:creationId xmlns:a16="http://schemas.microsoft.com/office/drawing/2014/main" xmlns="" id="{FFD48BC7-DC40-47DE-87EE-9F4B6ECB9AB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Freeform: Shape 8">
            <a:extLst>
              <a:ext uri="{FF2B5EF4-FFF2-40B4-BE49-F238E27FC236}">
                <a16:creationId xmlns:a16="http://schemas.microsoft.com/office/drawing/2014/main" xmlns="" id="{E502BBC7-2C76-46F3-BC24-5985BC13DB8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chemeClr val="tx2">
                <a:lumMod val="10000"/>
                <a:lumOff val="90000"/>
              </a:schemeClr>
            </a:solidFill>
          </a:ln>
          <a:effectLst>
            <a:outerShdw blurRad="63500" sx="102000" sy="102000" algn="ctr" rotWithShape="0">
              <a:schemeClr val="bg1">
                <a:lumMod val="8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6" name="Freeform: Shape 10">
            <a:extLst>
              <a:ext uri="{FF2B5EF4-FFF2-40B4-BE49-F238E27FC236}">
                <a16:creationId xmlns:a16="http://schemas.microsoft.com/office/drawing/2014/main" xmlns="" id="{9C45F024-2468-4D8A-9E11-BB2B1E0A3B3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Başlık 1">
            <a:extLst>
              <a:ext uri="{FF2B5EF4-FFF2-40B4-BE49-F238E27FC236}">
                <a16:creationId xmlns:a16="http://schemas.microsoft.com/office/drawing/2014/main" xmlns="" id="{36ECD258-27BF-4B60-99BF-41E4647C27F4}"/>
              </a:ext>
            </a:extLst>
          </p:cNvPr>
          <p:cNvSpPr>
            <a:spLocks noGrp="1"/>
          </p:cNvSpPr>
          <p:nvPr>
            <p:ph type="ctrTitle"/>
          </p:nvPr>
        </p:nvSpPr>
        <p:spPr>
          <a:xfrm>
            <a:off x="1524003" y="1999615"/>
            <a:ext cx="9144000" cy="2764028"/>
          </a:xfrm>
        </p:spPr>
        <p:txBody>
          <a:bodyPr anchor="ctr">
            <a:normAutofit/>
          </a:bodyPr>
          <a:lstStyle/>
          <a:p>
            <a:pPr algn="ctr"/>
            <a:r>
              <a:rPr lang="tr-TR" sz="7200"/>
              <a:t>Kişiliğin Gelişimi</a:t>
            </a:r>
          </a:p>
        </p:txBody>
      </p:sp>
      <p:sp>
        <p:nvSpPr>
          <p:cNvPr id="13" name="Rectangle 12">
            <a:extLst>
              <a:ext uri="{FF2B5EF4-FFF2-40B4-BE49-F238E27FC236}">
                <a16:creationId xmlns:a16="http://schemas.microsoft.com/office/drawing/2014/main" xmlns="" id="{3629484E-3792-4B3D-89AD-7C8A1ED0E0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718560" y="5524786"/>
            <a:ext cx="4754880" cy="274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18566158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6CCA5F87-1D1E-45CB-8D83-FC7EEFAD993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xmlns="" id="{74F03256-FED5-44A5-AFB4-C3DB794B7DE3}"/>
              </a:ext>
            </a:extLst>
          </p:cNvPr>
          <p:cNvPicPr>
            <a:picLocks noChangeAspect="1"/>
          </p:cNvPicPr>
          <p:nvPr/>
        </p:nvPicPr>
        <p:blipFill rotWithShape="1">
          <a:blip r:embed="rId2"/>
          <a:srcRect l="9082" r="15079"/>
          <a:stretch/>
        </p:blipFill>
        <p:spPr>
          <a:xfrm>
            <a:off x="20" y="10"/>
            <a:ext cx="8668492" cy="6857990"/>
          </a:xfrm>
          <a:prstGeom prst="rect">
            <a:avLst/>
          </a:prstGeom>
        </p:spPr>
      </p:pic>
      <p:sp>
        <p:nvSpPr>
          <p:cNvPr id="11" name="Rectangle 10">
            <a:extLst>
              <a:ext uri="{FF2B5EF4-FFF2-40B4-BE49-F238E27FC236}">
                <a16:creationId xmlns:a16="http://schemas.microsoft.com/office/drawing/2014/main" xmlns="" id="{7CCFC2C6-6238-4A2F-93DE-2ADF74AF635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3711652" y="0"/>
            <a:ext cx="8480347"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xmlns="" id="{AF2F604E-43BE-4DC3-B983-E071523364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8130540"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xmlns="" id="{08C9B587-E65E-4B52-B37C-ABEBB6E879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851648" y="4546920"/>
            <a:ext cx="4023360" cy="18288"/>
          </a:xfrm>
          <a:prstGeom prst="rect">
            <a:avLst/>
          </a:prstGeom>
          <a:solidFill>
            <a:schemeClr val="tx2">
              <a:lumMod val="25000"/>
              <a:lumOff val="75000"/>
            </a:schemeClr>
          </a:solidFill>
          <a:ln w="3175">
            <a:solidFill>
              <a:schemeClr val="tx2">
                <a:lumMod val="25000"/>
                <a:lumOff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Metin kutusu 9">
            <a:extLst>
              <a:ext uri="{FF2B5EF4-FFF2-40B4-BE49-F238E27FC236}">
                <a16:creationId xmlns:a16="http://schemas.microsoft.com/office/drawing/2014/main" xmlns="" id="{0B83D027-8A1A-4344-892F-79AD7A9230A1}"/>
              </a:ext>
            </a:extLst>
          </p:cNvPr>
          <p:cNvSpPr txBox="1"/>
          <p:nvPr/>
        </p:nvSpPr>
        <p:spPr>
          <a:xfrm>
            <a:off x="8004516" y="1282304"/>
            <a:ext cx="3870492" cy="4801314"/>
          </a:xfrm>
          <a:prstGeom prst="rect">
            <a:avLst/>
          </a:prstGeom>
          <a:noFill/>
        </p:spPr>
        <p:txBody>
          <a:bodyPr wrap="square">
            <a:spAutoFit/>
          </a:bodyPr>
          <a:lstStyle/>
          <a:p>
            <a:pPr marL="285750" indent="-285750" algn="just">
              <a:lnSpc>
                <a:spcPct val="100000"/>
              </a:lnSpc>
              <a:buFont typeface="Wingdings" panose="05000000000000000000" pitchFamily="2" charset="2"/>
              <a:buChar char="v"/>
            </a:pPr>
            <a:r>
              <a:rPr lang="tr-TR" sz="1800" dirty="0"/>
              <a:t>İnsan gelişimi fiziksel, zihinsel, sosyal ve ahlak gelişimi gibi çeşitli temel boyutlardan oluşan karmaşık bir süreçtir ve her bir boyut arasında karşılıklı bir ilişki bulunmaktadır. </a:t>
            </a:r>
          </a:p>
          <a:p>
            <a:pPr marL="285750" indent="-285750" algn="just">
              <a:lnSpc>
                <a:spcPct val="100000"/>
              </a:lnSpc>
              <a:buFont typeface="Wingdings" panose="05000000000000000000" pitchFamily="2" charset="2"/>
              <a:buChar char="v"/>
            </a:pPr>
            <a:endParaRPr lang="tr-TR" dirty="0"/>
          </a:p>
          <a:p>
            <a:pPr marL="285750" indent="-285750" algn="just">
              <a:lnSpc>
                <a:spcPct val="100000"/>
              </a:lnSpc>
              <a:buFont typeface="Wingdings" panose="05000000000000000000" pitchFamily="2" charset="2"/>
              <a:buChar char="v"/>
            </a:pPr>
            <a:r>
              <a:rPr lang="tr-TR" sz="1800" dirty="0"/>
              <a:t>Gelişimin bazı yönleri kalıtımdan bazı yönleri de çevreden etkilenirken, birçok yönü ise her ikisinden de etkilenmektedir.</a:t>
            </a:r>
          </a:p>
          <a:p>
            <a:pPr marL="285750" indent="-285750" algn="just">
              <a:lnSpc>
                <a:spcPct val="100000"/>
              </a:lnSpc>
              <a:buFont typeface="Wingdings" panose="05000000000000000000" pitchFamily="2" charset="2"/>
              <a:buChar char="v"/>
            </a:pPr>
            <a:endParaRPr lang="tr-TR" dirty="0"/>
          </a:p>
          <a:p>
            <a:pPr marL="285750" indent="-285750" algn="just">
              <a:lnSpc>
                <a:spcPct val="100000"/>
              </a:lnSpc>
              <a:buFont typeface="Wingdings" panose="05000000000000000000" pitchFamily="2" charset="2"/>
              <a:buChar char="v"/>
            </a:pPr>
            <a:r>
              <a:rPr lang="tr-TR" sz="1800" dirty="0"/>
              <a:t> Kısacası kişilik gelişiminde, doğuştan gelen genlerle yani ana babalardan çocuklara geçen özelliklerle çevresel etmenler etkili olmaktadır.</a:t>
            </a:r>
          </a:p>
        </p:txBody>
      </p:sp>
    </p:spTree>
    <p:extLst>
      <p:ext uri="{BB962C8B-B14F-4D97-AF65-F5344CB8AC3E}">
        <p14:creationId xmlns:p14="http://schemas.microsoft.com/office/powerpoint/2010/main" xmlns="" val="15781906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F1C4E306-BC28-4A7B-871B-1926F6FA6EF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xmlns="" id="{C3ECC9B4-989C-4F71-A6BC-DEBC1D9FD0B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8452322" cy="6858000"/>
          </a:xfrm>
          <a:custGeom>
            <a:avLst/>
            <a:gdLst>
              <a:gd name="connsiteX0" fmla="*/ 0 w 8452322"/>
              <a:gd name="connsiteY0" fmla="*/ 0 h 6858000"/>
              <a:gd name="connsiteX1" fmla="*/ 7447992 w 8452322"/>
              <a:gd name="connsiteY1" fmla="*/ 0 h 6858000"/>
              <a:gd name="connsiteX2" fmla="*/ 7501089 w 8452322"/>
              <a:gd name="connsiteY2" fmla="*/ 79009 h 6858000"/>
              <a:gd name="connsiteX3" fmla="*/ 8452322 w 8452322"/>
              <a:gd name="connsiteY3" fmla="*/ 3429001 h 6858000"/>
              <a:gd name="connsiteX4" fmla="*/ 7501089 w 8452322"/>
              <a:gd name="connsiteY4" fmla="*/ 6778993 h 6858000"/>
              <a:gd name="connsiteX5" fmla="*/ 7447994 w 8452322"/>
              <a:gd name="connsiteY5" fmla="*/ 6858000 h 6858000"/>
              <a:gd name="connsiteX6" fmla="*/ 0 w 845232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52322" h="6858000">
                <a:moveTo>
                  <a:pt x="0" y="0"/>
                </a:moveTo>
                <a:lnTo>
                  <a:pt x="7447992" y="0"/>
                </a:lnTo>
                <a:lnTo>
                  <a:pt x="7501089" y="79009"/>
                </a:lnTo>
                <a:cubicBezTo>
                  <a:pt x="8098524" y="1013167"/>
                  <a:pt x="8452322" y="2172770"/>
                  <a:pt x="8452322" y="3429001"/>
                </a:cubicBezTo>
                <a:cubicBezTo>
                  <a:pt x="8452322" y="4685233"/>
                  <a:pt x="8098524" y="5844836"/>
                  <a:pt x="7501089" y="6778993"/>
                </a:cubicBezTo>
                <a:lnTo>
                  <a:pt x="7447994"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xmlns="" id="{7948E8DE-A931-4EF0-BE1D-F1027474099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8443572" cy="6858000"/>
          </a:xfrm>
          <a:custGeom>
            <a:avLst/>
            <a:gdLst>
              <a:gd name="connsiteX0" fmla="*/ 0 w 8443572"/>
              <a:gd name="connsiteY0" fmla="*/ 0 h 6858000"/>
              <a:gd name="connsiteX1" fmla="*/ 7439242 w 8443572"/>
              <a:gd name="connsiteY1" fmla="*/ 0 h 6858000"/>
              <a:gd name="connsiteX2" fmla="*/ 7492339 w 8443572"/>
              <a:gd name="connsiteY2" fmla="*/ 79009 h 6858000"/>
              <a:gd name="connsiteX3" fmla="*/ 8443572 w 8443572"/>
              <a:gd name="connsiteY3" fmla="*/ 3429001 h 6858000"/>
              <a:gd name="connsiteX4" fmla="*/ 7492339 w 8443572"/>
              <a:gd name="connsiteY4" fmla="*/ 6778993 h 6858000"/>
              <a:gd name="connsiteX5" fmla="*/ 7439244 w 8443572"/>
              <a:gd name="connsiteY5" fmla="*/ 6858000 h 6858000"/>
              <a:gd name="connsiteX6" fmla="*/ 0 w 844357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43572" h="6858000">
                <a:moveTo>
                  <a:pt x="0" y="0"/>
                </a:moveTo>
                <a:lnTo>
                  <a:pt x="7439242" y="0"/>
                </a:lnTo>
                <a:lnTo>
                  <a:pt x="7492339" y="79009"/>
                </a:lnTo>
                <a:cubicBezTo>
                  <a:pt x="8089774" y="1013167"/>
                  <a:pt x="8443572" y="2172770"/>
                  <a:pt x="8443572" y="3429001"/>
                </a:cubicBezTo>
                <a:cubicBezTo>
                  <a:pt x="8443572" y="4685233"/>
                  <a:pt x="8089774" y="5844836"/>
                  <a:pt x="7492339" y="6778993"/>
                </a:cubicBezTo>
                <a:lnTo>
                  <a:pt x="7439244"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Başlık 1">
            <a:extLst>
              <a:ext uri="{FF2B5EF4-FFF2-40B4-BE49-F238E27FC236}">
                <a16:creationId xmlns:a16="http://schemas.microsoft.com/office/drawing/2014/main" xmlns="" id="{9D45377A-DC5B-44E9-82FD-61C5CE6DCCE3}"/>
              </a:ext>
            </a:extLst>
          </p:cNvPr>
          <p:cNvSpPr>
            <a:spLocks noGrp="1"/>
          </p:cNvSpPr>
          <p:nvPr>
            <p:ph type="ctrTitle"/>
          </p:nvPr>
        </p:nvSpPr>
        <p:spPr>
          <a:xfrm>
            <a:off x="0" y="20008"/>
            <a:ext cx="7003107" cy="701719"/>
          </a:xfrm>
          <a:solidFill>
            <a:schemeClr val="accent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chor="ctr">
            <a:normAutofit/>
          </a:bodyPr>
          <a:lstStyle/>
          <a:p>
            <a:r>
              <a:rPr lang="tr-TR" sz="3600" dirty="0"/>
              <a:t>Genetik ve Çevresel Etkenler</a:t>
            </a:r>
          </a:p>
        </p:txBody>
      </p:sp>
      <p:sp>
        <p:nvSpPr>
          <p:cNvPr id="3" name="Alt Başlık 2">
            <a:extLst>
              <a:ext uri="{FF2B5EF4-FFF2-40B4-BE49-F238E27FC236}">
                <a16:creationId xmlns:a16="http://schemas.microsoft.com/office/drawing/2014/main" xmlns="" id="{E4524DFD-30A4-405C-9146-5315CC5EFFE2}"/>
              </a:ext>
            </a:extLst>
          </p:cNvPr>
          <p:cNvSpPr>
            <a:spLocks noGrp="1"/>
          </p:cNvSpPr>
          <p:nvPr>
            <p:ph type="subTitle" idx="1"/>
          </p:nvPr>
        </p:nvSpPr>
        <p:spPr>
          <a:xfrm>
            <a:off x="550731" y="999703"/>
            <a:ext cx="4285957" cy="2306808"/>
          </a:xfrm>
          <a:solidFill>
            <a:schemeClr val="accent1">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chor="ctr">
            <a:noAutofit/>
          </a:bodyPr>
          <a:lstStyle/>
          <a:p>
            <a:pPr marL="342900" indent="-342900">
              <a:lnSpc>
                <a:spcPct val="100000"/>
              </a:lnSpc>
              <a:buFont typeface="Wingdings" panose="05000000000000000000" pitchFamily="2" charset="2"/>
              <a:buChar char="v"/>
            </a:pPr>
            <a:r>
              <a:rPr lang="tr-TR" sz="2000" b="1" i="1" dirty="0">
                <a:solidFill>
                  <a:srgbClr val="7030A0"/>
                </a:solidFill>
              </a:rPr>
              <a:t>Genetik etkenler </a:t>
            </a:r>
            <a:r>
              <a:rPr lang="tr-TR" sz="2000" dirty="0">
                <a:solidFill>
                  <a:srgbClr val="7030A0"/>
                </a:solidFill>
              </a:rPr>
              <a:t>daha çok çocuğun potansiyelinin belirlenmesinde ön planda iken, </a:t>
            </a:r>
            <a:r>
              <a:rPr lang="tr-TR" sz="2000" b="1" i="1" dirty="0">
                <a:solidFill>
                  <a:srgbClr val="FF0000"/>
                </a:solidFill>
              </a:rPr>
              <a:t>çevresel faktörler </a:t>
            </a:r>
            <a:r>
              <a:rPr lang="tr-TR" sz="2000" i="1" dirty="0">
                <a:solidFill>
                  <a:srgbClr val="FF0000"/>
                </a:solidFill>
              </a:rPr>
              <a:t>de bu potansiyelin kullanımına yöneliktir</a:t>
            </a:r>
            <a:r>
              <a:rPr lang="tr-TR" sz="2000" dirty="0"/>
              <a:t>. </a:t>
            </a:r>
          </a:p>
        </p:txBody>
      </p:sp>
      <p:sp>
        <p:nvSpPr>
          <p:cNvPr id="14" name="Rectangle 13">
            <a:extLst>
              <a:ext uri="{FF2B5EF4-FFF2-40B4-BE49-F238E27FC236}">
                <a16:creationId xmlns:a16="http://schemas.microsoft.com/office/drawing/2014/main" xmlns="" id="{B0E4BB4F-99AB-4C4E-A763-C5AC5273DF5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827916"/>
            <a:ext cx="128016" cy="1188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Metin kutusu 12">
            <a:extLst>
              <a:ext uri="{FF2B5EF4-FFF2-40B4-BE49-F238E27FC236}">
                <a16:creationId xmlns:a16="http://schemas.microsoft.com/office/drawing/2014/main" xmlns="" id="{BD62422F-D52C-4D72-99F2-29BF0991CEB8}"/>
              </a:ext>
            </a:extLst>
          </p:cNvPr>
          <p:cNvSpPr txBox="1"/>
          <p:nvPr/>
        </p:nvSpPr>
        <p:spPr>
          <a:xfrm>
            <a:off x="128016" y="4625080"/>
            <a:ext cx="5486399" cy="2031325"/>
          </a:xfrm>
          <a:prstGeom prst="rect">
            <a:avLst/>
          </a:prstGeom>
          <a:solidFill>
            <a:schemeClr val="accent3">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marL="342900" indent="-342900">
              <a:lnSpc>
                <a:spcPct val="100000"/>
              </a:lnSpc>
              <a:buFont typeface="Wingdings" panose="05000000000000000000" pitchFamily="2" charset="2"/>
              <a:buChar char="v"/>
            </a:pPr>
            <a:r>
              <a:rPr lang="tr-TR" sz="1800" dirty="0"/>
              <a:t>Genetik etkenler arasında anne babanın zekâ düzeyleri, kişilik özellikleri, becerileri</a:t>
            </a:r>
            <a:endParaRPr lang="tr-TR" dirty="0"/>
          </a:p>
          <a:p>
            <a:pPr marL="342900" indent="-342900">
              <a:lnSpc>
                <a:spcPct val="100000"/>
              </a:lnSpc>
              <a:buFont typeface="Wingdings" panose="05000000000000000000" pitchFamily="2" charset="2"/>
              <a:buChar char="v"/>
            </a:pPr>
            <a:endParaRPr lang="tr-TR" sz="1800" dirty="0"/>
          </a:p>
          <a:p>
            <a:pPr marL="342900" indent="-342900">
              <a:lnSpc>
                <a:spcPct val="100000"/>
              </a:lnSpc>
              <a:buFont typeface="Wingdings" panose="05000000000000000000" pitchFamily="2" charset="2"/>
              <a:buChar char="v"/>
            </a:pPr>
            <a:r>
              <a:rPr lang="tr-TR" sz="1800" dirty="0"/>
              <a:t>Çevresel etkenler arasında da beslenme ve beş duyu ile elde edilen deneyimlerin yanı sıra çocuğun içinde doğduğu aile ve özellikle de ilk yıllarda ana baba gelmektedir.</a:t>
            </a:r>
          </a:p>
        </p:txBody>
      </p:sp>
      <p:cxnSp>
        <p:nvCxnSpPr>
          <p:cNvPr id="7" name="Bağlayıcı: Eğri 6">
            <a:extLst>
              <a:ext uri="{FF2B5EF4-FFF2-40B4-BE49-F238E27FC236}">
                <a16:creationId xmlns:a16="http://schemas.microsoft.com/office/drawing/2014/main" xmlns="" id="{22B8909A-7329-45A6-A003-D2E579906F92}"/>
              </a:ext>
            </a:extLst>
          </p:cNvPr>
          <p:cNvCxnSpPr/>
          <p:nvPr/>
        </p:nvCxnSpPr>
        <p:spPr>
          <a:xfrm rot="5400000">
            <a:off x="1859852" y="3659051"/>
            <a:ext cx="1336121" cy="876020"/>
          </a:xfrm>
          <a:prstGeom prst="curvedConnector3">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5" name="Bulut 14">
            <a:extLst>
              <a:ext uri="{FF2B5EF4-FFF2-40B4-BE49-F238E27FC236}">
                <a16:creationId xmlns:a16="http://schemas.microsoft.com/office/drawing/2014/main" xmlns="" id="{D184B6F4-16F7-410B-8487-9D5E5A9A641C}"/>
              </a:ext>
            </a:extLst>
          </p:cNvPr>
          <p:cNvSpPr/>
          <p:nvPr/>
        </p:nvSpPr>
        <p:spPr>
          <a:xfrm>
            <a:off x="5463996" y="1045284"/>
            <a:ext cx="6804581" cy="4753983"/>
          </a:xfrm>
          <a:prstGeom prst="cloud">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t>   </a:t>
            </a:r>
          </a:p>
          <a:p>
            <a:pPr algn="ctr"/>
            <a:r>
              <a:rPr lang="tr-TR" dirty="0"/>
              <a:t>Kişilik gelişiminde çevre, kişiliğin ilerde alacağı şekli belirleyen çok önemli bir etkendir. </a:t>
            </a:r>
          </a:p>
          <a:p>
            <a:pPr algn="ctr"/>
            <a:endParaRPr lang="tr-TR" dirty="0"/>
          </a:p>
          <a:p>
            <a:pPr algn="ctr"/>
            <a:r>
              <a:rPr lang="tr-TR" dirty="0"/>
              <a:t>Davranışçı okula üye psikologlara göre insan tabiatı esnek, yumuşak olup bulunduğu çevreye göre şekil alır. Bununla beraber yine özellikle kişilik gelişiminin büyük ölçüde biçimlendiği çocukluk yıllarında anne babaların çocuklarına karşı uyguladıkları tutumlar önem kazanmaktadır.</a:t>
            </a:r>
          </a:p>
        </p:txBody>
      </p:sp>
      <p:cxnSp>
        <p:nvCxnSpPr>
          <p:cNvPr id="17" name="Bağlayıcı: Eğri 16">
            <a:extLst>
              <a:ext uri="{FF2B5EF4-FFF2-40B4-BE49-F238E27FC236}">
                <a16:creationId xmlns:a16="http://schemas.microsoft.com/office/drawing/2014/main" xmlns="" id="{1A9786F3-A9E6-40EF-A560-7A24ADFC78A7}"/>
              </a:ext>
            </a:extLst>
          </p:cNvPr>
          <p:cNvCxnSpPr/>
          <p:nvPr/>
        </p:nvCxnSpPr>
        <p:spPr>
          <a:xfrm flipV="1">
            <a:off x="5805664" y="5205046"/>
            <a:ext cx="1120926" cy="872197"/>
          </a:xfrm>
          <a:prstGeom prst="curvedConnector3">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1854184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xmlns="" id="{3FCEE4E0-F63A-457E-8367-31AAF785C774}"/>
              </a:ext>
            </a:extLst>
          </p:cNvPr>
          <p:cNvPicPr>
            <a:picLocks noChangeAspect="1"/>
          </p:cNvPicPr>
          <p:nvPr/>
        </p:nvPicPr>
        <p:blipFill rotWithShape="1">
          <a:blip r:embed="rId2"/>
          <a:srcRect t="11602" b="8893"/>
          <a:stretch/>
        </p:blipFill>
        <p:spPr>
          <a:xfrm>
            <a:off x="-3047" y="10"/>
            <a:ext cx="12191999" cy="6857990"/>
          </a:xfrm>
          <a:prstGeom prst="rect">
            <a:avLst/>
          </a:prstGeom>
        </p:spPr>
      </p:pic>
      <p:sp>
        <p:nvSpPr>
          <p:cNvPr id="18" name="Rectangle 17">
            <a:extLst>
              <a:ext uri="{FF2B5EF4-FFF2-40B4-BE49-F238E27FC236}">
                <a16:creationId xmlns:a16="http://schemas.microsoft.com/office/drawing/2014/main" xmlns="" id="{007891EC-4501-44ED-A8C8-B11B6DB767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207602"/>
            <a:ext cx="12191999" cy="3162146"/>
          </a:xfrm>
          <a:prstGeom prst="rect">
            <a:avLst/>
          </a:prstGeom>
          <a:gradFill flip="none" rotWithShape="1">
            <a:gsLst>
              <a:gs pos="0">
                <a:schemeClr val="tx2">
                  <a:alpha val="0"/>
                </a:schemeClr>
              </a:gs>
              <a:gs pos="50000">
                <a:schemeClr val="tx2">
                  <a:alpha val="35000"/>
                </a:schemeClr>
              </a:gs>
              <a:gs pos="100000">
                <a:schemeClr val="tx2">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lt Başlık 2">
            <a:extLst>
              <a:ext uri="{FF2B5EF4-FFF2-40B4-BE49-F238E27FC236}">
                <a16:creationId xmlns:a16="http://schemas.microsoft.com/office/drawing/2014/main" xmlns="" id="{66A5B8FC-9DE8-4FD7-AF84-9451A41F0BEC}"/>
              </a:ext>
            </a:extLst>
          </p:cNvPr>
          <p:cNvSpPr>
            <a:spLocks noGrp="1"/>
          </p:cNvSpPr>
          <p:nvPr>
            <p:ph type="subTitle" idx="1"/>
          </p:nvPr>
        </p:nvSpPr>
        <p:spPr>
          <a:xfrm>
            <a:off x="643466" y="4133134"/>
            <a:ext cx="10902016" cy="1831567"/>
          </a:xfrm>
          <a:solidFill>
            <a:schemeClr val="accent6">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Autofit/>
          </a:bodyPr>
          <a:lstStyle/>
          <a:p>
            <a:pPr algn="ctr"/>
            <a:r>
              <a:rPr lang="tr-TR" sz="2400" dirty="0">
                <a:solidFill>
                  <a:schemeClr val="bg1"/>
                </a:solidFill>
              </a:rPr>
              <a:t>Çocuğun büyümesiyle beraber de çevresel faktörler değişmeye ve genişlemeye başlamakta, ailenin etkisi azalırken; </a:t>
            </a:r>
            <a:r>
              <a:rPr lang="tr-TR" sz="2400" b="1" i="1" dirty="0">
                <a:solidFill>
                  <a:schemeClr val="bg1"/>
                </a:solidFill>
              </a:rPr>
              <a:t>arkadaş çevresi, okul, öğretmen, kültür ve sosyal yapı gibi diğer </a:t>
            </a:r>
            <a:r>
              <a:rPr lang="tr-TR" sz="2400" b="1" i="1" dirty="0" err="1">
                <a:solidFill>
                  <a:schemeClr val="bg1"/>
                </a:solidFill>
              </a:rPr>
              <a:t>psikososyal</a:t>
            </a:r>
            <a:r>
              <a:rPr lang="tr-TR" sz="2400" b="1" i="1" dirty="0">
                <a:solidFill>
                  <a:schemeClr val="bg1"/>
                </a:solidFill>
              </a:rPr>
              <a:t> değişkenlerin</a:t>
            </a:r>
            <a:r>
              <a:rPr lang="tr-TR" sz="2400" dirty="0">
                <a:solidFill>
                  <a:schemeClr val="bg1"/>
                </a:solidFill>
              </a:rPr>
              <a:t> etkisi artmaya başlamaktadır.</a:t>
            </a:r>
          </a:p>
        </p:txBody>
      </p:sp>
      <p:cxnSp>
        <p:nvCxnSpPr>
          <p:cNvPr id="20" name="Straight Connector 19">
            <a:extLst>
              <a:ext uri="{FF2B5EF4-FFF2-40B4-BE49-F238E27FC236}">
                <a16:creationId xmlns:a16="http://schemas.microsoft.com/office/drawing/2014/main" xmlns="" id="{34E5597F-CE67-4085-9548-E6A8036DA3B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3393881" y="4035362"/>
            <a:ext cx="5404237" cy="0"/>
          </a:xfrm>
          <a:prstGeom prst="line">
            <a:avLst/>
          </a:prstGeom>
          <a:ln>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9660169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yagram 6">
            <a:extLst>
              <a:ext uri="{FF2B5EF4-FFF2-40B4-BE49-F238E27FC236}">
                <a16:creationId xmlns:a16="http://schemas.microsoft.com/office/drawing/2014/main" xmlns="" id="{89EEC589-B224-4F52-807F-3C0FB182AA9C}"/>
              </a:ext>
            </a:extLst>
          </p:cNvPr>
          <p:cNvGraphicFramePr/>
          <p:nvPr>
            <p:extLst>
              <p:ext uri="{D42A27DB-BD31-4B8C-83A1-F6EECF244321}">
                <p14:modId xmlns:p14="http://schemas.microsoft.com/office/powerpoint/2010/main" xmlns="" val="1747611684"/>
              </p:ext>
            </p:extLst>
          </p:nvPr>
        </p:nvGraphicFramePr>
        <p:xfrm>
          <a:off x="716749" y="1463743"/>
          <a:ext cx="11036808" cy="44868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534402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xmlns="" id="{FFD48BC7-DC40-47DE-87EE-9F4B6ECB9AB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Freeform: Shape 8">
            <a:extLst>
              <a:ext uri="{FF2B5EF4-FFF2-40B4-BE49-F238E27FC236}">
                <a16:creationId xmlns:a16="http://schemas.microsoft.com/office/drawing/2014/main" xmlns="" id="{E502BBC7-2C76-46F3-BC24-5985BC13DB8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chemeClr val="tx2">
                <a:lumMod val="10000"/>
                <a:lumOff val="90000"/>
              </a:schemeClr>
            </a:solidFill>
          </a:ln>
          <a:effectLst>
            <a:outerShdw blurRad="63500" sx="102000" sy="102000" algn="ctr" rotWithShape="0">
              <a:schemeClr val="bg1">
                <a:lumMod val="8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Freeform: Shape 10">
            <a:extLst>
              <a:ext uri="{FF2B5EF4-FFF2-40B4-BE49-F238E27FC236}">
                <a16:creationId xmlns:a16="http://schemas.microsoft.com/office/drawing/2014/main" xmlns="" id="{9C45F024-2468-4D8A-9E11-BB2B1E0A3B3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Başlık 1">
            <a:extLst>
              <a:ext uri="{FF2B5EF4-FFF2-40B4-BE49-F238E27FC236}">
                <a16:creationId xmlns:a16="http://schemas.microsoft.com/office/drawing/2014/main" xmlns="" id="{024C54A8-85C6-4482-B391-E8EA84AD30B7}"/>
              </a:ext>
            </a:extLst>
          </p:cNvPr>
          <p:cNvSpPr>
            <a:spLocks noGrp="1"/>
          </p:cNvSpPr>
          <p:nvPr>
            <p:ph type="ctrTitle"/>
          </p:nvPr>
        </p:nvSpPr>
        <p:spPr>
          <a:xfrm>
            <a:off x="1524003" y="1999615"/>
            <a:ext cx="9144000" cy="2764028"/>
          </a:xfrm>
        </p:spPr>
        <p:txBody>
          <a:bodyPr anchor="ctr">
            <a:normAutofit/>
          </a:bodyPr>
          <a:lstStyle/>
          <a:p>
            <a:pPr algn="ctr"/>
            <a:r>
              <a:rPr lang="tr-TR" sz="7200"/>
              <a:t>Kişiliğin Değerlendirilmesi</a:t>
            </a:r>
          </a:p>
        </p:txBody>
      </p:sp>
      <p:sp>
        <p:nvSpPr>
          <p:cNvPr id="13" name="Rectangle 12">
            <a:extLst>
              <a:ext uri="{FF2B5EF4-FFF2-40B4-BE49-F238E27FC236}">
                <a16:creationId xmlns:a16="http://schemas.microsoft.com/office/drawing/2014/main" xmlns="" id="{3629484E-3792-4B3D-89AD-7C8A1ED0E0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718560" y="5524786"/>
            <a:ext cx="4754880" cy="274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33402729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yagram 3">
            <a:extLst>
              <a:ext uri="{FF2B5EF4-FFF2-40B4-BE49-F238E27FC236}">
                <a16:creationId xmlns:a16="http://schemas.microsoft.com/office/drawing/2014/main" xmlns="" id="{0EB67EE0-D2A5-4A5D-92AF-E9D02E65BCB2}"/>
              </a:ext>
            </a:extLst>
          </p:cNvPr>
          <p:cNvGraphicFramePr/>
          <p:nvPr>
            <p:extLst>
              <p:ext uri="{D42A27DB-BD31-4B8C-83A1-F6EECF244321}">
                <p14:modId xmlns:p14="http://schemas.microsoft.com/office/powerpoint/2010/main" xmlns="" val="2561820811"/>
              </p:ext>
            </p:extLst>
          </p:nvPr>
        </p:nvGraphicFramePr>
        <p:xfrm>
          <a:off x="914400" y="436099"/>
          <a:ext cx="10761785" cy="57726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1434673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xmlns="" id="{FFD48BC7-DC40-47DE-87EE-9F4B6ECB9AB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Freeform: Shape 8">
            <a:extLst>
              <a:ext uri="{FF2B5EF4-FFF2-40B4-BE49-F238E27FC236}">
                <a16:creationId xmlns:a16="http://schemas.microsoft.com/office/drawing/2014/main" xmlns="" id="{E502BBC7-2C76-46F3-BC24-5985BC13DB8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chemeClr val="tx2">
                <a:lumMod val="10000"/>
                <a:lumOff val="90000"/>
              </a:schemeClr>
            </a:solidFill>
          </a:ln>
          <a:effectLst>
            <a:outerShdw blurRad="63500" sx="102000" sy="102000" algn="ctr" rotWithShape="0">
              <a:schemeClr val="bg1">
                <a:lumMod val="8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Freeform: Shape 10">
            <a:extLst>
              <a:ext uri="{FF2B5EF4-FFF2-40B4-BE49-F238E27FC236}">
                <a16:creationId xmlns:a16="http://schemas.microsoft.com/office/drawing/2014/main" xmlns="" id="{9C45F024-2468-4D8A-9E11-BB2B1E0A3B3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Başlık 1">
            <a:extLst>
              <a:ext uri="{FF2B5EF4-FFF2-40B4-BE49-F238E27FC236}">
                <a16:creationId xmlns:a16="http://schemas.microsoft.com/office/drawing/2014/main" xmlns="" id="{2AED77A1-D657-48B1-B9ED-6C25C0BFAC03}"/>
              </a:ext>
            </a:extLst>
          </p:cNvPr>
          <p:cNvSpPr>
            <a:spLocks noGrp="1"/>
          </p:cNvSpPr>
          <p:nvPr>
            <p:ph type="ctrTitle"/>
          </p:nvPr>
        </p:nvSpPr>
        <p:spPr>
          <a:xfrm>
            <a:off x="1524003" y="1999615"/>
            <a:ext cx="9144000" cy="2764028"/>
          </a:xfrm>
        </p:spPr>
        <p:txBody>
          <a:bodyPr anchor="ctr">
            <a:normAutofit/>
          </a:bodyPr>
          <a:lstStyle/>
          <a:p>
            <a:pPr algn="ctr"/>
            <a:r>
              <a:rPr lang="tr-TR" sz="6700" dirty="0"/>
              <a:t>Kişilik Değerlendirme Testlerinden birkaçı…</a:t>
            </a:r>
          </a:p>
        </p:txBody>
      </p:sp>
      <p:sp>
        <p:nvSpPr>
          <p:cNvPr id="13" name="Rectangle 12">
            <a:extLst>
              <a:ext uri="{FF2B5EF4-FFF2-40B4-BE49-F238E27FC236}">
                <a16:creationId xmlns:a16="http://schemas.microsoft.com/office/drawing/2014/main" xmlns="" id="{3629484E-3792-4B3D-89AD-7C8A1ED0E0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718560" y="5524786"/>
            <a:ext cx="4754880" cy="274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6183127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5DCB5928-DC7D-4612-9922-441966E1562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xmlns="" id="{682C1161-1736-45EC-99B7-33F3CAE9D5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xmlns="" id="{84D4DDB8-B68F-45B0-9F62-C4279996F67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Başlık 1">
            <a:extLst>
              <a:ext uri="{FF2B5EF4-FFF2-40B4-BE49-F238E27FC236}">
                <a16:creationId xmlns:a16="http://schemas.microsoft.com/office/drawing/2014/main" xmlns="" id="{B2BB8F9B-9128-4A3F-BC10-EE533102B0DB}"/>
              </a:ext>
            </a:extLst>
          </p:cNvPr>
          <p:cNvSpPr>
            <a:spLocks noGrp="1"/>
          </p:cNvSpPr>
          <p:nvPr>
            <p:ph type="ctrTitle"/>
          </p:nvPr>
        </p:nvSpPr>
        <p:spPr>
          <a:xfrm>
            <a:off x="477981" y="1122363"/>
            <a:ext cx="4023360" cy="1776284"/>
          </a:xfrm>
        </p:spPr>
        <p:txBody>
          <a:bodyPr anchor="b">
            <a:normAutofit/>
          </a:bodyPr>
          <a:lstStyle/>
          <a:p>
            <a:r>
              <a:rPr lang="tr-TR" sz="3200" dirty="0"/>
              <a:t>MMPI: </a:t>
            </a:r>
            <a:r>
              <a:rPr lang="tr-TR" sz="3200" dirty="0" err="1"/>
              <a:t>Minesota</a:t>
            </a:r>
            <a:r>
              <a:rPr lang="tr-TR" sz="3200" dirty="0"/>
              <a:t> Çok Yönlü Kişilik Envanteri</a:t>
            </a:r>
          </a:p>
        </p:txBody>
      </p:sp>
      <p:sp>
        <p:nvSpPr>
          <p:cNvPr id="3" name="Alt Başlık 2">
            <a:extLst>
              <a:ext uri="{FF2B5EF4-FFF2-40B4-BE49-F238E27FC236}">
                <a16:creationId xmlns:a16="http://schemas.microsoft.com/office/drawing/2014/main" xmlns="" id="{A25BBF5F-7BF0-4725-AA6F-68CAFDF65879}"/>
              </a:ext>
            </a:extLst>
          </p:cNvPr>
          <p:cNvSpPr>
            <a:spLocks noGrp="1"/>
          </p:cNvSpPr>
          <p:nvPr>
            <p:ph type="subTitle" idx="1"/>
          </p:nvPr>
        </p:nvSpPr>
        <p:spPr>
          <a:xfrm>
            <a:off x="466961" y="3395327"/>
            <a:ext cx="4276899" cy="2983295"/>
          </a:xfrm>
        </p:spPr>
        <p:txBody>
          <a:bodyPr>
            <a:normAutofit fontScale="85000" lnSpcReduction="10000"/>
          </a:bodyPr>
          <a:lstStyle/>
          <a:p>
            <a:pPr marL="342900" indent="-342900">
              <a:lnSpc>
                <a:spcPct val="100000"/>
              </a:lnSpc>
              <a:buFont typeface="Wingdings" panose="05000000000000000000" pitchFamily="2" charset="2"/>
              <a:buChar char="v"/>
            </a:pPr>
            <a:r>
              <a:rPr lang="tr-TR" sz="2400" dirty="0"/>
              <a:t>Değerlendirilen Nitelik: Psikiyatrik tanıya yardımcı bir kişilik testi. </a:t>
            </a:r>
          </a:p>
          <a:p>
            <a:pPr marL="342900" indent="-342900">
              <a:lnSpc>
                <a:spcPct val="100000"/>
              </a:lnSpc>
              <a:buFont typeface="Wingdings" panose="05000000000000000000" pitchFamily="2" charset="2"/>
              <a:buChar char="v"/>
            </a:pPr>
            <a:endParaRPr lang="tr-TR" sz="2400" dirty="0"/>
          </a:p>
          <a:p>
            <a:pPr marL="342900" indent="-342900">
              <a:lnSpc>
                <a:spcPct val="100000"/>
              </a:lnSpc>
              <a:buFont typeface="Wingdings" panose="05000000000000000000" pitchFamily="2" charset="2"/>
              <a:buChar char="v"/>
            </a:pPr>
            <a:r>
              <a:rPr lang="tr-TR" sz="2400" dirty="0"/>
              <a:t>Özellikle psikoz, </a:t>
            </a:r>
            <a:r>
              <a:rPr lang="tr-TR" sz="2400" dirty="0" err="1"/>
              <a:t>bipolar</a:t>
            </a:r>
            <a:r>
              <a:rPr lang="tr-TR" sz="2400" dirty="0"/>
              <a:t> bozukluk, kişilik bozukluğu, öfkenin dışa </a:t>
            </a:r>
            <a:r>
              <a:rPr lang="tr-TR" sz="2400" dirty="0" err="1"/>
              <a:t>vurumunu</a:t>
            </a:r>
            <a:r>
              <a:rPr lang="tr-TR" sz="2400" dirty="0"/>
              <a:t> ayırt etmek.</a:t>
            </a:r>
          </a:p>
          <a:p>
            <a:pPr marL="342900" indent="-342900">
              <a:lnSpc>
                <a:spcPct val="100000"/>
              </a:lnSpc>
              <a:buFont typeface="Wingdings" panose="05000000000000000000" pitchFamily="2" charset="2"/>
              <a:buChar char="v"/>
            </a:pPr>
            <a:r>
              <a:rPr lang="tr-TR" sz="2400" b="1" i="1" dirty="0"/>
              <a:t>Kimlere: 16 yaş üstü herkese</a:t>
            </a:r>
          </a:p>
          <a:p>
            <a:pPr>
              <a:lnSpc>
                <a:spcPct val="100000"/>
              </a:lnSpc>
            </a:pPr>
            <a:endParaRPr lang="tr-TR" sz="1100" dirty="0"/>
          </a:p>
        </p:txBody>
      </p:sp>
      <p:sp>
        <p:nvSpPr>
          <p:cNvPr id="16" name="Rectangle 15">
            <a:extLst>
              <a:ext uri="{FF2B5EF4-FFF2-40B4-BE49-F238E27FC236}">
                <a16:creationId xmlns:a16="http://schemas.microsoft.com/office/drawing/2014/main" xmlns="" id="{AF2F604E-43BE-4DC3-B983-E071523364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759921"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xmlns="" id="{08C9B587-E65E-4B52-B37C-ABEBB6E879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81029" y="4546920"/>
            <a:ext cx="402336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Resim 4" descr="metin içeren bir resim&#10;&#10;Açıklama otomatik olarak oluşturuldu">
            <a:extLst>
              <a:ext uri="{FF2B5EF4-FFF2-40B4-BE49-F238E27FC236}">
                <a16:creationId xmlns:a16="http://schemas.microsoft.com/office/drawing/2014/main" xmlns="" id="{F92B5A81-4845-4BB1-9B23-8A63F229246B}"/>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414356" y="709729"/>
            <a:ext cx="6408836" cy="528728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xmlns="" val="13291795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6CCA5F87-1D1E-45CB-8D83-FC7EEFAD993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Resim 3">
            <a:extLst>
              <a:ext uri="{FF2B5EF4-FFF2-40B4-BE49-F238E27FC236}">
                <a16:creationId xmlns:a16="http://schemas.microsoft.com/office/drawing/2014/main" xmlns="" id="{B0516B63-345B-4A4E-A73D-6D4C6367ABD9}"/>
              </a:ext>
            </a:extLst>
          </p:cNvPr>
          <p:cNvPicPr>
            <a:picLocks noChangeAspect="1"/>
          </p:cNvPicPr>
          <p:nvPr/>
        </p:nvPicPr>
        <p:blipFill rotWithShape="1">
          <a:blip r:embed="rId2"/>
          <a:srcRect l="10664" r="10336"/>
          <a:stretch/>
        </p:blipFill>
        <p:spPr>
          <a:xfrm>
            <a:off x="20" y="10"/>
            <a:ext cx="8668492" cy="6857990"/>
          </a:xfrm>
          <a:prstGeom prst="rect">
            <a:avLst/>
          </a:prstGeom>
        </p:spPr>
      </p:pic>
      <p:sp>
        <p:nvSpPr>
          <p:cNvPr id="11" name="Rectangle 10">
            <a:extLst>
              <a:ext uri="{FF2B5EF4-FFF2-40B4-BE49-F238E27FC236}">
                <a16:creationId xmlns:a16="http://schemas.microsoft.com/office/drawing/2014/main" xmlns="" id="{7CCFC2C6-6238-4A2F-93DE-2ADF74AF635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3711652" y="0"/>
            <a:ext cx="8480347"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xmlns="" id="{031901DD-4F6C-4DA1-B69C-E8B294606C15}"/>
              </a:ext>
            </a:extLst>
          </p:cNvPr>
          <p:cNvSpPr>
            <a:spLocks noGrp="1"/>
          </p:cNvSpPr>
          <p:nvPr>
            <p:ph type="ctrTitle"/>
          </p:nvPr>
        </p:nvSpPr>
        <p:spPr>
          <a:xfrm>
            <a:off x="7848600" y="1122363"/>
            <a:ext cx="4023360" cy="3204134"/>
          </a:xfrm>
        </p:spPr>
        <p:txBody>
          <a:bodyPr anchor="b">
            <a:normAutofit/>
          </a:bodyPr>
          <a:lstStyle/>
          <a:p>
            <a:r>
              <a:rPr lang="tr-TR" sz="4800"/>
              <a:t>Rorschach Testi</a:t>
            </a:r>
          </a:p>
        </p:txBody>
      </p:sp>
      <p:sp>
        <p:nvSpPr>
          <p:cNvPr id="3" name="Alt Başlık 2">
            <a:extLst>
              <a:ext uri="{FF2B5EF4-FFF2-40B4-BE49-F238E27FC236}">
                <a16:creationId xmlns:a16="http://schemas.microsoft.com/office/drawing/2014/main" xmlns="" id="{C37447C6-65FE-43FB-8B10-9127124A8151}"/>
              </a:ext>
            </a:extLst>
          </p:cNvPr>
          <p:cNvSpPr>
            <a:spLocks noGrp="1"/>
          </p:cNvSpPr>
          <p:nvPr>
            <p:ph type="subTitle" idx="1"/>
          </p:nvPr>
        </p:nvSpPr>
        <p:spPr>
          <a:xfrm>
            <a:off x="7848600" y="4872922"/>
            <a:ext cx="4023360" cy="1208141"/>
          </a:xfrm>
        </p:spPr>
        <p:txBody>
          <a:bodyPr>
            <a:normAutofit fontScale="62500" lnSpcReduction="20000"/>
          </a:bodyPr>
          <a:lstStyle/>
          <a:p>
            <a:pPr algn="just">
              <a:lnSpc>
                <a:spcPct val="100000"/>
              </a:lnSpc>
            </a:pPr>
            <a:r>
              <a:rPr lang="tr-TR" sz="2400" dirty="0"/>
              <a:t>Değerlendirilen Nitelik: Psikiyatrik tanıya yardımcı. Düşünce süreçleri, </a:t>
            </a:r>
            <a:r>
              <a:rPr lang="tr-TR" sz="2400" dirty="0" err="1"/>
              <a:t>psikotik</a:t>
            </a:r>
            <a:r>
              <a:rPr lang="tr-TR" sz="2400" dirty="0"/>
              <a:t> durumların ayırt edilmesi, intihar riski, obsesif </a:t>
            </a:r>
            <a:r>
              <a:rPr lang="tr-TR" sz="2400" dirty="0" err="1"/>
              <a:t>kompulsif</a:t>
            </a:r>
            <a:r>
              <a:rPr lang="tr-TR" sz="2400" dirty="0"/>
              <a:t> bozukluk vb.</a:t>
            </a:r>
          </a:p>
          <a:p>
            <a:pPr algn="just">
              <a:lnSpc>
                <a:spcPct val="100000"/>
              </a:lnSpc>
            </a:pPr>
            <a:r>
              <a:rPr lang="tr-TR" sz="2400" dirty="0"/>
              <a:t>Kimlere: 16 yaş üstü herkese</a:t>
            </a:r>
          </a:p>
          <a:p>
            <a:pPr>
              <a:lnSpc>
                <a:spcPct val="100000"/>
              </a:lnSpc>
            </a:pPr>
            <a:endParaRPr lang="tr-TR" sz="1100" dirty="0"/>
          </a:p>
        </p:txBody>
      </p:sp>
      <p:sp>
        <p:nvSpPr>
          <p:cNvPr id="13" name="Rectangle 12">
            <a:extLst>
              <a:ext uri="{FF2B5EF4-FFF2-40B4-BE49-F238E27FC236}">
                <a16:creationId xmlns:a16="http://schemas.microsoft.com/office/drawing/2014/main" xmlns="" id="{AF2F604E-43BE-4DC3-B983-E071523364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8130540"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xmlns="" id="{08C9B587-E65E-4B52-B37C-ABEBB6E879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851648" y="4546920"/>
            <a:ext cx="4023360" cy="18288"/>
          </a:xfrm>
          <a:prstGeom prst="rect">
            <a:avLst/>
          </a:prstGeom>
          <a:solidFill>
            <a:schemeClr val="tx2">
              <a:lumMod val="25000"/>
              <a:lumOff val="75000"/>
            </a:schemeClr>
          </a:solidFill>
          <a:ln w="3175">
            <a:solidFill>
              <a:schemeClr val="tx2">
                <a:lumMod val="25000"/>
                <a:lumOff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13107697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xmlns="" id="{6CCA5F87-1D1E-45CB-8D83-FC7EEFAD993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Resim 3">
            <a:extLst>
              <a:ext uri="{FF2B5EF4-FFF2-40B4-BE49-F238E27FC236}">
                <a16:creationId xmlns:a16="http://schemas.microsoft.com/office/drawing/2014/main" xmlns="" id="{29FCB5E1-55C3-4A9F-8487-FCDFD7519233}"/>
              </a:ext>
            </a:extLst>
          </p:cNvPr>
          <p:cNvPicPr>
            <a:picLocks noChangeAspect="1"/>
          </p:cNvPicPr>
          <p:nvPr/>
        </p:nvPicPr>
        <p:blipFill rotWithShape="1">
          <a:blip r:embed="rId3"/>
          <a:srcRect l="14386" r="14830"/>
          <a:stretch/>
        </p:blipFill>
        <p:spPr>
          <a:xfrm>
            <a:off x="6107" y="10"/>
            <a:ext cx="8668492" cy="6857990"/>
          </a:xfrm>
          <a:prstGeom prst="rect">
            <a:avLst/>
          </a:prstGeom>
        </p:spPr>
      </p:pic>
      <p:sp>
        <p:nvSpPr>
          <p:cNvPr id="29" name="Rectangle 28">
            <a:extLst>
              <a:ext uri="{FF2B5EF4-FFF2-40B4-BE49-F238E27FC236}">
                <a16:creationId xmlns:a16="http://schemas.microsoft.com/office/drawing/2014/main" xmlns="" id="{7CCFC2C6-6238-4A2F-93DE-2ADF74AF635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3711652" y="0"/>
            <a:ext cx="8480347"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xmlns="" id="{C3E6A44E-3978-4087-BF2E-B66E98F95C4A}"/>
              </a:ext>
            </a:extLst>
          </p:cNvPr>
          <p:cNvSpPr>
            <a:spLocks noGrp="1"/>
          </p:cNvSpPr>
          <p:nvPr>
            <p:ph type="ctrTitle"/>
          </p:nvPr>
        </p:nvSpPr>
        <p:spPr>
          <a:xfrm>
            <a:off x="7881658" y="625683"/>
            <a:ext cx="4023360" cy="3204134"/>
          </a:xfrm>
        </p:spPr>
        <p:txBody>
          <a:bodyPr anchor="b">
            <a:normAutofit/>
          </a:bodyPr>
          <a:lstStyle/>
          <a:p>
            <a:r>
              <a:rPr lang="en-US" sz="3400" dirty="0"/>
              <a:t>T.A.T. (Thematic Apperception Test)</a:t>
            </a:r>
            <a:endParaRPr lang="tr-TR" sz="3400" dirty="0"/>
          </a:p>
        </p:txBody>
      </p:sp>
      <p:sp>
        <p:nvSpPr>
          <p:cNvPr id="3" name="Alt Başlık 2">
            <a:extLst>
              <a:ext uri="{FF2B5EF4-FFF2-40B4-BE49-F238E27FC236}">
                <a16:creationId xmlns:a16="http://schemas.microsoft.com/office/drawing/2014/main" xmlns="" id="{1734BF2B-77C7-4AFD-BEB8-60F884FC7258}"/>
              </a:ext>
            </a:extLst>
          </p:cNvPr>
          <p:cNvSpPr>
            <a:spLocks noGrp="1"/>
          </p:cNvSpPr>
          <p:nvPr>
            <p:ph type="subTitle" idx="1"/>
          </p:nvPr>
        </p:nvSpPr>
        <p:spPr>
          <a:xfrm>
            <a:off x="7287045" y="3962717"/>
            <a:ext cx="4904935" cy="1754566"/>
          </a:xfrm>
          <a:solidFill>
            <a:schemeClr val="bg1"/>
          </a:solidFill>
        </p:spPr>
        <p:txBody>
          <a:bodyPr>
            <a:normAutofit fontScale="25000" lnSpcReduction="20000"/>
          </a:bodyPr>
          <a:lstStyle/>
          <a:p>
            <a:pPr>
              <a:lnSpc>
                <a:spcPct val="100000"/>
              </a:lnSpc>
            </a:pPr>
            <a:r>
              <a:rPr lang="tr-TR" sz="9600" dirty="0"/>
              <a:t>Değerlendirilen Nitelik: Psikiyatrik tanı koymaya yardımcı. Bireyin kişilik yapısı, problemleri, çatışmaları, savunmaları, </a:t>
            </a:r>
            <a:r>
              <a:rPr lang="tr-TR" sz="9600" dirty="0" err="1"/>
              <a:t>afektler</a:t>
            </a:r>
            <a:r>
              <a:rPr lang="tr-TR" sz="9600" dirty="0"/>
              <a:t>, tasarımlar, duygulanımlar hakkında bilgi verir. Nesne ilişkileri, nesne kaybı ve nesnel gerçeklikle ilgili bilgi verir.</a:t>
            </a:r>
          </a:p>
          <a:p>
            <a:pPr>
              <a:lnSpc>
                <a:spcPct val="100000"/>
              </a:lnSpc>
            </a:pPr>
            <a:r>
              <a:rPr lang="tr-TR" sz="9600" b="1" i="1" dirty="0"/>
              <a:t>Kimlere: 9 yaş ve üstü bireylere</a:t>
            </a:r>
          </a:p>
          <a:p>
            <a:pPr>
              <a:lnSpc>
                <a:spcPct val="100000"/>
              </a:lnSpc>
            </a:pPr>
            <a:endParaRPr lang="tr-TR" sz="1000" dirty="0"/>
          </a:p>
        </p:txBody>
      </p:sp>
      <p:sp>
        <p:nvSpPr>
          <p:cNvPr id="31" name="Rectangle 30">
            <a:extLst>
              <a:ext uri="{FF2B5EF4-FFF2-40B4-BE49-F238E27FC236}">
                <a16:creationId xmlns:a16="http://schemas.microsoft.com/office/drawing/2014/main" xmlns="" id="{AF2F604E-43BE-4DC3-B983-E071523364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8130540"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xmlns="" id="{08C9B587-E65E-4B52-B37C-ABEBB6E879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851648" y="4546920"/>
            <a:ext cx="4023360" cy="18288"/>
          </a:xfrm>
          <a:prstGeom prst="rect">
            <a:avLst/>
          </a:prstGeom>
          <a:solidFill>
            <a:schemeClr val="tx2">
              <a:lumMod val="25000"/>
              <a:lumOff val="75000"/>
            </a:schemeClr>
          </a:solidFill>
          <a:ln w="3175">
            <a:solidFill>
              <a:schemeClr val="tx2">
                <a:lumMod val="25000"/>
                <a:lumOff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41513033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xmlns="" id="{FFD48BC7-DC40-47DE-87EE-9F4B6ECB9AB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Freeform: Shape 8">
            <a:extLst>
              <a:ext uri="{FF2B5EF4-FFF2-40B4-BE49-F238E27FC236}">
                <a16:creationId xmlns:a16="http://schemas.microsoft.com/office/drawing/2014/main" xmlns="" id="{E502BBC7-2C76-46F3-BC24-5985BC13DB8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chemeClr val="tx2">
                <a:lumMod val="10000"/>
                <a:lumOff val="90000"/>
              </a:schemeClr>
            </a:solidFill>
          </a:ln>
          <a:effectLst>
            <a:outerShdw blurRad="63500" sx="102000" sy="102000" algn="ctr" rotWithShape="0">
              <a:schemeClr val="bg1">
                <a:lumMod val="8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Freeform: Shape 10">
            <a:extLst>
              <a:ext uri="{FF2B5EF4-FFF2-40B4-BE49-F238E27FC236}">
                <a16:creationId xmlns:a16="http://schemas.microsoft.com/office/drawing/2014/main" xmlns="" id="{9C45F024-2468-4D8A-9E11-BB2B1E0A3B3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Başlık 1">
            <a:extLst>
              <a:ext uri="{FF2B5EF4-FFF2-40B4-BE49-F238E27FC236}">
                <a16:creationId xmlns:a16="http://schemas.microsoft.com/office/drawing/2014/main" xmlns="" id="{BE5B2D56-6571-4648-A731-E370B3238AB5}"/>
              </a:ext>
            </a:extLst>
          </p:cNvPr>
          <p:cNvSpPr>
            <a:spLocks noGrp="1"/>
          </p:cNvSpPr>
          <p:nvPr>
            <p:ph type="ctrTitle"/>
          </p:nvPr>
        </p:nvSpPr>
        <p:spPr>
          <a:xfrm>
            <a:off x="1524003" y="1999615"/>
            <a:ext cx="9144000" cy="2764028"/>
          </a:xfrm>
        </p:spPr>
        <p:txBody>
          <a:bodyPr anchor="ctr">
            <a:normAutofit/>
          </a:bodyPr>
          <a:lstStyle/>
          <a:p>
            <a:pPr algn="ctr"/>
            <a:r>
              <a:rPr lang="tr-TR" sz="7200"/>
              <a:t>Kişilik Bozuklukları</a:t>
            </a:r>
            <a:br>
              <a:rPr lang="tr-TR" sz="7200"/>
            </a:br>
            <a:endParaRPr lang="tr-TR" sz="7200"/>
          </a:p>
        </p:txBody>
      </p:sp>
      <p:sp>
        <p:nvSpPr>
          <p:cNvPr id="13" name="Rectangle 12">
            <a:extLst>
              <a:ext uri="{FF2B5EF4-FFF2-40B4-BE49-F238E27FC236}">
                <a16:creationId xmlns:a16="http://schemas.microsoft.com/office/drawing/2014/main" xmlns="" id="{3629484E-3792-4B3D-89AD-7C8A1ED0E0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718560" y="5524786"/>
            <a:ext cx="4754880" cy="274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18771589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xmlns="" id="{6CCA5F87-1D1E-45CB-8D83-FC7EEFAD993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xmlns="" id="{36688A92-D5F6-438E-8020-9227F041090A}"/>
              </a:ext>
            </a:extLst>
          </p:cNvPr>
          <p:cNvPicPr>
            <a:picLocks noChangeAspect="1"/>
          </p:cNvPicPr>
          <p:nvPr/>
        </p:nvPicPr>
        <p:blipFill rotWithShape="1">
          <a:blip r:embed="rId2"/>
          <a:srcRect r="15314" b="2"/>
          <a:stretch/>
        </p:blipFill>
        <p:spPr>
          <a:xfrm>
            <a:off x="0" y="10"/>
            <a:ext cx="8668492" cy="6857990"/>
          </a:xfrm>
          <a:prstGeom prst="rect">
            <a:avLst/>
          </a:prstGeom>
        </p:spPr>
      </p:pic>
      <p:sp>
        <p:nvSpPr>
          <p:cNvPr id="22" name="Rectangle 21">
            <a:extLst>
              <a:ext uri="{FF2B5EF4-FFF2-40B4-BE49-F238E27FC236}">
                <a16:creationId xmlns:a16="http://schemas.microsoft.com/office/drawing/2014/main" xmlns="" id="{7CCFC2C6-6238-4A2F-93DE-2ADF74AF635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3711652" y="0"/>
            <a:ext cx="8480347"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Alt Başlık 2">
            <a:extLst>
              <a:ext uri="{FF2B5EF4-FFF2-40B4-BE49-F238E27FC236}">
                <a16:creationId xmlns:a16="http://schemas.microsoft.com/office/drawing/2014/main" xmlns="" id="{AAEC3FB6-5FFA-430E-977B-1DBA8AC5F53F}"/>
              </a:ext>
            </a:extLst>
          </p:cNvPr>
          <p:cNvSpPr>
            <a:spLocks noGrp="1"/>
          </p:cNvSpPr>
          <p:nvPr>
            <p:ph type="subTitle" idx="1"/>
          </p:nvPr>
        </p:nvSpPr>
        <p:spPr>
          <a:xfrm>
            <a:off x="7760218" y="1281969"/>
            <a:ext cx="4023360" cy="4042653"/>
          </a:xfrm>
        </p:spPr>
        <p:txBody>
          <a:bodyPr>
            <a:normAutofit fontScale="40000" lnSpcReduction="20000"/>
          </a:bodyPr>
          <a:lstStyle/>
          <a:p>
            <a:pPr marL="342900" indent="-342900" algn="just">
              <a:lnSpc>
                <a:spcPct val="100000"/>
              </a:lnSpc>
              <a:buFont typeface="Wingdings" panose="05000000000000000000" pitchFamily="2" charset="2"/>
              <a:buChar char="v"/>
            </a:pPr>
            <a:r>
              <a:rPr lang="tr-TR" sz="4200" dirty="0"/>
              <a:t>Kişilik bozuklukları; </a:t>
            </a:r>
            <a:r>
              <a:rPr lang="tr-TR" sz="4200" b="1" i="1" dirty="0">
                <a:solidFill>
                  <a:srgbClr val="FF0000"/>
                </a:solidFill>
              </a:rPr>
              <a:t>kişinin kendi kültürüne göre, beklenenden önemli ölçüde sapmalar gösteren, süreklilik arz eden bir iç yaşantılar ve davranışlar örüntüsüdür. </a:t>
            </a:r>
            <a:r>
              <a:rPr lang="tr-TR" sz="4200" dirty="0"/>
              <a:t>Ergenlik ya da genç erişkinlik yıllarında başlar, zamanla kalıcı olur ve sıkıntıya ya da işlevsellikte bozulmaya yol açar.</a:t>
            </a:r>
          </a:p>
          <a:p>
            <a:pPr marL="342900" indent="-342900" algn="just">
              <a:lnSpc>
                <a:spcPct val="100000"/>
              </a:lnSpc>
              <a:buFont typeface="Wingdings" panose="05000000000000000000" pitchFamily="2" charset="2"/>
              <a:buChar char="v"/>
            </a:pPr>
            <a:r>
              <a:rPr lang="tr-TR" sz="4200" dirty="0"/>
              <a:t> Herkeste çeşitli biçimlerde görülebilecek kişilik özelliklerinin, kişilik bozukluğu olarak değerlendirilebilmesi için, </a:t>
            </a:r>
            <a:r>
              <a:rPr lang="tr-TR" sz="4200" b="1" i="1" dirty="0">
                <a:solidFill>
                  <a:srgbClr val="FF0000"/>
                </a:solidFill>
              </a:rPr>
              <a:t>bunların esneklikten yoksun ve uyum bozucu olması, işlevsellikte belirgin bir bozulmaya ya da kişisel sıkıntıya neden olması </a:t>
            </a:r>
            <a:r>
              <a:rPr lang="tr-TR" sz="4200" dirty="0"/>
              <a:t>gerekmektedir.</a:t>
            </a:r>
          </a:p>
          <a:p>
            <a:pPr>
              <a:lnSpc>
                <a:spcPct val="100000"/>
              </a:lnSpc>
            </a:pPr>
            <a:endParaRPr lang="tr-TR" sz="800" dirty="0"/>
          </a:p>
        </p:txBody>
      </p:sp>
      <p:sp>
        <p:nvSpPr>
          <p:cNvPr id="24" name="Rectangle 23">
            <a:extLst>
              <a:ext uri="{FF2B5EF4-FFF2-40B4-BE49-F238E27FC236}">
                <a16:creationId xmlns:a16="http://schemas.microsoft.com/office/drawing/2014/main" xmlns="" id="{AF2F604E-43BE-4DC3-B983-E071523364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8130540"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xmlns="" id="{08C9B587-E65E-4B52-B37C-ABEBB6E879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851648" y="4546920"/>
            <a:ext cx="4023360" cy="18288"/>
          </a:xfrm>
          <a:prstGeom prst="rect">
            <a:avLst/>
          </a:prstGeom>
          <a:solidFill>
            <a:schemeClr val="tx2">
              <a:lumMod val="25000"/>
              <a:lumOff val="75000"/>
            </a:schemeClr>
          </a:solidFill>
          <a:ln w="3175">
            <a:solidFill>
              <a:schemeClr val="tx2">
                <a:lumMod val="25000"/>
                <a:lumOff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27923502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5DCB5928-DC7D-4612-9922-441966E1562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xmlns="" id="{682C1161-1736-45EC-99B7-33F3CAE9D5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xmlns="" id="{84D4DDB8-B68F-45B0-9F62-C4279996F67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Başlık 1">
            <a:extLst>
              <a:ext uri="{FF2B5EF4-FFF2-40B4-BE49-F238E27FC236}">
                <a16:creationId xmlns:a16="http://schemas.microsoft.com/office/drawing/2014/main" xmlns="" id="{3A39D08F-8EEE-4CEF-80D9-8C0773D8D7D6}"/>
              </a:ext>
            </a:extLst>
          </p:cNvPr>
          <p:cNvSpPr>
            <a:spLocks noGrp="1"/>
          </p:cNvSpPr>
          <p:nvPr>
            <p:ph type="ctrTitle"/>
          </p:nvPr>
        </p:nvSpPr>
        <p:spPr>
          <a:xfrm>
            <a:off x="494776" y="-544680"/>
            <a:ext cx="4023360" cy="3204134"/>
          </a:xfrm>
        </p:spPr>
        <p:txBody>
          <a:bodyPr anchor="b">
            <a:normAutofit/>
          </a:bodyPr>
          <a:lstStyle/>
          <a:p>
            <a:r>
              <a:rPr lang="tr-TR" sz="4800" dirty="0"/>
              <a:t>DSM – 5 Nedir?</a:t>
            </a:r>
          </a:p>
        </p:txBody>
      </p:sp>
      <p:sp>
        <p:nvSpPr>
          <p:cNvPr id="3" name="Alt Başlık 2">
            <a:extLst>
              <a:ext uri="{FF2B5EF4-FFF2-40B4-BE49-F238E27FC236}">
                <a16:creationId xmlns:a16="http://schemas.microsoft.com/office/drawing/2014/main" xmlns="" id="{5196A145-53A1-444C-B194-79A5CD61E5E6}"/>
              </a:ext>
            </a:extLst>
          </p:cNvPr>
          <p:cNvSpPr>
            <a:spLocks noGrp="1"/>
          </p:cNvSpPr>
          <p:nvPr>
            <p:ph type="subTitle" idx="1"/>
          </p:nvPr>
        </p:nvSpPr>
        <p:spPr>
          <a:xfrm>
            <a:off x="225083" y="2655895"/>
            <a:ext cx="5392936" cy="3403321"/>
          </a:xfrm>
        </p:spPr>
        <p:txBody>
          <a:bodyPr>
            <a:noAutofit/>
          </a:bodyPr>
          <a:lstStyle/>
          <a:p>
            <a:pPr marL="342900" indent="-342900">
              <a:lnSpc>
                <a:spcPct val="100000"/>
              </a:lnSpc>
              <a:buFont typeface="Wingdings" panose="05000000000000000000" pitchFamily="2" charset="2"/>
              <a:buChar char="v"/>
            </a:pPr>
            <a:r>
              <a:rPr lang="tr-TR" sz="2000" dirty="0" err="1"/>
              <a:t>Schneider’in</a:t>
            </a:r>
            <a:r>
              <a:rPr lang="tr-TR" sz="2000" dirty="0"/>
              <a:t> 1923’te yayınlanan </a:t>
            </a:r>
            <a:r>
              <a:rPr lang="tr-TR" sz="2000" dirty="0" err="1"/>
              <a:t>Die</a:t>
            </a:r>
            <a:r>
              <a:rPr lang="tr-TR" sz="2000" dirty="0"/>
              <a:t> </a:t>
            </a:r>
            <a:r>
              <a:rPr lang="tr-TR" sz="2000" dirty="0" err="1"/>
              <a:t>psychopathischen</a:t>
            </a:r>
            <a:r>
              <a:rPr lang="tr-TR" sz="2000" dirty="0"/>
              <a:t> </a:t>
            </a:r>
            <a:r>
              <a:rPr lang="tr-TR" sz="2000" dirty="0" err="1"/>
              <a:t>Persönlichkeiten</a:t>
            </a:r>
            <a:r>
              <a:rPr lang="tr-TR" sz="2000" dirty="0"/>
              <a:t> (Psikopat Kişilikler) bugün hâlâ kişilik bozukluklarını sınıflandırmada temel oluşturuyor. Şu an kullandığımız Ruhsal Bozuklukların Tanısal ve İstatiksel El Kitabı 5’in (</a:t>
            </a:r>
            <a:r>
              <a:rPr lang="tr-TR" sz="2000" dirty="0" err="1"/>
              <a:t>Diagnostic</a:t>
            </a:r>
            <a:r>
              <a:rPr lang="tr-TR" sz="2000" dirty="0"/>
              <a:t> </a:t>
            </a:r>
            <a:r>
              <a:rPr lang="tr-TR" sz="2000" dirty="0" err="1"/>
              <a:t>and</a:t>
            </a:r>
            <a:r>
              <a:rPr lang="tr-TR" sz="2000" dirty="0"/>
              <a:t> Statistical Manual of </a:t>
            </a:r>
            <a:r>
              <a:rPr lang="tr-TR" sz="2000" dirty="0" err="1"/>
              <a:t>Mental</a:t>
            </a:r>
            <a:r>
              <a:rPr lang="tr-TR" sz="2000" dirty="0"/>
              <a:t> </a:t>
            </a:r>
            <a:r>
              <a:rPr lang="tr-TR" sz="2000" dirty="0" err="1"/>
              <a:t>Disorders</a:t>
            </a:r>
            <a:r>
              <a:rPr lang="tr-TR" sz="2000" dirty="0"/>
              <a:t> 5th </a:t>
            </a:r>
            <a:r>
              <a:rPr lang="tr-TR" sz="2000" dirty="0" err="1"/>
              <a:t>Revision</a:t>
            </a:r>
            <a:r>
              <a:rPr lang="tr-TR" sz="2000" dirty="0"/>
              <a:t>, DSM-5) temelinde de </a:t>
            </a:r>
            <a:r>
              <a:rPr lang="tr-TR" sz="2000" dirty="0" err="1"/>
              <a:t>Schneider’in</a:t>
            </a:r>
            <a:r>
              <a:rPr lang="tr-TR" sz="2000" dirty="0"/>
              <a:t> eseri yatıyor. DSM – 5 tüm zihinsel rahatsızlıkların belirli bilimsel ölçütlere göre tanımlandığı ve sınıflandırıldığı el kitabıdır.</a:t>
            </a:r>
          </a:p>
        </p:txBody>
      </p:sp>
      <p:sp>
        <p:nvSpPr>
          <p:cNvPr id="15" name="Rectangle 14">
            <a:extLst>
              <a:ext uri="{FF2B5EF4-FFF2-40B4-BE49-F238E27FC236}">
                <a16:creationId xmlns:a16="http://schemas.microsoft.com/office/drawing/2014/main" xmlns="" id="{AF2F604E-43BE-4DC3-B983-E071523364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759921"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xmlns="" id="{08C9B587-E65E-4B52-B37C-ABEBB6E879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81029" y="4546920"/>
            <a:ext cx="402336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Resim 3">
            <a:extLst>
              <a:ext uri="{FF2B5EF4-FFF2-40B4-BE49-F238E27FC236}">
                <a16:creationId xmlns:a16="http://schemas.microsoft.com/office/drawing/2014/main" xmlns="" id="{D6B1F48D-81FD-4A96-A467-A64A00EFF1CE}"/>
              </a:ext>
            </a:extLst>
          </p:cNvPr>
          <p:cNvPicPr>
            <a:picLocks noChangeAspect="1"/>
          </p:cNvPicPr>
          <p:nvPr/>
        </p:nvPicPr>
        <p:blipFill>
          <a:blip r:embed="rId2"/>
          <a:stretch>
            <a:fillRect/>
          </a:stretch>
        </p:blipFill>
        <p:spPr>
          <a:xfrm>
            <a:off x="6709391" y="625684"/>
            <a:ext cx="3818766" cy="5455380"/>
          </a:xfrm>
          <a:prstGeom prst="rect">
            <a:avLst/>
          </a:prstGeom>
        </p:spPr>
      </p:pic>
    </p:spTree>
    <p:extLst>
      <p:ext uri="{BB962C8B-B14F-4D97-AF65-F5344CB8AC3E}">
        <p14:creationId xmlns:p14="http://schemas.microsoft.com/office/powerpoint/2010/main" xmlns="" val="15379222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yagram 3">
            <a:extLst>
              <a:ext uri="{FF2B5EF4-FFF2-40B4-BE49-F238E27FC236}">
                <a16:creationId xmlns:a16="http://schemas.microsoft.com/office/drawing/2014/main" xmlns="" id="{A9CBF8E4-2EC2-4174-BE41-5F1CE174BCBD}"/>
              </a:ext>
            </a:extLst>
          </p:cNvPr>
          <p:cNvGraphicFramePr/>
          <p:nvPr>
            <p:extLst>
              <p:ext uri="{D42A27DB-BD31-4B8C-83A1-F6EECF244321}">
                <p14:modId xmlns:p14="http://schemas.microsoft.com/office/powerpoint/2010/main" xmlns="" val="145358868"/>
              </p:ext>
            </p:extLst>
          </p:nvPr>
        </p:nvGraphicFramePr>
        <p:xfrm>
          <a:off x="1420836" y="1253079"/>
          <a:ext cx="9840351" cy="43518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6702044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yagram 3">
            <a:extLst>
              <a:ext uri="{FF2B5EF4-FFF2-40B4-BE49-F238E27FC236}">
                <a16:creationId xmlns:a16="http://schemas.microsoft.com/office/drawing/2014/main" xmlns="" id="{08ABE30D-3644-4BF9-95F6-5395B5B8B1D5}"/>
              </a:ext>
            </a:extLst>
          </p:cNvPr>
          <p:cNvGraphicFramePr/>
          <p:nvPr>
            <p:extLst>
              <p:ext uri="{D42A27DB-BD31-4B8C-83A1-F6EECF244321}">
                <p14:modId xmlns:p14="http://schemas.microsoft.com/office/powerpoint/2010/main" xmlns="" val="986224204"/>
              </p:ext>
            </p:extLst>
          </p:nvPr>
        </p:nvGraphicFramePr>
        <p:xfrm>
          <a:off x="1139483" y="942535"/>
          <a:ext cx="10473396" cy="52662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0107241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031EA4A4-5D79-4817-B146-24029A2F3C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lt Başlık 2">
            <a:extLst>
              <a:ext uri="{FF2B5EF4-FFF2-40B4-BE49-F238E27FC236}">
                <a16:creationId xmlns:a16="http://schemas.microsoft.com/office/drawing/2014/main" xmlns="" id="{176B1066-7D3A-48A7-883F-6979412D89A8}"/>
              </a:ext>
            </a:extLst>
          </p:cNvPr>
          <p:cNvSpPr>
            <a:spLocks noGrp="1"/>
          </p:cNvSpPr>
          <p:nvPr>
            <p:ph type="subTitle" idx="1"/>
          </p:nvPr>
        </p:nvSpPr>
        <p:spPr>
          <a:xfrm>
            <a:off x="7619883" y="1185865"/>
            <a:ext cx="4441170" cy="4022959"/>
          </a:xfrm>
        </p:spPr>
        <p:txBody>
          <a:bodyPr>
            <a:noAutofit/>
          </a:bodyPr>
          <a:lstStyle/>
          <a:p>
            <a:pPr marL="342900" indent="-342900" algn="just">
              <a:lnSpc>
                <a:spcPct val="100000"/>
              </a:lnSpc>
              <a:buFont typeface="Wingdings" panose="05000000000000000000" pitchFamily="2" charset="2"/>
              <a:buChar char="v"/>
            </a:pPr>
            <a:r>
              <a:rPr lang="tr-TR" sz="2000" dirty="0"/>
              <a:t>Kişilik bozukluklarını birbirinden ayırırken keskin sınırlar çizemiyoruz. Çok net </a:t>
            </a:r>
            <a:r>
              <a:rPr lang="tr-TR" sz="2000" dirty="0" err="1"/>
              <a:t>nörofizyolojik</a:t>
            </a:r>
            <a:r>
              <a:rPr lang="tr-TR" sz="2000" dirty="0"/>
              <a:t> tanımlamalar yapamıyoruz. </a:t>
            </a:r>
          </a:p>
          <a:p>
            <a:pPr marL="342900" indent="-342900" algn="just">
              <a:lnSpc>
                <a:spcPct val="100000"/>
              </a:lnSpc>
              <a:buFont typeface="Wingdings" panose="05000000000000000000" pitchFamily="2" charset="2"/>
              <a:buChar char="v"/>
            </a:pPr>
            <a:endParaRPr lang="tr-TR" sz="2000" dirty="0"/>
          </a:p>
          <a:p>
            <a:pPr marL="342900" indent="-342900" algn="just">
              <a:lnSpc>
                <a:spcPct val="100000"/>
              </a:lnSpc>
              <a:buFont typeface="Wingdings" panose="05000000000000000000" pitchFamily="2" charset="2"/>
              <a:buChar char="v"/>
            </a:pPr>
            <a:r>
              <a:rPr lang="tr-TR" sz="2000" dirty="0"/>
              <a:t>DSM – 5’te tanı ve gözlemler yoluyla mümkün olduğunca birbirinden ayrılmaya çalışıldı ancak hâlâ büyük eksikler var. Örneğin </a:t>
            </a:r>
            <a:r>
              <a:rPr lang="tr-TR" sz="2000" dirty="0" err="1"/>
              <a:t>bipolar</a:t>
            </a:r>
            <a:r>
              <a:rPr lang="tr-TR" sz="2000" dirty="0"/>
              <a:t> ve </a:t>
            </a:r>
            <a:r>
              <a:rPr lang="tr-TR" sz="2000" dirty="0" err="1"/>
              <a:t>borderline</a:t>
            </a:r>
            <a:r>
              <a:rPr lang="tr-TR" sz="2000" dirty="0"/>
              <a:t> kişilik bozukluklarını ayırmak çok güçtür. </a:t>
            </a:r>
            <a:r>
              <a:rPr lang="tr-TR" sz="2000" dirty="0" err="1"/>
              <a:t>Paranoid</a:t>
            </a:r>
            <a:r>
              <a:rPr lang="tr-TR" sz="2000" dirty="0"/>
              <a:t> ve </a:t>
            </a:r>
            <a:r>
              <a:rPr lang="tr-TR" sz="2000" dirty="0" err="1"/>
              <a:t>Şizoid</a:t>
            </a:r>
            <a:r>
              <a:rPr lang="tr-TR" sz="2000" dirty="0"/>
              <a:t> kişilik bozukluklarını da birbirinden ayırt etmek kolay değildir.</a:t>
            </a:r>
          </a:p>
        </p:txBody>
      </p:sp>
      <p:pic>
        <p:nvPicPr>
          <p:cNvPr id="5" name="Picture 4">
            <a:extLst>
              <a:ext uri="{FF2B5EF4-FFF2-40B4-BE49-F238E27FC236}">
                <a16:creationId xmlns:a16="http://schemas.microsoft.com/office/drawing/2014/main" xmlns="" id="{6F0430E4-DE96-433F-89D0-5ED0BDB77EA0}"/>
              </a:ext>
            </a:extLst>
          </p:cNvPr>
          <p:cNvPicPr>
            <a:picLocks noChangeAspect="1"/>
          </p:cNvPicPr>
          <p:nvPr/>
        </p:nvPicPr>
        <p:blipFill rotWithShape="1">
          <a:blip r:embed="rId2"/>
          <a:srcRect l="862" r="26691" b="-1"/>
          <a:stretch/>
        </p:blipFill>
        <p:spPr>
          <a:xfrm>
            <a:off x="20" y="10"/>
            <a:ext cx="7443196" cy="6857990"/>
          </a:xfrm>
          <a:prstGeom prst="rect">
            <a:avLst/>
          </a:prstGeom>
        </p:spPr>
      </p:pic>
      <p:sp>
        <p:nvSpPr>
          <p:cNvPr id="11" name="Rectangle 10">
            <a:extLst>
              <a:ext uri="{FF2B5EF4-FFF2-40B4-BE49-F238E27FC236}">
                <a16:creationId xmlns:a16="http://schemas.microsoft.com/office/drawing/2014/main" xmlns="" id="{AF2F604E-43BE-4DC3-B983-E071523364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8130540"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xmlns="" id="{08C9B587-E65E-4B52-B37C-ABEBB6E879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851648" y="4546920"/>
            <a:ext cx="397764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37746932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xmlns="" id="{F1C4E306-BC28-4A7B-871B-1926F6FA6EF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Freeform: Shape 20">
            <a:extLst>
              <a:ext uri="{FF2B5EF4-FFF2-40B4-BE49-F238E27FC236}">
                <a16:creationId xmlns:a16="http://schemas.microsoft.com/office/drawing/2014/main" xmlns="" id="{C3ECC9B4-989C-4F71-A6BC-DEBC1D9FD0B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8452322" cy="6858000"/>
          </a:xfrm>
          <a:custGeom>
            <a:avLst/>
            <a:gdLst>
              <a:gd name="connsiteX0" fmla="*/ 0 w 8452322"/>
              <a:gd name="connsiteY0" fmla="*/ 0 h 6858000"/>
              <a:gd name="connsiteX1" fmla="*/ 7447992 w 8452322"/>
              <a:gd name="connsiteY1" fmla="*/ 0 h 6858000"/>
              <a:gd name="connsiteX2" fmla="*/ 7501089 w 8452322"/>
              <a:gd name="connsiteY2" fmla="*/ 79009 h 6858000"/>
              <a:gd name="connsiteX3" fmla="*/ 8452322 w 8452322"/>
              <a:gd name="connsiteY3" fmla="*/ 3429001 h 6858000"/>
              <a:gd name="connsiteX4" fmla="*/ 7501089 w 8452322"/>
              <a:gd name="connsiteY4" fmla="*/ 6778993 h 6858000"/>
              <a:gd name="connsiteX5" fmla="*/ 7447994 w 8452322"/>
              <a:gd name="connsiteY5" fmla="*/ 6858000 h 6858000"/>
              <a:gd name="connsiteX6" fmla="*/ 0 w 845232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52322" h="6858000">
                <a:moveTo>
                  <a:pt x="0" y="0"/>
                </a:moveTo>
                <a:lnTo>
                  <a:pt x="7447992" y="0"/>
                </a:lnTo>
                <a:lnTo>
                  <a:pt x="7501089" y="79009"/>
                </a:lnTo>
                <a:cubicBezTo>
                  <a:pt x="8098524" y="1013167"/>
                  <a:pt x="8452322" y="2172770"/>
                  <a:pt x="8452322" y="3429001"/>
                </a:cubicBezTo>
                <a:cubicBezTo>
                  <a:pt x="8452322" y="4685233"/>
                  <a:pt x="8098524" y="5844836"/>
                  <a:pt x="7501089" y="6778993"/>
                </a:cubicBezTo>
                <a:lnTo>
                  <a:pt x="7447994"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3" name="Freeform: Shape 22">
            <a:extLst>
              <a:ext uri="{FF2B5EF4-FFF2-40B4-BE49-F238E27FC236}">
                <a16:creationId xmlns:a16="http://schemas.microsoft.com/office/drawing/2014/main" xmlns="" id="{7948E8DE-A931-4EF0-BE1D-F1027474099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8443572" cy="6858000"/>
          </a:xfrm>
          <a:custGeom>
            <a:avLst/>
            <a:gdLst>
              <a:gd name="connsiteX0" fmla="*/ 0 w 8443572"/>
              <a:gd name="connsiteY0" fmla="*/ 0 h 6858000"/>
              <a:gd name="connsiteX1" fmla="*/ 7439242 w 8443572"/>
              <a:gd name="connsiteY1" fmla="*/ 0 h 6858000"/>
              <a:gd name="connsiteX2" fmla="*/ 7492339 w 8443572"/>
              <a:gd name="connsiteY2" fmla="*/ 79009 h 6858000"/>
              <a:gd name="connsiteX3" fmla="*/ 8443572 w 8443572"/>
              <a:gd name="connsiteY3" fmla="*/ 3429001 h 6858000"/>
              <a:gd name="connsiteX4" fmla="*/ 7492339 w 8443572"/>
              <a:gd name="connsiteY4" fmla="*/ 6778993 h 6858000"/>
              <a:gd name="connsiteX5" fmla="*/ 7439244 w 8443572"/>
              <a:gd name="connsiteY5" fmla="*/ 6858000 h 6858000"/>
              <a:gd name="connsiteX6" fmla="*/ 0 w 844357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43572" h="6858000">
                <a:moveTo>
                  <a:pt x="0" y="0"/>
                </a:moveTo>
                <a:lnTo>
                  <a:pt x="7439242" y="0"/>
                </a:lnTo>
                <a:lnTo>
                  <a:pt x="7492339" y="79009"/>
                </a:lnTo>
                <a:cubicBezTo>
                  <a:pt x="8089774" y="1013167"/>
                  <a:pt x="8443572" y="2172770"/>
                  <a:pt x="8443572" y="3429001"/>
                </a:cubicBezTo>
                <a:cubicBezTo>
                  <a:pt x="8443572" y="4685233"/>
                  <a:pt x="8089774" y="5844836"/>
                  <a:pt x="7492339" y="6778993"/>
                </a:cubicBezTo>
                <a:lnTo>
                  <a:pt x="7439244"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Başlık 1">
            <a:extLst>
              <a:ext uri="{FF2B5EF4-FFF2-40B4-BE49-F238E27FC236}">
                <a16:creationId xmlns:a16="http://schemas.microsoft.com/office/drawing/2014/main" xmlns="" id="{D68AADA5-70A9-4261-98CA-4FB2062315CD}"/>
              </a:ext>
            </a:extLst>
          </p:cNvPr>
          <p:cNvSpPr>
            <a:spLocks noGrp="1"/>
          </p:cNvSpPr>
          <p:nvPr>
            <p:ph type="ctrTitle"/>
          </p:nvPr>
        </p:nvSpPr>
        <p:spPr>
          <a:xfrm>
            <a:off x="616893" y="1238250"/>
            <a:ext cx="7003107" cy="4381500"/>
          </a:xfrm>
        </p:spPr>
        <p:txBody>
          <a:bodyPr anchor="ctr">
            <a:normAutofit/>
          </a:bodyPr>
          <a:lstStyle/>
          <a:p>
            <a:r>
              <a:rPr lang="tr-TR" sz="7200" dirty="0" err="1"/>
              <a:t>Paranoid</a:t>
            </a:r>
            <a:r>
              <a:rPr lang="tr-TR" sz="7200" dirty="0"/>
              <a:t> Kişilik Bozukluğu </a:t>
            </a:r>
          </a:p>
        </p:txBody>
      </p:sp>
      <p:sp>
        <p:nvSpPr>
          <p:cNvPr id="3" name="Alt Başlık 2">
            <a:extLst>
              <a:ext uri="{FF2B5EF4-FFF2-40B4-BE49-F238E27FC236}">
                <a16:creationId xmlns:a16="http://schemas.microsoft.com/office/drawing/2014/main" xmlns="" id="{48A9923A-534A-4963-B49D-A6C66182DC1F}"/>
              </a:ext>
            </a:extLst>
          </p:cNvPr>
          <p:cNvSpPr>
            <a:spLocks noGrp="1"/>
          </p:cNvSpPr>
          <p:nvPr>
            <p:ph type="subTitle" idx="1"/>
          </p:nvPr>
        </p:nvSpPr>
        <p:spPr>
          <a:xfrm>
            <a:off x="8791575" y="1238250"/>
            <a:ext cx="3000375" cy="4381500"/>
          </a:xfrm>
        </p:spPr>
        <p:txBody>
          <a:bodyPr anchor="ctr">
            <a:normAutofit/>
          </a:bodyPr>
          <a:lstStyle/>
          <a:p>
            <a:pPr>
              <a:lnSpc>
                <a:spcPct val="100000"/>
              </a:lnSpc>
            </a:pPr>
            <a:r>
              <a:rPr lang="tr-TR" sz="1600" dirty="0" err="1"/>
              <a:t>Paranoid</a:t>
            </a:r>
            <a:r>
              <a:rPr lang="tr-TR" sz="1600" dirty="0"/>
              <a:t> kişilik bozukluğunda hasta kimseye güvenmez. Paranoya dediğimiz ruh halini yaşar. Ailesi, arkadaşları, eşi, dostu herkese karşı bir güvensizlik içindedir. Etrafındaki her şeye kuşkuyla bakar. Örneğin, bir kafede arkadaşlarıyla otururken, arkadaşının telefonu çaldı ve konuşmak için masadan ayrıldı. Hastanın aklına hemen kendisinden bir şeyler saklandığı gelebilir. Bu kişiler toplum içinde de çok alıngan olabilirler. Küçük şeylerden aşırı utanç duyabilirler.</a:t>
            </a:r>
          </a:p>
        </p:txBody>
      </p:sp>
      <p:sp>
        <p:nvSpPr>
          <p:cNvPr id="25" name="Rectangle 24">
            <a:extLst>
              <a:ext uri="{FF2B5EF4-FFF2-40B4-BE49-F238E27FC236}">
                <a16:creationId xmlns:a16="http://schemas.microsoft.com/office/drawing/2014/main" xmlns="" id="{B0E4BB4F-99AB-4C4E-A763-C5AC5273DF5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827916"/>
            <a:ext cx="128016" cy="1188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2478077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F1C4E306-BC28-4A7B-871B-1926F6FA6EF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xmlns="" id="{C3ECC9B4-989C-4F71-A6BC-DEBC1D9FD0B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8452322" cy="6858000"/>
          </a:xfrm>
          <a:custGeom>
            <a:avLst/>
            <a:gdLst>
              <a:gd name="connsiteX0" fmla="*/ 0 w 8452322"/>
              <a:gd name="connsiteY0" fmla="*/ 0 h 6858000"/>
              <a:gd name="connsiteX1" fmla="*/ 7447992 w 8452322"/>
              <a:gd name="connsiteY1" fmla="*/ 0 h 6858000"/>
              <a:gd name="connsiteX2" fmla="*/ 7501089 w 8452322"/>
              <a:gd name="connsiteY2" fmla="*/ 79009 h 6858000"/>
              <a:gd name="connsiteX3" fmla="*/ 8452322 w 8452322"/>
              <a:gd name="connsiteY3" fmla="*/ 3429001 h 6858000"/>
              <a:gd name="connsiteX4" fmla="*/ 7501089 w 8452322"/>
              <a:gd name="connsiteY4" fmla="*/ 6778993 h 6858000"/>
              <a:gd name="connsiteX5" fmla="*/ 7447994 w 8452322"/>
              <a:gd name="connsiteY5" fmla="*/ 6858000 h 6858000"/>
              <a:gd name="connsiteX6" fmla="*/ 0 w 845232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52322" h="6858000">
                <a:moveTo>
                  <a:pt x="0" y="0"/>
                </a:moveTo>
                <a:lnTo>
                  <a:pt x="7447992" y="0"/>
                </a:lnTo>
                <a:lnTo>
                  <a:pt x="7501089" y="79009"/>
                </a:lnTo>
                <a:cubicBezTo>
                  <a:pt x="8098524" y="1013167"/>
                  <a:pt x="8452322" y="2172770"/>
                  <a:pt x="8452322" y="3429001"/>
                </a:cubicBezTo>
                <a:cubicBezTo>
                  <a:pt x="8452322" y="4685233"/>
                  <a:pt x="8098524" y="5844836"/>
                  <a:pt x="7501089" y="6778993"/>
                </a:cubicBezTo>
                <a:lnTo>
                  <a:pt x="7447994"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xmlns="" id="{7948E8DE-A931-4EF0-BE1D-F1027474099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8443572" cy="6858000"/>
          </a:xfrm>
          <a:custGeom>
            <a:avLst/>
            <a:gdLst>
              <a:gd name="connsiteX0" fmla="*/ 0 w 8443572"/>
              <a:gd name="connsiteY0" fmla="*/ 0 h 6858000"/>
              <a:gd name="connsiteX1" fmla="*/ 7439242 w 8443572"/>
              <a:gd name="connsiteY1" fmla="*/ 0 h 6858000"/>
              <a:gd name="connsiteX2" fmla="*/ 7492339 w 8443572"/>
              <a:gd name="connsiteY2" fmla="*/ 79009 h 6858000"/>
              <a:gd name="connsiteX3" fmla="*/ 8443572 w 8443572"/>
              <a:gd name="connsiteY3" fmla="*/ 3429001 h 6858000"/>
              <a:gd name="connsiteX4" fmla="*/ 7492339 w 8443572"/>
              <a:gd name="connsiteY4" fmla="*/ 6778993 h 6858000"/>
              <a:gd name="connsiteX5" fmla="*/ 7439244 w 8443572"/>
              <a:gd name="connsiteY5" fmla="*/ 6858000 h 6858000"/>
              <a:gd name="connsiteX6" fmla="*/ 0 w 844357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43572" h="6858000">
                <a:moveTo>
                  <a:pt x="0" y="0"/>
                </a:moveTo>
                <a:lnTo>
                  <a:pt x="7439242" y="0"/>
                </a:lnTo>
                <a:lnTo>
                  <a:pt x="7492339" y="79009"/>
                </a:lnTo>
                <a:cubicBezTo>
                  <a:pt x="8089774" y="1013167"/>
                  <a:pt x="8443572" y="2172770"/>
                  <a:pt x="8443572" y="3429001"/>
                </a:cubicBezTo>
                <a:cubicBezTo>
                  <a:pt x="8443572" y="4685233"/>
                  <a:pt x="8089774" y="5844836"/>
                  <a:pt x="7492339" y="6778993"/>
                </a:cubicBezTo>
                <a:lnTo>
                  <a:pt x="7439244"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Başlık 1">
            <a:extLst>
              <a:ext uri="{FF2B5EF4-FFF2-40B4-BE49-F238E27FC236}">
                <a16:creationId xmlns:a16="http://schemas.microsoft.com/office/drawing/2014/main" xmlns="" id="{135C3B83-5779-4701-905E-750A6135FF52}"/>
              </a:ext>
            </a:extLst>
          </p:cNvPr>
          <p:cNvSpPr>
            <a:spLocks noGrp="1"/>
          </p:cNvSpPr>
          <p:nvPr>
            <p:ph type="ctrTitle"/>
          </p:nvPr>
        </p:nvSpPr>
        <p:spPr>
          <a:xfrm>
            <a:off x="616893" y="1238250"/>
            <a:ext cx="7003107" cy="4381500"/>
          </a:xfrm>
        </p:spPr>
        <p:txBody>
          <a:bodyPr anchor="ctr">
            <a:normAutofit/>
          </a:bodyPr>
          <a:lstStyle/>
          <a:p>
            <a:r>
              <a:rPr lang="tr-TR" sz="7200" dirty="0" err="1"/>
              <a:t>Şizoid</a:t>
            </a:r>
            <a:r>
              <a:rPr lang="tr-TR" sz="7200" dirty="0"/>
              <a:t> Kişilik Bozukluğu</a:t>
            </a:r>
          </a:p>
        </p:txBody>
      </p:sp>
      <p:sp>
        <p:nvSpPr>
          <p:cNvPr id="3" name="Alt Başlık 2">
            <a:extLst>
              <a:ext uri="{FF2B5EF4-FFF2-40B4-BE49-F238E27FC236}">
                <a16:creationId xmlns:a16="http://schemas.microsoft.com/office/drawing/2014/main" xmlns="" id="{3C4464DA-BAD2-4E31-AE58-F696831168C8}"/>
              </a:ext>
            </a:extLst>
          </p:cNvPr>
          <p:cNvSpPr>
            <a:spLocks noGrp="1"/>
          </p:cNvSpPr>
          <p:nvPr>
            <p:ph type="subTitle" idx="1"/>
          </p:nvPr>
        </p:nvSpPr>
        <p:spPr>
          <a:xfrm>
            <a:off x="8004517" y="1238250"/>
            <a:ext cx="3787433" cy="4381500"/>
          </a:xfrm>
        </p:spPr>
        <p:txBody>
          <a:bodyPr anchor="ctr">
            <a:noAutofit/>
          </a:bodyPr>
          <a:lstStyle/>
          <a:p>
            <a:pPr>
              <a:lnSpc>
                <a:spcPct val="100000"/>
              </a:lnSpc>
            </a:pPr>
            <a:r>
              <a:rPr lang="tr-TR" sz="1800" dirty="0" err="1"/>
              <a:t>Şizoid</a:t>
            </a:r>
            <a:r>
              <a:rPr lang="tr-TR" sz="1800" dirty="0"/>
              <a:t> sözcüğü kişinin iç hayatına odaklanma ve dış dünyadan kopuk olma eğilimini tarif eder. </a:t>
            </a:r>
            <a:r>
              <a:rPr lang="tr-TR" sz="1800" dirty="0" err="1"/>
              <a:t>Şizoid</a:t>
            </a:r>
            <a:r>
              <a:rPr lang="tr-TR" sz="1800" dirty="0"/>
              <a:t> kişilik bozukluğunda hasta hayal dünyasına çok dalmıştır. Sürekli </a:t>
            </a:r>
            <a:r>
              <a:rPr lang="tr-TR" sz="1800" dirty="0" err="1"/>
              <a:t>fantaziler</a:t>
            </a:r>
            <a:r>
              <a:rPr lang="tr-TR" sz="1800" dirty="0"/>
              <a:t> ve düşler içinde yüzerken kendini toplumdan soyutlar. Sosyal ve cinsel ilişkiler için hiç istek duymaz ve geleneklere bağlılığı yoktur. Etrafındaki insanların yaşadıklarına ve kendisiyle olan etkileşimlerine duygusal tepkiler vermez. Hasta sürekli iç dünyasında dolaşır. Fanteziler kurar. Hayalleriyle yatar, hayalleriyle kalkar. Etrafında ne olup bittiğiyle hiç ilgilenmez.</a:t>
            </a:r>
          </a:p>
        </p:txBody>
      </p:sp>
      <p:sp>
        <p:nvSpPr>
          <p:cNvPr id="14" name="Rectangle 13">
            <a:extLst>
              <a:ext uri="{FF2B5EF4-FFF2-40B4-BE49-F238E27FC236}">
                <a16:creationId xmlns:a16="http://schemas.microsoft.com/office/drawing/2014/main" xmlns="" id="{B0E4BB4F-99AB-4C4E-A763-C5AC5273DF5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827916"/>
            <a:ext cx="128016" cy="1188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41086518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xmlns="" id="{5463EB0A-3D7C-4AA5-BFA5-8EE5B4BA56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xmlns="" id="{AC66777B-828A-41AD-AF83-62523F64379A}"/>
              </a:ext>
            </a:extLst>
          </p:cNvPr>
          <p:cNvSpPr>
            <a:spLocks noGrp="1"/>
          </p:cNvSpPr>
          <p:nvPr>
            <p:ph type="ctrTitle"/>
          </p:nvPr>
        </p:nvSpPr>
        <p:spPr>
          <a:xfrm>
            <a:off x="578651" y="1122363"/>
            <a:ext cx="11034695" cy="3174690"/>
          </a:xfrm>
        </p:spPr>
        <p:txBody>
          <a:bodyPr>
            <a:normAutofit/>
          </a:bodyPr>
          <a:lstStyle/>
          <a:p>
            <a:r>
              <a:rPr lang="tr-TR" dirty="0" err="1"/>
              <a:t>Şizotipal</a:t>
            </a:r>
            <a:r>
              <a:rPr lang="tr-TR" dirty="0"/>
              <a:t> Kişilik Bozukluğu </a:t>
            </a:r>
          </a:p>
        </p:txBody>
      </p:sp>
      <p:sp>
        <p:nvSpPr>
          <p:cNvPr id="3" name="Alt Başlık 2">
            <a:extLst>
              <a:ext uri="{FF2B5EF4-FFF2-40B4-BE49-F238E27FC236}">
                <a16:creationId xmlns:a16="http://schemas.microsoft.com/office/drawing/2014/main" xmlns="" id="{92767EF0-8FE4-47DF-82BB-F1809CE51ED1}"/>
              </a:ext>
            </a:extLst>
          </p:cNvPr>
          <p:cNvSpPr>
            <a:spLocks noGrp="1"/>
          </p:cNvSpPr>
          <p:nvPr>
            <p:ph type="subTitle" idx="1"/>
          </p:nvPr>
        </p:nvSpPr>
        <p:spPr>
          <a:xfrm>
            <a:off x="578651" y="4723637"/>
            <a:ext cx="11034695" cy="1481396"/>
          </a:xfrm>
        </p:spPr>
        <p:txBody>
          <a:bodyPr>
            <a:normAutofit/>
          </a:bodyPr>
          <a:lstStyle/>
          <a:p>
            <a:pPr algn="just">
              <a:lnSpc>
                <a:spcPct val="100000"/>
              </a:lnSpc>
            </a:pPr>
            <a:r>
              <a:rPr lang="tr-TR" sz="1500" dirty="0" err="1"/>
              <a:t>Şizotipal</a:t>
            </a:r>
            <a:r>
              <a:rPr lang="tr-TR" sz="1500" dirty="0"/>
              <a:t> kişilik bozukluğunda hastaların davranışları, konuşmaları ve görünümlerinde tuhaflıklar görülür. Bu kişilerin düşünce mekanizmaları normalin çok ötesinde farklıdır. Tuhaf şeylere inanabilirler. Şüpheci ve takıntılı davranışlar sergilerler. Hastalar sıklıkla sosyal etkileşime girmekten korkarlar ve etrafındaki insanların sürekli kendisine zarar vereceğini düşünürler. Hem </a:t>
            </a:r>
            <a:r>
              <a:rPr lang="tr-TR" sz="1500" dirty="0" err="1"/>
              <a:t>şizoid</a:t>
            </a:r>
            <a:r>
              <a:rPr lang="tr-TR" sz="1500" dirty="0"/>
              <a:t> hem de </a:t>
            </a:r>
            <a:r>
              <a:rPr lang="tr-TR" sz="1500" dirty="0" err="1"/>
              <a:t>şizotipal</a:t>
            </a:r>
            <a:r>
              <a:rPr lang="tr-TR" sz="1500" dirty="0"/>
              <a:t> kişilik bozukluğuna sahip hastalar insanlarla iletişime geçmekten korkar. </a:t>
            </a:r>
            <a:r>
              <a:rPr lang="tr-TR" sz="1500" dirty="0" err="1"/>
              <a:t>Şizoidler</a:t>
            </a:r>
            <a:r>
              <a:rPr lang="tr-TR" sz="1500" dirty="0"/>
              <a:t> insanlarla iletişim kurma isteği duymaz ve iletişimlerini sürdürmekte </a:t>
            </a:r>
            <a:r>
              <a:rPr lang="tr-TR" sz="1500" dirty="0" err="1"/>
              <a:t>zorlandırken</a:t>
            </a:r>
            <a:r>
              <a:rPr lang="tr-TR" sz="1500" dirty="0"/>
              <a:t>, </a:t>
            </a:r>
            <a:r>
              <a:rPr lang="tr-TR" sz="1500" dirty="0" err="1"/>
              <a:t>şizotipal</a:t>
            </a:r>
            <a:r>
              <a:rPr lang="tr-TR" sz="1500" dirty="0"/>
              <a:t> hastalar insanlardan korkar. Bu kişilerin şizofreni yaşamaları da yüksek bir ihtimaldir.</a:t>
            </a:r>
          </a:p>
        </p:txBody>
      </p:sp>
      <p:sp>
        <p:nvSpPr>
          <p:cNvPr id="17" name="Rectangle 9">
            <a:extLst>
              <a:ext uri="{FF2B5EF4-FFF2-40B4-BE49-F238E27FC236}">
                <a16:creationId xmlns:a16="http://schemas.microsoft.com/office/drawing/2014/main" xmlns="" id="{7945AD00-F967-454D-A4B2-39ABA5C88C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1">
            <a:extLst>
              <a:ext uri="{FF2B5EF4-FFF2-40B4-BE49-F238E27FC236}">
                <a16:creationId xmlns:a16="http://schemas.microsoft.com/office/drawing/2014/main" xmlns="" id="{E9BC5B79-B912-427C-8219-E3E50943FC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34004440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5B615C29-349C-4B5E-99E9-E57AE58712CB}"/>
              </a:ext>
            </a:extLst>
          </p:cNvPr>
          <p:cNvSpPr>
            <a:spLocks noGrp="1"/>
          </p:cNvSpPr>
          <p:nvPr>
            <p:ph type="ctrTitle"/>
          </p:nvPr>
        </p:nvSpPr>
        <p:spPr/>
        <p:txBody>
          <a:bodyPr>
            <a:normAutofit/>
          </a:bodyPr>
          <a:lstStyle/>
          <a:p>
            <a:r>
              <a:rPr lang="tr-TR" sz="5600" dirty="0" err="1"/>
              <a:t>Antisosyal</a:t>
            </a:r>
            <a:r>
              <a:rPr lang="tr-TR" sz="5600" dirty="0"/>
              <a:t> Kişilik Bozukluğu </a:t>
            </a:r>
          </a:p>
        </p:txBody>
      </p:sp>
      <p:sp>
        <p:nvSpPr>
          <p:cNvPr id="3" name="Alt Başlık 2">
            <a:extLst>
              <a:ext uri="{FF2B5EF4-FFF2-40B4-BE49-F238E27FC236}">
                <a16:creationId xmlns:a16="http://schemas.microsoft.com/office/drawing/2014/main" xmlns="" id="{1D08A46E-6F3A-4DBF-AA01-18244EA0469A}"/>
              </a:ext>
            </a:extLst>
          </p:cNvPr>
          <p:cNvSpPr>
            <a:spLocks noGrp="1"/>
          </p:cNvSpPr>
          <p:nvPr>
            <p:ph type="subTitle" idx="1"/>
          </p:nvPr>
        </p:nvSpPr>
        <p:spPr>
          <a:xfrm>
            <a:off x="576072" y="4558636"/>
            <a:ext cx="11282993" cy="1481328"/>
          </a:xfrm>
        </p:spPr>
        <p:txBody>
          <a:bodyPr>
            <a:noAutofit/>
          </a:bodyPr>
          <a:lstStyle/>
          <a:p>
            <a:pPr algn="just"/>
            <a:r>
              <a:rPr lang="tr-TR" sz="2000" dirty="0"/>
              <a:t>B kümesinde </a:t>
            </a:r>
            <a:r>
              <a:rPr lang="tr-TR" sz="2000" dirty="0" err="1"/>
              <a:t>antisosyal</a:t>
            </a:r>
            <a:r>
              <a:rPr lang="tr-TR" sz="2000" dirty="0"/>
              <a:t>, sınırda, </a:t>
            </a:r>
            <a:r>
              <a:rPr lang="tr-TR" sz="2000" dirty="0" err="1"/>
              <a:t>histriyonik</a:t>
            </a:r>
            <a:r>
              <a:rPr lang="tr-TR" sz="2000" dirty="0"/>
              <a:t> ve narsistik kişilik bozukları yer alır. Psikiyatrist Kurt </a:t>
            </a:r>
            <a:r>
              <a:rPr lang="tr-TR" sz="2000" dirty="0" err="1"/>
              <a:t>Schneider</a:t>
            </a:r>
            <a:r>
              <a:rPr lang="tr-TR" sz="2000" dirty="0"/>
              <a:t> (1887-1967) kişilik bozukluklarını </a:t>
            </a:r>
            <a:r>
              <a:rPr lang="tr-TR" sz="2000" dirty="0" err="1"/>
              <a:t>ayrıntılandırana</a:t>
            </a:r>
            <a:r>
              <a:rPr lang="tr-TR" sz="2000" dirty="0"/>
              <a:t> kadar, hepsi </a:t>
            </a:r>
            <a:r>
              <a:rPr lang="tr-TR" sz="2000" dirty="0" err="1"/>
              <a:t>antisosyal</a:t>
            </a:r>
            <a:r>
              <a:rPr lang="tr-TR" sz="2000" dirty="0"/>
              <a:t> kişilik bozukluğu olarak görülüyordu. </a:t>
            </a:r>
            <a:r>
              <a:rPr lang="tr-TR" sz="2000" dirty="0" err="1"/>
              <a:t>Antisosyal</a:t>
            </a:r>
            <a:r>
              <a:rPr lang="tr-TR" sz="2000" dirty="0"/>
              <a:t> KB kadınlara kıyasla erkeklerde daha fazla görülür ve başkalarının hislerine karşı duyarsız olmakla karakterize edilir. Hasta sosyal kuralları tanımaz; rahatsız edici, agresif ve kontrolsüzce davranabilir. Yaptıklarından dolayı suçluluk hissetmez ve tecrübelerinden ders çıkarmayı aklına getirmez.</a:t>
            </a:r>
          </a:p>
        </p:txBody>
      </p:sp>
    </p:spTree>
    <p:extLst>
      <p:ext uri="{BB962C8B-B14F-4D97-AF65-F5344CB8AC3E}">
        <p14:creationId xmlns:p14="http://schemas.microsoft.com/office/powerpoint/2010/main" xmlns="" val="365139336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BCAC6C08-B6CE-48CB-92AC-FA2995310DDA}"/>
              </a:ext>
            </a:extLst>
          </p:cNvPr>
          <p:cNvSpPr>
            <a:spLocks noGrp="1"/>
          </p:cNvSpPr>
          <p:nvPr>
            <p:ph type="ctrTitle"/>
          </p:nvPr>
        </p:nvSpPr>
        <p:spPr/>
        <p:txBody>
          <a:bodyPr>
            <a:normAutofit fontScale="90000"/>
          </a:bodyPr>
          <a:lstStyle/>
          <a:p>
            <a:r>
              <a:rPr lang="tr-TR" dirty="0"/>
              <a:t>Sınırda Kişilik Bozukluğu (</a:t>
            </a:r>
            <a:r>
              <a:rPr lang="tr-TR" dirty="0" err="1"/>
              <a:t>Borderline</a:t>
            </a:r>
            <a:r>
              <a:rPr lang="tr-TR" dirty="0"/>
              <a:t>)</a:t>
            </a:r>
          </a:p>
        </p:txBody>
      </p:sp>
      <p:sp>
        <p:nvSpPr>
          <p:cNvPr id="3" name="Alt Başlık 2">
            <a:extLst>
              <a:ext uri="{FF2B5EF4-FFF2-40B4-BE49-F238E27FC236}">
                <a16:creationId xmlns:a16="http://schemas.microsoft.com/office/drawing/2014/main" xmlns="" id="{059765F9-E1B7-4AEC-B5C4-41FE60CEC439}"/>
              </a:ext>
            </a:extLst>
          </p:cNvPr>
          <p:cNvSpPr>
            <a:spLocks noGrp="1"/>
          </p:cNvSpPr>
          <p:nvPr>
            <p:ph type="subTitle" idx="1"/>
          </p:nvPr>
        </p:nvSpPr>
        <p:spPr/>
        <p:txBody>
          <a:bodyPr>
            <a:normAutofit fontScale="70000" lnSpcReduction="20000"/>
          </a:bodyPr>
          <a:lstStyle/>
          <a:p>
            <a:r>
              <a:rPr lang="tr-TR" dirty="0"/>
              <a:t>Sınırda kişilik bozukluğunda hasta benlik duygusundan yoksundur ve sürekli içinde bir boşluk, </a:t>
            </a:r>
            <a:r>
              <a:rPr lang="tr-TR" dirty="0" err="1"/>
              <a:t>terkedilmişlik</a:t>
            </a:r>
            <a:r>
              <a:rPr lang="tr-TR" dirty="0"/>
              <a:t> hissi yaşar. Duygusal kararsızlık, ilişkilerde dalgalanma, öfke ve şiddet patlamaları, kontrolsüz davranışlar çok görülür. İntihar etme tehditleri ve kişinin kendine zarar vermesi de yaygındır. Etrafınızda bu rahatsızlığa sahip birisi varsa </a:t>
            </a:r>
            <a:r>
              <a:rPr lang="tr-TR" dirty="0" err="1"/>
              <a:t>farketmeniz</a:t>
            </a:r>
            <a:r>
              <a:rPr lang="tr-TR" dirty="0"/>
              <a:t> hiç zor değildir. Hastalar çoğu zaman tıbbi bir müdahale alırlar.</a:t>
            </a:r>
          </a:p>
        </p:txBody>
      </p:sp>
    </p:spTree>
    <p:extLst>
      <p:ext uri="{BB962C8B-B14F-4D97-AF65-F5344CB8AC3E}">
        <p14:creationId xmlns:p14="http://schemas.microsoft.com/office/powerpoint/2010/main" xmlns="" val="12446945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65902062-7E7A-4286-A235-B16A99F130BA}"/>
              </a:ext>
            </a:extLst>
          </p:cNvPr>
          <p:cNvSpPr>
            <a:spLocks noGrp="1"/>
          </p:cNvSpPr>
          <p:nvPr>
            <p:ph type="ctrTitle"/>
          </p:nvPr>
        </p:nvSpPr>
        <p:spPr/>
        <p:txBody>
          <a:bodyPr/>
          <a:lstStyle/>
          <a:p>
            <a:r>
              <a:rPr lang="tr-TR" dirty="0" err="1"/>
              <a:t>Histriyonik</a:t>
            </a:r>
            <a:r>
              <a:rPr lang="tr-TR" dirty="0"/>
              <a:t> Kişilik Bozukluğu</a:t>
            </a:r>
          </a:p>
        </p:txBody>
      </p:sp>
      <p:sp>
        <p:nvSpPr>
          <p:cNvPr id="3" name="Alt Başlık 2">
            <a:extLst>
              <a:ext uri="{FF2B5EF4-FFF2-40B4-BE49-F238E27FC236}">
                <a16:creationId xmlns:a16="http://schemas.microsoft.com/office/drawing/2014/main" xmlns="" id="{4920ADF0-165E-4393-998E-6BE9316DB891}"/>
              </a:ext>
            </a:extLst>
          </p:cNvPr>
          <p:cNvSpPr>
            <a:spLocks noGrp="1"/>
          </p:cNvSpPr>
          <p:nvPr>
            <p:ph type="subTitle" idx="1"/>
          </p:nvPr>
        </p:nvSpPr>
        <p:spPr/>
        <p:txBody>
          <a:bodyPr>
            <a:normAutofit fontScale="70000" lnSpcReduction="20000"/>
          </a:bodyPr>
          <a:lstStyle/>
          <a:p>
            <a:r>
              <a:rPr lang="tr-TR" dirty="0" err="1"/>
              <a:t>Histriyonik</a:t>
            </a:r>
            <a:r>
              <a:rPr lang="tr-TR" dirty="0"/>
              <a:t> kişilik bozukluğundan </a:t>
            </a:r>
            <a:r>
              <a:rPr lang="tr-TR" dirty="0" err="1"/>
              <a:t>muzdarip</a:t>
            </a:r>
            <a:r>
              <a:rPr lang="tr-TR" dirty="0"/>
              <a:t> olan hastalar kendilerine gereken değeri vermezler. Bu kişiler kendilerini iyi ve değerli hissetmek için başkalarının onayına ve ilgisine muhtaçtır. Bu kişiler tavır ve görünüşleriyle çok harika bir görüntü çizebilirler ancak özünde bunu sadece beğenilmek için yaparlar. Beğenilme arzusu bazen öyle bir hâl alır ki kişi kendi hayatını bile riske atabilir.</a:t>
            </a:r>
          </a:p>
        </p:txBody>
      </p:sp>
    </p:spTree>
    <p:extLst>
      <p:ext uri="{BB962C8B-B14F-4D97-AF65-F5344CB8AC3E}">
        <p14:creationId xmlns:p14="http://schemas.microsoft.com/office/powerpoint/2010/main" xmlns="" val="17767138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D52B22F-092B-41C6-A694-A0A0547741D8}"/>
              </a:ext>
            </a:extLst>
          </p:cNvPr>
          <p:cNvSpPr>
            <a:spLocks noGrp="1"/>
          </p:cNvSpPr>
          <p:nvPr>
            <p:ph type="ctrTitle"/>
          </p:nvPr>
        </p:nvSpPr>
        <p:spPr/>
        <p:txBody>
          <a:bodyPr/>
          <a:lstStyle/>
          <a:p>
            <a:r>
              <a:rPr lang="tr-TR" dirty="0"/>
              <a:t>Narsistik Kişilik Bozukluğu </a:t>
            </a:r>
          </a:p>
        </p:txBody>
      </p:sp>
      <p:sp>
        <p:nvSpPr>
          <p:cNvPr id="3" name="Alt Başlık 2">
            <a:extLst>
              <a:ext uri="{FF2B5EF4-FFF2-40B4-BE49-F238E27FC236}">
                <a16:creationId xmlns:a16="http://schemas.microsoft.com/office/drawing/2014/main" xmlns="" id="{F1C66C90-3C59-4261-8E1D-5C340E91CE76}"/>
              </a:ext>
            </a:extLst>
          </p:cNvPr>
          <p:cNvSpPr>
            <a:spLocks noGrp="1"/>
          </p:cNvSpPr>
          <p:nvPr>
            <p:ph type="subTitle" idx="1"/>
          </p:nvPr>
        </p:nvSpPr>
        <p:spPr/>
        <p:txBody>
          <a:bodyPr>
            <a:normAutofit fontScale="70000" lnSpcReduction="20000"/>
          </a:bodyPr>
          <a:lstStyle/>
          <a:p>
            <a:r>
              <a:rPr lang="tr-TR" dirty="0"/>
              <a:t>Narsistik kişiler </a:t>
            </a:r>
            <a:r>
              <a:rPr lang="tr-TR" dirty="0" err="1"/>
              <a:t>histriyoniklerin</a:t>
            </a:r>
            <a:r>
              <a:rPr lang="tr-TR" dirty="0"/>
              <a:t> aksine kendilerine aşırı önem verirler. Tabiri caizse bu insanlar kendilerine taparlar. Mükemmel olduklarını düşünürler. Hastalar empati kurmakta çok zorlanır ve yalanlar söyleyerek etrafındaki insanları kendi amaçları doğrultusunda kullanır. Dışarıdan bakıldığında bir narsistik hoşgörüsüz, öfkeli, bencil ve duyarsız olarak görülür. Eğer kendisiyle alay edilirse bir anda öfke patlaması yaşayabilir ve intikam duygusu besleyebilir.</a:t>
            </a:r>
          </a:p>
        </p:txBody>
      </p:sp>
    </p:spTree>
    <p:extLst>
      <p:ext uri="{BB962C8B-B14F-4D97-AF65-F5344CB8AC3E}">
        <p14:creationId xmlns:p14="http://schemas.microsoft.com/office/powerpoint/2010/main" xmlns="" val="300211842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1301FD4C-9319-46FB-A6BD-029AC1D47E06}"/>
              </a:ext>
            </a:extLst>
          </p:cNvPr>
          <p:cNvSpPr>
            <a:spLocks noGrp="1"/>
          </p:cNvSpPr>
          <p:nvPr>
            <p:ph type="ctrTitle"/>
          </p:nvPr>
        </p:nvSpPr>
        <p:spPr/>
        <p:txBody>
          <a:bodyPr/>
          <a:lstStyle/>
          <a:p>
            <a:r>
              <a:rPr lang="tr-TR" dirty="0"/>
              <a:t>Çekingen Kişilik Bozukluğu</a:t>
            </a:r>
          </a:p>
        </p:txBody>
      </p:sp>
      <p:sp>
        <p:nvSpPr>
          <p:cNvPr id="3" name="Alt Başlık 2">
            <a:extLst>
              <a:ext uri="{FF2B5EF4-FFF2-40B4-BE49-F238E27FC236}">
                <a16:creationId xmlns:a16="http://schemas.microsoft.com/office/drawing/2014/main" xmlns="" id="{9F88418E-5F00-4F76-B8EF-5FEFEC1B2370}"/>
              </a:ext>
            </a:extLst>
          </p:cNvPr>
          <p:cNvSpPr>
            <a:spLocks noGrp="1"/>
          </p:cNvSpPr>
          <p:nvPr>
            <p:ph type="subTitle" idx="1"/>
          </p:nvPr>
        </p:nvSpPr>
        <p:spPr/>
        <p:txBody>
          <a:bodyPr>
            <a:normAutofit fontScale="70000" lnSpcReduction="20000"/>
          </a:bodyPr>
          <a:lstStyle/>
          <a:p>
            <a:pPr algn="just"/>
            <a:r>
              <a:rPr lang="tr-TR" dirty="0"/>
              <a:t>B kümesini de bitirdikten sonra çekingen, bağımlı ve obsesif-</a:t>
            </a:r>
            <a:r>
              <a:rPr lang="tr-TR" dirty="0" err="1"/>
              <a:t>kompülsif</a:t>
            </a:r>
            <a:r>
              <a:rPr lang="tr-TR" dirty="0"/>
              <a:t> kişilik bozukluklarının yer aldığı C kümesine geçiyoruz. Çekingenlik ile çekingen KB aynı şey değildir. Çekingen bir yapıya sahip olabilirsiniz ancak bunun hastalık seviyesine gelmesi için hayatınızı ciddi şekilde etkilemesi ve yukarıda saydığımız üç özelliği taşıması gereklidir.</a:t>
            </a:r>
          </a:p>
        </p:txBody>
      </p:sp>
    </p:spTree>
    <p:extLst>
      <p:ext uri="{BB962C8B-B14F-4D97-AF65-F5344CB8AC3E}">
        <p14:creationId xmlns:p14="http://schemas.microsoft.com/office/powerpoint/2010/main" xmlns="" val="238604663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C73B5B7C-7883-461D-9D51-81884FCEEDA8}"/>
              </a:ext>
            </a:extLst>
          </p:cNvPr>
          <p:cNvSpPr>
            <a:spLocks noGrp="1"/>
          </p:cNvSpPr>
          <p:nvPr>
            <p:ph type="ctrTitle"/>
          </p:nvPr>
        </p:nvSpPr>
        <p:spPr/>
        <p:txBody>
          <a:bodyPr/>
          <a:lstStyle/>
          <a:p>
            <a:r>
              <a:rPr lang="tr-TR" dirty="0"/>
              <a:t>Bağımlı Kişilik Bozukluğu </a:t>
            </a:r>
          </a:p>
        </p:txBody>
      </p:sp>
      <p:sp>
        <p:nvSpPr>
          <p:cNvPr id="3" name="Alt Başlık 2">
            <a:extLst>
              <a:ext uri="{FF2B5EF4-FFF2-40B4-BE49-F238E27FC236}">
                <a16:creationId xmlns:a16="http://schemas.microsoft.com/office/drawing/2014/main" xmlns="" id="{38A34554-9B9A-4855-9440-3F96FE639D00}"/>
              </a:ext>
            </a:extLst>
          </p:cNvPr>
          <p:cNvSpPr>
            <a:spLocks noGrp="1"/>
          </p:cNvSpPr>
          <p:nvPr>
            <p:ph type="subTitle" idx="1"/>
          </p:nvPr>
        </p:nvSpPr>
        <p:spPr/>
        <p:txBody>
          <a:bodyPr>
            <a:normAutofit fontScale="70000" lnSpcReduction="20000"/>
          </a:bodyPr>
          <a:lstStyle/>
          <a:p>
            <a:pPr algn="just"/>
            <a:r>
              <a:rPr lang="tr-TR" dirty="0"/>
              <a:t>Bağımlı kişilik bozukluğunda hastalar kendilerine aşırı derecede güvensizlik yaşarlar ve sürekli ilgiye muhtaçtır. Günlük hayatta basit kararlar alırken bile sürekli birilerine sorarlar. Önemli bir karar alırken birilerinin görüşüne bağımlı olmaktan kurtulamazlar. Hastalar terkedilmekten çok korkarlar. Kendini yetersiz ve çaresiz gördüğünden sorumluluğu sürekli başkasına yıkmaya çalışır. Anne, baba veya bir arkadaşının korunmasına muhtaç gibi hisseder.</a:t>
            </a:r>
          </a:p>
        </p:txBody>
      </p:sp>
    </p:spTree>
    <p:extLst>
      <p:ext uri="{BB962C8B-B14F-4D97-AF65-F5344CB8AC3E}">
        <p14:creationId xmlns:p14="http://schemas.microsoft.com/office/powerpoint/2010/main" xmlns="" val="50046015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8EC039E-3C92-4A34-B221-472947A0C2E6}"/>
              </a:ext>
            </a:extLst>
          </p:cNvPr>
          <p:cNvSpPr>
            <a:spLocks noGrp="1"/>
          </p:cNvSpPr>
          <p:nvPr>
            <p:ph type="ctrTitle"/>
          </p:nvPr>
        </p:nvSpPr>
        <p:spPr/>
        <p:txBody>
          <a:bodyPr/>
          <a:lstStyle/>
          <a:p>
            <a:r>
              <a:rPr lang="tr-TR" dirty="0"/>
              <a:t>Obsesif </a:t>
            </a:r>
            <a:r>
              <a:rPr lang="tr-TR" dirty="0" err="1"/>
              <a:t>Kompülsif</a:t>
            </a:r>
            <a:r>
              <a:rPr lang="tr-TR" dirty="0"/>
              <a:t> Bozukluk </a:t>
            </a:r>
          </a:p>
        </p:txBody>
      </p:sp>
      <p:sp>
        <p:nvSpPr>
          <p:cNvPr id="3" name="Alt Başlık 2">
            <a:extLst>
              <a:ext uri="{FF2B5EF4-FFF2-40B4-BE49-F238E27FC236}">
                <a16:creationId xmlns:a16="http://schemas.microsoft.com/office/drawing/2014/main" xmlns="" id="{D5A09B1E-4B5E-4B20-BC21-7D63CD7E6B88}"/>
              </a:ext>
            </a:extLst>
          </p:cNvPr>
          <p:cNvSpPr>
            <a:spLocks noGrp="1"/>
          </p:cNvSpPr>
          <p:nvPr>
            <p:ph type="subTitle" idx="1"/>
          </p:nvPr>
        </p:nvSpPr>
        <p:spPr/>
        <p:txBody>
          <a:bodyPr>
            <a:noAutofit/>
          </a:bodyPr>
          <a:lstStyle/>
          <a:p>
            <a:pPr algn="just"/>
            <a:r>
              <a:rPr lang="tr-TR" sz="1800" dirty="0"/>
              <a:t>Obsesif </a:t>
            </a:r>
            <a:r>
              <a:rPr lang="tr-TR" sz="1800" dirty="0" err="1"/>
              <a:t>kompülsif</a:t>
            </a:r>
            <a:r>
              <a:rPr lang="tr-TR" sz="1800" dirty="0"/>
              <a:t> bozukluk yaşayan hastalar programlar, organizasyonlar, kurallar, listeler veya bazı düzenler konusunda takıntılı olabilir. Örneğin evin zilini her zaman 3 kere çalarlar. Bir kere çalıp bırakmanız onların strese girmesine sebep olabilir. Bazıları aşırı derecede mükemmeliyetçi yapıdadırlar. Ancak mükemmeliyetçilikleri onların düzenli bir şekilde iş yapmalarına engel olur ve üretkenliklerini düşürür. Tam anlamıyla kusursuz bir şekilde iş yapmaya çalıştıklarından çoğu zaman işlerini bitiremezler.</a:t>
            </a:r>
          </a:p>
        </p:txBody>
      </p:sp>
    </p:spTree>
    <p:extLst>
      <p:ext uri="{BB962C8B-B14F-4D97-AF65-F5344CB8AC3E}">
        <p14:creationId xmlns:p14="http://schemas.microsoft.com/office/powerpoint/2010/main" xmlns="" val="3743246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2">
            <a:extLst>
              <a:ext uri="{FF2B5EF4-FFF2-40B4-BE49-F238E27FC236}">
                <a16:creationId xmlns:a16="http://schemas.microsoft.com/office/drawing/2014/main" xmlns="" id="{5463EB0A-3D7C-4AA5-BFA5-8EE5B4BA56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xmlns="" id="{3AC56D10-2112-4E2A-9FF3-ED6479645A1C}"/>
              </a:ext>
            </a:extLst>
          </p:cNvPr>
          <p:cNvSpPr>
            <a:spLocks noGrp="1"/>
          </p:cNvSpPr>
          <p:nvPr>
            <p:ph type="ctrTitle"/>
          </p:nvPr>
        </p:nvSpPr>
        <p:spPr>
          <a:xfrm>
            <a:off x="578651" y="1122363"/>
            <a:ext cx="11034695" cy="3174690"/>
          </a:xfrm>
        </p:spPr>
        <p:txBody>
          <a:bodyPr>
            <a:normAutofit/>
          </a:bodyPr>
          <a:lstStyle/>
          <a:p>
            <a:r>
              <a:rPr lang="tr-TR"/>
              <a:t>Sorularınız için</a:t>
            </a:r>
          </a:p>
        </p:txBody>
      </p:sp>
      <p:sp>
        <p:nvSpPr>
          <p:cNvPr id="3" name="Alt Başlık 2">
            <a:extLst>
              <a:ext uri="{FF2B5EF4-FFF2-40B4-BE49-F238E27FC236}">
                <a16:creationId xmlns:a16="http://schemas.microsoft.com/office/drawing/2014/main" xmlns="" id="{6FC8BCFF-445D-4F03-BF53-1CFDD92F97C2}"/>
              </a:ext>
            </a:extLst>
          </p:cNvPr>
          <p:cNvSpPr>
            <a:spLocks noGrp="1"/>
          </p:cNvSpPr>
          <p:nvPr>
            <p:ph type="subTitle" idx="1"/>
          </p:nvPr>
        </p:nvSpPr>
        <p:spPr>
          <a:xfrm>
            <a:off x="578651" y="4723637"/>
            <a:ext cx="11034695" cy="1481396"/>
          </a:xfrm>
        </p:spPr>
        <p:txBody>
          <a:bodyPr>
            <a:normAutofit/>
          </a:bodyPr>
          <a:lstStyle/>
          <a:p>
            <a:endParaRPr lang="tr-TR" dirty="0"/>
          </a:p>
          <a:p>
            <a:r>
              <a:rPr lang="tr-TR" dirty="0"/>
              <a:t>korhansezin@yahoo.com</a:t>
            </a:r>
          </a:p>
          <a:p>
            <a:endParaRPr lang="tr-TR" dirty="0"/>
          </a:p>
        </p:txBody>
      </p:sp>
      <p:sp>
        <p:nvSpPr>
          <p:cNvPr id="30" name="Rectangle 24">
            <a:extLst>
              <a:ext uri="{FF2B5EF4-FFF2-40B4-BE49-F238E27FC236}">
                <a16:creationId xmlns:a16="http://schemas.microsoft.com/office/drawing/2014/main" xmlns="" id="{7945AD00-F967-454D-A4B2-39ABA5C88C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26">
            <a:extLst>
              <a:ext uri="{FF2B5EF4-FFF2-40B4-BE49-F238E27FC236}">
                <a16:creationId xmlns:a16="http://schemas.microsoft.com/office/drawing/2014/main" xmlns="" id="{E9BC5B79-B912-427C-8219-E3E50943FC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3608212514"/>
      </p:ext>
    </p:extLst>
  </p:cSld>
  <p:clrMapOvr>
    <a:masterClrMapping/>
  </p:clrMapOvr>
</p:sld>
</file>

<file path=ppt/theme/theme1.xml><?xml version="1.0" encoding="utf-8"?>
<a:theme xmlns:a="http://schemas.openxmlformats.org/drawingml/2006/main" name="AccentBoxVTI">
  <a:themeElements>
    <a:clrScheme name="AccentBoxVTI">
      <a:dk1>
        <a:srgbClr val="000000"/>
      </a:dk1>
      <a:lt1>
        <a:sysClr val="window" lastClr="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Avenir">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AccentBoxVTI" id="{9F778A78-DC9A-453A-A82D-A75CAD503E15}" vid="{EA961113-7CC4-4569-8A6A-7BC2C1E2F401}"/>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TotalTime>
  <Words>2654</Words>
  <Application>Microsoft Office PowerPoint</Application>
  <PresentationFormat>Özel</PresentationFormat>
  <Paragraphs>238</Paragraphs>
  <Slides>70</Slides>
  <Notes>1</Notes>
  <HiddenSlides>0</HiddenSlides>
  <MMClips>0</MMClips>
  <ScaleCrop>false</ScaleCrop>
  <HeadingPairs>
    <vt:vector size="4" baseType="variant">
      <vt:variant>
        <vt:lpstr>Tema</vt:lpstr>
      </vt:variant>
      <vt:variant>
        <vt:i4>1</vt:i4>
      </vt:variant>
      <vt:variant>
        <vt:lpstr>Slayt Başlıkları</vt:lpstr>
      </vt:variant>
      <vt:variant>
        <vt:i4>70</vt:i4>
      </vt:variant>
    </vt:vector>
  </HeadingPairs>
  <TitlesOfParts>
    <vt:vector size="71" baseType="lpstr">
      <vt:lpstr>AccentBoxVTI</vt:lpstr>
      <vt:lpstr>KİŞİLİK</vt:lpstr>
      <vt:lpstr>Kişilik nedir?....</vt:lpstr>
      <vt:lpstr>Kişilik, </vt:lpstr>
      <vt:lpstr>Vurgulanan birkaç husus </vt:lpstr>
      <vt:lpstr>Kişiliğin Belirleyicileri</vt:lpstr>
      <vt:lpstr>1.Biyolojik faktörler</vt:lpstr>
      <vt:lpstr>2. Aile ile ilgili faktörler: </vt:lpstr>
      <vt:lpstr>3. Sosyal faktörler: </vt:lpstr>
      <vt:lpstr>4. Kültürel faktörler: </vt:lpstr>
      <vt:lpstr>Kişilik ile ilgili kavramlar…</vt:lpstr>
      <vt:lpstr>Slayt 11</vt:lpstr>
      <vt:lpstr>Huy (mizaç)</vt:lpstr>
      <vt:lpstr>Karakter </vt:lpstr>
      <vt:lpstr>Slayt 14</vt:lpstr>
      <vt:lpstr>Slayt 15</vt:lpstr>
      <vt:lpstr>Slayt 16</vt:lpstr>
      <vt:lpstr>AHLAK GELİŞİMİ</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lpstr>Slayt 37</vt:lpstr>
      <vt:lpstr>Slayt 38</vt:lpstr>
      <vt:lpstr>Slayt 39</vt:lpstr>
      <vt:lpstr>Slayt 40</vt:lpstr>
      <vt:lpstr>Slayt 41</vt:lpstr>
      <vt:lpstr>Kişilik </vt:lpstr>
      <vt:lpstr>Kişiliğin Gelişimi</vt:lpstr>
      <vt:lpstr>Slayt 44</vt:lpstr>
      <vt:lpstr>Genetik ve Çevresel Etkenler</vt:lpstr>
      <vt:lpstr>Slayt 46</vt:lpstr>
      <vt:lpstr>Slayt 47</vt:lpstr>
      <vt:lpstr>Kişiliğin Değerlendirilmesi</vt:lpstr>
      <vt:lpstr>Slayt 49</vt:lpstr>
      <vt:lpstr>Kişilik Değerlendirme Testlerinden birkaçı…</vt:lpstr>
      <vt:lpstr>MMPI: Minesota Çok Yönlü Kişilik Envanteri</vt:lpstr>
      <vt:lpstr>Rorschach Testi</vt:lpstr>
      <vt:lpstr>T.A.T. (Thematic Apperception Test)</vt:lpstr>
      <vt:lpstr>Kişilik Bozuklukları </vt:lpstr>
      <vt:lpstr>Slayt 55</vt:lpstr>
      <vt:lpstr>DSM – 5 Nedir?</vt:lpstr>
      <vt:lpstr>Slayt 57</vt:lpstr>
      <vt:lpstr>Slayt 58</vt:lpstr>
      <vt:lpstr>Slayt 59</vt:lpstr>
      <vt:lpstr>Paranoid Kişilik Bozukluğu </vt:lpstr>
      <vt:lpstr>Şizoid Kişilik Bozukluğu</vt:lpstr>
      <vt:lpstr>Şizotipal Kişilik Bozukluğu </vt:lpstr>
      <vt:lpstr>Antisosyal Kişilik Bozukluğu </vt:lpstr>
      <vt:lpstr>Sınırda Kişilik Bozukluğu (Borderline)</vt:lpstr>
      <vt:lpstr>Histriyonik Kişilik Bozukluğu</vt:lpstr>
      <vt:lpstr>Narsistik Kişilik Bozukluğu </vt:lpstr>
      <vt:lpstr>Çekingen Kişilik Bozukluğu</vt:lpstr>
      <vt:lpstr>Bağımlı Kişilik Bozukluğu </vt:lpstr>
      <vt:lpstr>Obsesif Kompülsif Bozukluk </vt:lpstr>
      <vt:lpstr>Sorularınız için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KİŞİLİK</dc:title>
  <dc:creator>aldina</dc:creator>
  <cp:lastModifiedBy>İlayda</cp:lastModifiedBy>
  <cp:revision>8</cp:revision>
  <dcterms:created xsi:type="dcterms:W3CDTF">2020-12-15T17:14:05Z</dcterms:created>
  <dcterms:modified xsi:type="dcterms:W3CDTF">2021-11-18T12:03:04Z</dcterms:modified>
</cp:coreProperties>
</file>