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2099C9-4777-4047-9244-583100671CC6}" type="doc">
      <dgm:prSet loTypeId="urn:microsoft.com/office/officeart/2005/8/layout/hList7#1" loCatId="relationship" qsTypeId="urn:microsoft.com/office/officeart/2005/8/quickstyle/simple1" qsCatId="simple" csTypeId="urn:microsoft.com/office/officeart/2005/8/colors/accent2_2" csCatId="accent2" phldr="1"/>
      <dgm:spPr/>
    </dgm:pt>
    <dgm:pt modelId="{4FD0C0EF-DC3D-49BF-9F58-CF12899C34F5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cap="none" spc="0" dirty="0" err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Respirasyon</a:t>
          </a:r>
          <a:endParaRPr lang="tr-TR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tx1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FA4AA14D-9D71-4DAA-8E48-8531D8DA817E}" type="parTrans" cxnId="{D6B3D6DD-CEF9-4639-AEF3-8C447ED8DBAE}">
      <dgm:prSet/>
      <dgm:spPr/>
      <dgm:t>
        <a:bodyPr/>
        <a:lstStyle/>
        <a:p>
          <a:endParaRPr lang="tr-TR"/>
        </a:p>
      </dgm:t>
    </dgm:pt>
    <dgm:pt modelId="{E9D18E06-0DEE-42C4-9016-4C14E20756B8}" type="sibTrans" cxnId="{D6B3D6DD-CEF9-4639-AEF3-8C447ED8DBAE}">
      <dgm:prSet/>
      <dgm:spPr/>
      <dgm:t>
        <a:bodyPr/>
        <a:lstStyle/>
        <a:p>
          <a:endParaRPr lang="tr-TR"/>
        </a:p>
      </dgm:t>
    </dgm:pt>
    <dgm:pt modelId="{6DA21043-CB16-4760-9675-F13E6489EF3D}">
      <dgm:prSet phldrT="[Metin]"/>
      <dgm:spPr>
        <a:solidFill>
          <a:srgbClr val="0070C0"/>
        </a:solidFill>
      </dgm:spPr>
      <dgm:t>
        <a:bodyPr/>
        <a:lstStyle/>
        <a:p>
          <a:r>
            <a:rPr lang="tr-TR" dirty="0" err="1" smtClean="0"/>
            <a:t>Fonasyon</a:t>
          </a:r>
          <a:endParaRPr lang="tr-TR" dirty="0"/>
        </a:p>
      </dgm:t>
    </dgm:pt>
    <dgm:pt modelId="{AAF0E4D5-7930-4F3A-AA32-057763A9A01A}" type="parTrans" cxnId="{7E3674B6-11E4-4485-8ADE-F412BF4E91A1}">
      <dgm:prSet/>
      <dgm:spPr/>
      <dgm:t>
        <a:bodyPr/>
        <a:lstStyle/>
        <a:p>
          <a:endParaRPr lang="tr-TR"/>
        </a:p>
      </dgm:t>
    </dgm:pt>
    <dgm:pt modelId="{3034F22A-A6D1-47B8-B11F-DA48417103C8}" type="sibTrans" cxnId="{7E3674B6-11E4-4485-8ADE-F412BF4E91A1}">
      <dgm:prSet/>
      <dgm:spPr/>
      <dgm:t>
        <a:bodyPr/>
        <a:lstStyle/>
        <a:p>
          <a:endParaRPr lang="tr-TR"/>
        </a:p>
      </dgm:t>
    </dgm:pt>
    <dgm:pt modelId="{A1C4E28E-1E6E-4926-B8E0-EC46F3A9578D}">
      <dgm:prSet/>
      <dgm:spPr>
        <a:solidFill>
          <a:srgbClr val="0070C0"/>
        </a:solidFill>
      </dgm:spPr>
      <dgm:t>
        <a:bodyPr/>
        <a:lstStyle/>
        <a:p>
          <a:r>
            <a:rPr lang="tr-TR" dirty="0" smtClean="0"/>
            <a:t>Rezonans</a:t>
          </a:r>
          <a:endParaRPr lang="tr-TR" dirty="0"/>
        </a:p>
      </dgm:t>
    </dgm:pt>
    <dgm:pt modelId="{158A589D-B1CB-44B3-AC8A-B8256D32F36E}" type="sibTrans" cxnId="{DBD95466-CC54-4625-8E38-73479AEEBA4F}">
      <dgm:prSet/>
      <dgm:spPr/>
      <dgm:t>
        <a:bodyPr/>
        <a:lstStyle/>
        <a:p>
          <a:endParaRPr lang="tr-TR"/>
        </a:p>
      </dgm:t>
    </dgm:pt>
    <dgm:pt modelId="{36329D45-D59F-46A9-B604-F1EC38C8CE64}" type="parTrans" cxnId="{DBD95466-CC54-4625-8E38-73479AEEBA4F}">
      <dgm:prSet/>
      <dgm:spPr/>
      <dgm:t>
        <a:bodyPr/>
        <a:lstStyle/>
        <a:p>
          <a:endParaRPr lang="tr-TR"/>
        </a:p>
      </dgm:t>
    </dgm:pt>
    <dgm:pt modelId="{38312F3A-8AEF-4DEB-A5BE-13245072A962}" type="pres">
      <dgm:prSet presAssocID="{032099C9-4777-4047-9244-583100671CC6}" presName="Name0" presStyleCnt="0">
        <dgm:presLayoutVars>
          <dgm:dir/>
          <dgm:resizeHandles val="exact"/>
        </dgm:presLayoutVars>
      </dgm:prSet>
      <dgm:spPr/>
    </dgm:pt>
    <dgm:pt modelId="{D3F08057-FF56-485E-B38A-34626957C7D5}" type="pres">
      <dgm:prSet presAssocID="{032099C9-4777-4047-9244-583100671CC6}" presName="fgShape" presStyleLbl="fgShp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883321D-8115-4E55-A93D-DB57D083F47C}" type="pres">
      <dgm:prSet presAssocID="{032099C9-4777-4047-9244-583100671CC6}" presName="linComp" presStyleCnt="0"/>
      <dgm:spPr/>
    </dgm:pt>
    <dgm:pt modelId="{4F01B4D7-D81F-4212-862B-B8FAFB2AE9F0}" type="pres">
      <dgm:prSet presAssocID="{4FD0C0EF-DC3D-49BF-9F58-CF12899C34F5}" presName="compNode" presStyleCnt="0"/>
      <dgm:spPr/>
    </dgm:pt>
    <dgm:pt modelId="{6CBDE182-31F3-41C7-B62F-90CD922DF3E3}" type="pres">
      <dgm:prSet presAssocID="{4FD0C0EF-DC3D-49BF-9F58-CF12899C34F5}" presName="bkgdShape" presStyleLbl="node1" presStyleIdx="0" presStyleCnt="3"/>
      <dgm:spPr/>
      <dgm:t>
        <a:bodyPr/>
        <a:lstStyle/>
        <a:p>
          <a:endParaRPr lang="tr-TR"/>
        </a:p>
      </dgm:t>
    </dgm:pt>
    <dgm:pt modelId="{B9A97A1F-CCD4-4084-B799-0F593A2A2F13}" type="pres">
      <dgm:prSet presAssocID="{4FD0C0EF-DC3D-49BF-9F58-CF12899C34F5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C8A783-0AEB-4BB4-9361-7424CF27E6A2}" type="pres">
      <dgm:prSet presAssocID="{4FD0C0EF-DC3D-49BF-9F58-CF12899C34F5}" presName="invisiNode" presStyleLbl="node1" presStyleIdx="0" presStyleCnt="3"/>
      <dgm:spPr/>
    </dgm:pt>
    <dgm:pt modelId="{3B2B1CB5-7887-423E-B051-A4209DF5F369}" type="pres">
      <dgm:prSet presAssocID="{4FD0C0EF-DC3D-49BF-9F58-CF12899C34F5}" presName="imagNode" presStyleLbl="fgImgPlace1" presStyleIdx="0" presStyleCnt="3" custScaleX="136399" custScaleY="13665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BF64DFA-02FD-4D9D-B23A-FDCCF16F81B6}" type="pres">
      <dgm:prSet presAssocID="{E9D18E06-0DEE-42C4-9016-4C14E20756B8}" presName="sibTrans" presStyleLbl="sibTrans2D1" presStyleIdx="0" presStyleCnt="0"/>
      <dgm:spPr/>
      <dgm:t>
        <a:bodyPr/>
        <a:lstStyle/>
        <a:p>
          <a:endParaRPr lang="tr-TR"/>
        </a:p>
      </dgm:t>
    </dgm:pt>
    <dgm:pt modelId="{03AADEB2-6C79-4D69-AD97-87553745AB9C}" type="pres">
      <dgm:prSet presAssocID="{6DA21043-CB16-4760-9675-F13E6489EF3D}" presName="compNode" presStyleCnt="0"/>
      <dgm:spPr/>
    </dgm:pt>
    <dgm:pt modelId="{09CF8B3B-CD6F-4547-B312-AAB3E55B367C}" type="pres">
      <dgm:prSet presAssocID="{6DA21043-CB16-4760-9675-F13E6489EF3D}" presName="bkgdShape" presStyleLbl="node1" presStyleIdx="1" presStyleCnt="3"/>
      <dgm:spPr/>
      <dgm:t>
        <a:bodyPr/>
        <a:lstStyle/>
        <a:p>
          <a:endParaRPr lang="tr-TR"/>
        </a:p>
      </dgm:t>
    </dgm:pt>
    <dgm:pt modelId="{8103DD01-CB79-4993-8814-FCA55BFEE323}" type="pres">
      <dgm:prSet presAssocID="{6DA21043-CB16-4760-9675-F13E6489EF3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7393B9-10C8-4C4B-A2CE-095C924D43F0}" type="pres">
      <dgm:prSet presAssocID="{6DA21043-CB16-4760-9675-F13E6489EF3D}" presName="invisiNode" presStyleLbl="node1" presStyleIdx="1" presStyleCnt="3"/>
      <dgm:spPr/>
    </dgm:pt>
    <dgm:pt modelId="{1291B62D-88E6-4539-9CE7-F0BD0DE23A04}" type="pres">
      <dgm:prSet presAssocID="{6DA21043-CB16-4760-9675-F13E6489EF3D}" presName="imagNode" presStyleLbl="fgImgPlace1" presStyleIdx="1" presStyleCnt="3" custScaleX="162444" custScaleY="13665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40A5954-C277-42B7-A4DC-A42E6C37DB53}" type="pres">
      <dgm:prSet presAssocID="{3034F22A-A6D1-47B8-B11F-DA48417103C8}" presName="sibTrans" presStyleLbl="sibTrans2D1" presStyleIdx="0" presStyleCnt="0"/>
      <dgm:spPr/>
      <dgm:t>
        <a:bodyPr/>
        <a:lstStyle/>
        <a:p>
          <a:endParaRPr lang="tr-TR"/>
        </a:p>
      </dgm:t>
    </dgm:pt>
    <dgm:pt modelId="{99FBBB8E-579A-4201-9365-3A3291A078FB}" type="pres">
      <dgm:prSet presAssocID="{A1C4E28E-1E6E-4926-B8E0-EC46F3A9578D}" presName="compNode" presStyleCnt="0"/>
      <dgm:spPr/>
    </dgm:pt>
    <dgm:pt modelId="{6E8D1531-2EE4-4280-86CF-FE61E81F41E9}" type="pres">
      <dgm:prSet presAssocID="{A1C4E28E-1E6E-4926-B8E0-EC46F3A9578D}" presName="bkgdShape" presStyleLbl="node1" presStyleIdx="2" presStyleCnt="3"/>
      <dgm:spPr/>
      <dgm:t>
        <a:bodyPr/>
        <a:lstStyle/>
        <a:p>
          <a:endParaRPr lang="tr-TR"/>
        </a:p>
      </dgm:t>
    </dgm:pt>
    <dgm:pt modelId="{AE7A4502-15B3-409D-9960-61FB8204AF6D}" type="pres">
      <dgm:prSet presAssocID="{A1C4E28E-1E6E-4926-B8E0-EC46F3A9578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3AB4D2E-AAE3-42B5-B31B-37925419D19A}" type="pres">
      <dgm:prSet presAssocID="{A1C4E28E-1E6E-4926-B8E0-EC46F3A9578D}" presName="invisiNode" presStyleLbl="node1" presStyleIdx="2" presStyleCnt="3"/>
      <dgm:spPr/>
    </dgm:pt>
    <dgm:pt modelId="{9FA72722-3F1D-4EB3-894E-5299810919AA}" type="pres">
      <dgm:prSet presAssocID="{A1C4E28E-1E6E-4926-B8E0-EC46F3A9578D}" presName="imagNode" presStyleLbl="fgImgPlace1" presStyleIdx="2" presStyleCnt="3" custFlipVert="0" custScaleX="157218" custScaleY="5140" custLinFactX="-129666" custLinFactY="94449" custLinFactNeighborX="-200000" custLinFactNeighborY="10000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AE40CA2B-A6BD-4588-88C8-D3FD456E5601}" type="presOf" srcId="{6DA21043-CB16-4760-9675-F13E6489EF3D}" destId="{09CF8B3B-CD6F-4547-B312-AAB3E55B367C}" srcOrd="0" destOrd="0" presId="urn:microsoft.com/office/officeart/2005/8/layout/hList7#1"/>
    <dgm:cxn modelId="{9279239C-7AB3-40E3-AA80-74136711532E}" type="presOf" srcId="{6DA21043-CB16-4760-9675-F13E6489EF3D}" destId="{8103DD01-CB79-4993-8814-FCA55BFEE323}" srcOrd="1" destOrd="0" presId="urn:microsoft.com/office/officeart/2005/8/layout/hList7#1"/>
    <dgm:cxn modelId="{EC2D0018-2F69-49FC-8260-149AD377A828}" type="presOf" srcId="{A1C4E28E-1E6E-4926-B8E0-EC46F3A9578D}" destId="{AE7A4502-15B3-409D-9960-61FB8204AF6D}" srcOrd="1" destOrd="0" presId="urn:microsoft.com/office/officeart/2005/8/layout/hList7#1"/>
    <dgm:cxn modelId="{FD1FBD05-24CE-4B0E-ACCE-53736CA29E6A}" type="presOf" srcId="{3034F22A-A6D1-47B8-B11F-DA48417103C8}" destId="{E40A5954-C277-42B7-A4DC-A42E6C37DB53}" srcOrd="0" destOrd="0" presId="urn:microsoft.com/office/officeart/2005/8/layout/hList7#1"/>
    <dgm:cxn modelId="{7E3674B6-11E4-4485-8ADE-F412BF4E91A1}" srcId="{032099C9-4777-4047-9244-583100671CC6}" destId="{6DA21043-CB16-4760-9675-F13E6489EF3D}" srcOrd="1" destOrd="0" parTransId="{AAF0E4D5-7930-4F3A-AA32-057763A9A01A}" sibTransId="{3034F22A-A6D1-47B8-B11F-DA48417103C8}"/>
    <dgm:cxn modelId="{F2ECFE6E-22C5-458D-9D5F-D8991A38DF50}" type="presOf" srcId="{4FD0C0EF-DC3D-49BF-9F58-CF12899C34F5}" destId="{B9A97A1F-CCD4-4084-B799-0F593A2A2F13}" srcOrd="1" destOrd="0" presId="urn:microsoft.com/office/officeart/2005/8/layout/hList7#1"/>
    <dgm:cxn modelId="{D6B3D6DD-CEF9-4639-AEF3-8C447ED8DBAE}" srcId="{032099C9-4777-4047-9244-583100671CC6}" destId="{4FD0C0EF-DC3D-49BF-9F58-CF12899C34F5}" srcOrd="0" destOrd="0" parTransId="{FA4AA14D-9D71-4DAA-8E48-8531D8DA817E}" sibTransId="{E9D18E06-0DEE-42C4-9016-4C14E20756B8}"/>
    <dgm:cxn modelId="{E7837099-6B2A-45C3-B4E0-CDF3B77899AB}" type="presOf" srcId="{A1C4E28E-1E6E-4926-B8E0-EC46F3A9578D}" destId="{6E8D1531-2EE4-4280-86CF-FE61E81F41E9}" srcOrd="0" destOrd="0" presId="urn:microsoft.com/office/officeart/2005/8/layout/hList7#1"/>
    <dgm:cxn modelId="{5E2C109C-ACF0-46CA-9190-B830AA061341}" type="presOf" srcId="{E9D18E06-0DEE-42C4-9016-4C14E20756B8}" destId="{8BF64DFA-02FD-4D9D-B23A-FDCCF16F81B6}" srcOrd="0" destOrd="0" presId="urn:microsoft.com/office/officeart/2005/8/layout/hList7#1"/>
    <dgm:cxn modelId="{DBD95466-CC54-4625-8E38-73479AEEBA4F}" srcId="{032099C9-4777-4047-9244-583100671CC6}" destId="{A1C4E28E-1E6E-4926-B8E0-EC46F3A9578D}" srcOrd="2" destOrd="0" parTransId="{36329D45-D59F-46A9-B604-F1EC38C8CE64}" sibTransId="{158A589D-B1CB-44B3-AC8A-B8256D32F36E}"/>
    <dgm:cxn modelId="{0A680B92-B746-4B40-87CE-EB90190CE594}" type="presOf" srcId="{032099C9-4777-4047-9244-583100671CC6}" destId="{38312F3A-8AEF-4DEB-A5BE-13245072A962}" srcOrd="0" destOrd="0" presId="urn:microsoft.com/office/officeart/2005/8/layout/hList7#1"/>
    <dgm:cxn modelId="{0EA51029-05EA-4F35-BAD1-3CA2A9B7AFC3}" type="presOf" srcId="{4FD0C0EF-DC3D-49BF-9F58-CF12899C34F5}" destId="{6CBDE182-31F3-41C7-B62F-90CD922DF3E3}" srcOrd="0" destOrd="0" presId="urn:microsoft.com/office/officeart/2005/8/layout/hList7#1"/>
    <dgm:cxn modelId="{146A60AA-F874-4B40-8B16-D627F73DAAED}" type="presParOf" srcId="{38312F3A-8AEF-4DEB-A5BE-13245072A962}" destId="{D3F08057-FF56-485E-B38A-34626957C7D5}" srcOrd="0" destOrd="0" presId="urn:microsoft.com/office/officeart/2005/8/layout/hList7#1"/>
    <dgm:cxn modelId="{EA8BFEF9-9185-42F4-A64C-364C2949518C}" type="presParOf" srcId="{38312F3A-8AEF-4DEB-A5BE-13245072A962}" destId="{2883321D-8115-4E55-A93D-DB57D083F47C}" srcOrd="1" destOrd="0" presId="urn:microsoft.com/office/officeart/2005/8/layout/hList7#1"/>
    <dgm:cxn modelId="{2214DEED-70CE-4D92-854D-29033261E1C9}" type="presParOf" srcId="{2883321D-8115-4E55-A93D-DB57D083F47C}" destId="{4F01B4D7-D81F-4212-862B-B8FAFB2AE9F0}" srcOrd="0" destOrd="0" presId="urn:microsoft.com/office/officeart/2005/8/layout/hList7#1"/>
    <dgm:cxn modelId="{00E49EAE-6658-438F-842A-6A70729E5515}" type="presParOf" srcId="{4F01B4D7-D81F-4212-862B-B8FAFB2AE9F0}" destId="{6CBDE182-31F3-41C7-B62F-90CD922DF3E3}" srcOrd="0" destOrd="0" presId="urn:microsoft.com/office/officeart/2005/8/layout/hList7#1"/>
    <dgm:cxn modelId="{AC39DAFB-8641-403D-BD75-60CB1EADB740}" type="presParOf" srcId="{4F01B4D7-D81F-4212-862B-B8FAFB2AE9F0}" destId="{B9A97A1F-CCD4-4084-B799-0F593A2A2F13}" srcOrd="1" destOrd="0" presId="urn:microsoft.com/office/officeart/2005/8/layout/hList7#1"/>
    <dgm:cxn modelId="{445889BC-2070-4A94-B649-68B96F5868D9}" type="presParOf" srcId="{4F01B4D7-D81F-4212-862B-B8FAFB2AE9F0}" destId="{4EC8A783-0AEB-4BB4-9361-7424CF27E6A2}" srcOrd="2" destOrd="0" presId="urn:microsoft.com/office/officeart/2005/8/layout/hList7#1"/>
    <dgm:cxn modelId="{E80D7EF1-F8DE-4C6C-95F8-FC9492AEEC55}" type="presParOf" srcId="{4F01B4D7-D81F-4212-862B-B8FAFB2AE9F0}" destId="{3B2B1CB5-7887-423E-B051-A4209DF5F369}" srcOrd="3" destOrd="0" presId="urn:microsoft.com/office/officeart/2005/8/layout/hList7#1"/>
    <dgm:cxn modelId="{C62E6855-D430-4D07-B67E-DD0E9E18ACDA}" type="presParOf" srcId="{2883321D-8115-4E55-A93D-DB57D083F47C}" destId="{8BF64DFA-02FD-4D9D-B23A-FDCCF16F81B6}" srcOrd="1" destOrd="0" presId="urn:microsoft.com/office/officeart/2005/8/layout/hList7#1"/>
    <dgm:cxn modelId="{0740A6BE-F435-4960-9138-CCF1413EE2AF}" type="presParOf" srcId="{2883321D-8115-4E55-A93D-DB57D083F47C}" destId="{03AADEB2-6C79-4D69-AD97-87553745AB9C}" srcOrd="2" destOrd="0" presId="urn:microsoft.com/office/officeart/2005/8/layout/hList7#1"/>
    <dgm:cxn modelId="{9438E057-23D9-4EC5-92E7-9019082DA33C}" type="presParOf" srcId="{03AADEB2-6C79-4D69-AD97-87553745AB9C}" destId="{09CF8B3B-CD6F-4547-B312-AAB3E55B367C}" srcOrd="0" destOrd="0" presId="urn:microsoft.com/office/officeart/2005/8/layout/hList7#1"/>
    <dgm:cxn modelId="{26CB9170-51C6-4CA8-8993-83475A98EBD2}" type="presParOf" srcId="{03AADEB2-6C79-4D69-AD97-87553745AB9C}" destId="{8103DD01-CB79-4993-8814-FCA55BFEE323}" srcOrd="1" destOrd="0" presId="urn:microsoft.com/office/officeart/2005/8/layout/hList7#1"/>
    <dgm:cxn modelId="{CF4D5C0E-4D88-4423-A15C-623EE0BAFD96}" type="presParOf" srcId="{03AADEB2-6C79-4D69-AD97-87553745AB9C}" destId="{897393B9-10C8-4C4B-A2CE-095C924D43F0}" srcOrd="2" destOrd="0" presId="urn:microsoft.com/office/officeart/2005/8/layout/hList7#1"/>
    <dgm:cxn modelId="{156544E5-EAE6-407B-82A4-5D65A0E4234E}" type="presParOf" srcId="{03AADEB2-6C79-4D69-AD97-87553745AB9C}" destId="{1291B62D-88E6-4539-9CE7-F0BD0DE23A04}" srcOrd="3" destOrd="0" presId="urn:microsoft.com/office/officeart/2005/8/layout/hList7#1"/>
    <dgm:cxn modelId="{C3AC35A4-4303-4470-87DF-B275F6F7BAC4}" type="presParOf" srcId="{2883321D-8115-4E55-A93D-DB57D083F47C}" destId="{E40A5954-C277-42B7-A4DC-A42E6C37DB53}" srcOrd="3" destOrd="0" presId="urn:microsoft.com/office/officeart/2005/8/layout/hList7#1"/>
    <dgm:cxn modelId="{C66617D2-7194-4395-BD7E-94ADA4F8EE76}" type="presParOf" srcId="{2883321D-8115-4E55-A93D-DB57D083F47C}" destId="{99FBBB8E-579A-4201-9365-3A3291A078FB}" srcOrd="4" destOrd="0" presId="urn:microsoft.com/office/officeart/2005/8/layout/hList7#1"/>
    <dgm:cxn modelId="{31B3C7C6-A5A7-402F-90ED-503DA9C3D92E}" type="presParOf" srcId="{99FBBB8E-579A-4201-9365-3A3291A078FB}" destId="{6E8D1531-2EE4-4280-86CF-FE61E81F41E9}" srcOrd="0" destOrd="0" presId="urn:microsoft.com/office/officeart/2005/8/layout/hList7#1"/>
    <dgm:cxn modelId="{7C07DAC7-7CD5-4FE0-A737-D3580EB84D07}" type="presParOf" srcId="{99FBBB8E-579A-4201-9365-3A3291A078FB}" destId="{AE7A4502-15B3-409D-9960-61FB8204AF6D}" srcOrd="1" destOrd="0" presId="urn:microsoft.com/office/officeart/2005/8/layout/hList7#1"/>
    <dgm:cxn modelId="{1A80D314-CE9E-4B55-8024-57DDF2C3BD1B}" type="presParOf" srcId="{99FBBB8E-579A-4201-9365-3A3291A078FB}" destId="{13AB4D2E-AAE3-42B5-B31B-37925419D19A}" srcOrd="2" destOrd="0" presId="urn:microsoft.com/office/officeart/2005/8/layout/hList7#1"/>
    <dgm:cxn modelId="{33CB1A95-429C-4BDE-B541-AF05E51E5C2E}" type="presParOf" srcId="{99FBBB8E-579A-4201-9365-3A3291A078FB}" destId="{9FA72722-3F1D-4EB3-894E-5299810919AA}" srcOrd="3" destOrd="0" presId="urn:microsoft.com/office/officeart/2005/8/layout/hList7#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5CEE1FF-D038-41A7-8350-7A6897D3E3F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Başlık ve İçerik Üzerind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5C8DBCE-2745-405C-AA1A-5298CBCA5805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0A46C-E9F2-4AD3-B729-2B0450682726}" type="datetimeFigureOut">
              <a:rPr lang="tr-TR" smtClean="0"/>
              <a:pPr/>
              <a:t>17.03.2021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5D176-895A-403B-9FC3-7FC865730B4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sz="7200" b="1" dirty="0" smtClean="0"/>
              <a:t>SES ve KONUŞMA BİLİMİ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		</a:t>
            </a:r>
            <a:r>
              <a:rPr lang="tr-TR" sz="5400" dirty="0" smtClean="0"/>
              <a:t>(Temel Kavramlar)</a:t>
            </a:r>
            <a:endParaRPr lang="tr-TR" sz="54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25038" y="5521569"/>
            <a:ext cx="7543800" cy="574431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			R.Korhan Sezin 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Frekans, </a:t>
            </a:r>
            <a:r>
              <a:rPr lang="tr-TR" dirty="0" err="1" smtClean="0"/>
              <a:t>Amplitüd</a:t>
            </a:r>
            <a:r>
              <a:rPr lang="tr-TR" dirty="0" smtClean="0"/>
              <a:t> ve Tını (</a:t>
            </a:r>
            <a:r>
              <a:rPr lang="tr-TR" dirty="0" err="1" smtClean="0"/>
              <a:t>Timbre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2960" y="1539970"/>
            <a:ext cx="7543800" cy="5165631"/>
          </a:xfrm>
        </p:spPr>
        <p:txBody>
          <a:bodyPr>
            <a:normAutofit fontScale="77500" lnSpcReduction="20000"/>
          </a:bodyPr>
          <a:lstStyle/>
          <a:p>
            <a:r>
              <a:rPr lang="tr-TR" b="1" i="1" dirty="0" smtClean="0"/>
              <a:t>“</a:t>
            </a:r>
            <a:r>
              <a:rPr lang="tr-TR" b="1" i="1" dirty="0" err="1" smtClean="0"/>
              <a:t>Colour</a:t>
            </a:r>
            <a:r>
              <a:rPr lang="tr-TR" b="1" i="1" dirty="0" smtClean="0"/>
              <a:t> of </a:t>
            </a:r>
            <a:r>
              <a:rPr lang="tr-TR" b="1" i="1" dirty="0" err="1" smtClean="0"/>
              <a:t>voice</a:t>
            </a:r>
            <a:r>
              <a:rPr lang="tr-TR" b="1" i="1" dirty="0" smtClean="0"/>
              <a:t>”… Dalga formu (Ses dalgasının </a:t>
            </a:r>
            <a:r>
              <a:rPr lang="tr-TR" b="1" i="1" dirty="0" err="1" smtClean="0"/>
              <a:t>harmonik</a:t>
            </a:r>
            <a:r>
              <a:rPr lang="tr-TR" b="1" i="1" dirty="0" smtClean="0"/>
              <a:t> ve dinamik özellikleri</a:t>
            </a:r>
          </a:p>
          <a:p>
            <a:endParaRPr lang="tr-TR" b="1" i="1" dirty="0" smtClean="0"/>
          </a:p>
          <a:p>
            <a:endParaRPr lang="tr-TR" b="1" i="1" dirty="0" smtClean="0"/>
          </a:p>
          <a:p>
            <a:endParaRPr lang="tr-TR" b="1" i="1" dirty="0" smtClean="0"/>
          </a:p>
          <a:p>
            <a:endParaRPr lang="tr-TR" b="1" i="1" dirty="0" smtClean="0"/>
          </a:p>
          <a:p>
            <a:endParaRPr lang="tr-TR" b="1" i="1" dirty="0" smtClean="0"/>
          </a:p>
          <a:p>
            <a:endParaRPr lang="tr-TR" b="1" i="1" dirty="0" smtClean="0"/>
          </a:p>
          <a:p>
            <a:endParaRPr lang="tr-TR" b="1" i="1" dirty="0" smtClean="0"/>
          </a:p>
          <a:p>
            <a:endParaRPr lang="tr-TR" b="1" i="1" dirty="0" smtClean="0"/>
          </a:p>
          <a:p>
            <a:pPr>
              <a:buNone/>
            </a:pPr>
            <a:r>
              <a:rPr lang="tr-TR" b="1" i="1" dirty="0" smtClean="0"/>
              <a:t>Sinüzoidal dalga ne kadar sinüzoidal? Dalganın morfolojisi kitaplardaki gibi değil…</a:t>
            </a:r>
          </a:p>
          <a:p>
            <a:pPr>
              <a:buNone/>
            </a:pPr>
            <a:r>
              <a:rPr lang="tr-TR" b="1" i="1" dirty="0" smtClean="0"/>
              <a:t>Tını’nın oluşmasında ses yolu konfigürasyonu, nefes ve </a:t>
            </a:r>
            <a:r>
              <a:rPr lang="tr-TR" b="1" i="1" dirty="0" err="1" smtClean="0"/>
              <a:t>postür</a:t>
            </a:r>
            <a:r>
              <a:rPr lang="tr-TR" b="1" i="1" dirty="0" smtClean="0"/>
              <a:t>.</a:t>
            </a:r>
          </a:p>
          <a:p>
            <a:pPr>
              <a:buNone/>
            </a:pPr>
            <a:endParaRPr lang="tr-TR" b="1" i="1" dirty="0" smtClean="0"/>
          </a:p>
          <a:p>
            <a:pPr>
              <a:buNone/>
            </a:pPr>
            <a:endParaRPr lang="tr-TR" b="1" i="1" dirty="0"/>
          </a:p>
        </p:txBody>
      </p:sp>
      <p:pic>
        <p:nvPicPr>
          <p:cNvPr id="1026" name="Picture 2" descr="gitar ve kema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1984" y="2483582"/>
            <a:ext cx="2734408" cy="2686295"/>
          </a:xfrm>
          <a:prstGeom prst="rect">
            <a:avLst/>
          </a:prstGeom>
          <a:noFill/>
        </p:spPr>
      </p:pic>
      <p:pic>
        <p:nvPicPr>
          <p:cNvPr id="5" name="3 İçerik Yer Tutucusu" descr="timbre of the instruments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2339" y="2567356"/>
            <a:ext cx="2925820" cy="260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66104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Normal Ses Üretimi</a:t>
            </a:r>
            <a:endParaRPr lang="tr-TR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67544" y="1412778"/>
          <a:ext cx="822960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81330"/>
            <a:ext cx="3536032" cy="340147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pic>
        <p:nvPicPr>
          <p:cNvPr id="11" name="10 Resim" descr="resonancs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7" y="1628800"/>
            <a:ext cx="2304256" cy="1872208"/>
          </a:xfrm>
          <a:prstGeom prst="ellipse">
            <a:avLst/>
          </a:prstGeom>
          <a:solidFill>
            <a:schemeClr val="bg1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6 Resim" descr="Lwave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19673" y="5085186"/>
            <a:ext cx="5971778" cy="1247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063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620688"/>
            <a:ext cx="8424936" cy="5904656"/>
          </a:xfrm>
        </p:spPr>
        <p:txBody>
          <a:bodyPr>
            <a:normAutofit/>
          </a:bodyPr>
          <a:lstStyle/>
          <a:p>
            <a:endParaRPr lang="tr-TR" sz="2800" dirty="0" smtClean="0"/>
          </a:p>
          <a:p>
            <a:r>
              <a:rPr lang="tr-TR" sz="2800" dirty="0" smtClean="0"/>
              <a:t>Sesin akustik karakteristiğini </a:t>
            </a:r>
          </a:p>
          <a:p>
            <a:pPr lvl="1">
              <a:buNone/>
            </a:pPr>
            <a:r>
              <a:rPr lang="tr-TR" sz="2800" dirty="0" smtClean="0"/>
              <a:t>direkt olarak 2 faktör belirler </a:t>
            </a:r>
          </a:p>
          <a:p>
            <a:pPr marL="962406" lvl="1" indent="-514350">
              <a:buFont typeface="+mj-lt"/>
              <a:buAutoNum type="arabicPeriod"/>
            </a:pPr>
            <a:r>
              <a:rPr lang="tr-TR" dirty="0" smtClean="0"/>
              <a:t>ses kaynağı (vokal </a:t>
            </a:r>
            <a:r>
              <a:rPr lang="tr-TR" dirty="0" err="1" smtClean="0"/>
              <a:t>foldlar</a:t>
            </a:r>
            <a:r>
              <a:rPr lang="tr-TR" dirty="0" smtClean="0"/>
              <a:t>)</a:t>
            </a:r>
          </a:p>
          <a:p>
            <a:pPr marL="962406" lvl="1" indent="-514350">
              <a:buFont typeface="+mj-lt"/>
              <a:buAutoNum type="arabicPeriod"/>
            </a:pPr>
            <a:r>
              <a:rPr lang="tr-TR" dirty="0" smtClean="0"/>
              <a:t>vokal yol </a:t>
            </a:r>
          </a:p>
          <a:p>
            <a:pPr marL="962406" lvl="1" indent="-514350">
              <a:buNone/>
            </a:pPr>
            <a:endParaRPr lang="tr-TR" sz="2800" i="1" u="sng" dirty="0" smtClean="0"/>
          </a:p>
          <a:p>
            <a:endParaRPr lang="tr-TR" sz="2800" i="1" u="sng" dirty="0" smtClean="0"/>
          </a:p>
          <a:p>
            <a:endParaRPr lang="tr-TR" sz="2800" i="1" u="sng" dirty="0" smtClean="0"/>
          </a:p>
          <a:p>
            <a:pPr>
              <a:buNone/>
            </a:pPr>
            <a:endParaRPr lang="tr-TR" sz="2800" dirty="0" smtClean="0"/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lum bright="-40000" contrast="-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6142" y="1903548"/>
            <a:ext cx="3275856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“VOCAL TRACT-SES YOLU”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81200"/>
            <a:ext cx="8507412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400"/>
              <a:t>“Ses yolu”, larenksden dudaklara kadar olan tüm kanalı ifade eder.</a:t>
            </a:r>
          </a:p>
          <a:p>
            <a:pPr>
              <a:lnSpc>
                <a:spcPct val="80000"/>
              </a:lnSpc>
            </a:pPr>
            <a:r>
              <a:rPr lang="tr-TR" sz="2400"/>
              <a:t>En geniş rezonatörleri oral kavite, nazal kavite ve faringeal kavitelerdir.</a:t>
            </a:r>
          </a:p>
          <a:p>
            <a:pPr>
              <a:lnSpc>
                <a:spcPct val="80000"/>
              </a:lnSpc>
            </a:pPr>
            <a:r>
              <a:rPr lang="tr-TR" sz="2400"/>
              <a:t>Dudaklar, dişler, yanaklar ve larenksdeki hava boşlukları da diğer rezonatörlerdir.</a:t>
            </a:r>
          </a:p>
          <a:p>
            <a:pPr>
              <a:lnSpc>
                <a:spcPct val="80000"/>
              </a:lnSpc>
            </a:pPr>
            <a:r>
              <a:rPr lang="tr-TR" sz="2400"/>
              <a:t>Telli çalgılarda hava boşlukları rezonans amaçlıdır.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Cello gövdesindeki büyük boşluk düşük frekansı vurgular.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Keman gövdesindeki küçük boşluk yüksek frekansları vurgular.</a:t>
            </a:r>
          </a:p>
          <a:p>
            <a:pPr>
              <a:lnSpc>
                <a:spcPct val="80000"/>
              </a:lnSpc>
            </a:pPr>
            <a:r>
              <a:rPr lang="tr-TR" sz="2400"/>
              <a:t>İnsan sesinin enstrumandan farkı artikülatör organların hareketleri ile rezonasyon  sağlayan organların şekillerinde değişiklik oluşturabilmesidir.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Örneğin: Dilin yükselmesi oral kaviteyi daraltır, faringeal kaviteyi genişletir.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5" name="Picture 5" descr="vocalTractLabe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SES YOLU (ÖNEMLİ YAPILAR)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800"/>
              <a:t>Farenks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2800"/>
          </a:p>
          <a:p>
            <a:pPr>
              <a:lnSpc>
                <a:spcPct val="80000"/>
              </a:lnSpc>
            </a:pPr>
            <a:r>
              <a:rPr lang="tr-TR" sz="2800"/>
              <a:t>Oral Kavite</a:t>
            </a:r>
          </a:p>
          <a:p>
            <a:pPr>
              <a:lnSpc>
                <a:spcPct val="80000"/>
              </a:lnSpc>
            </a:pPr>
            <a:endParaRPr lang="tr-TR" sz="2800"/>
          </a:p>
          <a:p>
            <a:pPr>
              <a:lnSpc>
                <a:spcPct val="80000"/>
              </a:lnSpc>
            </a:pPr>
            <a:r>
              <a:rPr lang="tr-TR" sz="2800"/>
              <a:t>Velum</a:t>
            </a:r>
          </a:p>
          <a:p>
            <a:pPr>
              <a:lnSpc>
                <a:spcPct val="80000"/>
              </a:lnSpc>
            </a:pPr>
            <a:endParaRPr lang="tr-TR" sz="2800"/>
          </a:p>
          <a:p>
            <a:pPr>
              <a:lnSpc>
                <a:spcPct val="80000"/>
              </a:lnSpc>
            </a:pPr>
            <a:r>
              <a:rPr lang="tr-TR" sz="2800"/>
              <a:t>Dil</a:t>
            </a:r>
          </a:p>
          <a:p>
            <a:pPr>
              <a:lnSpc>
                <a:spcPct val="80000"/>
              </a:lnSpc>
            </a:pPr>
            <a:endParaRPr lang="tr-TR" sz="2800"/>
          </a:p>
          <a:p>
            <a:pPr>
              <a:lnSpc>
                <a:spcPct val="80000"/>
              </a:lnSpc>
            </a:pPr>
            <a:r>
              <a:rPr lang="tr-TR" sz="2800"/>
              <a:t>Dudaklar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SES YOLU (ÖNEMLİ YAPILAR)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114800"/>
          </a:xfrm>
        </p:spPr>
        <p:txBody>
          <a:bodyPr/>
          <a:lstStyle/>
          <a:p>
            <a:r>
              <a:rPr lang="tr-TR" sz="2800"/>
              <a:t>Farenks:</a:t>
            </a:r>
          </a:p>
          <a:p>
            <a:pPr lvl="1"/>
            <a:r>
              <a:rPr lang="tr-TR" sz="2000"/>
              <a:t>Ses yolunun posterior bölümüdür.</a:t>
            </a:r>
          </a:p>
          <a:p>
            <a:pPr lvl="1"/>
            <a:r>
              <a:rPr lang="tr-TR" sz="2000"/>
              <a:t>Adelelerin oluşturduğu bir tüpü andırır.</a:t>
            </a:r>
          </a:p>
          <a:p>
            <a:pPr lvl="1"/>
            <a:r>
              <a:rPr lang="tr-TR" sz="2000"/>
              <a:t>3 kas bulunur.</a:t>
            </a:r>
          </a:p>
          <a:p>
            <a:pPr lvl="2"/>
            <a:r>
              <a:rPr lang="tr-TR" sz="2000"/>
              <a:t>Larenks seviyesinde : Inferior constrictor muscle</a:t>
            </a:r>
          </a:p>
          <a:p>
            <a:pPr lvl="2"/>
            <a:r>
              <a:rPr lang="tr-TR" sz="2000"/>
              <a:t>Hyoid kemik seviyesi: Middle constrictor muscle</a:t>
            </a:r>
          </a:p>
          <a:p>
            <a:pPr lvl="2"/>
            <a:r>
              <a:rPr lang="tr-TR" sz="2000"/>
              <a:t>Damak seviyesi       : Superior constrictor muscle</a:t>
            </a:r>
          </a:p>
          <a:p>
            <a:pPr lvl="1"/>
            <a:r>
              <a:rPr lang="tr-TR" sz="2000"/>
              <a:t>Bu kasların kasılması farengeal kaviteyi daraltır.</a:t>
            </a:r>
          </a:p>
          <a:p>
            <a:pPr lvl="1"/>
            <a:r>
              <a:rPr lang="tr-TR" sz="2000"/>
              <a:t>Nazal, oral ve larengeal kavitelerin hepsi faringeal kaviteye açılır.</a:t>
            </a:r>
          </a:p>
          <a:p>
            <a:pPr lvl="1"/>
            <a:r>
              <a:rPr lang="tr-TR" sz="2000"/>
              <a:t>Bu kavitelerin açıldığı bölümlere sırasıyla Nazofarenks, orofarenks ve laringofarinks denir.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SES YOLU (ÖNEMLİ YAPILAR)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800"/>
              <a:t>Oral Kavite: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Üst çene ve üst çene kemiğinin ve alt çene ve alt çene kemiğinin süreçlerine dahil olan dişlerin önüne ve yanlarına bağlanmıştır. 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Konuşma için en önemli dişler ağzın önünde bulunan düz uçlu ısırma dişleri olan, kesici dişlerdir. 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Oral boşluğun çatısı sert damaktan ve yumuşak damaktan ya da velumdan oluşur</a:t>
            </a:r>
            <a:r>
              <a:rPr lang="tr-TR" sz="2000"/>
              <a:t>. </a:t>
            </a:r>
          </a:p>
        </p:txBody>
      </p:sp>
      <p:pic>
        <p:nvPicPr>
          <p:cNvPr id="123911" name="Picture 7" descr="f26-3a_oral_cavity_ante_c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56101" y="1844677"/>
            <a:ext cx="4608513" cy="45370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SES YOLU (ÖNEMLİ YAPILAR)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800"/>
              <a:t>Velum:</a:t>
            </a:r>
          </a:p>
          <a:p>
            <a:pPr lvl="1">
              <a:lnSpc>
                <a:spcPct val="80000"/>
              </a:lnSpc>
            </a:pPr>
            <a:r>
              <a:rPr lang="tr-TR" sz="1600"/>
              <a:t>Velum ya da yumuşak damak kendisinde var olan ve uvular kas adı verilen bir kasa sahiptir. Bir aynaya baktığınızda ağzınızın arkasında sallanan uvulayı görebilirsiniz. </a:t>
            </a:r>
          </a:p>
          <a:p>
            <a:pPr lvl="1">
              <a:lnSpc>
                <a:spcPct val="80000"/>
              </a:lnSpc>
            </a:pPr>
            <a:r>
              <a:rPr lang="tr-TR" sz="1600"/>
              <a:t>yumuşak damağın büyük bir bölümü, her bir tarafında arkasında ve üzerindeki temporal kemiklerden velumun yanlarına giren geniş bir kastan ibarettir </a:t>
            </a:r>
          </a:p>
          <a:p>
            <a:pPr lvl="1">
              <a:lnSpc>
                <a:spcPct val="80000"/>
              </a:lnSpc>
            </a:pPr>
            <a:r>
              <a:rPr lang="tr-TR" sz="1600"/>
              <a:t>levator palatini kasları, işlevleri yumuşak damağı yükseltmek ve böylece yukarıdaki nazal boşluklara girişi kapatmak olduğundan uygun olarak adlandırılmışlardır.</a:t>
            </a:r>
            <a:r>
              <a:rPr lang="tr-TR" sz="1800"/>
              <a:t> </a:t>
            </a: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4572000" y="1989138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tr-TR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6983" name="Picture 7" descr="ill06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989140"/>
            <a:ext cx="4392612" cy="431958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SES YOLU (ÖNEMLİ YAPILAR)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Dil:</a:t>
            </a:r>
          </a:p>
          <a:p>
            <a:pPr lvl="1"/>
            <a:r>
              <a:rPr lang="tr-TR" sz="2000"/>
              <a:t>Kastan oluşmuştur.</a:t>
            </a:r>
          </a:p>
          <a:p>
            <a:pPr lvl="1"/>
            <a:r>
              <a:rPr lang="tr-TR" sz="2000"/>
              <a:t>Kasları Ekstrensek ve İntrensek olarak ayrılır.</a:t>
            </a:r>
          </a:p>
          <a:p>
            <a:pPr lvl="1"/>
            <a:r>
              <a:rPr lang="tr-TR" sz="2000"/>
              <a:t>Ekstrensek kaslar:</a:t>
            </a:r>
          </a:p>
          <a:p>
            <a:pPr lvl="2"/>
            <a:r>
              <a:rPr lang="tr-TR" sz="1800"/>
              <a:t>Tutunma yerleri dilin dışındadır ve kasıldıklarında dilin hareket etmesini sağlarlar.</a:t>
            </a:r>
          </a:p>
          <a:p>
            <a:pPr lvl="1"/>
            <a:r>
              <a:rPr lang="tr-TR" sz="2000"/>
              <a:t>İntrensek kaslar:</a:t>
            </a:r>
          </a:p>
          <a:p>
            <a:pPr lvl="2"/>
            <a:r>
              <a:rPr lang="tr-TR" sz="1800"/>
              <a:t>Dilin şekli ve boyutu üzerine etkilidirler.</a:t>
            </a:r>
          </a:p>
          <a:p>
            <a:pPr lvl="2">
              <a:buFont typeface="Wingdings" pitchFamily="2" charset="2"/>
              <a:buNone/>
            </a:pPr>
            <a:endParaRPr lang="tr-TR" sz="1800"/>
          </a:p>
        </p:txBody>
      </p:sp>
      <p:pic>
        <p:nvPicPr>
          <p:cNvPr id="129030" name="Picture 6" descr="tongue-extrinsic-muscle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56100" y="1773238"/>
            <a:ext cx="4464050" cy="460851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SES YOLU (ÖNEMLİ YAPILAR)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800"/>
              <a:t>Dudaklar:</a:t>
            </a:r>
          </a:p>
          <a:p>
            <a:pPr lvl="1">
              <a:lnSpc>
                <a:spcPct val="80000"/>
              </a:lnSpc>
            </a:pPr>
            <a:r>
              <a:rPr lang="tr-TR" sz="1800"/>
              <a:t>Bir çok yüz kası ana dudak kası olan, dudakları çevreleyen orbicularis oris lifleri ile birbirine karışır.</a:t>
            </a:r>
          </a:p>
          <a:p>
            <a:pPr lvl="1">
              <a:lnSpc>
                <a:spcPct val="80000"/>
              </a:lnSpc>
            </a:pPr>
            <a:r>
              <a:rPr lang="tr-TR" sz="1800"/>
              <a:t>Bilabial sesler için  /p/, /b/ or /m/ dudakları kapatmak, ya da /u/ or /w/ için dudakların şişirilmesi, orbicularis oris kasının kasılması gerekir. </a:t>
            </a:r>
          </a:p>
          <a:p>
            <a:pPr lvl="1">
              <a:lnSpc>
                <a:spcPct val="80000"/>
              </a:lnSpc>
            </a:pPr>
            <a:r>
              <a:rPr lang="tr-TR" sz="1800"/>
              <a:t>Dudağın önemli kaslarından biri de M. Risorius kasıdır. Bazı konuşmacılar “we” kelimesindeki /i/ ünlüsüne benzer ses için dudaklarını etkin bir şekilde açarlar. </a:t>
            </a:r>
          </a:p>
        </p:txBody>
      </p:sp>
      <p:pic>
        <p:nvPicPr>
          <p:cNvPr id="130054" name="Picture 6" descr="Depressor_anguli_ori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9" y="1773238"/>
            <a:ext cx="4465637" cy="46799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/>
              <a:t>ÜNLÜ ÜRETİMİNİN AKUSTİK TEORİSİ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000" dirty="0" err="1" smtClean="0"/>
              <a:t>Von</a:t>
            </a:r>
            <a:r>
              <a:rPr lang="tr-TR" sz="2000" dirty="0" smtClean="0"/>
              <a:t> </a:t>
            </a:r>
            <a:r>
              <a:rPr lang="tr-TR" sz="2000" dirty="0" err="1"/>
              <a:t>Helmholtz</a:t>
            </a:r>
            <a:r>
              <a:rPr lang="tr-TR" sz="2000" dirty="0"/>
              <a:t> ve diğerlerinin daha önceki çalışmalarına göre, </a:t>
            </a:r>
            <a:r>
              <a:rPr lang="tr-TR" sz="2000" dirty="0" err="1"/>
              <a:t>Bell</a:t>
            </a:r>
            <a:r>
              <a:rPr lang="tr-TR" sz="2000" dirty="0"/>
              <a:t> </a:t>
            </a:r>
            <a:r>
              <a:rPr lang="tr-TR" sz="2000" dirty="0" err="1"/>
              <a:t>Telephone</a:t>
            </a:r>
            <a:r>
              <a:rPr lang="tr-TR" sz="2000" dirty="0"/>
              <a:t> </a:t>
            </a:r>
            <a:r>
              <a:rPr lang="tr-TR" sz="2000" dirty="0" err="1"/>
              <a:t>Laboratories’deki</a:t>
            </a:r>
            <a:r>
              <a:rPr lang="tr-TR" sz="2000" dirty="0"/>
              <a:t> </a:t>
            </a:r>
            <a:r>
              <a:rPr lang="tr-TR" sz="2000" dirty="0" err="1"/>
              <a:t>Cran</a:t>
            </a:r>
            <a:r>
              <a:rPr lang="tr-TR" sz="2000" dirty="0"/>
              <a:t>-</a:t>
            </a:r>
            <a:r>
              <a:rPr lang="tr-TR" sz="2000" dirty="0" err="1"/>
              <a:t>dall</a:t>
            </a:r>
            <a:r>
              <a:rPr lang="tr-TR" sz="2000" dirty="0"/>
              <a:t> </a:t>
            </a:r>
            <a:r>
              <a:rPr lang="tr-TR" sz="2000" dirty="0" err="1"/>
              <a:t>Rayleigh</a:t>
            </a:r>
            <a:r>
              <a:rPr lang="tr-TR" sz="2000" dirty="0"/>
              <a:t> tarafından 1896’da hesaplanan denklemlerden çift </a:t>
            </a:r>
            <a:r>
              <a:rPr lang="tr-TR" sz="2000" dirty="0" err="1"/>
              <a:t>rezonatörlerin</a:t>
            </a:r>
            <a:r>
              <a:rPr lang="tr-TR" sz="2000" dirty="0"/>
              <a:t> akustik kanunlarını uygulayarak, farklı ünlüler için ses yolunun rezonanslarını hesaplamıştır</a:t>
            </a:r>
            <a:r>
              <a:rPr lang="tr-TR" sz="2000" dirty="0" smtClean="0"/>
              <a:t>.</a:t>
            </a:r>
          </a:p>
          <a:p>
            <a:pPr>
              <a:lnSpc>
                <a:spcPct val="80000"/>
              </a:lnSpc>
            </a:pPr>
            <a:endParaRPr lang="tr-TR" sz="2000" dirty="0"/>
          </a:p>
          <a:p>
            <a:pPr>
              <a:lnSpc>
                <a:spcPct val="80000"/>
              </a:lnSpc>
            </a:pPr>
            <a:r>
              <a:rPr lang="tr-TR" sz="2000" dirty="0" smtClean="0"/>
              <a:t>Konuşma </a:t>
            </a:r>
            <a:r>
              <a:rPr lang="tr-TR" sz="2000" dirty="0"/>
              <a:t>Üretimi Akustik Teorisi 1960’da yayınlanmıştır</a:t>
            </a:r>
            <a:r>
              <a:rPr lang="tr-TR" sz="2000" dirty="0" smtClean="0"/>
              <a:t>.</a:t>
            </a:r>
          </a:p>
          <a:p>
            <a:pPr>
              <a:lnSpc>
                <a:spcPct val="80000"/>
              </a:lnSpc>
            </a:pPr>
            <a:endParaRPr lang="tr-TR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Helmholtz resonator </a:t>
            </a:r>
            <a:r>
              <a:rPr lang="en-US" sz="2000" dirty="0" err="1"/>
              <a:t>modelinin</a:t>
            </a:r>
            <a:r>
              <a:rPr lang="en-US" sz="2000" dirty="0"/>
              <a:t> </a:t>
            </a:r>
            <a:r>
              <a:rPr lang="en-US" sz="2000" dirty="0" err="1"/>
              <a:t>sadece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kaç</a:t>
            </a:r>
            <a:r>
              <a:rPr lang="en-US" sz="2000" dirty="0"/>
              <a:t> </a:t>
            </a:r>
            <a:r>
              <a:rPr lang="en-US" sz="2000" dirty="0" err="1"/>
              <a:t>ünlü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uygun</a:t>
            </a:r>
            <a:r>
              <a:rPr lang="en-US" sz="2000" dirty="0"/>
              <a:t> </a:t>
            </a:r>
            <a:r>
              <a:rPr lang="en-US" sz="2000" dirty="0" err="1"/>
              <a:t>olduğunu</a:t>
            </a:r>
            <a:r>
              <a:rPr lang="en-US" sz="2000" dirty="0"/>
              <a:t> </a:t>
            </a:r>
            <a:r>
              <a:rPr lang="en-US" sz="2000" dirty="0" err="1"/>
              <a:t>bulmuştur</a:t>
            </a:r>
            <a:r>
              <a:rPr lang="en-US" sz="2000" dirty="0"/>
              <a:t>.</a:t>
            </a:r>
            <a:endParaRPr lang="tr-TR" sz="2000" dirty="0"/>
          </a:p>
          <a:p>
            <a:pPr>
              <a:lnSpc>
                <a:spcPct val="80000"/>
              </a:lnSpc>
            </a:pP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çok</a:t>
            </a:r>
            <a:r>
              <a:rPr lang="en-US" sz="2000" dirty="0"/>
              <a:t> </a:t>
            </a:r>
            <a:r>
              <a:rPr lang="en-US" sz="2000" dirty="0" err="1"/>
              <a:t>ünlü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, </a:t>
            </a:r>
            <a:r>
              <a:rPr lang="en-US" sz="2000" dirty="0" err="1"/>
              <a:t>ses</a:t>
            </a:r>
            <a:r>
              <a:rPr lang="en-US" sz="2000" dirty="0"/>
              <a:t> </a:t>
            </a:r>
            <a:r>
              <a:rPr lang="en-US" sz="2000" dirty="0" err="1"/>
              <a:t>yolu</a:t>
            </a:r>
            <a:r>
              <a:rPr lang="en-US" sz="2000" dirty="0"/>
              <a:t>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tüp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uygunken</a:t>
            </a:r>
            <a:r>
              <a:rPr lang="en-US" sz="2000" dirty="0"/>
              <a:t>,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ünsüz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karmaşık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geçiş</a:t>
            </a:r>
            <a:r>
              <a:rPr lang="en-US" sz="2000" dirty="0"/>
              <a:t> </a:t>
            </a:r>
            <a:r>
              <a:rPr lang="en-US" sz="2000" dirty="0" err="1"/>
              <a:t>hattı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doğru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açıklamadır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>
              <a:lnSpc>
                <a:spcPct val="80000"/>
              </a:lnSpc>
            </a:pPr>
            <a:endParaRPr lang="tr-TR" sz="2000" dirty="0" smtClean="0"/>
          </a:p>
          <a:p>
            <a:pPr>
              <a:lnSpc>
                <a:spcPct val="80000"/>
              </a:lnSpc>
            </a:pPr>
            <a:endParaRPr lang="tr-TR" sz="2000" dirty="0" smtClean="0"/>
          </a:p>
          <a:p>
            <a:pPr>
              <a:lnSpc>
                <a:spcPct val="80000"/>
              </a:lnSpc>
            </a:pPr>
            <a:r>
              <a:rPr lang="tr-TR" sz="2000" b="1" i="1" dirty="0" smtClean="0"/>
              <a:t>ÜNLÜLER HECELERİN ÇEKİRDEĞİDİR ve konuşulan dilin anlaşılmasında en büyük paya sahiptir bu yüzden diksiyon ve şive üzerine çalışanlar, ünlülerin </a:t>
            </a:r>
            <a:r>
              <a:rPr lang="tr-TR" sz="2000" b="1" i="1" dirty="0" err="1" smtClean="0"/>
              <a:t>üetimi</a:t>
            </a:r>
            <a:r>
              <a:rPr lang="tr-TR" sz="2000" b="1" i="1" dirty="0" smtClean="0"/>
              <a:t> üzerine çalışmalar yaparlar.</a:t>
            </a:r>
            <a:endParaRPr lang="tr-TR" sz="2000" b="1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/>
              <a:t>BİR TARAFI AÇIK REZONANS TÜPÜ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400" dirty="0"/>
              <a:t>Ünlü üretimi esnasında, ses yolu bir ucu açık bir ucu kapalı olan bir tüpe benzer, çünkü ses kıvrımları ses çıkartırken özellikle kapalıdır ve konuşmacının dudakları açılır.</a:t>
            </a:r>
            <a:r>
              <a:rPr lang="tr-TR" dirty="0"/>
              <a:t> </a:t>
            </a:r>
            <a:endParaRPr lang="tr-TR" dirty="0" smtClean="0"/>
          </a:p>
          <a:p>
            <a:pPr>
              <a:lnSpc>
                <a:spcPct val="90000"/>
              </a:lnSpc>
            </a:pPr>
            <a:endParaRPr lang="tr-TR" dirty="0"/>
          </a:p>
          <a:p>
            <a:pPr>
              <a:lnSpc>
                <a:spcPct val="90000"/>
              </a:lnSpc>
            </a:pPr>
            <a:r>
              <a:rPr lang="tr-TR" sz="2400" dirty="0"/>
              <a:t>Bu tüpün rezonans oluşturduğu en düşük doğal frekans tüpün uzunluğunun 4 katı dalga boyuna sahip olacaktır</a:t>
            </a:r>
            <a:r>
              <a:rPr lang="tr-TR" dirty="0" smtClean="0"/>
              <a:t>.</a:t>
            </a:r>
          </a:p>
          <a:p>
            <a:pPr>
              <a:lnSpc>
                <a:spcPct val="90000"/>
              </a:lnSpc>
            </a:pPr>
            <a:endParaRPr lang="tr-TR" dirty="0"/>
          </a:p>
          <a:p>
            <a:pPr>
              <a:lnSpc>
                <a:spcPct val="90000"/>
              </a:lnSpc>
            </a:pPr>
            <a:r>
              <a:rPr lang="tr-TR" sz="2400" dirty="0"/>
              <a:t>Erkek ses yolu, örneğin, yaklaşık 17 cm uzunluğa sahip olmalıdır. Böyle bir tüpün içindeki havanın doğal olarak titreşeceği en düşük </a:t>
            </a:r>
            <a:r>
              <a:rPr lang="tr-TR" sz="2400" dirty="0" err="1"/>
              <a:t>rezonant</a:t>
            </a:r>
            <a:r>
              <a:rPr lang="tr-TR" sz="2400" dirty="0"/>
              <a:t> frekansının dalga boyu, 4 x 17 cm ya da 68 cm olmalıdır.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/>
              <a:t>BİR TARAFI AÇIK REZONANS TÜPÜ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05" name="Picture 5" descr="2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9" y="1700215"/>
            <a:ext cx="8424862" cy="487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4" y="0"/>
            <a:ext cx="5545137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Rezonans Nedir?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Aynı frekansa sahip iki dalganın senkronize olması. Bu durumda genlik her iki dalganın genliğinin toplamı kadar olur.</a:t>
            </a:r>
          </a:p>
          <a:p>
            <a:endParaRPr lang="tr-TR" dirty="0" smtClean="0"/>
          </a:p>
          <a:p>
            <a:r>
              <a:rPr lang="tr-TR" dirty="0" smtClean="0"/>
              <a:t>Renk, ağırlık, hacim gibi fiziksel bir özellik olarak nesnelerin doğal bir frekansı vardır.</a:t>
            </a:r>
          </a:p>
          <a:p>
            <a:endParaRPr lang="tr-TR" dirty="0" smtClean="0"/>
          </a:p>
          <a:p>
            <a:r>
              <a:rPr lang="tr-TR" dirty="0" smtClean="0"/>
              <a:t>Doğal Frekans    =   (Nesne katılığı /Ağırlık)²</a:t>
            </a:r>
          </a:p>
          <a:p>
            <a:endParaRPr lang="tr-TR" dirty="0" smtClean="0"/>
          </a:p>
          <a:p>
            <a:r>
              <a:rPr lang="tr-TR" dirty="0" smtClean="0"/>
              <a:t>Nesne aynı genlikte fakat doğal frekanstan farklı bir frekansta bir ses dalgası ile karşılaştığında genlik aynı ölçüde artmaz. Nesneler kendi doğal frekanslarına duyarlı iken diğer frekansları filtrelerler.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Formant Nedir?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tr-TR" i="1" dirty="0" smtClean="0"/>
              <a:t>“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spectral</a:t>
            </a:r>
            <a:r>
              <a:rPr lang="tr-TR" i="1" dirty="0" smtClean="0"/>
              <a:t> </a:t>
            </a:r>
            <a:r>
              <a:rPr lang="tr-TR" i="1" dirty="0" err="1" smtClean="0"/>
              <a:t>peaks</a:t>
            </a:r>
            <a:r>
              <a:rPr lang="tr-TR" i="1" dirty="0" smtClean="0"/>
              <a:t> of 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sound</a:t>
            </a:r>
            <a:r>
              <a:rPr lang="tr-TR" i="1" dirty="0" smtClean="0"/>
              <a:t> </a:t>
            </a:r>
            <a:r>
              <a:rPr lang="tr-TR" i="1" dirty="0" err="1" smtClean="0"/>
              <a:t>spectrum</a:t>
            </a:r>
            <a:r>
              <a:rPr lang="tr-TR" i="1" dirty="0" smtClean="0"/>
              <a:t>”</a:t>
            </a:r>
          </a:p>
          <a:p>
            <a:pPr algn="ctr"/>
            <a:endParaRPr lang="tr-TR" i="1" dirty="0" smtClean="0"/>
          </a:p>
          <a:p>
            <a:pPr algn="ctr"/>
            <a:r>
              <a:rPr lang="tr-TR" dirty="0" smtClean="0"/>
              <a:t>Gırtlak ve ağızda rezonansa uğrayan ve gürlük kazanan frekans bantları </a:t>
            </a:r>
            <a:endParaRPr lang="tr-TR" i="1" dirty="0" smtClean="0"/>
          </a:p>
          <a:p>
            <a:pPr algn="ctr"/>
            <a:endParaRPr lang="tr-TR" i="1" dirty="0" smtClean="0"/>
          </a:p>
          <a:p>
            <a:pPr algn="ctr"/>
            <a:r>
              <a:rPr lang="tr-TR" i="1" dirty="0" smtClean="0"/>
              <a:t>Spektral yelpazede beliren tepe noktası </a:t>
            </a:r>
          </a:p>
          <a:p>
            <a:pPr algn="ctr"/>
            <a:endParaRPr lang="tr-TR" i="1" dirty="0" smtClean="0"/>
          </a:p>
          <a:p>
            <a:pPr algn="ctr"/>
            <a:r>
              <a:rPr lang="tr-TR" i="1" dirty="0" smtClean="0"/>
              <a:t>Ses yolunun rezonans özelliği </a:t>
            </a:r>
          </a:p>
          <a:p>
            <a:pPr algn="ctr"/>
            <a:endParaRPr lang="tr-TR" i="1" dirty="0" smtClean="0"/>
          </a:p>
          <a:p>
            <a:pPr algn="ctr"/>
            <a:r>
              <a:rPr lang="tr-TR" i="1" dirty="0" smtClean="0"/>
              <a:t>Konuşma seslerini nesnel bir biçimde anlamamızın tek yolu</a:t>
            </a:r>
          </a:p>
          <a:p>
            <a:pPr algn="ctr"/>
            <a:endParaRPr lang="tr-TR" i="1" dirty="0" smtClean="0"/>
          </a:p>
          <a:p>
            <a:pPr algn="ctr"/>
            <a:r>
              <a:rPr lang="tr-TR" b="1" i="1" dirty="0" smtClean="0"/>
              <a:t>Ses yolunun rezonans frekansıdır.</a:t>
            </a:r>
          </a:p>
          <a:p>
            <a:pPr algn="ctr"/>
            <a:endParaRPr lang="tr-TR" b="1" i="1" dirty="0" smtClean="0"/>
          </a:p>
          <a:p>
            <a:pPr algn="ctr"/>
            <a:r>
              <a:rPr lang="tr-TR" sz="3000" b="1" i="1" dirty="0" err="1" smtClean="0"/>
              <a:t>Formant</a:t>
            </a:r>
            <a:r>
              <a:rPr lang="tr-TR" sz="3000" b="1" i="1" dirty="0" smtClean="0"/>
              <a:t>, rezonansın varlığının kanıtıdır!!!</a:t>
            </a:r>
            <a:endParaRPr lang="tr-TR" sz="3000" b="1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Formant Ne Değildir?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Nota değildir!</a:t>
            </a:r>
          </a:p>
          <a:p>
            <a:endParaRPr lang="tr-TR" b="1" dirty="0" smtClean="0"/>
          </a:p>
          <a:p>
            <a:r>
              <a:rPr lang="tr-TR" b="1" dirty="0" smtClean="0"/>
              <a:t>A sesini üretirken farklı notalarda </a:t>
            </a:r>
            <a:r>
              <a:rPr lang="tr-TR" b="1" dirty="0" err="1" smtClean="0"/>
              <a:t>söylesenizde</a:t>
            </a:r>
            <a:r>
              <a:rPr lang="tr-TR" b="1" dirty="0" smtClean="0"/>
              <a:t> F1 ve F2 aynı yerdedir</a:t>
            </a:r>
            <a:endParaRPr lang="tr-TR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6291" y="286604"/>
            <a:ext cx="7543800" cy="860551"/>
          </a:xfrm>
        </p:spPr>
        <p:txBody>
          <a:bodyPr/>
          <a:lstStyle/>
          <a:p>
            <a:r>
              <a:rPr lang="tr-TR" dirty="0" smtClean="0"/>
              <a:t>Formant yerleri </a:t>
            </a:r>
            <a:endParaRPr lang="tr-TR" sz="2800" dirty="0" smtClean="0">
              <a:ea typeface="+mn-ea"/>
              <a:cs typeface="+mn-cs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47214" y="1352401"/>
            <a:ext cx="7543800" cy="492630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b="1" dirty="0" smtClean="0"/>
              <a:t>F1:</a:t>
            </a:r>
            <a:r>
              <a:rPr lang="tr-TR" dirty="0" smtClean="0"/>
              <a:t> </a:t>
            </a:r>
            <a:r>
              <a:rPr lang="tr-TR" u="sng" dirty="0" err="1" smtClean="0"/>
              <a:t>farenks</a:t>
            </a:r>
            <a:r>
              <a:rPr lang="tr-TR" u="sng" dirty="0" smtClean="0"/>
              <a:t> boşluğu</a:t>
            </a:r>
            <a:r>
              <a:rPr lang="tr-TR" dirty="0" smtClean="0"/>
              <a:t>: dilin </a:t>
            </a:r>
            <a:r>
              <a:rPr lang="tr-TR" dirty="0" err="1" smtClean="0"/>
              <a:t>yükekliği</a:t>
            </a:r>
            <a:r>
              <a:rPr lang="tr-TR" dirty="0" smtClean="0"/>
              <a:t> F1 değerinde belirleyicidir. Bu </a:t>
            </a:r>
            <a:r>
              <a:rPr lang="tr-TR" dirty="0" err="1" smtClean="0"/>
              <a:t>formant</a:t>
            </a:r>
            <a:r>
              <a:rPr lang="tr-TR" dirty="0" smtClean="0"/>
              <a:t> ünlülerin belirlenmesinde önemli rol aldığı gibi kişiye özgü </a:t>
            </a:r>
            <a:r>
              <a:rPr lang="tr-TR" dirty="0" err="1" smtClean="0"/>
              <a:t>tınınında</a:t>
            </a:r>
            <a:r>
              <a:rPr lang="tr-TR" dirty="0" smtClean="0"/>
              <a:t> tanınmasında rol oynar.</a:t>
            </a:r>
          </a:p>
          <a:p>
            <a:pPr algn="just"/>
            <a:r>
              <a:rPr lang="tr-TR" dirty="0" smtClean="0"/>
              <a:t>/i/:F1 350 Hz  /a /: F1 850 Hz </a:t>
            </a:r>
            <a:r>
              <a:rPr lang="tr-TR" b="1" dirty="0" smtClean="0"/>
              <a:t>Neden?</a:t>
            </a:r>
          </a:p>
          <a:p>
            <a:pPr algn="just"/>
            <a:r>
              <a:rPr lang="tr-TR" b="1" dirty="0" smtClean="0"/>
              <a:t>F2:  </a:t>
            </a:r>
            <a:r>
              <a:rPr lang="tr-TR" u="sng" dirty="0" smtClean="0"/>
              <a:t>ağız boşluğu</a:t>
            </a:r>
            <a:r>
              <a:rPr lang="tr-TR" dirty="0" smtClean="0"/>
              <a:t>: dil, çene, dudak, yumuşak damak</a:t>
            </a:r>
          </a:p>
          <a:p>
            <a:pPr algn="just"/>
            <a:r>
              <a:rPr lang="tr-TR" dirty="0" smtClean="0"/>
              <a:t>/i/:F2 2750 Hz  /a/: F2 1170 Hz </a:t>
            </a:r>
            <a:r>
              <a:rPr lang="tr-TR" b="1" dirty="0" smtClean="0"/>
              <a:t>Neden?</a:t>
            </a:r>
          </a:p>
          <a:p>
            <a:pPr algn="just"/>
            <a:endParaRPr lang="tr-TR" b="1" dirty="0" smtClean="0"/>
          </a:p>
          <a:p>
            <a:pPr algn="just"/>
            <a:r>
              <a:rPr lang="tr-TR" b="1" dirty="0" smtClean="0"/>
              <a:t>F1 &amp; F2  : </a:t>
            </a:r>
            <a:r>
              <a:rPr lang="tr-TR" b="1" i="1" dirty="0" err="1" smtClean="0"/>
              <a:t>vowel</a:t>
            </a:r>
            <a:r>
              <a:rPr lang="tr-TR" b="1" i="1" dirty="0" smtClean="0"/>
              <a:t> </a:t>
            </a:r>
            <a:r>
              <a:rPr lang="tr-TR" b="1" i="1" dirty="0" err="1" smtClean="0"/>
              <a:t>formants</a:t>
            </a:r>
            <a:endParaRPr lang="tr-TR" b="1" i="1" dirty="0" smtClean="0"/>
          </a:p>
          <a:p>
            <a:pPr algn="just"/>
            <a:endParaRPr lang="tr-TR" b="1" dirty="0" smtClean="0"/>
          </a:p>
          <a:p>
            <a:pPr algn="just"/>
            <a:r>
              <a:rPr lang="tr-TR" b="1" dirty="0" smtClean="0"/>
              <a:t>Temel olarak dil ve çene pozisyonu ünlüleri belirler.</a:t>
            </a:r>
          </a:p>
        </p:txBody>
      </p:sp>
      <p:sp>
        <p:nvSpPr>
          <p:cNvPr id="5" name="4 Sol Ayraç"/>
          <p:cNvSpPr/>
          <p:nvPr/>
        </p:nvSpPr>
        <p:spPr>
          <a:xfrm>
            <a:off x="896816" y="1477109"/>
            <a:ext cx="395654" cy="192258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Metin kutusu"/>
          <p:cNvSpPr txBox="1"/>
          <p:nvPr/>
        </p:nvSpPr>
        <p:spPr>
          <a:xfrm>
            <a:off x="184640" y="1266093"/>
            <a:ext cx="738664" cy="20046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sz="3600" dirty="0" smtClean="0"/>
              <a:t>Ünlüler</a:t>
            </a:r>
            <a:endParaRPr lang="tr-TR" sz="3600" dirty="0"/>
          </a:p>
        </p:txBody>
      </p:sp>
      <p:cxnSp>
        <p:nvCxnSpPr>
          <p:cNvPr id="8" name="7 Düz Bağlayıcı"/>
          <p:cNvCxnSpPr/>
          <p:nvPr/>
        </p:nvCxnSpPr>
        <p:spPr>
          <a:xfrm flipV="1">
            <a:off x="1503485" y="3798277"/>
            <a:ext cx="6884377" cy="46892"/>
          </a:xfrm>
          <a:prstGeom prst="line">
            <a:avLst/>
          </a:prstGeom>
          <a:ln w="22225" cmpd="sng">
            <a:solidFill>
              <a:schemeClr val="tx1"/>
            </a:solidFill>
            <a:prstDash val="lgDash"/>
          </a:ln>
          <a:effectLst>
            <a:outerShdw blurRad="50800" dist="50800" dir="5400000" sx="61000" sy="6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Sol Ok"/>
          <p:cNvSpPr/>
          <p:nvPr/>
        </p:nvSpPr>
        <p:spPr>
          <a:xfrm rot="20313407">
            <a:off x="3665102" y="286866"/>
            <a:ext cx="2613162" cy="888930"/>
          </a:xfrm>
          <a:prstGeom prst="lef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Ses yolunun en büyük rezonans boşluğu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2" name="1 Başlık"/>
          <p:cNvSpPr txBox="1">
            <a:spLocks/>
          </p:cNvSpPr>
          <p:nvPr/>
        </p:nvSpPr>
        <p:spPr>
          <a:xfrm>
            <a:off x="6304084" y="1798880"/>
            <a:ext cx="2839916" cy="11787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dar alan      geniş alan</a:t>
            </a:r>
            <a:endParaRPr lang="tr-TR" sz="26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12 Sağ Ok"/>
          <p:cNvSpPr/>
          <p:nvPr/>
        </p:nvSpPr>
        <p:spPr>
          <a:xfrm rot="16200000">
            <a:off x="7206762" y="2391510"/>
            <a:ext cx="480646" cy="316523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Sağ Ok"/>
          <p:cNvSpPr/>
          <p:nvPr/>
        </p:nvSpPr>
        <p:spPr>
          <a:xfrm rot="5400000">
            <a:off x="8745415" y="2473574"/>
            <a:ext cx="480646" cy="316523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Sağ Ok"/>
          <p:cNvSpPr/>
          <p:nvPr/>
        </p:nvSpPr>
        <p:spPr>
          <a:xfrm rot="19486944">
            <a:off x="-196552" y="3184110"/>
            <a:ext cx="1926743" cy="1815758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>
              <a:solidFill>
                <a:schemeClr val="tx1"/>
              </a:solidFill>
            </a:endParaRP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Ses yolunun ikinci en büyük rezonans boşluğu</a:t>
            </a:r>
          </a:p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Formant yerleri </a:t>
            </a:r>
            <a:endParaRPr lang="tr-TR" dirty="0"/>
          </a:p>
        </p:txBody>
      </p:sp>
      <p:sp>
        <p:nvSpPr>
          <p:cNvPr id="4" name="3 İçerik Yer Tutucusu"/>
          <p:cNvSpPr txBox="1">
            <a:spLocks noGrp="1"/>
          </p:cNvSpPr>
          <p:nvPr>
            <p:ph idx="1"/>
          </p:nvPr>
        </p:nvSpPr>
        <p:spPr>
          <a:xfrm>
            <a:off x="404446" y="1235169"/>
            <a:ext cx="8124093" cy="825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600" b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F3: 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ağız ön kısmı, dil ucu ve dişler arasında oluşan rezonans frekans   </a:t>
            </a:r>
          </a:p>
          <a:p>
            <a:pPr algn="just"/>
            <a:endParaRPr lang="tr-TR" sz="2600" b="1" i="1" dirty="0" smtClean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tr-TR" sz="2600" b="1" i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İlk üç </a:t>
            </a:r>
            <a:r>
              <a:rPr lang="tr-TR" sz="2600" b="1" i="1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formant</a:t>
            </a:r>
            <a:r>
              <a:rPr lang="tr-TR" sz="2600" b="1" i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konuşma sesleri ile ilgiliyken sonraki </a:t>
            </a:r>
            <a:r>
              <a:rPr lang="tr-TR" sz="2600" b="1" i="1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formantlar</a:t>
            </a:r>
            <a:r>
              <a:rPr lang="tr-TR" sz="2600" b="1" i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daha çok şarkı sesini tanımlar.</a:t>
            </a:r>
          </a:p>
          <a:p>
            <a:pPr algn="just"/>
            <a:endParaRPr lang="tr-TR" sz="2600" b="1" i="1" dirty="0" smtClean="0"/>
          </a:p>
          <a:p>
            <a:pPr algn="just"/>
            <a:endParaRPr lang="tr-TR" sz="2600" b="1" i="1" dirty="0" smtClean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F4/F5: </a:t>
            </a:r>
            <a:r>
              <a:rPr lang="tr-TR" sz="2600" dirty="0" smtClean="0"/>
              <a:t>Mask bölgesi, ses yolunun uzatılması ve </a:t>
            </a:r>
            <a:r>
              <a:rPr lang="tr-TR" sz="2600" dirty="0" err="1" smtClean="0"/>
              <a:t>nazalite</a:t>
            </a:r>
            <a:r>
              <a:rPr lang="tr-TR" sz="2600" dirty="0" smtClean="0"/>
              <a:t> ile oluşurlar. B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ilinçli kontrolü çok zor, genelde </a:t>
            </a:r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spektograma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yansımayacak kadar zayıf ancak eğitimli seslerde dengeli perde üretimi, </a:t>
            </a:r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larenksin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düşürülmesi ve solunum desteği ile ortaya çıkan </a:t>
            </a:r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formantlardır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(</a:t>
            </a:r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Singers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/</a:t>
            </a:r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actors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formant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).</a:t>
            </a:r>
          </a:p>
          <a:p>
            <a:pPr algn="just"/>
            <a:endParaRPr lang="tr-TR" sz="2600" dirty="0" smtClean="0"/>
          </a:p>
          <a:p>
            <a:pPr algn="just"/>
            <a:r>
              <a:rPr lang="tr-TR" sz="2600" dirty="0" err="1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Formantlar</a:t>
            </a:r>
            <a:r>
              <a:rPr lang="tr-TR" sz="2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 sadece ünlüleri nesnelleştirmede ve tanımlamada kullanılırlar. Çünkü ünsüzler de ses yolu tek bir rezonans tüpü olma özelliğini kaybeder. Ve enerji kümelenmeleri farklılık gösterir.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F1 </a:t>
            </a:r>
            <a:r>
              <a:rPr lang="tr-TR" b="1" dirty="0" smtClean="0"/>
              <a:t>˜˜ 500 Hz</a:t>
            </a:r>
          </a:p>
          <a:p>
            <a:endParaRPr lang="tr-TR" b="1" dirty="0" smtClean="0"/>
          </a:p>
          <a:p>
            <a:r>
              <a:rPr lang="tr-TR" dirty="0" smtClean="0"/>
              <a:t>F2 </a:t>
            </a:r>
            <a:r>
              <a:rPr lang="tr-TR" b="1" dirty="0" smtClean="0"/>
              <a:t>˜˜ 1500 Hz</a:t>
            </a:r>
          </a:p>
          <a:p>
            <a:endParaRPr lang="tr-TR" b="1" dirty="0" smtClean="0"/>
          </a:p>
          <a:p>
            <a:r>
              <a:rPr lang="tr-TR" dirty="0" smtClean="0"/>
              <a:t>F3 </a:t>
            </a:r>
            <a:r>
              <a:rPr lang="tr-TR" b="1" dirty="0" smtClean="0"/>
              <a:t>˜˜ 2500 Hz</a:t>
            </a:r>
          </a:p>
          <a:p>
            <a:endParaRPr lang="tr-TR" b="1" dirty="0" smtClean="0"/>
          </a:p>
          <a:p>
            <a:r>
              <a:rPr lang="tr-TR" dirty="0" smtClean="0"/>
              <a:t>F4 </a:t>
            </a:r>
            <a:r>
              <a:rPr lang="tr-TR" b="1" dirty="0" smtClean="0"/>
              <a:t>˜˜ 3500 Hz</a:t>
            </a:r>
          </a:p>
          <a:p>
            <a:endParaRPr lang="tr-TR" b="1" dirty="0" smtClean="0"/>
          </a:p>
          <a:p>
            <a:pPr algn="just"/>
            <a:r>
              <a:rPr lang="tr-TR" b="1" dirty="0" smtClean="0"/>
              <a:t>1.75 m boyunda bir erkek için ortalama değerlerdir. Ses yolu kabaca boy uzunluğunun % 10’u kadardır.</a:t>
            </a:r>
          </a:p>
          <a:p>
            <a:pPr algn="just"/>
            <a:endParaRPr lang="tr-TR" b="1" dirty="0" smtClean="0"/>
          </a:p>
          <a:p>
            <a:pPr algn="just"/>
            <a:r>
              <a:rPr lang="tr-TR" b="1" dirty="0" err="1" smtClean="0"/>
              <a:t>Formantlar</a:t>
            </a:r>
            <a:r>
              <a:rPr lang="tr-TR" b="1" dirty="0" smtClean="0"/>
              <a:t> ortalama </a:t>
            </a:r>
            <a:r>
              <a:rPr lang="tr-TR" dirty="0" smtClean="0"/>
              <a:t>1000 </a:t>
            </a:r>
            <a:r>
              <a:rPr lang="tr-TR" b="1" dirty="0" err="1" smtClean="0"/>
              <a:t>Hz’lik</a:t>
            </a:r>
            <a:r>
              <a:rPr lang="tr-TR" b="1" dirty="0" smtClean="0"/>
              <a:t> duraklarla oluşurlar. Oluşum örüntüsü: 1x-3x-5x.</a:t>
            </a:r>
          </a:p>
          <a:p>
            <a:endParaRPr lang="tr-TR" b="1" dirty="0" smtClean="0"/>
          </a:p>
          <a:p>
            <a:endParaRPr lang="tr-TR" b="1" dirty="0" smtClean="0"/>
          </a:p>
          <a:p>
            <a:endParaRPr lang="tr-TR" b="1" dirty="0" smtClean="0"/>
          </a:p>
          <a:p>
            <a:endParaRPr lang="tr-TR" b="1" dirty="0" smtClean="0"/>
          </a:p>
          <a:p>
            <a:endParaRPr lang="tr-TR" b="1" dirty="0" smtClean="0"/>
          </a:p>
          <a:p>
            <a:endParaRPr lang="tr-TR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VOWELS (ÜNLÜLER)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Ses yolu engellenmeden çıkarılan konuşma sesleridir.</a:t>
            </a:r>
          </a:p>
          <a:p>
            <a:r>
              <a:rPr lang="tr-TR" dirty="0"/>
              <a:t>Ünlüler, vokal </a:t>
            </a:r>
            <a:r>
              <a:rPr lang="tr-TR" dirty="0" err="1"/>
              <a:t>kordlar</a:t>
            </a:r>
            <a:r>
              <a:rPr lang="tr-TR" dirty="0"/>
              <a:t> tarafından üretildikten sonra ses yolu tarafından fazla engellenmezler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a,e,i,o </a:t>
            </a:r>
            <a:r>
              <a:rPr lang="tr-TR" dirty="0"/>
              <a:t>ve </a:t>
            </a:r>
            <a:r>
              <a:rPr lang="tr-TR" dirty="0" smtClean="0"/>
              <a:t>u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VOWELS (ÜNLÜLER)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2800" dirty="0"/>
              <a:t>Ünlülerin sınıflandırılması</a:t>
            </a:r>
            <a:r>
              <a:rPr lang="tr-TR" sz="2800" dirty="0" smtClean="0"/>
              <a:t>:</a:t>
            </a:r>
          </a:p>
          <a:p>
            <a:endParaRPr lang="tr-TR" sz="2800" dirty="0"/>
          </a:p>
          <a:p>
            <a:pPr lvl="1"/>
            <a:r>
              <a:rPr lang="tr-TR" sz="2400" dirty="0"/>
              <a:t>Örneğin /i/ sesi yüksek frekans niteliğinden dolayı kolay ayırt edilen bir sestir.</a:t>
            </a:r>
          </a:p>
          <a:p>
            <a:pPr lvl="1"/>
            <a:r>
              <a:rPr lang="tr-TR" sz="2400" dirty="0"/>
              <a:t>Yüksek </a:t>
            </a:r>
            <a:r>
              <a:rPr lang="tr-TR" sz="2400" dirty="0" err="1"/>
              <a:t>frekansda</a:t>
            </a:r>
            <a:r>
              <a:rPr lang="tr-TR" sz="2400" dirty="0"/>
              <a:t> çıkarılması için ses yolunun daraltılması gerekir.</a:t>
            </a:r>
          </a:p>
          <a:p>
            <a:pPr lvl="1"/>
            <a:r>
              <a:rPr lang="tr-TR" sz="2400" dirty="0"/>
              <a:t>Konuşmacı dilini </a:t>
            </a:r>
            <a:r>
              <a:rPr lang="tr-TR" sz="2400" dirty="0" err="1"/>
              <a:t>yüksetir</a:t>
            </a:r>
            <a:r>
              <a:rPr lang="tr-TR" sz="2400" dirty="0"/>
              <a:t> ve öne götürür.</a:t>
            </a:r>
          </a:p>
          <a:p>
            <a:pPr lvl="1"/>
            <a:r>
              <a:rPr lang="tr-TR" sz="2400" dirty="0"/>
              <a:t>Dil damağa yaklaşır ve sesin dar bir kanaldan çıkmasını sağlar.</a:t>
            </a:r>
          </a:p>
          <a:p>
            <a:pPr lvl="1"/>
            <a:r>
              <a:rPr lang="tr-TR" sz="2400" dirty="0"/>
              <a:t>/i/ sesi, yüksek, ileri ve düz ünlü sınıfında yer alır.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/>
              <a:t>ÜNLÜLERİN SINIFLANDIRILMASI</a:t>
            </a:r>
          </a:p>
        </p:txBody>
      </p:sp>
      <p:sp>
        <p:nvSpPr>
          <p:cNvPr id="136204" name="Rectangle 1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İlk olarak ünlüler dilin yüksekliğine göre sınıflandırılırlar.</a:t>
            </a:r>
          </a:p>
          <a:p>
            <a:r>
              <a:rPr lang="tr-TR" sz="2800"/>
              <a:t>3 seviye dikkate alınır: Yüksek, Orta ve alçak ünlüler.</a:t>
            </a:r>
          </a:p>
        </p:txBody>
      </p:sp>
      <p:pic>
        <p:nvPicPr>
          <p:cNvPr id="136199" name="Picture 7" descr="TongueHeight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4076700"/>
            <a:ext cx="2303462" cy="2376488"/>
          </a:xfrm>
        </p:spPr>
      </p:pic>
      <p:pic>
        <p:nvPicPr>
          <p:cNvPr id="136201" name="Picture 9" descr="TongueHeigh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4076700"/>
            <a:ext cx="2305050" cy="2376488"/>
          </a:xfrm>
          <a:prstGeom prst="rect">
            <a:avLst/>
          </a:prstGeom>
          <a:noFill/>
        </p:spPr>
      </p:pic>
      <p:pic>
        <p:nvPicPr>
          <p:cNvPr id="136203" name="Picture 11" descr="TongueHeight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4149727"/>
            <a:ext cx="2159000" cy="2303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1220</Words>
  <Application>Microsoft Office PowerPoint</Application>
  <PresentationFormat>Ekran Gösterisi (4:3)</PresentationFormat>
  <Paragraphs>178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SES ve KONUŞMA BİLİMİ    (Temel Kavramlar)</vt:lpstr>
      <vt:lpstr>Frekans, Amplitüd ve Tını (Timbre)</vt:lpstr>
      <vt:lpstr>Normal Ses Üretimi</vt:lpstr>
      <vt:lpstr>Slayt 4</vt:lpstr>
      <vt:lpstr>“VOCAL TRACT-SES YOLU”</vt:lpstr>
      <vt:lpstr>Slayt 6</vt:lpstr>
      <vt:lpstr>SES YOLU (ÖNEMLİ YAPILAR)</vt:lpstr>
      <vt:lpstr>SES YOLU (ÖNEMLİ YAPILAR)</vt:lpstr>
      <vt:lpstr>SES YOLU (ÖNEMLİ YAPILAR)</vt:lpstr>
      <vt:lpstr>SES YOLU (ÖNEMLİ YAPILAR)</vt:lpstr>
      <vt:lpstr>SES YOLU (ÖNEMLİ YAPILAR)</vt:lpstr>
      <vt:lpstr>SES YOLU (ÖNEMLİ YAPILAR)</vt:lpstr>
      <vt:lpstr>ÜNLÜ ÜRETİMİNİN AKUSTİK TEORİSİ</vt:lpstr>
      <vt:lpstr>BİR TARAFI AÇIK REZONANS TÜPÜ</vt:lpstr>
      <vt:lpstr>BİR TARAFI AÇIK REZONANS TÜPÜ</vt:lpstr>
      <vt:lpstr>Slayt 16</vt:lpstr>
      <vt:lpstr>Rezonans Nedir?</vt:lpstr>
      <vt:lpstr>Formant Nedir?</vt:lpstr>
      <vt:lpstr>Formant Ne Değildir?</vt:lpstr>
      <vt:lpstr>Formant yerleri </vt:lpstr>
      <vt:lpstr>Formant yerleri </vt:lpstr>
      <vt:lpstr>Slayt 22</vt:lpstr>
      <vt:lpstr>VOWELS (ÜNLÜLER)</vt:lpstr>
      <vt:lpstr>VOWELS (ÜNLÜLER)</vt:lpstr>
      <vt:lpstr>ÜNLÜLERİN SINIFLANDIRILMASI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Korhan</dc:creator>
  <cp:lastModifiedBy>Korhan</cp:lastModifiedBy>
  <cp:revision>2</cp:revision>
  <dcterms:created xsi:type="dcterms:W3CDTF">2019-12-24T03:58:09Z</dcterms:created>
  <dcterms:modified xsi:type="dcterms:W3CDTF">2021-03-17T09:38:54Z</dcterms:modified>
</cp:coreProperties>
</file>