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92" r:id="rId2"/>
    <p:sldId id="308" r:id="rId3"/>
    <p:sldId id="413" r:id="rId4"/>
    <p:sldId id="414" r:id="rId5"/>
    <p:sldId id="415" r:id="rId6"/>
    <p:sldId id="416" r:id="rId7"/>
    <p:sldId id="412" r:id="rId8"/>
    <p:sldId id="411" r:id="rId9"/>
    <p:sldId id="399" r:id="rId10"/>
    <p:sldId id="400" r:id="rId11"/>
    <p:sldId id="421" r:id="rId12"/>
    <p:sldId id="405" r:id="rId13"/>
    <p:sldId id="406" r:id="rId14"/>
    <p:sldId id="404" r:id="rId15"/>
    <p:sldId id="403" r:id="rId16"/>
    <p:sldId id="407" r:id="rId17"/>
    <p:sldId id="408" r:id="rId18"/>
    <p:sldId id="409" r:id="rId19"/>
    <p:sldId id="393" r:id="rId20"/>
    <p:sldId id="395" r:id="rId21"/>
    <p:sldId id="396" r:id="rId22"/>
    <p:sldId id="397" r:id="rId23"/>
    <p:sldId id="422" r:id="rId24"/>
    <p:sldId id="417" r:id="rId25"/>
    <p:sldId id="418" r:id="rId26"/>
    <p:sldId id="419" r:id="rId27"/>
    <p:sldId id="420"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DA4EB-CBA8-4560-8C85-E81E30267E7B}" type="datetimeFigureOut">
              <a:rPr lang="tr-TR" smtClean="0"/>
              <a:t>26.10.2022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33E9C8-EAC0-4FA5-BFE6-C55C22AECEF1}" type="slidenum">
              <a:rPr lang="tr-TR" smtClean="0"/>
              <a:t>‹#›</a:t>
            </a:fld>
            <a:endParaRPr lang="tr-TR"/>
          </a:p>
        </p:txBody>
      </p:sp>
    </p:spTree>
    <p:extLst>
      <p:ext uri="{BB962C8B-B14F-4D97-AF65-F5344CB8AC3E}">
        <p14:creationId xmlns:p14="http://schemas.microsoft.com/office/powerpoint/2010/main" val="664878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1</a:t>
            </a:fld>
            <a:endParaRPr lang="tr-TR"/>
          </a:p>
        </p:txBody>
      </p:sp>
    </p:spTree>
    <p:extLst>
      <p:ext uri="{BB962C8B-B14F-4D97-AF65-F5344CB8AC3E}">
        <p14:creationId xmlns:p14="http://schemas.microsoft.com/office/powerpoint/2010/main" val="3839571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10</a:t>
            </a:fld>
            <a:endParaRPr lang="tr-TR"/>
          </a:p>
        </p:txBody>
      </p:sp>
    </p:spTree>
    <p:extLst>
      <p:ext uri="{BB962C8B-B14F-4D97-AF65-F5344CB8AC3E}">
        <p14:creationId xmlns:p14="http://schemas.microsoft.com/office/powerpoint/2010/main" val="2173265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11</a:t>
            </a:fld>
            <a:endParaRPr lang="tr-TR"/>
          </a:p>
        </p:txBody>
      </p:sp>
    </p:spTree>
    <p:extLst>
      <p:ext uri="{BB962C8B-B14F-4D97-AF65-F5344CB8AC3E}">
        <p14:creationId xmlns:p14="http://schemas.microsoft.com/office/powerpoint/2010/main" val="2213524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12</a:t>
            </a:fld>
            <a:endParaRPr lang="tr-TR"/>
          </a:p>
        </p:txBody>
      </p:sp>
    </p:spTree>
    <p:extLst>
      <p:ext uri="{BB962C8B-B14F-4D97-AF65-F5344CB8AC3E}">
        <p14:creationId xmlns:p14="http://schemas.microsoft.com/office/powerpoint/2010/main" val="699273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13</a:t>
            </a:fld>
            <a:endParaRPr lang="tr-TR"/>
          </a:p>
        </p:txBody>
      </p:sp>
    </p:spTree>
    <p:extLst>
      <p:ext uri="{BB962C8B-B14F-4D97-AF65-F5344CB8AC3E}">
        <p14:creationId xmlns:p14="http://schemas.microsoft.com/office/powerpoint/2010/main" val="2419071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14</a:t>
            </a:fld>
            <a:endParaRPr lang="tr-TR"/>
          </a:p>
        </p:txBody>
      </p:sp>
    </p:spTree>
    <p:extLst>
      <p:ext uri="{BB962C8B-B14F-4D97-AF65-F5344CB8AC3E}">
        <p14:creationId xmlns:p14="http://schemas.microsoft.com/office/powerpoint/2010/main" val="2408558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15</a:t>
            </a:fld>
            <a:endParaRPr lang="tr-TR"/>
          </a:p>
        </p:txBody>
      </p:sp>
    </p:spTree>
    <p:extLst>
      <p:ext uri="{BB962C8B-B14F-4D97-AF65-F5344CB8AC3E}">
        <p14:creationId xmlns:p14="http://schemas.microsoft.com/office/powerpoint/2010/main" val="3938651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16</a:t>
            </a:fld>
            <a:endParaRPr lang="tr-TR"/>
          </a:p>
        </p:txBody>
      </p:sp>
    </p:spTree>
    <p:extLst>
      <p:ext uri="{BB962C8B-B14F-4D97-AF65-F5344CB8AC3E}">
        <p14:creationId xmlns:p14="http://schemas.microsoft.com/office/powerpoint/2010/main" val="3538113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17</a:t>
            </a:fld>
            <a:endParaRPr lang="tr-TR"/>
          </a:p>
        </p:txBody>
      </p:sp>
    </p:spTree>
    <p:extLst>
      <p:ext uri="{BB962C8B-B14F-4D97-AF65-F5344CB8AC3E}">
        <p14:creationId xmlns:p14="http://schemas.microsoft.com/office/powerpoint/2010/main" val="896352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18</a:t>
            </a:fld>
            <a:endParaRPr lang="tr-TR"/>
          </a:p>
        </p:txBody>
      </p:sp>
    </p:spTree>
    <p:extLst>
      <p:ext uri="{BB962C8B-B14F-4D97-AF65-F5344CB8AC3E}">
        <p14:creationId xmlns:p14="http://schemas.microsoft.com/office/powerpoint/2010/main" val="2088524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19</a:t>
            </a:fld>
            <a:endParaRPr lang="tr-TR"/>
          </a:p>
        </p:txBody>
      </p:sp>
    </p:spTree>
    <p:extLst>
      <p:ext uri="{BB962C8B-B14F-4D97-AF65-F5344CB8AC3E}">
        <p14:creationId xmlns:p14="http://schemas.microsoft.com/office/powerpoint/2010/main" val="2354525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2</a:t>
            </a:fld>
            <a:endParaRPr lang="tr-TR"/>
          </a:p>
        </p:txBody>
      </p:sp>
    </p:spTree>
    <p:extLst>
      <p:ext uri="{BB962C8B-B14F-4D97-AF65-F5344CB8AC3E}">
        <p14:creationId xmlns:p14="http://schemas.microsoft.com/office/powerpoint/2010/main" val="2354525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20</a:t>
            </a:fld>
            <a:endParaRPr lang="tr-TR"/>
          </a:p>
        </p:txBody>
      </p:sp>
    </p:spTree>
    <p:extLst>
      <p:ext uri="{BB962C8B-B14F-4D97-AF65-F5344CB8AC3E}">
        <p14:creationId xmlns:p14="http://schemas.microsoft.com/office/powerpoint/2010/main" val="23545253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21</a:t>
            </a:fld>
            <a:endParaRPr lang="tr-TR"/>
          </a:p>
        </p:txBody>
      </p:sp>
    </p:spTree>
    <p:extLst>
      <p:ext uri="{BB962C8B-B14F-4D97-AF65-F5344CB8AC3E}">
        <p14:creationId xmlns:p14="http://schemas.microsoft.com/office/powerpoint/2010/main" val="2354525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22</a:t>
            </a:fld>
            <a:endParaRPr lang="tr-TR"/>
          </a:p>
        </p:txBody>
      </p:sp>
    </p:spTree>
    <p:extLst>
      <p:ext uri="{BB962C8B-B14F-4D97-AF65-F5344CB8AC3E}">
        <p14:creationId xmlns:p14="http://schemas.microsoft.com/office/powerpoint/2010/main" val="2354525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24</a:t>
            </a:fld>
            <a:endParaRPr lang="tr-TR"/>
          </a:p>
        </p:txBody>
      </p:sp>
    </p:spTree>
    <p:extLst>
      <p:ext uri="{BB962C8B-B14F-4D97-AF65-F5344CB8AC3E}">
        <p14:creationId xmlns:p14="http://schemas.microsoft.com/office/powerpoint/2010/main" val="2344092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25</a:t>
            </a:fld>
            <a:endParaRPr lang="tr-TR"/>
          </a:p>
        </p:txBody>
      </p:sp>
    </p:spTree>
    <p:extLst>
      <p:ext uri="{BB962C8B-B14F-4D97-AF65-F5344CB8AC3E}">
        <p14:creationId xmlns:p14="http://schemas.microsoft.com/office/powerpoint/2010/main" val="2111185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26</a:t>
            </a:fld>
            <a:endParaRPr lang="tr-TR"/>
          </a:p>
        </p:txBody>
      </p:sp>
    </p:spTree>
    <p:extLst>
      <p:ext uri="{BB962C8B-B14F-4D97-AF65-F5344CB8AC3E}">
        <p14:creationId xmlns:p14="http://schemas.microsoft.com/office/powerpoint/2010/main" val="4017857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27</a:t>
            </a:fld>
            <a:endParaRPr lang="tr-TR"/>
          </a:p>
        </p:txBody>
      </p:sp>
    </p:spTree>
    <p:extLst>
      <p:ext uri="{BB962C8B-B14F-4D97-AF65-F5344CB8AC3E}">
        <p14:creationId xmlns:p14="http://schemas.microsoft.com/office/powerpoint/2010/main" val="1965264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3</a:t>
            </a:fld>
            <a:endParaRPr lang="tr-TR"/>
          </a:p>
        </p:txBody>
      </p:sp>
    </p:spTree>
    <p:extLst>
      <p:ext uri="{BB962C8B-B14F-4D97-AF65-F5344CB8AC3E}">
        <p14:creationId xmlns:p14="http://schemas.microsoft.com/office/powerpoint/2010/main" val="1684654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4</a:t>
            </a:fld>
            <a:endParaRPr lang="tr-TR"/>
          </a:p>
        </p:txBody>
      </p:sp>
    </p:spTree>
    <p:extLst>
      <p:ext uri="{BB962C8B-B14F-4D97-AF65-F5344CB8AC3E}">
        <p14:creationId xmlns:p14="http://schemas.microsoft.com/office/powerpoint/2010/main" val="3054759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5</a:t>
            </a:fld>
            <a:endParaRPr lang="tr-TR"/>
          </a:p>
        </p:txBody>
      </p:sp>
    </p:spTree>
    <p:extLst>
      <p:ext uri="{BB962C8B-B14F-4D97-AF65-F5344CB8AC3E}">
        <p14:creationId xmlns:p14="http://schemas.microsoft.com/office/powerpoint/2010/main" val="2576345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6</a:t>
            </a:fld>
            <a:endParaRPr lang="tr-TR"/>
          </a:p>
        </p:txBody>
      </p:sp>
    </p:spTree>
    <p:extLst>
      <p:ext uri="{BB962C8B-B14F-4D97-AF65-F5344CB8AC3E}">
        <p14:creationId xmlns:p14="http://schemas.microsoft.com/office/powerpoint/2010/main" val="1800713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7</a:t>
            </a:fld>
            <a:endParaRPr lang="tr-TR"/>
          </a:p>
        </p:txBody>
      </p:sp>
    </p:spTree>
    <p:extLst>
      <p:ext uri="{BB962C8B-B14F-4D97-AF65-F5344CB8AC3E}">
        <p14:creationId xmlns:p14="http://schemas.microsoft.com/office/powerpoint/2010/main" val="712557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8</a:t>
            </a:fld>
            <a:endParaRPr lang="tr-TR"/>
          </a:p>
        </p:txBody>
      </p:sp>
    </p:spTree>
    <p:extLst>
      <p:ext uri="{BB962C8B-B14F-4D97-AF65-F5344CB8AC3E}">
        <p14:creationId xmlns:p14="http://schemas.microsoft.com/office/powerpoint/2010/main" val="3425433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9</a:t>
            </a:fld>
            <a:endParaRPr lang="tr-TR"/>
          </a:p>
        </p:txBody>
      </p:sp>
    </p:spTree>
    <p:extLst>
      <p:ext uri="{BB962C8B-B14F-4D97-AF65-F5344CB8AC3E}">
        <p14:creationId xmlns:p14="http://schemas.microsoft.com/office/powerpoint/2010/main" val="2550994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11B67B-CFF5-BF22-D6BF-3C49BA0D2B0C}"/>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20C30A03-CB88-0835-A7BF-F66D9FADBC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C896ACF9-E64E-FC16-EE4A-2CC000C8D401}"/>
              </a:ext>
            </a:extLst>
          </p:cNvPr>
          <p:cNvSpPr>
            <a:spLocks noGrp="1"/>
          </p:cNvSpPr>
          <p:nvPr>
            <p:ph type="dt" sz="half" idx="10"/>
          </p:nvPr>
        </p:nvSpPr>
        <p:spPr/>
        <p:txBody>
          <a:bodyPr/>
          <a:lstStyle/>
          <a:p>
            <a:fld id="{9963EED9-3030-4303-8D7B-6985708AE43B}" type="datetimeFigureOut">
              <a:rPr lang="tr-TR" smtClean="0"/>
              <a:t>26.10.2022</a:t>
            </a:fld>
            <a:endParaRPr lang="tr-TR"/>
          </a:p>
        </p:txBody>
      </p:sp>
      <p:sp>
        <p:nvSpPr>
          <p:cNvPr id="5" name="Alt Bilgi Yer Tutucusu 4">
            <a:extLst>
              <a:ext uri="{FF2B5EF4-FFF2-40B4-BE49-F238E27FC236}">
                <a16:creationId xmlns:a16="http://schemas.microsoft.com/office/drawing/2014/main" id="{CA2ABD32-50CE-C2BD-7F9A-8BB38D718D6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C203884-8CC0-E35C-9B60-D75598112D0D}"/>
              </a:ext>
            </a:extLst>
          </p:cNvPr>
          <p:cNvSpPr>
            <a:spLocks noGrp="1"/>
          </p:cNvSpPr>
          <p:nvPr>
            <p:ph type="sldNum" sz="quarter" idx="12"/>
          </p:nvPr>
        </p:nvSpPr>
        <p:spPr/>
        <p:txBody>
          <a:bodyPr/>
          <a:lstStyle/>
          <a:p>
            <a:fld id="{5991D37A-7440-46EA-BDBF-16FC5691B91F}" type="slidenum">
              <a:rPr lang="tr-TR" smtClean="0"/>
              <a:t>‹#›</a:t>
            </a:fld>
            <a:endParaRPr lang="tr-TR"/>
          </a:p>
        </p:txBody>
      </p:sp>
    </p:spTree>
    <p:extLst>
      <p:ext uri="{BB962C8B-B14F-4D97-AF65-F5344CB8AC3E}">
        <p14:creationId xmlns:p14="http://schemas.microsoft.com/office/powerpoint/2010/main" val="3631239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90A187-D66A-D5D7-BF64-721A34C41E60}"/>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9C59EFC3-802E-99ED-5C71-B27B85D66B9B}"/>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D1C1F2F-B91A-62F4-3B9F-7793B434183B}"/>
              </a:ext>
            </a:extLst>
          </p:cNvPr>
          <p:cNvSpPr>
            <a:spLocks noGrp="1"/>
          </p:cNvSpPr>
          <p:nvPr>
            <p:ph type="dt" sz="half" idx="10"/>
          </p:nvPr>
        </p:nvSpPr>
        <p:spPr/>
        <p:txBody>
          <a:bodyPr/>
          <a:lstStyle/>
          <a:p>
            <a:fld id="{9963EED9-3030-4303-8D7B-6985708AE43B}" type="datetimeFigureOut">
              <a:rPr lang="tr-TR" smtClean="0"/>
              <a:t>26.10.2022</a:t>
            </a:fld>
            <a:endParaRPr lang="tr-TR"/>
          </a:p>
        </p:txBody>
      </p:sp>
      <p:sp>
        <p:nvSpPr>
          <p:cNvPr id="5" name="Alt Bilgi Yer Tutucusu 4">
            <a:extLst>
              <a:ext uri="{FF2B5EF4-FFF2-40B4-BE49-F238E27FC236}">
                <a16:creationId xmlns:a16="http://schemas.microsoft.com/office/drawing/2014/main" id="{6F4D29FC-43EA-D73E-5298-275DFB00B3D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B79B762-A1BA-1392-0449-67B110396393}"/>
              </a:ext>
            </a:extLst>
          </p:cNvPr>
          <p:cNvSpPr>
            <a:spLocks noGrp="1"/>
          </p:cNvSpPr>
          <p:nvPr>
            <p:ph type="sldNum" sz="quarter" idx="12"/>
          </p:nvPr>
        </p:nvSpPr>
        <p:spPr/>
        <p:txBody>
          <a:bodyPr/>
          <a:lstStyle/>
          <a:p>
            <a:fld id="{5991D37A-7440-46EA-BDBF-16FC5691B91F}" type="slidenum">
              <a:rPr lang="tr-TR" smtClean="0"/>
              <a:t>‹#›</a:t>
            </a:fld>
            <a:endParaRPr lang="tr-TR"/>
          </a:p>
        </p:txBody>
      </p:sp>
    </p:spTree>
    <p:extLst>
      <p:ext uri="{BB962C8B-B14F-4D97-AF65-F5344CB8AC3E}">
        <p14:creationId xmlns:p14="http://schemas.microsoft.com/office/powerpoint/2010/main" val="20690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1D75E731-48C9-C35C-6E6D-F8D53805E88E}"/>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116A882C-390C-E942-E8ED-A8D65707867A}"/>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C19312E-D118-5B7B-46EE-3E8E2F95BF7A}"/>
              </a:ext>
            </a:extLst>
          </p:cNvPr>
          <p:cNvSpPr>
            <a:spLocks noGrp="1"/>
          </p:cNvSpPr>
          <p:nvPr>
            <p:ph type="dt" sz="half" idx="10"/>
          </p:nvPr>
        </p:nvSpPr>
        <p:spPr/>
        <p:txBody>
          <a:bodyPr/>
          <a:lstStyle/>
          <a:p>
            <a:fld id="{9963EED9-3030-4303-8D7B-6985708AE43B}" type="datetimeFigureOut">
              <a:rPr lang="tr-TR" smtClean="0"/>
              <a:t>26.10.2022</a:t>
            </a:fld>
            <a:endParaRPr lang="tr-TR"/>
          </a:p>
        </p:txBody>
      </p:sp>
      <p:sp>
        <p:nvSpPr>
          <p:cNvPr id="5" name="Alt Bilgi Yer Tutucusu 4">
            <a:extLst>
              <a:ext uri="{FF2B5EF4-FFF2-40B4-BE49-F238E27FC236}">
                <a16:creationId xmlns:a16="http://schemas.microsoft.com/office/drawing/2014/main" id="{F6113ACD-0C8F-CF92-59F1-3D0C248A7E9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43D838E-D7DA-132F-C13D-03BBC8B452FA}"/>
              </a:ext>
            </a:extLst>
          </p:cNvPr>
          <p:cNvSpPr>
            <a:spLocks noGrp="1"/>
          </p:cNvSpPr>
          <p:nvPr>
            <p:ph type="sldNum" sz="quarter" idx="12"/>
          </p:nvPr>
        </p:nvSpPr>
        <p:spPr/>
        <p:txBody>
          <a:bodyPr/>
          <a:lstStyle/>
          <a:p>
            <a:fld id="{5991D37A-7440-46EA-BDBF-16FC5691B91F}" type="slidenum">
              <a:rPr lang="tr-TR" smtClean="0"/>
              <a:t>‹#›</a:t>
            </a:fld>
            <a:endParaRPr lang="tr-TR"/>
          </a:p>
        </p:txBody>
      </p:sp>
    </p:spTree>
    <p:extLst>
      <p:ext uri="{BB962C8B-B14F-4D97-AF65-F5344CB8AC3E}">
        <p14:creationId xmlns:p14="http://schemas.microsoft.com/office/powerpoint/2010/main" val="4028987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10445E-D895-AE2A-817F-D5E6E5DE33B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89ABB08-D501-612C-C413-415620DFB669}"/>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9A9A12B-0198-8EB8-9891-55CB41CCF397}"/>
              </a:ext>
            </a:extLst>
          </p:cNvPr>
          <p:cNvSpPr>
            <a:spLocks noGrp="1"/>
          </p:cNvSpPr>
          <p:nvPr>
            <p:ph type="dt" sz="half" idx="10"/>
          </p:nvPr>
        </p:nvSpPr>
        <p:spPr/>
        <p:txBody>
          <a:bodyPr/>
          <a:lstStyle/>
          <a:p>
            <a:fld id="{9963EED9-3030-4303-8D7B-6985708AE43B}" type="datetimeFigureOut">
              <a:rPr lang="tr-TR" smtClean="0"/>
              <a:t>26.10.2022</a:t>
            </a:fld>
            <a:endParaRPr lang="tr-TR"/>
          </a:p>
        </p:txBody>
      </p:sp>
      <p:sp>
        <p:nvSpPr>
          <p:cNvPr id="5" name="Alt Bilgi Yer Tutucusu 4">
            <a:extLst>
              <a:ext uri="{FF2B5EF4-FFF2-40B4-BE49-F238E27FC236}">
                <a16:creationId xmlns:a16="http://schemas.microsoft.com/office/drawing/2014/main" id="{0B8FCA14-ADC0-FF34-0A5E-A980E83D90C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B52B85D-A4F2-17B7-2AC8-F09E3F4481A8}"/>
              </a:ext>
            </a:extLst>
          </p:cNvPr>
          <p:cNvSpPr>
            <a:spLocks noGrp="1"/>
          </p:cNvSpPr>
          <p:nvPr>
            <p:ph type="sldNum" sz="quarter" idx="12"/>
          </p:nvPr>
        </p:nvSpPr>
        <p:spPr/>
        <p:txBody>
          <a:bodyPr/>
          <a:lstStyle/>
          <a:p>
            <a:fld id="{5991D37A-7440-46EA-BDBF-16FC5691B91F}" type="slidenum">
              <a:rPr lang="tr-TR" smtClean="0"/>
              <a:t>‹#›</a:t>
            </a:fld>
            <a:endParaRPr lang="tr-TR"/>
          </a:p>
        </p:txBody>
      </p:sp>
    </p:spTree>
    <p:extLst>
      <p:ext uri="{BB962C8B-B14F-4D97-AF65-F5344CB8AC3E}">
        <p14:creationId xmlns:p14="http://schemas.microsoft.com/office/powerpoint/2010/main" val="4292085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819539-4D78-6EE1-DE5C-5BD01AA60AA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69E69861-D5EA-A45C-0D73-E65B11FC2F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69DA99F-1113-77BC-3A59-3661B7D685B4}"/>
              </a:ext>
            </a:extLst>
          </p:cNvPr>
          <p:cNvSpPr>
            <a:spLocks noGrp="1"/>
          </p:cNvSpPr>
          <p:nvPr>
            <p:ph type="dt" sz="half" idx="10"/>
          </p:nvPr>
        </p:nvSpPr>
        <p:spPr/>
        <p:txBody>
          <a:bodyPr/>
          <a:lstStyle/>
          <a:p>
            <a:fld id="{9963EED9-3030-4303-8D7B-6985708AE43B}" type="datetimeFigureOut">
              <a:rPr lang="tr-TR" smtClean="0"/>
              <a:t>26.10.2022</a:t>
            </a:fld>
            <a:endParaRPr lang="tr-TR"/>
          </a:p>
        </p:txBody>
      </p:sp>
      <p:sp>
        <p:nvSpPr>
          <p:cNvPr id="5" name="Alt Bilgi Yer Tutucusu 4">
            <a:extLst>
              <a:ext uri="{FF2B5EF4-FFF2-40B4-BE49-F238E27FC236}">
                <a16:creationId xmlns:a16="http://schemas.microsoft.com/office/drawing/2014/main" id="{51C0C0C8-0749-54B5-5995-A693815FD88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075EA56-BE7D-42D0-3706-E00AA17939CF}"/>
              </a:ext>
            </a:extLst>
          </p:cNvPr>
          <p:cNvSpPr>
            <a:spLocks noGrp="1"/>
          </p:cNvSpPr>
          <p:nvPr>
            <p:ph type="sldNum" sz="quarter" idx="12"/>
          </p:nvPr>
        </p:nvSpPr>
        <p:spPr/>
        <p:txBody>
          <a:bodyPr/>
          <a:lstStyle/>
          <a:p>
            <a:fld id="{5991D37A-7440-46EA-BDBF-16FC5691B91F}" type="slidenum">
              <a:rPr lang="tr-TR" smtClean="0"/>
              <a:t>‹#›</a:t>
            </a:fld>
            <a:endParaRPr lang="tr-TR"/>
          </a:p>
        </p:txBody>
      </p:sp>
    </p:spTree>
    <p:extLst>
      <p:ext uri="{BB962C8B-B14F-4D97-AF65-F5344CB8AC3E}">
        <p14:creationId xmlns:p14="http://schemas.microsoft.com/office/powerpoint/2010/main" val="3632687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DC59D7-0333-B9A7-F70E-D98F9E554D4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F8543A7-CD81-A12D-A7FE-DB4943557740}"/>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A33934E1-B5F8-2CA6-C0C9-F38DC1404F0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D995FDD3-A0B0-C178-2A9B-262B989A880E}"/>
              </a:ext>
            </a:extLst>
          </p:cNvPr>
          <p:cNvSpPr>
            <a:spLocks noGrp="1"/>
          </p:cNvSpPr>
          <p:nvPr>
            <p:ph type="dt" sz="half" idx="10"/>
          </p:nvPr>
        </p:nvSpPr>
        <p:spPr/>
        <p:txBody>
          <a:bodyPr/>
          <a:lstStyle/>
          <a:p>
            <a:fld id="{9963EED9-3030-4303-8D7B-6985708AE43B}" type="datetimeFigureOut">
              <a:rPr lang="tr-TR" smtClean="0"/>
              <a:t>26.10.2022</a:t>
            </a:fld>
            <a:endParaRPr lang="tr-TR"/>
          </a:p>
        </p:txBody>
      </p:sp>
      <p:sp>
        <p:nvSpPr>
          <p:cNvPr id="6" name="Alt Bilgi Yer Tutucusu 5">
            <a:extLst>
              <a:ext uri="{FF2B5EF4-FFF2-40B4-BE49-F238E27FC236}">
                <a16:creationId xmlns:a16="http://schemas.microsoft.com/office/drawing/2014/main" id="{F3C5F7D1-D096-CD0D-4E88-61382ABF92E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AC93B1C-06FE-EAB3-4F7C-AE8D7A20C22B}"/>
              </a:ext>
            </a:extLst>
          </p:cNvPr>
          <p:cNvSpPr>
            <a:spLocks noGrp="1"/>
          </p:cNvSpPr>
          <p:nvPr>
            <p:ph type="sldNum" sz="quarter" idx="12"/>
          </p:nvPr>
        </p:nvSpPr>
        <p:spPr/>
        <p:txBody>
          <a:bodyPr/>
          <a:lstStyle/>
          <a:p>
            <a:fld id="{5991D37A-7440-46EA-BDBF-16FC5691B91F}" type="slidenum">
              <a:rPr lang="tr-TR" smtClean="0"/>
              <a:t>‹#›</a:t>
            </a:fld>
            <a:endParaRPr lang="tr-TR"/>
          </a:p>
        </p:txBody>
      </p:sp>
    </p:spTree>
    <p:extLst>
      <p:ext uri="{BB962C8B-B14F-4D97-AF65-F5344CB8AC3E}">
        <p14:creationId xmlns:p14="http://schemas.microsoft.com/office/powerpoint/2010/main" val="2712990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0AFD42-B016-FF95-DDBE-489A031E48B2}"/>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2DD4325-25C9-E79B-3B27-1D46E16E29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12AE40E3-BD2F-3E87-28B3-E3828CF3D004}"/>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5FAEFE07-DFAA-A2AC-6970-08B8D1AE46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CD405E7-04BB-5480-DD63-DA645B5B6757}"/>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FF8B9ABD-42E6-421C-FB4C-35CEA4504983}"/>
              </a:ext>
            </a:extLst>
          </p:cNvPr>
          <p:cNvSpPr>
            <a:spLocks noGrp="1"/>
          </p:cNvSpPr>
          <p:nvPr>
            <p:ph type="dt" sz="half" idx="10"/>
          </p:nvPr>
        </p:nvSpPr>
        <p:spPr/>
        <p:txBody>
          <a:bodyPr/>
          <a:lstStyle/>
          <a:p>
            <a:fld id="{9963EED9-3030-4303-8D7B-6985708AE43B}" type="datetimeFigureOut">
              <a:rPr lang="tr-TR" smtClean="0"/>
              <a:t>26.10.2022</a:t>
            </a:fld>
            <a:endParaRPr lang="tr-TR"/>
          </a:p>
        </p:txBody>
      </p:sp>
      <p:sp>
        <p:nvSpPr>
          <p:cNvPr id="8" name="Alt Bilgi Yer Tutucusu 7">
            <a:extLst>
              <a:ext uri="{FF2B5EF4-FFF2-40B4-BE49-F238E27FC236}">
                <a16:creationId xmlns:a16="http://schemas.microsoft.com/office/drawing/2014/main" id="{5088591E-B8D8-7AC6-6F54-CCCAC68E9EEA}"/>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32F13669-7905-C1D2-041B-1CCBFCF52D3D}"/>
              </a:ext>
            </a:extLst>
          </p:cNvPr>
          <p:cNvSpPr>
            <a:spLocks noGrp="1"/>
          </p:cNvSpPr>
          <p:nvPr>
            <p:ph type="sldNum" sz="quarter" idx="12"/>
          </p:nvPr>
        </p:nvSpPr>
        <p:spPr/>
        <p:txBody>
          <a:bodyPr/>
          <a:lstStyle/>
          <a:p>
            <a:fld id="{5991D37A-7440-46EA-BDBF-16FC5691B91F}" type="slidenum">
              <a:rPr lang="tr-TR" smtClean="0"/>
              <a:t>‹#›</a:t>
            </a:fld>
            <a:endParaRPr lang="tr-TR"/>
          </a:p>
        </p:txBody>
      </p:sp>
    </p:spTree>
    <p:extLst>
      <p:ext uri="{BB962C8B-B14F-4D97-AF65-F5344CB8AC3E}">
        <p14:creationId xmlns:p14="http://schemas.microsoft.com/office/powerpoint/2010/main" val="3419683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2D6EE0-6574-8420-81B4-9449EF15596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AD4A1F1B-53C4-752A-D8D0-29EA1C7D41E0}"/>
              </a:ext>
            </a:extLst>
          </p:cNvPr>
          <p:cNvSpPr>
            <a:spLocks noGrp="1"/>
          </p:cNvSpPr>
          <p:nvPr>
            <p:ph type="dt" sz="half" idx="10"/>
          </p:nvPr>
        </p:nvSpPr>
        <p:spPr/>
        <p:txBody>
          <a:bodyPr/>
          <a:lstStyle/>
          <a:p>
            <a:fld id="{9963EED9-3030-4303-8D7B-6985708AE43B}" type="datetimeFigureOut">
              <a:rPr lang="tr-TR" smtClean="0"/>
              <a:t>26.10.2022</a:t>
            </a:fld>
            <a:endParaRPr lang="tr-TR"/>
          </a:p>
        </p:txBody>
      </p:sp>
      <p:sp>
        <p:nvSpPr>
          <p:cNvPr id="4" name="Alt Bilgi Yer Tutucusu 3">
            <a:extLst>
              <a:ext uri="{FF2B5EF4-FFF2-40B4-BE49-F238E27FC236}">
                <a16:creationId xmlns:a16="http://schemas.microsoft.com/office/drawing/2014/main" id="{06217EFF-CD99-DCDD-C742-A35DD0A70897}"/>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3C77673E-FBC9-BFBF-D59F-4ABE23FA1FD6}"/>
              </a:ext>
            </a:extLst>
          </p:cNvPr>
          <p:cNvSpPr>
            <a:spLocks noGrp="1"/>
          </p:cNvSpPr>
          <p:nvPr>
            <p:ph type="sldNum" sz="quarter" idx="12"/>
          </p:nvPr>
        </p:nvSpPr>
        <p:spPr/>
        <p:txBody>
          <a:bodyPr/>
          <a:lstStyle/>
          <a:p>
            <a:fld id="{5991D37A-7440-46EA-BDBF-16FC5691B91F}" type="slidenum">
              <a:rPr lang="tr-TR" smtClean="0"/>
              <a:t>‹#›</a:t>
            </a:fld>
            <a:endParaRPr lang="tr-TR"/>
          </a:p>
        </p:txBody>
      </p:sp>
    </p:spTree>
    <p:extLst>
      <p:ext uri="{BB962C8B-B14F-4D97-AF65-F5344CB8AC3E}">
        <p14:creationId xmlns:p14="http://schemas.microsoft.com/office/powerpoint/2010/main" val="181459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8183205E-8EB4-904D-1E6E-AB648654A1A3}"/>
              </a:ext>
            </a:extLst>
          </p:cNvPr>
          <p:cNvSpPr>
            <a:spLocks noGrp="1"/>
          </p:cNvSpPr>
          <p:nvPr>
            <p:ph type="dt" sz="half" idx="10"/>
          </p:nvPr>
        </p:nvSpPr>
        <p:spPr/>
        <p:txBody>
          <a:bodyPr/>
          <a:lstStyle/>
          <a:p>
            <a:fld id="{9963EED9-3030-4303-8D7B-6985708AE43B}" type="datetimeFigureOut">
              <a:rPr lang="tr-TR" smtClean="0"/>
              <a:t>26.10.2022</a:t>
            </a:fld>
            <a:endParaRPr lang="tr-TR"/>
          </a:p>
        </p:txBody>
      </p:sp>
      <p:sp>
        <p:nvSpPr>
          <p:cNvPr id="3" name="Alt Bilgi Yer Tutucusu 2">
            <a:extLst>
              <a:ext uri="{FF2B5EF4-FFF2-40B4-BE49-F238E27FC236}">
                <a16:creationId xmlns:a16="http://schemas.microsoft.com/office/drawing/2014/main" id="{A4D54A97-3F9B-D3D7-E5F6-42DCA14C4808}"/>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4F87BAA6-48ED-60F4-6DCC-37C263047986}"/>
              </a:ext>
            </a:extLst>
          </p:cNvPr>
          <p:cNvSpPr>
            <a:spLocks noGrp="1"/>
          </p:cNvSpPr>
          <p:nvPr>
            <p:ph type="sldNum" sz="quarter" idx="12"/>
          </p:nvPr>
        </p:nvSpPr>
        <p:spPr/>
        <p:txBody>
          <a:bodyPr/>
          <a:lstStyle/>
          <a:p>
            <a:fld id="{5991D37A-7440-46EA-BDBF-16FC5691B91F}" type="slidenum">
              <a:rPr lang="tr-TR" smtClean="0"/>
              <a:t>‹#›</a:t>
            </a:fld>
            <a:endParaRPr lang="tr-TR"/>
          </a:p>
        </p:txBody>
      </p:sp>
    </p:spTree>
    <p:extLst>
      <p:ext uri="{BB962C8B-B14F-4D97-AF65-F5344CB8AC3E}">
        <p14:creationId xmlns:p14="http://schemas.microsoft.com/office/powerpoint/2010/main" val="3221854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4DE3A9-795D-D40D-2B0C-435C33DE158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DC39F59-DB43-5798-48AF-5CBD2B3DE4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889A3136-F50C-BDEB-F38E-09B1490CF4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A25E452-E42D-66D1-2853-2F0F89C2224B}"/>
              </a:ext>
            </a:extLst>
          </p:cNvPr>
          <p:cNvSpPr>
            <a:spLocks noGrp="1"/>
          </p:cNvSpPr>
          <p:nvPr>
            <p:ph type="dt" sz="half" idx="10"/>
          </p:nvPr>
        </p:nvSpPr>
        <p:spPr/>
        <p:txBody>
          <a:bodyPr/>
          <a:lstStyle/>
          <a:p>
            <a:fld id="{9963EED9-3030-4303-8D7B-6985708AE43B}" type="datetimeFigureOut">
              <a:rPr lang="tr-TR" smtClean="0"/>
              <a:t>26.10.2022</a:t>
            </a:fld>
            <a:endParaRPr lang="tr-TR"/>
          </a:p>
        </p:txBody>
      </p:sp>
      <p:sp>
        <p:nvSpPr>
          <p:cNvPr id="6" name="Alt Bilgi Yer Tutucusu 5">
            <a:extLst>
              <a:ext uri="{FF2B5EF4-FFF2-40B4-BE49-F238E27FC236}">
                <a16:creationId xmlns:a16="http://schemas.microsoft.com/office/drawing/2014/main" id="{70861F6B-EB03-F643-1AB4-5C776940754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3213D60-B799-7720-D5F8-4425FF32628D}"/>
              </a:ext>
            </a:extLst>
          </p:cNvPr>
          <p:cNvSpPr>
            <a:spLocks noGrp="1"/>
          </p:cNvSpPr>
          <p:nvPr>
            <p:ph type="sldNum" sz="quarter" idx="12"/>
          </p:nvPr>
        </p:nvSpPr>
        <p:spPr/>
        <p:txBody>
          <a:bodyPr/>
          <a:lstStyle/>
          <a:p>
            <a:fld id="{5991D37A-7440-46EA-BDBF-16FC5691B91F}" type="slidenum">
              <a:rPr lang="tr-TR" smtClean="0"/>
              <a:t>‹#›</a:t>
            </a:fld>
            <a:endParaRPr lang="tr-TR"/>
          </a:p>
        </p:txBody>
      </p:sp>
    </p:spTree>
    <p:extLst>
      <p:ext uri="{BB962C8B-B14F-4D97-AF65-F5344CB8AC3E}">
        <p14:creationId xmlns:p14="http://schemas.microsoft.com/office/powerpoint/2010/main" val="3690462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ED1C52-6C75-9666-17AE-EB983565668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F8D3F268-ABEF-DF53-B138-E500DFF64C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9138670F-7AB4-819C-1625-6224DAAD49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F1C45D8-2048-7E44-3BFB-6CF5D0D22209}"/>
              </a:ext>
            </a:extLst>
          </p:cNvPr>
          <p:cNvSpPr>
            <a:spLocks noGrp="1"/>
          </p:cNvSpPr>
          <p:nvPr>
            <p:ph type="dt" sz="half" idx="10"/>
          </p:nvPr>
        </p:nvSpPr>
        <p:spPr/>
        <p:txBody>
          <a:bodyPr/>
          <a:lstStyle/>
          <a:p>
            <a:fld id="{9963EED9-3030-4303-8D7B-6985708AE43B}" type="datetimeFigureOut">
              <a:rPr lang="tr-TR" smtClean="0"/>
              <a:t>26.10.2022</a:t>
            </a:fld>
            <a:endParaRPr lang="tr-TR"/>
          </a:p>
        </p:txBody>
      </p:sp>
      <p:sp>
        <p:nvSpPr>
          <p:cNvPr id="6" name="Alt Bilgi Yer Tutucusu 5">
            <a:extLst>
              <a:ext uri="{FF2B5EF4-FFF2-40B4-BE49-F238E27FC236}">
                <a16:creationId xmlns:a16="http://schemas.microsoft.com/office/drawing/2014/main" id="{B4D3259D-8685-1F3E-CEB3-B32558F0D4A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BA24D2B-A66D-F512-E8B3-FBA8BBEEA644}"/>
              </a:ext>
            </a:extLst>
          </p:cNvPr>
          <p:cNvSpPr>
            <a:spLocks noGrp="1"/>
          </p:cNvSpPr>
          <p:nvPr>
            <p:ph type="sldNum" sz="quarter" idx="12"/>
          </p:nvPr>
        </p:nvSpPr>
        <p:spPr/>
        <p:txBody>
          <a:bodyPr/>
          <a:lstStyle/>
          <a:p>
            <a:fld id="{5991D37A-7440-46EA-BDBF-16FC5691B91F}" type="slidenum">
              <a:rPr lang="tr-TR" smtClean="0"/>
              <a:t>‹#›</a:t>
            </a:fld>
            <a:endParaRPr lang="tr-TR"/>
          </a:p>
        </p:txBody>
      </p:sp>
    </p:spTree>
    <p:extLst>
      <p:ext uri="{BB962C8B-B14F-4D97-AF65-F5344CB8AC3E}">
        <p14:creationId xmlns:p14="http://schemas.microsoft.com/office/powerpoint/2010/main" val="2164037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1F044CFC-B7A6-FB99-171E-53810C1319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F184E32-7C02-499F-1C52-9E4E83F2B2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0FFE02F-8390-6D8B-7109-5CF52BD866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63EED9-3030-4303-8D7B-6985708AE43B}" type="datetimeFigureOut">
              <a:rPr lang="tr-TR" smtClean="0"/>
              <a:t>26.10.2022</a:t>
            </a:fld>
            <a:endParaRPr lang="tr-TR"/>
          </a:p>
        </p:txBody>
      </p:sp>
      <p:sp>
        <p:nvSpPr>
          <p:cNvPr id="5" name="Alt Bilgi Yer Tutucusu 4">
            <a:extLst>
              <a:ext uri="{FF2B5EF4-FFF2-40B4-BE49-F238E27FC236}">
                <a16:creationId xmlns:a16="http://schemas.microsoft.com/office/drawing/2014/main" id="{687A05FE-AC32-6890-4B62-D17124D214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D87BDDDB-F1B0-7DC2-601A-03391EB2B6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91D37A-7440-46EA-BDBF-16FC5691B91F}" type="slidenum">
              <a:rPr lang="tr-TR" smtClean="0"/>
              <a:t>‹#›</a:t>
            </a:fld>
            <a:endParaRPr lang="tr-TR"/>
          </a:p>
        </p:txBody>
      </p:sp>
    </p:spTree>
    <p:extLst>
      <p:ext uri="{BB962C8B-B14F-4D97-AF65-F5344CB8AC3E}">
        <p14:creationId xmlns:p14="http://schemas.microsoft.com/office/powerpoint/2010/main" val="3032602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826" y="565210"/>
            <a:ext cx="1960709" cy="1663359"/>
          </a:xfrm>
          <a:prstGeom prst="rect">
            <a:avLst/>
          </a:prstGeom>
        </p:spPr>
      </p:pic>
      <p:sp>
        <p:nvSpPr>
          <p:cNvPr id="5" name="Dikdörtgen 4">
            <a:extLst>
              <a:ext uri="{FF2B5EF4-FFF2-40B4-BE49-F238E27FC236}">
                <a16:creationId xmlns:a16="http://schemas.microsoft.com/office/drawing/2014/main" id="{16B24293-CC75-41F9-A8E6-1CF105E9E953}"/>
              </a:ext>
            </a:extLst>
          </p:cNvPr>
          <p:cNvSpPr/>
          <p:nvPr/>
        </p:nvSpPr>
        <p:spPr>
          <a:xfrm>
            <a:off x="2144615" y="1683432"/>
            <a:ext cx="9886019" cy="1846659"/>
          </a:xfrm>
          <a:prstGeom prst="rect">
            <a:avLst/>
          </a:prstGeom>
        </p:spPr>
        <p:txBody>
          <a:bodyPr wrap="square">
            <a:spAutoFit/>
          </a:bodyPr>
          <a:lstStyle/>
          <a:p>
            <a:pPr algn="ctr"/>
            <a:br>
              <a:rPr lang="tr-TR" b="1" dirty="0">
                <a:latin typeface="Times New Roman" panose="02020603050405020304" pitchFamily="18" charset="0"/>
                <a:cs typeface="Times New Roman" panose="02020603050405020304" pitchFamily="18" charset="0"/>
              </a:rPr>
            </a:br>
            <a:r>
              <a:rPr lang="tr-TR" sz="3200" b="1" dirty="0">
                <a:ln w="12700">
                  <a:solidFill>
                    <a:schemeClr val="tx2"/>
                  </a:solidFill>
                </a:ln>
                <a:latin typeface="Times New Roman" panose="02020603050405020304" pitchFamily="18" charset="0"/>
                <a:ea typeface="+mj-ea"/>
                <a:cs typeface="Times New Roman" panose="02020603050405020304" pitchFamily="18" charset="0"/>
              </a:rPr>
              <a:t>ARAŞTIRMA YÖNTEMLER VE İSTATİSTİK </a:t>
            </a:r>
          </a:p>
          <a:p>
            <a:pPr algn="ctr"/>
            <a:endParaRPr lang="tr-TR" sz="3200" b="1" dirty="0">
              <a:ln w="12700">
                <a:solidFill>
                  <a:schemeClr val="tx2"/>
                </a:solidFill>
              </a:ln>
              <a:latin typeface="Times New Roman" panose="02020603050405020304" pitchFamily="18" charset="0"/>
              <a:ea typeface="+mj-ea"/>
              <a:cs typeface="Times New Roman" panose="02020603050405020304" pitchFamily="18" charset="0"/>
            </a:endParaRPr>
          </a:p>
          <a:p>
            <a:pPr algn="ctr"/>
            <a:r>
              <a:rPr lang="tr-TR" sz="3200" b="1" dirty="0">
                <a:ln w="12700">
                  <a:solidFill>
                    <a:schemeClr val="tx2"/>
                  </a:solidFill>
                </a:ln>
                <a:latin typeface="Times New Roman" panose="02020603050405020304" pitchFamily="18" charset="0"/>
                <a:ea typeface="+mj-ea"/>
                <a:cs typeface="Times New Roman" panose="02020603050405020304" pitchFamily="18" charset="0"/>
              </a:rPr>
              <a:t>Hafta 4: </a:t>
            </a:r>
            <a:r>
              <a:rPr lang="tr-TR" sz="3200" dirty="0"/>
              <a:t>Veri nedir? Kaça ayrılır?</a:t>
            </a:r>
            <a:endParaRPr lang="tr-TR" sz="3200" b="1" dirty="0">
              <a:ln w="12700">
                <a:solidFill>
                  <a:schemeClr val="tx2"/>
                </a:solidFill>
              </a:ln>
              <a:latin typeface="Times New Roman" panose="02020603050405020304" pitchFamily="18" charset="0"/>
              <a:ea typeface="+mj-ea"/>
              <a:cs typeface="Times New Roman" panose="02020603050405020304" pitchFamily="18" charset="0"/>
            </a:endParaRPr>
          </a:p>
        </p:txBody>
      </p:sp>
      <p:sp>
        <p:nvSpPr>
          <p:cNvPr id="6" name="Dikdörtgen 5">
            <a:extLst>
              <a:ext uri="{FF2B5EF4-FFF2-40B4-BE49-F238E27FC236}">
                <a16:creationId xmlns:a16="http://schemas.microsoft.com/office/drawing/2014/main" id="{16B24293-CC75-41F9-A8E6-1CF105E9E953}"/>
              </a:ext>
            </a:extLst>
          </p:cNvPr>
          <p:cNvSpPr/>
          <p:nvPr/>
        </p:nvSpPr>
        <p:spPr>
          <a:xfrm>
            <a:off x="2144615" y="4629431"/>
            <a:ext cx="9285384" cy="584775"/>
          </a:xfrm>
          <a:prstGeom prst="rect">
            <a:avLst/>
          </a:prstGeom>
        </p:spPr>
        <p:txBody>
          <a:bodyPr wrap="square">
            <a:spAutoFit/>
          </a:bodyPr>
          <a:lstStyle/>
          <a:p>
            <a:pPr algn="ctr"/>
            <a:r>
              <a:rPr lang="tr-TR" sz="3200" b="1" dirty="0">
                <a:ln w="12700">
                  <a:solidFill>
                    <a:schemeClr val="tx2"/>
                  </a:solidFill>
                </a:ln>
                <a:latin typeface="Times New Roman" panose="02020603050405020304" pitchFamily="18" charset="0"/>
                <a:ea typeface="+mj-ea"/>
                <a:cs typeface="Times New Roman" panose="02020603050405020304" pitchFamily="18" charset="0"/>
              </a:rPr>
              <a:t>Dr. Öğr. Üyesi Şaban ÜNVER</a:t>
            </a:r>
          </a:p>
        </p:txBody>
      </p:sp>
    </p:spTree>
    <p:extLst>
      <p:ext uri="{BB962C8B-B14F-4D97-AF65-F5344CB8AC3E}">
        <p14:creationId xmlns:p14="http://schemas.microsoft.com/office/powerpoint/2010/main" val="2035438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42144" y="656438"/>
            <a:ext cx="11107712" cy="5545124"/>
          </a:xfrm>
        </p:spPr>
        <p:txBody>
          <a:bodyPr>
            <a:noAutofit/>
          </a:bodyPr>
          <a:lstStyle/>
          <a:p>
            <a:pPr algn="just">
              <a:lnSpc>
                <a:spcPct val="150000"/>
              </a:lnSpc>
              <a:buNone/>
            </a:pPr>
            <a:r>
              <a:rPr lang="tr-TR" sz="2600" dirty="0">
                <a:solidFill>
                  <a:srgbClr val="000000"/>
                </a:solidFill>
              </a:rPr>
              <a:t>	</a:t>
            </a:r>
            <a:r>
              <a:rPr lang="tr-TR" sz="2600" u="sng" dirty="0">
                <a:solidFill>
                  <a:srgbClr val="000000"/>
                </a:solidFill>
              </a:rPr>
              <a:t>Sayısal veri ile bilgi üretebilmek, yani verilerin analizi için şu yöntemler kullanılır:</a:t>
            </a:r>
          </a:p>
          <a:p>
            <a:pPr algn="just">
              <a:lnSpc>
                <a:spcPct val="150000"/>
              </a:lnSpc>
              <a:buNone/>
            </a:pPr>
            <a:r>
              <a:rPr lang="tr-TR" sz="2600" dirty="0">
                <a:solidFill>
                  <a:srgbClr val="000000"/>
                </a:solidFill>
              </a:rPr>
              <a:t>	</a:t>
            </a:r>
          </a:p>
          <a:p>
            <a:pPr algn="just">
              <a:lnSpc>
                <a:spcPct val="150000"/>
              </a:lnSpc>
              <a:buNone/>
            </a:pPr>
            <a:r>
              <a:rPr lang="tr-TR" sz="2600" dirty="0">
                <a:solidFill>
                  <a:srgbClr val="000000"/>
                </a:solidFill>
              </a:rPr>
              <a:t>	İstatistik</a:t>
            </a:r>
          </a:p>
          <a:p>
            <a:pPr algn="just">
              <a:lnSpc>
                <a:spcPct val="150000"/>
              </a:lnSpc>
              <a:buNone/>
            </a:pPr>
            <a:r>
              <a:rPr lang="tr-TR" sz="2600" dirty="0">
                <a:solidFill>
                  <a:srgbClr val="000000"/>
                </a:solidFill>
              </a:rPr>
              <a:t>	İş zekası yöntemleri (veri madenciliği, süreç madenciliği, mantıksal çözümleme, raporlama, kıyaslama)</a:t>
            </a:r>
          </a:p>
          <a:p>
            <a:pPr algn="just">
              <a:lnSpc>
                <a:spcPct val="150000"/>
              </a:lnSpc>
              <a:buNone/>
            </a:pPr>
            <a:r>
              <a:rPr lang="tr-TR" sz="2600" dirty="0">
                <a:solidFill>
                  <a:srgbClr val="000000"/>
                </a:solidFill>
              </a:rPr>
              <a:t>	Makine öğrenme yöntemleri (öğrenmenin sürekliliğine, insan gözetimi olup olmamasına, kıyaslamaya göre değişen yöntemler)</a:t>
            </a:r>
          </a:p>
          <a:p>
            <a:pPr algn="just">
              <a:lnSpc>
                <a:spcPct val="150000"/>
              </a:lnSpc>
              <a:buNone/>
            </a:pPr>
            <a:r>
              <a:rPr lang="tr-TR" sz="2600" dirty="0">
                <a:solidFill>
                  <a:srgbClr val="000000"/>
                </a:solidFill>
              </a:rPr>
              <a:t>	Derin öğrenme yöntemleri (denetimli ve denetimsiz öğrenme)</a:t>
            </a:r>
          </a:p>
        </p:txBody>
      </p:sp>
    </p:spTree>
    <p:extLst>
      <p:ext uri="{BB962C8B-B14F-4D97-AF65-F5344CB8AC3E}">
        <p14:creationId xmlns:p14="http://schemas.microsoft.com/office/powerpoint/2010/main" val="4237743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54636" y="612397"/>
            <a:ext cx="11107712" cy="5763236"/>
          </a:xfrm>
        </p:spPr>
        <p:txBody>
          <a:bodyPr>
            <a:normAutofit fontScale="85000" lnSpcReduction="10000"/>
          </a:bodyPr>
          <a:lstStyle/>
          <a:p>
            <a:pPr algn="just">
              <a:lnSpc>
                <a:spcPct val="150000"/>
              </a:lnSpc>
              <a:buNone/>
            </a:pPr>
            <a:r>
              <a:rPr lang="tr-TR" sz="2400" b="1" dirty="0">
                <a:solidFill>
                  <a:srgbClr val="000000"/>
                </a:solidFill>
              </a:rPr>
              <a:t>	</a:t>
            </a:r>
            <a:r>
              <a:rPr lang="tr-TR" b="1" u="sng" dirty="0">
                <a:solidFill>
                  <a:srgbClr val="000000"/>
                </a:solidFill>
              </a:rPr>
              <a:t>Veri analiz yöntemleri uygulanmasında kolaylık sağlamak için başvurulan yöntemler de vardır. Bu yöntemler ise şunlardır:</a:t>
            </a:r>
          </a:p>
          <a:p>
            <a:pPr algn="just">
              <a:lnSpc>
                <a:spcPct val="150000"/>
              </a:lnSpc>
              <a:buNone/>
            </a:pPr>
            <a:endParaRPr lang="tr-TR" b="1" u="sng" dirty="0">
              <a:solidFill>
                <a:srgbClr val="000000"/>
              </a:solidFill>
            </a:endParaRPr>
          </a:p>
          <a:p>
            <a:pPr algn="just">
              <a:lnSpc>
                <a:spcPct val="150000"/>
              </a:lnSpc>
              <a:buNone/>
            </a:pPr>
            <a:r>
              <a:rPr lang="tr-TR" dirty="0">
                <a:solidFill>
                  <a:srgbClr val="000000"/>
                </a:solidFill>
              </a:rPr>
              <a:t>	</a:t>
            </a:r>
            <a:r>
              <a:rPr lang="tr-TR" b="1" dirty="0">
                <a:solidFill>
                  <a:srgbClr val="000000"/>
                </a:solidFill>
              </a:rPr>
              <a:t>Ayrıştırma yöntemi </a:t>
            </a:r>
            <a:r>
              <a:rPr lang="tr-TR" dirty="0">
                <a:solidFill>
                  <a:srgbClr val="000000"/>
                </a:solidFill>
              </a:rPr>
              <a:t>(satış tutarını, miktarını ve kayıtlı kullanıcıyı tespit etmek için çeşitli hesaplamalar yapma)</a:t>
            </a:r>
          </a:p>
          <a:p>
            <a:pPr algn="just">
              <a:lnSpc>
                <a:spcPct val="150000"/>
              </a:lnSpc>
              <a:buNone/>
            </a:pPr>
            <a:r>
              <a:rPr lang="tr-TR" dirty="0">
                <a:solidFill>
                  <a:srgbClr val="000000"/>
                </a:solidFill>
              </a:rPr>
              <a:t>	</a:t>
            </a:r>
            <a:r>
              <a:rPr lang="tr-TR" b="1" dirty="0">
                <a:solidFill>
                  <a:srgbClr val="000000"/>
                </a:solidFill>
              </a:rPr>
              <a:t>Karşılaştırma yöntemi </a:t>
            </a:r>
            <a:r>
              <a:rPr lang="tr-TR" dirty="0">
                <a:solidFill>
                  <a:srgbClr val="000000"/>
                </a:solidFill>
              </a:rPr>
              <a:t>(yükseklik, genişlik gibi unsurları karşılaştırma)</a:t>
            </a:r>
          </a:p>
          <a:p>
            <a:pPr algn="just">
              <a:lnSpc>
                <a:spcPct val="150000"/>
              </a:lnSpc>
              <a:buNone/>
            </a:pPr>
            <a:r>
              <a:rPr lang="tr-TR" dirty="0">
                <a:solidFill>
                  <a:srgbClr val="000000"/>
                </a:solidFill>
              </a:rPr>
              <a:t>	</a:t>
            </a:r>
            <a:r>
              <a:rPr lang="tr-TR" b="1" dirty="0">
                <a:solidFill>
                  <a:srgbClr val="000000"/>
                </a:solidFill>
              </a:rPr>
              <a:t>Matris yöntemi </a:t>
            </a:r>
            <a:r>
              <a:rPr lang="tr-TR" dirty="0">
                <a:solidFill>
                  <a:srgbClr val="000000"/>
                </a:solidFill>
              </a:rPr>
              <a:t>(ürün analizi, pazar analizi, müşteri yönetimi için oransal hesaplama)</a:t>
            </a:r>
          </a:p>
          <a:p>
            <a:pPr algn="just">
              <a:lnSpc>
                <a:spcPct val="150000"/>
              </a:lnSpc>
              <a:buNone/>
            </a:pPr>
            <a:r>
              <a:rPr lang="tr-TR" dirty="0">
                <a:solidFill>
                  <a:srgbClr val="000000"/>
                </a:solidFill>
              </a:rPr>
              <a:t>	</a:t>
            </a:r>
            <a:r>
              <a:rPr lang="tr-TR" b="1" dirty="0">
                <a:solidFill>
                  <a:srgbClr val="000000"/>
                </a:solidFill>
              </a:rPr>
              <a:t>80/20 </a:t>
            </a:r>
            <a:r>
              <a:rPr lang="tr-TR" b="1" dirty="0" err="1">
                <a:solidFill>
                  <a:srgbClr val="000000"/>
                </a:solidFill>
              </a:rPr>
              <a:t>Pareto</a:t>
            </a:r>
            <a:r>
              <a:rPr lang="tr-TR" b="1" dirty="0">
                <a:solidFill>
                  <a:srgbClr val="000000"/>
                </a:solidFill>
              </a:rPr>
              <a:t> prensibi</a:t>
            </a:r>
            <a:r>
              <a:rPr lang="tr-TR" dirty="0">
                <a:solidFill>
                  <a:srgbClr val="000000"/>
                </a:solidFill>
              </a:rPr>
              <a:t> (ürünlerin yüzde 80’i kaynakların yüzde 20’si tarafından gerçekleştirilir düşüncesiyle yüzde 20’ye odaklanmak)	</a:t>
            </a:r>
            <a:endParaRPr lang="tr-TR"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1252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99608" y="24410"/>
            <a:ext cx="10997781" cy="504096"/>
          </a:xfrm>
        </p:spPr>
        <p:txBody>
          <a:bodyPr>
            <a:noAutofit/>
          </a:bodyPr>
          <a:lstStyle/>
          <a:p>
            <a:pPr algn="just">
              <a:lnSpc>
                <a:spcPct val="150000"/>
              </a:lnSpc>
              <a:buNone/>
            </a:pPr>
            <a:r>
              <a:rPr lang="tr-TR" b="1" dirty="0">
                <a:solidFill>
                  <a:srgbClr val="000000"/>
                </a:solidFill>
              </a:rPr>
              <a:t>Veri Tipleri</a:t>
            </a:r>
          </a:p>
        </p:txBody>
      </p:sp>
      <p:sp>
        <p:nvSpPr>
          <p:cNvPr id="3" name="2 İçerik Yer Tutucusu"/>
          <p:cNvSpPr>
            <a:spLocks noGrp="1"/>
          </p:cNvSpPr>
          <p:nvPr>
            <p:ph idx="1"/>
          </p:nvPr>
        </p:nvSpPr>
        <p:spPr>
          <a:xfrm>
            <a:off x="599608" y="763398"/>
            <a:ext cx="11505706" cy="6070192"/>
          </a:xfrm>
        </p:spPr>
        <p:txBody>
          <a:bodyPr>
            <a:normAutofit fontScale="92500" lnSpcReduction="10000"/>
          </a:bodyPr>
          <a:lstStyle/>
          <a:p>
            <a:pPr marL="0" indent="0" algn="l" fontAlgn="base">
              <a:lnSpc>
                <a:spcPct val="110000"/>
              </a:lnSpc>
              <a:buNone/>
            </a:pPr>
            <a:r>
              <a:rPr lang="tr-TR" sz="2000" b="1" i="0" dirty="0">
                <a:solidFill>
                  <a:schemeClr val="tx1"/>
                </a:solidFill>
                <a:effectLst/>
              </a:rPr>
              <a:t>	1- Nümerik Veriler:</a:t>
            </a:r>
          </a:p>
          <a:p>
            <a:pPr marL="0" indent="0" algn="l" fontAlgn="base">
              <a:lnSpc>
                <a:spcPct val="110000"/>
              </a:lnSpc>
              <a:buNone/>
            </a:pPr>
            <a:r>
              <a:rPr lang="tr-TR" sz="2000" b="1" dirty="0">
                <a:solidFill>
                  <a:schemeClr val="tx1"/>
                </a:solidFill>
              </a:rPr>
              <a:t>		</a:t>
            </a:r>
            <a:r>
              <a:rPr lang="tr-TR" sz="2000" b="1" i="0" dirty="0">
                <a:solidFill>
                  <a:schemeClr val="tx1"/>
                </a:solidFill>
                <a:effectLst/>
              </a:rPr>
              <a:t>a) Sürekli Nümerik Veriler: </a:t>
            </a:r>
          </a:p>
          <a:p>
            <a:pPr marL="0" indent="0" algn="l" fontAlgn="base">
              <a:lnSpc>
                <a:spcPct val="110000"/>
              </a:lnSpc>
              <a:buNone/>
            </a:pPr>
            <a:r>
              <a:rPr lang="tr-TR" sz="2000" b="1" i="0" dirty="0">
                <a:solidFill>
                  <a:schemeClr val="tx1"/>
                </a:solidFill>
                <a:effectLst/>
              </a:rPr>
              <a:t>		b) Aralıklı Nümerik Veriler (</a:t>
            </a:r>
            <a:r>
              <a:rPr lang="tr-TR" sz="2000" b="1" i="0" dirty="0" err="1">
                <a:solidFill>
                  <a:schemeClr val="tx1"/>
                </a:solidFill>
                <a:effectLst/>
              </a:rPr>
              <a:t>Interval</a:t>
            </a:r>
            <a:r>
              <a:rPr lang="tr-TR" sz="2000" b="1" i="0" dirty="0">
                <a:solidFill>
                  <a:schemeClr val="tx1"/>
                </a:solidFill>
                <a:effectLst/>
              </a:rPr>
              <a:t>):</a:t>
            </a:r>
          </a:p>
          <a:p>
            <a:pPr marL="0" indent="0" algn="l" fontAlgn="base">
              <a:lnSpc>
                <a:spcPct val="110000"/>
              </a:lnSpc>
              <a:buNone/>
            </a:pPr>
            <a:r>
              <a:rPr lang="tr-TR" sz="2000" b="1" i="0" dirty="0">
                <a:solidFill>
                  <a:schemeClr val="tx1"/>
                </a:solidFill>
                <a:effectLst/>
              </a:rPr>
              <a:t>	2-Nominal Veriler: </a:t>
            </a:r>
          </a:p>
          <a:p>
            <a:pPr marL="0" indent="0" algn="l" fontAlgn="base">
              <a:lnSpc>
                <a:spcPct val="110000"/>
              </a:lnSpc>
              <a:buNone/>
            </a:pPr>
            <a:r>
              <a:rPr lang="tr-TR" sz="2000" b="0" i="0" dirty="0">
                <a:solidFill>
                  <a:schemeClr val="tx1"/>
                </a:solidFill>
                <a:effectLst/>
              </a:rPr>
              <a:t>		</a:t>
            </a:r>
            <a:r>
              <a:rPr lang="tr-TR" sz="2000" b="1" i="0" dirty="0">
                <a:solidFill>
                  <a:schemeClr val="tx1"/>
                </a:solidFill>
                <a:effectLst/>
              </a:rPr>
              <a:t>a)</a:t>
            </a:r>
            <a:r>
              <a:rPr lang="tr-TR" sz="2000" b="1" i="0" dirty="0" err="1">
                <a:solidFill>
                  <a:schemeClr val="tx1"/>
                </a:solidFill>
                <a:effectLst/>
              </a:rPr>
              <a:t>Dikotom</a:t>
            </a:r>
            <a:r>
              <a:rPr lang="tr-TR" sz="2000" b="1" i="0" dirty="0">
                <a:solidFill>
                  <a:schemeClr val="tx1"/>
                </a:solidFill>
                <a:effectLst/>
              </a:rPr>
              <a:t> Veriler:</a:t>
            </a:r>
          </a:p>
          <a:p>
            <a:pPr marL="0" indent="0" algn="l" fontAlgn="base">
              <a:lnSpc>
                <a:spcPct val="110000"/>
              </a:lnSpc>
              <a:buNone/>
            </a:pPr>
            <a:r>
              <a:rPr lang="tr-TR" sz="2000" b="1" i="0" dirty="0">
                <a:solidFill>
                  <a:schemeClr val="tx1"/>
                </a:solidFill>
                <a:effectLst/>
              </a:rPr>
              <a:t>		b)İkiden Çok Kategorili:</a:t>
            </a:r>
          </a:p>
          <a:p>
            <a:pPr marL="0" indent="0" algn="l" fontAlgn="base">
              <a:lnSpc>
                <a:spcPct val="110000"/>
              </a:lnSpc>
              <a:buNone/>
            </a:pPr>
            <a:r>
              <a:rPr lang="tr-TR" sz="2000" b="1" i="0" dirty="0">
                <a:solidFill>
                  <a:schemeClr val="tx1"/>
                </a:solidFill>
                <a:effectLst/>
              </a:rPr>
              <a:t>	3-Ordinal Veriler:</a:t>
            </a:r>
            <a:r>
              <a:rPr lang="tr-TR" sz="2000" b="0" i="0" dirty="0">
                <a:solidFill>
                  <a:schemeClr val="tx1"/>
                </a:solidFill>
                <a:effectLst/>
              </a:rPr>
              <a:t> </a:t>
            </a:r>
          </a:p>
          <a:p>
            <a:pPr marL="0" indent="0" algn="l" fontAlgn="base">
              <a:lnSpc>
                <a:spcPct val="110000"/>
              </a:lnSpc>
              <a:buNone/>
            </a:pPr>
            <a:r>
              <a:rPr lang="tr-TR" sz="2000" b="1" i="0" dirty="0">
                <a:solidFill>
                  <a:schemeClr val="tx1"/>
                </a:solidFill>
                <a:effectLst/>
              </a:rPr>
              <a:t>	4-Ratio Veriler: </a:t>
            </a:r>
          </a:p>
          <a:p>
            <a:pPr marL="0" indent="0" algn="l" fontAlgn="base">
              <a:lnSpc>
                <a:spcPct val="110000"/>
              </a:lnSpc>
              <a:buNone/>
            </a:pPr>
            <a:r>
              <a:rPr lang="tr-TR" sz="2000" b="1" dirty="0">
                <a:solidFill>
                  <a:schemeClr val="tx1"/>
                </a:solidFill>
              </a:rPr>
              <a:t>	5</a:t>
            </a:r>
            <a:r>
              <a:rPr lang="tr-TR" sz="2000" b="1" i="0" dirty="0">
                <a:solidFill>
                  <a:schemeClr val="tx1"/>
                </a:solidFill>
                <a:effectLst/>
              </a:rPr>
              <a:t>-Niteliksel Veri Tipleri: </a:t>
            </a:r>
          </a:p>
          <a:p>
            <a:pPr marL="0" indent="0" algn="l" fontAlgn="base">
              <a:lnSpc>
                <a:spcPct val="110000"/>
              </a:lnSpc>
              <a:buNone/>
            </a:pPr>
            <a:r>
              <a:rPr lang="tr-TR" sz="2000" b="1" dirty="0">
                <a:solidFill>
                  <a:schemeClr val="tx1"/>
                </a:solidFill>
              </a:rPr>
              <a:t>		</a:t>
            </a:r>
            <a:r>
              <a:rPr lang="tr-TR" sz="2000" b="1" i="0" dirty="0">
                <a:solidFill>
                  <a:schemeClr val="tx1"/>
                </a:solidFill>
                <a:effectLst/>
              </a:rPr>
              <a:t>Nominal </a:t>
            </a:r>
          </a:p>
          <a:p>
            <a:pPr marL="0" indent="0" algn="l" fontAlgn="base">
              <a:lnSpc>
                <a:spcPct val="110000"/>
              </a:lnSpc>
              <a:buNone/>
            </a:pPr>
            <a:r>
              <a:rPr lang="tr-TR" sz="2000" b="1" i="0" dirty="0">
                <a:solidFill>
                  <a:schemeClr val="tx1"/>
                </a:solidFill>
                <a:effectLst/>
              </a:rPr>
              <a:t>		Ordinal</a:t>
            </a:r>
          </a:p>
          <a:p>
            <a:pPr marL="0" indent="0" algn="l" fontAlgn="base">
              <a:lnSpc>
                <a:spcPct val="110000"/>
              </a:lnSpc>
              <a:buNone/>
            </a:pPr>
            <a:r>
              <a:rPr lang="tr-TR" sz="2000" b="1" dirty="0">
                <a:solidFill>
                  <a:schemeClr val="tx1"/>
                </a:solidFill>
              </a:rPr>
              <a:t>	6</a:t>
            </a:r>
            <a:r>
              <a:rPr lang="tr-TR" sz="2000" b="1" i="0" dirty="0">
                <a:solidFill>
                  <a:schemeClr val="tx1"/>
                </a:solidFill>
                <a:effectLst/>
              </a:rPr>
              <a:t>-Niceliksel Veri Tipleri:</a:t>
            </a:r>
            <a:r>
              <a:rPr lang="tr-TR" sz="2000" b="0" i="0" dirty="0">
                <a:solidFill>
                  <a:schemeClr val="tx1"/>
                </a:solidFill>
                <a:effectLst/>
              </a:rPr>
              <a:t> </a:t>
            </a:r>
          </a:p>
          <a:p>
            <a:pPr marL="0" indent="0" algn="l" fontAlgn="base">
              <a:lnSpc>
                <a:spcPct val="110000"/>
              </a:lnSpc>
              <a:buNone/>
            </a:pPr>
            <a:r>
              <a:rPr lang="tr-TR" sz="2000" dirty="0">
                <a:solidFill>
                  <a:schemeClr val="tx1"/>
                </a:solidFill>
              </a:rPr>
              <a:t>		</a:t>
            </a:r>
            <a:r>
              <a:rPr lang="tr-TR" sz="2000" b="1" i="0" dirty="0">
                <a:solidFill>
                  <a:schemeClr val="tx1"/>
                </a:solidFill>
                <a:effectLst/>
              </a:rPr>
              <a:t>a) Sürekli Niceliksel Veri Tipleri:  </a:t>
            </a:r>
          </a:p>
          <a:p>
            <a:pPr marL="0" indent="0" algn="l" fontAlgn="base">
              <a:lnSpc>
                <a:spcPct val="110000"/>
              </a:lnSpc>
              <a:buNone/>
            </a:pPr>
            <a:r>
              <a:rPr lang="tr-TR" sz="2000" b="1" i="0" dirty="0">
                <a:solidFill>
                  <a:schemeClr val="tx1"/>
                </a:solidFill>
                <a:effectLst/>
              </a:rPr>
              <a:t>		b) Süreksiz Niceliksel Veri Tipleri: </a:t>
            </a:r>
          </a:p>
          <a:p>
            <a:pPr algn="just">
              <a:lnSpc>
                <a:spcPct val="150000"/>
              </a:lnSpc>
              <a:buNone/>
            </a:pPr>
            <a:endParaRPr lang="tr-TR" sz="2400" dirty="0">
              <a:solidFill>
                <a:srgbClr val="000000"/>
              </a:solidFill>
            </a:endParaRPr>
          </a:p>
        </p:txBody>
      </p:sp>
    </p:spTree>
    <p:extLst>
      <p:ext uri="{BB962C8B-B14F-4D97-AF65-F5344CB8AC3E}">
        <p14:creationId xmlns:p14="http://schemas.microsoft.com/office/powerpoint/2010/main" val="3861059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55058" y="521773"/>
            <a:ext cx="10327341" cy="742251"/>
          </a:xfrm>
        </p:spPr>
        <p:txBody>
          <a:bodyPr>
            <a:noAutofit/>
          </a:bodyPr>
          <a:lstStyle/>
          <a:p>
            <a:pPr algn="just">
              <a:lnSpc>
                <a:spcPct val="150000"/>
              </a:lnSpc>
            </a:pPr>
            <a:r>
              <a:rPr lang="tr-TR" b="0" dirty="0">
                <a:solidFill>
                  <a:schemeClr val="tx1"/>
                </a:solidFill>
                <a:effectLst/>
                <a:latin typeface="+mn-lt"/>
              </a:rPr>
              <a:t>1- Nümerik Veriler: </a:t>
            </a:r>
          </a:p>
        </p:txBody>
      </p:sp>
      <p:sp>
        <p:nvSpPr>
          <p:cNvPr id="3" name="2 İçerik Yer Tutucusu"/>
          <p:cNvSpPr>
            <a:spLocks noGrp="1"/>
          </p:cNvSpPr>
          <p:nvPr>
            <p:ph idx="1"/>
          </p:nvPr>
        </p:nvSpPr>
        <p:spPr>
          <a:xfrm>
            <a:off x="950986" y="1447803"/>
            <a:ext cx="10140779" cy="4525963"/>
          </a:xfrm>
        </p:spPr>
        <p:txBody>
          <a:bodyPr>
            <a:normAutofit/>
          </a:bodyPr>
          <a:lstStyle/>
          <a:p>
            <a:pPr marL="0" indent="0" algn="just" fontAlgn="base">
              <a:lnSpc>
                <a:spcPct val="200000"/>
              </a:lnSpc>
              <a:buNone/>
            </a:pPr>
            <a:r>
              <a:rPr lang="tr-TR" sz="2600" b="0" i="0" dirty="0">
                <a:solidFill>
                  <a:schemeClr val="tx1"/>
                </a:solidFill>
                <a:effectLst/>
              </a:rPr>
              <a:t>Sayısal-Nümerik-Nicel Veriler de denmektedir. Boy, yaş gibi süreklilik arz eden değerler Nümerik verilerdir. “Daha fazla” ifadesi ile kullanılabilirler. </a:t>
            </a:r>
          </a:p>
          <a:p>
            <a:pPr marL="0" indent="0" algn="just" fontAlgn="base">
              <a:lnSpc>
                <a:spcPct val="200000"/>
              </a:lnSpc>
              <a:buNone/>
            </a:pPr>
            <a:r>
              <a:rPr lang="tr-TR" sz="2600" b="1" i="0" dirty="0">
                <a:solidFill>
                  <a:schemeClr val="tx1"/>
                </a:solidFill>
                <a:effectLst/>
              </a:rPr>
              <a:t>Sürekli ve Süreksiz olarak iki başlıkta ele alınabilir:</a:t>
            </a:r>
          </a:p>
          <a:p>
            <a:pPr marL="0" indent="0" algn="just" fontAlgn="base">
              <a:lnSpc>
                <a:spcPct val="200000"/>
              </a:lnSpc>
              <a:buNone/>
            </a:pPr>
            <a:r>
              <a:rPr lang="tr-TR" sz="2600" b="1" i="0" u="sng" dirty="0">
                <a:solidFill>
                  <a:schemeClr val="tx1"/>
                </a:solidFill>
                <a:effectLst/>
              </a:rPr>
              <a:t>a) Sürekli Nümerik Veriler: </a:t>
            </a:r>
            <a:r>
              <a:rPr lang="tr-TR" sz="2600" b="0" i="0" dirty="0">
                <a:solidFill>
                  <a:schemeClr val="tx1"/>
                </a:solidFill>
                <a:effectLst/>
              </a:rPr>
              <a:t>Yaş, Sıcaklık</a:t>
            </a:r>
          </a:p>
          <a:p>
            <a:pPr marL="0" indent="0" algn="just" fontAlgn="base">
              <a:lnSpc>
                <a:spcPct val="200000"/>
              </a:lnSpc>
              <a:buNone/>
            </a:pPr>
            <a:r>
              <a:rPr lang="tr-TR" sz="2600" b="1" i="0" u="sng" dirty="0">
                <a:solidFill>
                  <a:schemeClr val="tx1"/>
                </a:solidFill>
                <a:effectLst/>
              </a:rPr>
              <a:t>b) Aralıklı Nümerik Veriler (</a:t>
            </a:r>
            <a:r>
              <a:rPr lang="tr-TR" sz="2600" b="1" i="0" u="sng" dirty="0" err="1">
                <a:solidFill>
                  <a:schemeClr val="tx1"/>
                </a:solidFill>
                <a:effectLst/>
              </a:rPr>
              <a:t>Interval</a:t>
            </a:r>
            <a:r>
              <a:rPr lang="tr-TR" sz="2600" b="1" i="0" u="sng" dirty="0">
                <a:solidFill>
                  <a:schemeClr val="tx1"/>
                </a:solidFill>
                <a:effectLst/>
              </a:rPr>
              <a:t>):</a:t>
            </a:r>
            <a:r>
              <a:rPr lang="tr-TR" sz="2600" b="0" i="0" dirty="0">
                <a:solidFill>
                  <a:schemeClr val="tx1"/>
                </a:solidFill>
                <a:effectLst/>
              </a:rPr>
              <a:t> Çocuk Sayısı, Kaza Sayısı</a:t>
            </a:r>
          </a:p>
          <a:p>
            <a:pPr algn="just">
              <a:lnSpc>
                <a:spcPct val="150000"/>
              </a:lnSpc>
              <a:buNone/>
            </a:pPr>
            <a:endParaRPr lang="tr-TR" sz="2400" dirty="0">
              <a:solidFill>
                <a:srgbClr val="000000"/>
              </a:solidFill>
            </a:endParaRPr>
          </a:p>
        </p:txBody>
      </p:sp>
    </p:spTree>
    <p:extLst>
      <p:ext uri="{BB962C8B-B14F-4D97-AF65-F5344CB8AC3E}">
        <p14:creationId xmlns:p14="http://schemas.microsoft.com/office/powerpoint/2010/main" val="2968651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55058" y="521773"/>
            <a:ext cx="10327341" cy="742251"/>
          </a:xfrm>
        </p:spPr>
        <p:txBody>
          <a:bodyPr>
            <a:noAutofit/>
          </a:bodyPr>
          <a:lstStyle/>
          <a:p>
            <a:pPr algn="just">
              <a:lnSpc>
                <a:spcPct val="150000"/>
              </a:lnSpc>
              <a:buNone/>
            </a:pPr>
            <a:r>
              <a:rPr lang="tr-TR" b="1" i="0" dirty="0">
                <a:solidFill>
                  <a:schemeClr val="tx1"/>
                </a:solidFill>
                <a:effectLst/>
                <a:latin typeface="-apple-system"/>
              </a:rPr>
              <a:t>2-Nominal Veriler: </a:t>
            </a:r>
            <a:endParaRPr lang="tr-TR" dirty="0">
              <a:solidFill>
                <a:schemeClr val="tx1"/>
              </a:solidFill>
            </a:endParaRPr>
          </a:p>
        </p:txBody>
      </p:sp>
      <p:sp>
        <p:nvSpPr>
          <p:cNvPr id="3" name="2 İçerik Yer Tutucusu"/>
          <p:cNvSpPr>
            <a:spLocks noGrp="1"/>
          </p:cNvSpPr>
          <p:nvPr>
            <p:ph idx="1"/>
          </p:nvPr>
        </p:nvSpPr>
        <p:spPr>
          <a:xfrm>
            <a:off x="950986" y="1447803"/>
            <a:ext cx="10631413" cy="4525963"/>
          </a:xfrm>
        </p:spPr>
        <p:txBody>
          <a:bodyPr>
            <a:normAutofit/>
          </a:bodyPr>
          <a:lstStyle/>
          <a:p>
            <a:pPr marL="0" indent="0" algn="just" fontAlgn="base">
              <a:lnSpc>
                <a:spcPct val="150000"/>
              </a:lnSpc>
              <a:buNone/>
            </a:pPr>
            <a:r>
              <a:rPr lang="tr-TR" sz="2600" b="1" dirty="0">
                <a:solidFill>
                  <a:schemeClr val="tx1"/>
                </a:solidFill>
                <a:effectLst/>
              </a:rPr>
              <a:t>Kategorik</a:t>
            </a:r>
            <a:r>
              <a:rPr lang="tr-TR" sz="2600" b="1" i="0" dirty="0">
                <a:solidFill>
                  <a:schemeClr val="tx1"/>
                </a:solidFill>
                <a:effectLst/>
              </a:rPr>
              <a:t> </a:t>
            </a:r>
            <a:r>
              <a:rPr lang="tr-TR" sz="2600" b="0" i="0" dirty="0">
                <a:solidFill>
                  <a:schemeClr val="tx1"/>
                </a:solidFill>
                <a:effectLst/>
              </a:rPr>
              <a:t>bir veri çeşididir.  “Daha fazla” ifadesi ile kullanılmazlar. </a:t>
            </a:r>
          </a:p>
          <a:p>
            <a:pPr marL="0" indent="0" algn="just" fontAlgn="base">
              <a:lnSpc>
                <a:spcPct val="150000"/>
              </a:lnSpc>
              <a:buNone/>
            </a:pPr>
            <a:r>
              <a:rPr lang="tr-TR" sz="2600" b="0" i="0" dirty="0">
                <a:solidFill>
                  <a:schemeClr val="tx1"/>
                </a:solidFill>
                <a:effectLst/>
              </a:rPr>
              <a:t>	</a:t>
            </a:r>
            <a:r>
              <a:rPr lang="tr-TR" sz="2600" b="0" i="0" u="sng" dirty="0">
                <a:solidFill>
                  <a:schemeClr val="tx1"/>
                </a:solidFill>
                <a:effectLst/>
              </a:rPr>
              <a:t>İkiye ayrılır:</a:t>
            </a:r>
          </a:p>
          <a:p>
            <a:pPr marL="0" indent="0" algn="just" fontAlgn="base">
              <a:lnSpc>
                <a:spcPct val="150000"/>
              </a:lnSpc>
              <a:buNone/>
            </a:pPr>
            <a:r>
              <a:rPr lang="tr-TR" sz="2600" b="1" i="0" u="sng" dirty="0">
                <a:solidFill>
                  <a:schemeClr val="tx1"/>
                </a:solidFill>
                <a:effectLst/>
              </a:rPr>
              <a:t>a) </a:t>
            </a:r>
            <a:r>
              <a:rPr lang="tr-TR" sz="2600" b="1" i="0" u="sng" dirty="0" err="1">
                <a:solidFill>
                  <a:schemeClr val="tx1"/>
                </a:solidFill>
                <a:effectLst/>
              </a:rPr>
              <a:t>Dikotom</a:t>
            </a:r>
            <a:r>
              <a:rPr lang="tr-TR" sz="2600" b="1" i="0" u="sng" dirty="0">
                <a:solidFill>
                  <a:schemeClr val="tx1"/>
                </a:solidFill>
                <a:effectLst/>
              </a:rPr>
              <a:t> Veriler:</a:t>
            </a:r>
            <a:r>
              <a:rPr lang="tr-TR" sz="2600" b="0" i="0" dirty="0">
                <a:solidFill>
                  <a:schemeClr val="tx1"/>
                </a:solidFill>
                <a:effectLst/>
              </a:rPr>
              <a:t> Var-Yok, Kadın-Erkek, Hasta-Sağlıklı</a:t>
            </a:r>
          </a:p>
          <a:p>
            <a:pPr marL="0" indent="0" algn="just" fontAlgn="base">
              <a:lnSpc>
                <a:spcPct val="150000"/>
              </a:lnSpc>
              <a:buNone/>
            </a:pPr>
            <a:r>
              <a:rPr lang="tr-TR" sz="2600" b="1" i="0" u="sng" dirty="0">
                <a:solidFill>
                  <a:schemeClr val="tx1"/>
                </a:solidFill>
                <a:effectLst/>
              </a:rPr>
              <a:t>b) İkiden Çok Kategorili:</a:t>
            </a:r>
            <a:r>
              <a:rPr lang="tr-TR" sz="2600" b="0" i="0" dirty="0">
                <a:solidFill>
                  <a:schemeClr val="tx1"/>
                </a:solidFill>
                <a:effectLst/>
              </a:rPr>
              <a:t> Medeni Durum-Renk-Irk-Şehir, İsim, Forma Numarası</a:t>
            </a:r>
          </a:p>
          <a:p>
            <a:pPr marL="0" indent="0" algn="just" fontAlgn="base">
              <a:lnSpc>
                <a:spcPct val="150000"/>
              </a:lnSpc>
              <a:buNone/>
            </a:pPr>
            <a:r>
              <a:rPr lang="tr-TR" sz="2600" b="0" i="0" dirty="0">
                <a:solidFill>
                  <a:schemeClr val="tx1"/>
                </a:solidFill>
                <a:effectLst/>
              </a:rPr>
              <a:t>Örneğin forma numarası oyuncunun seviyesi ile ilgili bir bilgi içermez.</a:t>
            </a:r>
          </a:p>
          <a:p>
            <a:pPr algn="just">
              <a:lnSpc>
                <a:spcPct val="150000"/>
              </a:lnSpc>
              <a:buNone/>
            </a:pPr>
            <a:endParaRPr lang="tr-TR" sz="2400" dirty="0">
              <a:solidFill>
                <a:srgbClr val="000000"/>
              </a:solidFill>
            </a:endParaRPr>
          </a:p>
        </p:txBody>
      </p:sp>
    </p:spTree>
    <p:extLst>
      <p:ext uri="{BB962C8B-B14F-4D97-AF65-F5344CB8AC3E}">
        <p14:creationId xmlns:p14="http://schemas.microsoft.com/office/powerpoint/2010/main" val="2254141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55058" y="521773"/>
            <a:ext cx="10327341" cy="742251"/>
          </a:xfrm>
        </p:spPr>
        <p:txBody>
          <a:bodyPr>
            <a:noAutofit/>
          </a:bodyPr>
          <a:lstStyle/>
          <a:p>
            <a:pPr algn="just">
              <a:lnSpc>
                <a:spcPct val="150000"/>
              </a:lnSpc>
              <a:buNone/>
            </a:pPr>
            <a:r>
              <a:rPr lang="tr-TR" b="1" i="0" dirty="0">
                <a:solidFill>
                  <a:schemeClr val="tx1"/>
                </a:solidFill>
                <a:effectLst/>
                <a:latin typeface="+mn-lt"/>
              </a:rPr>
              <a:t>3-Ordinal Veriler:</a:t>
            </a:r>
            <a:r>
              <a:rPr lang="tr-TR" b="0" i="0" dirty="0">
                <a:solidFill>
                  <a:schemeClr val="tx1"/>
                </a:solidFill>
                <a:effectLst/>
                <a:latin typeface="+mn-lt"/>
              </a:rPr>
              <a:t> </a:t>
            </a:r>
            <a:endParaRPr lang="tr-TR" dirty="0">
              <a:solidFill>
                <a:schemeClr val="tx1"/>
              </a:solidFill>
              <a:latin typeface="+mn-lt"/>
            </a:endParaRPr>
          </a:p>
        </p:txBody>
      </p:sp>
      <p:sp>
        <p:nvSpPr>
          <p:cNvPr id="3" name="2 İçerik Yer Tutucusu"/>
          <p:cNvSpPr>
            <a:spLocks noGrp="1"/>
          </p:cNvSpPr>
          <p:nvPr>
            <p:ph idx="1"/>
          </p:nvPr>
        </p:nvSpPr>
        <p:spPr>
          <a:xfrm>
            <a:off x="950986" y="1447803"/>
            <a:ext cx="10140779" cy="4525963"/>
          </a:xfrm>
        </p:spPr>
        <p:txBody>
          <a:bodyPr>
            <a:normAutofit/>
          </a:bodyPr>
          <a:lstStyle/>
          <a:p>
            <a:pPr marL="0" indent="0" algn="just" fontAlgn="base">
              <a:lnSpc>
                <a:spcPct val="150000"/>
              </a:lnSpc>
              <a:buNone/>
            </a:pPr>
            <a:r>
              <a:rPr lang="tr-TR" sz="2600" b="0" i="0" dirty="0">
                <a:effectLst/>
              </a:rPr>
              <a:t>Ordinal veriler de yine </a:t>
            </a:r>
            <a:r>
              <a:rPr lang="tr-TR" sz="2600" b="1" i="1" dirty="0">
                <a:effectLst/>
              </a:rPr>
              <a:t>kategorik</a:t>
            </a:r>
            <a:r>
              <a:rPr lang="tr-TR" sz="2600" b="1" i="0" dirty="0">
                <a:effectLst/>
              </a:rPr>
              <a:t> </a:t>
            </a:r>
            <a:r>
              <a:rPr lang="tr-TR" sz="2600" b="0" i="0" dirty="0">
                <a:effectLst/>
              </a:rPr>
              <a:t>veri türündendir. Fakat değerleri arasında sıralı bir ilişki bulunmaktadır. “Daha fazla” ifadesi ile kullanılabilirler ancak ne kadar daha fazla olduğunun ölçüsünü veremezler. </a:t>
            </a:r>
          </a:p>
          <a:p>
            <a:pPr marL="0" indent="0" algn="just" fontAlgn="base">
              <a:lnSpc>
                <a:spcPct val="150000"/>
              </a:lnSpc>
              <a:buNone/>
            </a:pPr>
            <a:r>
              <a:rPr lang="tr-TR" sz="2600" b="0" i="0" dirty="0">
                <a:effectLst/>
              </a:rPr>
              <a:t>Örneğin: Eğitim Düzeyi, Sosyoekonomik ölçek skorları gibi. </a:t>
            </a:r>
          </a:p>
          <a:p>
            <a:pPr marL="0" indent="0" algn="just" fontAlgn="base">
              <a:lnSpc>
                <a:spcPct val="150000"/>
              </a:lnSpc>
              <a:buNone/>
            </a:pPr>
            <a:r>
              <a:rPr lang="tr-TR" sz="2600" b="0" i="0" dirty="0">
                <a:effectLst/>
              </a:rPr>
              <a:t>Nominal veriler, ordinal verilere daha az bilgi taşırlar.</a:t>
            </a:r>
          </a:p>
          <a:p>
            <a:pPr algn="just">
              <a:lnSpc>
                <a:spcPct val="150000"/>
              </a:lnSpc>
              <a:buNone/>
            </a:pPr>
            <a:endParaRPr lang="tr-TR" sz="2400" dirty="0">
              <a:solidFill>
                <a:srgbClr val="000000"/>
              </a:solidFill>
            </a:endParaRPr>
          </a:p>
        </p:txBody>
      </p:sp>
    </p:spTree>
    <p:extLst>
      <p:ext uri="{BB962C8B-B14F-4D97-AF65-F5344CB8AC3E}">
        <p14:creationId xmlns:p14="http://schemas.microsoft.com/office/powerpoint/2010/main" val="3749295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55058" y="521773"/>
            <a:ext cx="10327341" cy="742251"/>
          </a:xfrm>
        </p:spPr>
        <p:txBody>
          <a:bodyPr>
            <a:noAutofit/>
          </a:bodyPr>
          <a:lstStyle/>
          <a:p>
            <a:pPr algn="just">
              <a:lnSpc>
                <a:spcPct val="150000"/>
              </a:lnSpc>
              <a:buNone/>
            </a:pPr>
            <a:r>
              <a:rPr lang="tr-TR" b="1" i="0" dirty="0">
                <a:solidFill>
                  <a:schemeClr val="tx1"/>
                </a:solidFill>
                <a:effectLst/>
                <a:latin typeface="-apple-system"/>
              </a:rPr>
              <a:t>4-Ratio Veriler: </a:t>
            </a:r>
            <a:endParaRPr lang="tr-TR" dirty="0">
              <a:solidFill>
                <a:schemeClr val="tx1"/>
              </a:solidFill>
              <a:latin typeface="+mn-lt"/>
            </a:endParaRPr>
          </a:p>
        </p:txBody>
      </p:sp>
      <p:sp>
        <p:nvSpPr>
          <p:cNvPr id="3" name="2 İçerik Yer Tutucusu"/>
          <p:cNvSpPr>
            <a:spLocks noGrp="1"/>
          </p:cNvSpPr>
          <p:nvPr>
            <p:ph idx="1"/>
          </p:nvPr>
        </p:nvSpPr>
        <p:spPr>
          <a:xfrm>
            <a:off x="503339" y="1447803"/>
            <a:ext cx="11218969" cy="4888424"/>
          </a:xfrm>
        </p:spPr>
        <p:txBody>
          <a:bodyPr>
            <a:normAutofit fontScale="85000" lnSpcReduction="20000"/>
          </a:bodyPr>
          <a:lstStyle/>
          <a:p>
            <a:pPr marL="0" indent="0" algn="just" fontAlgn="base">
              <a:lnSpc>
                <a:spcPct val="150000"/>
              </a:lnSpc>
              <a:buNone/>
            </a:pPr>
            <a:r>
              <a:rPr lang="tr-TR" b="0" i="0" dirty="0">
                <a:effectLst/>
              </a:rPr>
              <a:t>Nümerik verilere benzerler. 100 santigrat derece, 50 </a:t>
            </a:r>
            <a:r>
              <a:rPr lang="tr-TR" b="0" i="0" dirty="0" err="1">
                <a:effectLst/>
              </a:rPr>
              <a:t>santrigat</a:t>
            </a:r>
            <a:r>
              <a:rPr lang="tr-TR" b="0" i="0" dirty="0">
                <a:effectLst/>
              </a:rPr>
              <a:t> derecenin iki katı denilemez ama derece </a:t>
            </a:r>
            <a:r>
              <a:rPr lang="tr-TR" b="0" i="0" dirty="0" err="1">
                <a:effectLst/>
              </a:rPr>
              <a:t>kelvine</a:t>
            </a:r>
            <a:r>
              <a:rPr lang="tr-TR" b="0" i="0" dirty="0">
                <a:effectLst/>
              </a:rPr>
              <a:t> çevrilirse 60 </a:t>
            </a:r>
            <a:r>
              <a:rPr lang="tr-TR" b="0" i="0" dirty="0" err="1">
                <a:effectLst/>
              </a:rPr>
              <a:t>kelvin</a:t>
            </a:r>
            <a:r>
              <a:rPr lang="tr-TR" b="0" i="0" dirty="0">
                <a:effectLst/>
              </a:rPr>
              <a:t> 30 </a:t>
            </a:r>
            <a:r>
              <a:rPr lang="tr-TR" b="0" i="0" dirty="0" err="1">
                <a:effectLst/>
              </a:rPr>
              <a:t>kelvinin</a:t>
            </a:r>
            <a:r>
              <a:rPr lang="tr-TR" b="0" i="0" dirty="0">
                <a:effectLst/>
              </a:rPr>
              <a:t> 2 misli sıcak denilebilir. Oran verilebilir veri türlerine </a:t>
            </a:r>
            <a:r>
              <a:rPr lang="tr-TR" b="1" i="0" dirty="0" err="1">
                <a:effectLst/>
              </a:rPr>
              <a:t>Ratio</a:t>
            </a:r>
            <a:r>
              <a:rPr lang="tr-TR" b="0" i="0" dirty="0">
                <a:effectLst/>
              </a:rPr>
              <a:t> veriler denir. </a:t>
            </a:r>
            <a:r>
              <a:rPr lang="tr-TR" b="0" i="0" u="sng" dirty="0" err="1">
                <a:effectLst/>
              </a:rPr>
              <a:t>Burda</a:t>
            </a:r>
            <a:r>
              <a:rPr lang="tr-TR" b="0" i="0" u="sng" dirty="0">
                <a:effectLst/>
              </a:rPr>
              <a:t> </a:t>
            </a:r>
            <a:r>
              <a:rPr lang="tr-TR" b="0" i="0" u="sng" dirty="0" err="1">
                <a:effectLst/>
              </a:rPr>
              <a:t>kelvin</a:t>
            </a:r>
            <a:r>
              <a:rPr lang="tr-TR" b="0" i="0" u="sng" dirty="0">
                <a:effectLst/>
              </a:rPr>
              <a:t> derece </a:t>
            </a:r>
            <a:r>
              <a:rPr lang="tr-TR" b="0" i="0" u="sng" dirty="0" err="1">
                <a:effectLst/>
              </a:rPr>
              <a:t>ratio</a:t>
            </a:r>
            <a:r>
              <a:rPr lang="tr-TR" b="0" i="0" u="sng" dirty="0">
                <a:effectLst/>
              </a:rPr>
              <a:t> türünden bir değişken iken, santigrat ise nümerik veri türüne örnek olarak verilebilir.</a:t>
            </a:r>
          </a:p>
          <a:p>
            <a:pPr marL="0" indent="0" algn="just" fontAlgn="base">
              <a:lnSpc>
                <a:spcPct val="150000"/>
              </a:lnSpc>
              <a:buNone/>
            </a:pPr>
            <a:r>
              <a:rPr lang="tr-TR" b="0" i="0" dirty="0">
                <a:effectLst/>
              </a:rPr>
              <a:t>Not: Bazı durumlarda; aynı veri fakat farklı çalışma için veri tiplerine farklı nazarlarla bakılabilir. </a:t>
            </a:r>
          </a:p>
          <a:p>
            <a:pPr marL="0" indent="0" algn="just" fontAlgn="base">
              <a:lnSpc>
                <a:spcPct val="150000"/>
              </a:lnSpc>
              <a:buNone/>
            </a:pPr>
            <a:r>
              <a:rPr lang="tr-TR" b="1" i="0" dirty="0">
                <a:effectLst/>
              </a:rPr>
              <a:t>Örneğin</a:t>
            </a:r>
            <a:r>
              <a:rPr lang="tr-TR" b="0" i="0" dirty="0">
                <a:effectLst/>
              </a:rPr>
              <a:t> ülkedeki arabaların silindir ortalamasından bahsederken, otomobil silindirleri </a:t>
            </a:r>
            <a:r>
              <a:rPr lang="tr-TR" b="0" i="0" u="sng" dirty="0" err="1">
                <a:effectLst/>
              </a:rPr>
              <a:t>ratio</a:t>
            </a:r>
            <a:r>
              <a:rPr lang="tr-TR" b="0" i="0" u="sng" dirty="0">
                <a:effectLst/>
              </a:rPr>
              <a:t> verilere örnek olarak </a:t>
            </a:r>
            <a:r>
              <a:rPr lang="tr-TR" b="0" i="0" dirty="0">
                <a:effectLst/>
              </a:rPr>
              <a:t>verilebilirken, silindirlerine göre arabaları sınıflandırmak istediğimizde kategorik bir veri çeşidi olarak gösterimlerimizde kullanabiliriz.</a:t>
            </a:r>
          </a:p>
          <a:p>
            <a:pPr algn="just">
              <a:lnSpc>
                <a:spcPct val="150000"/>
              </a:lnSpc>
              <a:buNone/>
            </a:pPr>
            <a:endParaRPr lang="tr-TR" sz="2400" dirty="0">
              <a:solidFill>
                <a:srgbClr val="000000"/>
              </a:solidFill>
            </a:endParaRPr>
          </a:p>
        </p:txBody>
      </p:sp>
    </p:spTree>
    <p:extLst>
      <p:ext uri="{BB962C8B-B14F-4D97-AF65-F5344CB8AC3E}">
        <p14:creationId xmlns:p14="http://schemas.microsoft.com/office/powerpoint/2010/main" val="425824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08373" y="520116"/>
            <a:ext cx="10771322" cy="5478012"/>
          </a:xfrm>
        </p:spPr>
        <p:txBody>
          <a:bodyPr>
            <a:normAutofit/>
          </a:bodyPr>
          <a:lstStyle/>
          <a:p>
            <a:pPr marL="0" indent="0" algn="just" fontAlgn="base">
              <a:lnSpc>
                <a:spcPct val="150000"/>
              </a:lnSpc>
              <a:buNone/>
            </a:pPr>
            <a:r>
              <a:rPr lang="tr-TR" sz="2600" b="1" i="0" dirty="0">
                <a:effectLst/>
              </a:rPr>
              <a:t>1-Niteliksel Veri Tipleri: </a:t>
            </a:r>
            <a:r>
              <a:rPr lang="tr-TR" sz="2600" b="0" i="0" dirty="0">
                <a:effectLst/>
              </a:rPr>
              <a:t>Sınıflandırmaya ve kategorileştirmeye izin veren veri tipidir. (Nominal ve Ordinal veri tipleri)</a:t>
            </a:r>
          </a:p>
          <a:p>
            <a:pPr marL="0" indent="0" algn="just" fontAlgn="base">
              <a:lnSpc>
                <a:spcPct val="150000"/>
              </a:lnSpc>
              <a:buNone/>
            </a:pPr>
            <a:r>
              <a:rPr lang="tr-TR" sz="2600" b="1" i="0" dirty="0">
                <a:effectLst/>
              </a:rPr>
              <a:t>2-Niceliksel Veri Tipleri:</a:t>
            </a:r>
            <a:r>
              <a:rPr lang="tr-TR" sz="2600" b="0" i="0" dirty="0">
                <a:effectLst/>
              </a:rPr>
              <a:t> Sayısal veri içiren veri tipleridir. (Nominal ve Ordinal olmayan veri tipleri)</a:t>
            </a:r>
          </a:p>
          <a:p>
            <a:pPr marL="0" indent="0" algn="just" fontAlgn="base">
              <a:lnSpc>
                <a:spcPct val="150000"/>
              </a:lnSpc>
              <a:buNone/>
            </a:pPr>
            <a:r>
              <a:rPr lang="tr-TR" sz="2600" b="0" i="0" dirty="0">
                <a:effectLst/>
              </a:rPr>
              <a:t>	</a:t>
            </a:r>
            <a:r>
              <a:rPr lang="tr-TR" sz="2600" b="1" i="0" u="sng" dirty="0">
                <a:effectLst/>
              </a:rPr>
              <a:t>a) Sürekli Niceliksel Veri Tipleri:</a:t>
            </a:r>
            <a:r>
              <a:rPr lang="tr-TR" sz="2600" b="1" i="0" dirty="0">
                <a:effectLst/>
              </a:rPr>
              <a:t>  </a:t>
            </a:r>
            <a:r>
              <a:rPr lang="tr-TR" sz="2600" b="0" i="0" dirty="0">
                <a:effectLst/>
              </a:rPr>
              <a:t>(0,1,2…) şeklinde giden ve sonlu sayıda değer alabilen veri tipleridir.</a:t>
            </a:r>
          </a:p>
          <a:p>
            <a:pPr marL="0" indent="0" algn="just" fontAlgn="base">
              <a:lnSpc>
                <a:spcPct val="150000"/>
              </a:lnSpc>
              <a:buNone/>
            </a:pPr>
            <a:r>
              <a:rPr lang="tr-TR" sz="2600" b="0" i="0" dirty="0">
                <a:effectLst/>
              </a:rPr>
              <a:t>	</a:t>
            </a:r>
            <a:r>
              <a:rPr lang="tr-TR" sz="2600" b="1" i="0" u="sng" dirty="0">
                <a:effectLst/>
              </a:rPr>
              <a:t>b) Süreksiz Niceliksel Veri Tipleri:</a:t>
            </a:r>
            <a:r>
              <a:rPr lang="tr-TR" sz="2600" b="1" i="0" dirty="0">
                <a:effectLst/>
              </a:rPr>
              <a:t> </a:t>
            </a:r>
            <a:r>
              <a:rPr lang="tr-TR" sz="2600" b="0" i="0" dirty="0">
                <a:effectLst/>
              </a:rPr>
              <a:t>Sonsuz sayıda değer alabilen veri tipleridir.</a:t>
            </a:r>
          </a:p>
          <a:p>
            <a:pPr algn="just">
              <a:lnSpc>
                <a:spcPct val="150000"/>
              </a:lnSpc>
              <a:buNone/>
            </a:pPr>
            <a:endParaRPr lang="tr-TR" sz="2400" dirty="0">
              <a:solidFill>
                <a:srgbClr val="000000"/>
              </a:solidFill>
            </a:endParaRPr>
          </a:p>
        </p:txBody>
      </p:sp>
    </p:spTree>
    <p:extLst>
      <p:ext uri="{BB962C8B-B14F-4D97-AF65-F5344CB8AC3E}">
        <p14:creationId xmlns:p14="http://schemas.microsoft.com/office/powerpoint/2010/main" val="4191959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50986" y="644577"/>
            <a:ext cx="10771322" cy="5691650"/>
          </a:xfrm>
        </p:spPr>
        <p:txBody>
          <a:bodyPr>
            <a:normAutofit lnSpcReduction="10000"/>
          </a:bodyPr>
          <a:lstStyle/>
          <a:p>
            <a:pPr marL="0" indent="0" algn="just" fontAlgn="base">
              <a:lnSpc>
                <a:spcPct val="150000"/>
              </a:lnSpc>
              <a:buNone/>
            </a:pPr>
            <a:r>
              <a:rPr lang="tr-TR" sz="2400" b="0" i="0" dirty="0">
                <a:effectLst/>
              </a:rPr>
              <a:t>Sayısal katsayıların önem arz ettiği olaylarda, söz konusu değerin uygun veri türüne çevrilmesi önem arz etmektedir. Örneğin sıcaklık artışının kimyasal reaksiyonlara etkisi üzerinde bir araştırma yapılırken bunun santigrat derece yerine </a:t>
            </a:r>
            <a:r>
              <a:rPr lang="tr-TR" sz="2400" b="0" i="0" dirty="0" err="1">
                <a:effectLst/>
              </a:rPr>
              <a:t>kelvin</a:t>
            </a:r>
            <a:r>
              <a:rPr lang="tr-TR" sz="2400" b="0" i="0" dirty="0">
                <a:effectLst/>
              </a:rPr>
              <a:t> ile yapılması uygun olacaktır. Çünkü 0 dereceden 1 dereceye sıcaklık artışına göre moleküllerin durumunu incelersek, 0′ dan 1 e çıkışta sonsuz oranda bir artış olacaktır. Halbuki 0 santigrat derecede madde molekülleri hareketli iken, o </a:t>
            </a:r>
            <a:r>
              <a:rPr lang="tr-TR" sz="2400" b="0" i="0" dirty="0" err="1">
                <a:effectLst/>
              </a:rPr>
              <a:t>kelvin</a:t>
            </a:r>
            <a:r>
              <a:rPr lang="tr-TR" sz="2400" b="0" i="0" dirty="0">
                <a:effectLst/>
              </a:rPr>
              <a:t> derecede tıpkı bu matematiğe uygun şekilde moleküller hareketsizdir.</a:t>
            </a:r>
          </a:p>
          <a:p>
            <a:pPr marL="0" indent="0" algn="just" fontAlgn="base">
              <a:lnSpc>
                <a:spcPct val="150000"/>
              </a:lnSpc>
              <a:buNone/>
            </a:pPr>
            <a:r>
              <a:rPr lang="tr-TR" sz="2400" b="0" i="0" dirty="0">
                <a:effectLst/>
              </a:rPr>
              <a:t>Kullanılacak olan istatistiksel veri tipi ister bir bağımlı değişken olsun, ya da bağımsız değişken olsun kullanılan istatistik analitik aracını ve yöntemini belirlemesi nedeniyle çok önemli bir bilgidir.</a:t>
            </a:r>
          </a:p>
          <a:p>
            <a:pPr algn="just">
              <a:lnSpc>
                <a:spcPct val="150000"/>
              </a:lnSpc>
              <a:buNone/>
            </a:pPr>
            <a:endParaRPr lang="tr-TR" sz="2400" dirty="0">
              <a:solidFill>
                <a:srgbClr val="000000"/>
              </a:solidFill>
            </a:endParaRPr>
          </a:p>
        </p:txBody>
      </p:sp>
    </p:spTree>
    <p:extLst>
      <p:ext uri="{BB962C8B-B14F-4D97-AF65-F5344CB8AC3E}">
        <p14:creationId xmlns:p14="http://schemas.microsoft.com/office/powerpoint/2010/main" val="3154784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55058" y="521773"/>
            <a:ext cx="10327341" cy="742251"/>
          </a:xfrm>
        </p:spPr>
        <p:txBody>
          <a:bodyPr>
            <a:normAutofit/>
          </a:bodyPr>
          <a:lstStyle/>
          <a:p>
            <a:r>
              <a:rPr lang="tr-TR"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Veri Kaynakları</a:t>
            </a:r>
            <a:endParaRPr lang="tr-TR" b="1" dirty="0">
              <a:solidFill>
                <a:schemeClr val="tx1"/>
              </a:solidFill>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a:xfrm>
            <a:off x="1407459" y="1447804"/>
            <a:ext cx="8158816" cy="2604244"/>
          </a:xfrm>
        </p:spPr>
        <p:txBody>
          <a:bodyPr>
            <a:noAutofit/>
          </a:bodyPr>
          <a:lstStyle/>
          <a:p>
            <a:pPr algn="just">
              <a:lnSpc>
                <a:spcPct val="150000"/>
              </a:lnSpc>
              <a:buFont typeface="Wingdings" panose="05000000000000000000" pitchFamily="2" charset="2"/>
              <a:buChar char="v"/>
            </a:pPr>
            <a:r>
              <a:rPr lang="tr-TR" dirty="0">
                <a:solidFill>
                  <a:srgbClr val="000000"/>
                </a:solidFill>
                <a:latin typeface="Tahoma" panose="020B0604030504040204" pitchFamily="34" charset="0"/>
                <a:ea typeface="Tahoma" panose="020B0604030504040204" pitchFamily="34" charset="0"/>
                <a:cs typeface="Tahoma" panose="020B0604030504040204" pitchFamily="34" charset="0"/>
              </a:rPr>
              <a:t>İnsanlar</a:t>
            </a:r>
          </a:p>
          <a:p>
            <a:pPr algn="just">
              <a:lnSpc>
                <a:spcPct val="150000"/>
              </a:lnSpc>
              <a:buFont typeface="Wingdings" panose="05000000000000000000" pitchFamily="2" charset="2"/>
              <a:buChar char="v"/>
            </a:pPr>
            <a:r>
              <a:rPr lang="tr-TR" dirty="0">
                <a:solidFill>
                  <a:srgbClr val="000000"/>
                </a:solidFill>
                <a:latin typeface="Tahoma" panose="020B0604030504040204" pitchFamily="34" charset="0"/>
                <a:ea typeface="Tahoma" panose="020B0604030504040204" pitchFamily="34" charset="0"/>
                <a:cs typeface="Tahoma" panose="020B0604030504040204" pitchFamily="34" charset="0"/>
              </a:rPr>
              <a:t>Belgeler</a:t>
            </a:r>
          </a:p>
          <a:p>
            <a:pPr algn="just">
              <a:lnSpc>
                <a:spcPct val="150000"/>
              </a:lnSpc>
              <a:buFont typeface="Wingdings" panose="05000000000000000000" pitchFamily="2" charset="2"/>
              <a:buChar char="v"/>
            </a:pPr>
            <a:r>
              <a:rPr lang="tr-TR" dirty="0">
                <a:solidFill>
                  <a:srgbClr val="000000"/>
                </a:solidFill>
                <a:latin typeface="Tahoma" panose="020B0604030504040204" pitchFamily="34" charset="0"/>
                <a:ea typeface="Tahoma" panose="020B0604030504040204" pitchFamily="34" charset="0"/>
                <a:cs typeface="Tahoma" panose="020B0604030504040204" pitchFamily="34" charset="0"/>
              </a:rPr>
              <a:t>Canlı ve cansız öteki varlık ve kalıntılardır 	</a:t>
            </a:r>
          </a:p>
        </p:txBody>
      </p:sp>
    </p:spTree>
    <p:extLst>
      <p:ext uri="{BB962C8B-B14F-4D97-AF65-F5344CB8AC3E}">
        <p14:creationId xmlns:p14="http://schemas.microsoft.com/office/powerpoint/2010/main" val="1762826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01927" y="71522"/>
            <a:ext cx="10327341" cy="742251"/>
          </a:xfrm>
        </p:spPr>
        <p:txBody>
          <a:bodyPr/>
          <a:lstStyle/>
          <a:p>
            <a:r>
              <a:rPr lang="tr-TR" sz="4400" dirty="0">
                <a:solidFill>
                  <a:schemeClr val="tx1"/>
                </a:solidFill>
                <a:effectLst/>
                <a:latin typeface="Times New Roman" panose="02020603050405020304" pitchFamily="18" charset="0"/>
                <a:cs typeface="Times New Roman" panose="02020603050405020304" pitchFamily="18" charset="0"/>
              </a:rPr>
              <a:t>Veri (Data)</a:t>
            </a:r>
            <a:endParaRPr lang="tr-TR" sz="4400" b="1" dirty="0">
              <a:solidFill>
                <a:schemeClr val="tx1"/>
              </a:solidFill>
              <a:effectLst/>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a:xfrm>
            <a:off x="260059" y="813773"/>
            <a:ext cx="11778143" cy="5863647"/>
          </a:xfrm>
        </p:spPr>
        <p:txBody>
          <a:bodyPr>
            <a:normAutofit fontScale="92500" lnSpcReduction="20000"/>
          </a:bodyPr>
          <a:lstStyle/>
          <a:p>
            <a:pPr algn="just">
              <a:lnSpc>
                <a:spcPct val="150000"/>
              </a:lnSpc>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sz="2400" dirty="0">
                <a:solidFill>
                  <a:schemeClr val="tx1"/>
                </a:solidFill>
                <a:ea typeface="Tahoma" panose="020B0604030504040204" pitchFamily="34" charset="0"/>
                <a:cs typeface="Tahoma" panose="020B0604030504040204" pitchFamily="34" charset="0"/>
              </a:rPr>
              <a:t>İncelenen konuya açıklık getirmek, gerçeği ortaya çıkarmak, karara varmak, vb. amacıyla toplanan ham materyal (ölçümler, bilgiler, belgeler, vb.) olarak tanımlanır. </a:t>
            </a:r>
            <a:r>
              <a:rPr lang="tr-TR" sz="2400" dirty="0">
                <a:solidFill>
                  <a:srgbClr val="000000"/>
                </a:solidFill>
              </a:rPr>
              <a:t>	</a:t>
            </a:r>
          </a:p>
          <a:p>
            <a:pPr algn="just">
              <a:lnSpc>
                <a:spcPct val="150000"/>
              </a:lnSpc>
              <a:buNone/>
            </a:pPr>
            <a:r>
              <a:rPr lang="tr-TR" sz="2400" dirty="0">
                <a:solidFill>
                  <a:schemeClr val="tx1"/>
                </a:solidFill>
                <a:ea typeface="Tahoma" panose="020B0604030504040204" pitchFamily="34" charset="0"/>
                <a:cs typeface="Tahoma" panose="020B0604030504040204" pitchFamily="34" charset="0"/>
              </a:rPr>
              <a:t>	Bir sonuca varabilmek için; araştırma, deney, deneyim, gözlem, mülakat vb. sonucu elde edilen sayısal, sözel, görsel vb. ifadelere </a:t>
            </a:r>
            <a:r>
              <a:rPr lang="tr-TR" sz="2400" b="1" dirty="0">
                <a:solidFill>
                  <a:schemeClr val="tx1"/>
                </a:solidFill>
                <a:ea typeface="Tahoma" panose="020B0604030504040204" pitchFamily="34" charset="0"/>
                <a:cs typeface="Tahoma" panose="020B0604030504040204" pitchFamily="34" charset="0"/>
              </a:rPr>
              <a:t>veri (data) </a:t>
            </a:r>
            <a:r>
              <a:rPr lang="tr-TR" sz="2400" dirty="0">
                <a:solidFill>
                  <a:schemeClr val="tx1"/>
                </a:solidFill>
                <a:ea typeface="Tahoma" panose="020B0604030504040204" pitchFamily="34" charset="0"/>
                <a:cs typeface="Tahoma" panose="020B0604030504040204" pitchFamily="34" charset="0"/>
              </a:rPr>
              <a:t>denir. Anlam çıkarmada veya sonuca varmakta kullanılan nicelikler, olaylar, kayıtlar ve sayı kümeleri olarak da tanımlanabilmektedir. </a:t>
            </a:r>
          </a:p>
          <a:p>
            <a:pPr algn="just">
              <a:lnSpc>
                <a:spcPct val="150000"/>
              </a:lnSpc>
              <a:buNone/>
            </a:pPr>
            <a:r>
              <a:rPr lang="tr-TR" sz="2400" b="1" dirty="0">
                <a:solidFill>
                  <a:schemeClr val="tx1"/>
                </a:solidFill>
                <a:ea typeface="Tahoma" panose="020B0604030504040204" pitchFamily="34" charset="0"/>
                <a:cs typeface="Tahoma" panose="020B0604030504040204" pitchFamily="34" charset="0"/>
              </a:rPr>
              <a:t>	</a:t>
            </a:r>
            <a:r>
              <a:rPr lang="tr-TR" sz="2400" dirty="0">
                <a:solidFill>
                  <a:schemeClr val="tx1"/>
                </a:solidFill>
                <a:ea typeface="Tahoma" panose="020B0604030504040204" pitchFamily="34" charset="0"/>
                <a:cs typeface="Tahoma" panose="020B0604030504040204" pitchFamily="34" charset="0"/>
              </a:rPr>
              <a:t>Bilgilerin işlenmemiş ham haline veri denir. Veri, Ücretli-ücretsiz, statik-dinamik-yapılandırılmış-yapılandırılmamış, açık veri, büyük veri, açık hükümet verisi şeklinde gruplandırılabilir.</a:t>
            </a:r>
          </a:p>
          <a:p>
            <a:pPr algn="just">
              <a:lnSpc>
                <a:spcPct val="150000"/>
              </a:lnSpc>
              <a:buNone/>
            </a:pPr>
            <a:r>
              <a:rPr lang="tr-TR" sz="2400" b="1" dirty="0">
                <a:solidFill>
                  <a:schemeClr val="tx1"/>
                </a:solidFill>
                <a:ea typeface="Tahoma" panose="020B0604030504040204" pitchFamily="34" charset="0"/>
                <a:cs typeface="Tahoma" panose="020B0604030504040204" pitchFamily="34" charset="0"/>
              </a:rPr>
              <a:t>	Örneğin,</a:t>
            </a:r>
            <a:r>
              <a:rPr lang="tr-TR" sz="2400" dirty="0">
                <a:solidFill>
                  <a:schemeClr val="tx1"/>
                </a:solidFill>
                <a:ea typeface="Tahoma" panose="020B0604030504040204" pitchFamily="34" charset="0"/>
                <a:cs typeface="Tahoma" panose="020B0604030504040204" pitchFamily="34" charset="0"/>
              </a:rPr>
              <a:t> bir sporcunun yaşı (yıl), 100 m mesafeyi koşma süresi (sn), bir bireyin tutumları, görüşleri, vb. birer veridir</a:t>
            </a:r>
            <a:r>
              <a:rPr lang="tr-TR" sz="2400" dirty="0">
                <a:solidFill>
                  <a:schemeClr val="tx1"/>
                </a:solidFill>
                <a:cs typeface="Times New Roman" panose="02020603050405020304" pitchFamily="18" charset="0"/>
              </a:rPr>
              <a:t>. </a:t>
            </a:r>
          </a:p>
          <a:p>
            <a:pPr algn="just">
              <a:lnSpc>
                <a:spcPct val="150000"/>
              </a:lnSpc>
              <a:buNone/>
            </a:pPr>
            <a:r>
              <a:rPr lang="tr-TR" sz="2500" dirty="0">
                <a:solidFill>
                  <a:schemeClr val="tx1"/>
                </a:solidFill>
                <a:ea typeface="Tahoma" panose="020B0604030504040204" pitchFamily="34" charset="0"/>
                <a:cs typeface="Tahoma" panose="020B0604030504040204" pitchFamily="34" charset="0"/>
              </a:rPr>
              <a:t>	Veriler genellikle; düzenli olarak tutulan kayıtlardan, sayımlardan, araştırmalardan (gözlemsel ve deneysel araştırmalardan), basılı ve elektronik ortamda hazırlanmış kaynaklardan ve bazen de veri türetme yolu ile elde edilir.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55058" y="521773"/>
            <a:ext cx="10327341" cy="742251"/>
          </a:xfrm>
        </p:spPr>
        <p:txBody>
          <a:bodyPr>
            <a:normAutofit/>
          </a:bodyPr>
          <a:lstStyle/>
          <a:p>
            <a:r>
              <a:rPr lang="tr-TR"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Veri Türleri</a:t>
            </a:r>
            <a:endParaRPr lang="tr-TR" b="1" dirty="0">
              <a:solidFill>
                <a:schemeClr val="tx1"/>
              </a:solidFill>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a:xfrm>
            <a:off x="1344706" y="1447804"/>
            <a:ext cx="9789459" cy="3662078"/>
          </a:xfrm>
        </p:spPr>
        <p:txBody>
          <a:bodyPr>
            <a:noAutofit/>
          </a:bodyPr>
          <a:lstStyle/>
          <a:p>
            <a:pPr marL="0" indent="0" algn="just">
              <a:lnSpc>
                <a:spcPct val="150000"/>
              </a:lnSpc>
              <a:buNone/>
            </a:pPr>
            <a:r>
              <a:rPr lang="tr-TR" sz="2600" dirty="0">
                <a:solidFill>
                  <a:schemeClr val="tx1"/>
                </a:solidFill>
                <a:latin typeface="Tahoma" panose="020B0604030504040204" pitchFamily="34" charset="0"/>
                <a:ea typeface="Tahoma" panose="020B0604030504040204" pitchFamily="34" charset="0"/>
                <a:cs typeface="Tahoma" panose="020B0604030504040204" pitchFamily="34" charset="0"/>
              </a:rPr>
              <a:t>Bir araştırmada incelenen konuya ilişkin elde edilen veriler değişik amaçlar doğrultusunda farklı şekilde sınıflara ayrılabilmektedir. Genel anlamda ölçüldükleri ölçü birimi bakımından nitel ve nicel veriler veya bilimsel araştırma sürecinde kullanımı bakımından ise birincil ve ikincil veriler olmak üzere 2 grupta incelenmektedir.</a:t>
            </a:r>
          </a:p>
          <a:p>
            <a:pPr marL="0" indent="0" algn="just">
              <a:lnSpc>
                <a:spcPct val="150000"/>
              </a:lnSpc>
              <a:buNone/>
            </a:pP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905186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55058" y="521773"/>
            <a:ext cx="10327341" cy="742251"/>
          </a:xfrm>
        </p:spPr>
        <p:txBody>
          <a:bodyPr>
            <a:normAutofit/>
          </a:bodyPr>
          <a:lstStyle/>
          <a:p>
            <a:r>
              <a:rPr lang="tr-T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Veri Türleri</a:t>
            </a:r>
            <a:endParaRPr lang="tr-TR" b="1" dirty="0">
              <a:solidFill>
                <a:schemeClr val="tx1"/>
              </a:solidFill>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a:xfrm>
            <a:off x="1344706" y="1447804"/>
            <a:ext cx="9789459" cy="3662078"/>
          </a:xfrm>
        </p:spPr>
        <p:txBody>
          <a:bodyPr>
            <a:noAutofit/>
          </a:bodyPr>
          <a:lstStyle/>
          <a:p>
            <a:pPr marL="0" indent="0" algn="just">
              <a:lnSpc>
                <a:spcPct val="150000"/>
              </a:lnSpc>
              <a:buNone/>
            </a:pPr>
            <a:r>
              <a:rPr lang="tr-TR" sz="2600" dirty="0">
                <a:solidFill>
                  <a:schemeClr val="tx1"/>
                </a:solidFill>
                <a:latin typeface="Tahoma" panose="020B0604030504040204" pitchFamily="34" charset="0"/>
                <a:ea typeface="Tahoma" panose="020B0604030504040204" pitchFamily="34" charset="0"/>
                <a:cs typeface="Tahoma" panose="020B0604030504040204" pitchFamily="34" charset="0"/>
              </a:rPr>
              <a:t>Araştırma öncesinde var olmayan ve araştırmacının amaçları doğrultusunda ilgili </a:t>
            </a:r>
            <a:r>
              <a:rPr lang="tr-TR" sz="2600" dirty="0" err="1">
                <a:solidFill>
                  <a:schemeClr val="tx1"/>
                </a:solidFill>
                <a:latin typeface="Tahoma" panose="020B0604030504040204" pitchFamily="34" charset="0"/>
                <a:ea typeface="Tahoma" panose="020B0604030504040204" pitchFamily="34" charset="0"/>
                <a:cs typeface="Tahoma" panose="020B0604030504040204" pitchFamily="34" charset="0"/>
              </a:rPr>
              <a:t>anakütle</a:t>
            </a:r>
            <a:r>
              <a:rPr lang="tr-TR" sz="2600" dirty="0">
                <a:solidFill>
                  <a:schemeClr val="tx1"/>
                </a:solidFill>
                <a:latin typeface="Tahoma" panose="020B0604030504040204" pitchFamily="34" charset="0"/>
                <a:ea typeface="Tahoma" panose="020B0604030504040204" pitchFamily="34" charset="0"/>
                <a:cs typeface="Tahoma" panose="020B0604030504040204" pitchFamily="34" charset="0"/>
              </a:rPr>
              <a:t> (evren) hakkında kişisel olarak topladığı verilere </a:t>
            </a:r>
            <a:r>
              <a:rPr lang="tr-TR" sz="2600" b="1" u="sng" dirty="0">
                <a:solidFill>
                  <a:schemeClr val="tx1"/>
                </a:solidFill>
                <a:latin typeface="Tahoma" panose="020B0604030504040204" pitchFamily="34" charset="0"/>
                <a:ea typeface="Tahoma" panose="020B0604030504040204" pitchFamily="34" charset="0"/>
                <a:cs typeface="Tahoma" panose="020B0604030504040204" pitchFamily="34" charset="0"/>
              </a:rPr>
              <a:t>birincil veri</a:t>
            </a:r>
            <a:r>
              <a:rPr lang="tr-TR" sz="2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sz="2600" dirty="0" err="1">
                <a:solidFill>
                  <a:schemeClr val="tx1"/>
                </a:solidFill>
                <a:latin typeface="Tahoma" panose="020B0604030504040204" pitchFamily="34" charset="0"/>
                <a:ea typeface="Tahoma" panose="020B0604030504040204" pitchFamily="34" charset="0"/>
                <a:cs typeface="Tahoma" panose="020B0604030504040204" pitchFamily="34" charset="0"/>
              </a:rPr>
              <a:t>primary</a:t>
            </a:r>
            <a:r>
              <a:rPr lang="tr-TR" sz="2600" dirty="0">
                <a:solidFill>
                  <a:schemeClr val="tx1"/>
                </a:solidFill>
                <a:latin typeface="Tahoma" panose="020B0604030504040204" pitchFamily="34" charset="0"/>
                <a:ea typeface="Tahoma" panose="020B0604030504040204" pitchFamily="34" charset="0"/>
                <a:cs typeface="Tahoma" panose="020B0604030504040204" pitchFamily="34" charset="0"/>
              </a:rPr>
              <a:t> data), söz konusu araştırma yapılmadan önce toplanılmış ve işlenmiş verilere ise </a:t>
            </a:r>
            <a:r>
              <a:rPr lang="tr-TR" sz="2600" b="1" u="sng" dirty="0">
                <a:solidFill>
                  <a:schemeClr val="tx1"/>
                </a:solidFill>
                <a:latin typeface="Tahoma" panose="020B0604030504040204" pitchFamily="34" charset="0"/>
                <a:ea typeface="Tahoma" panose="020B0604030504040204" pitchFamily="34" charset="0"/>
                <a:cs typeface="Tahoma" panose="020B0604030504040204" pitchFamily="34" charset="0"/>
              </a:rPr>
              <a:t>ikincil veri</a:t>
            </a:r>
            <a:r>
              <a:rPr lang="tr-TR" sz="2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sz="2600" dirty="0" err="1">
                <a:solidFill>
                  <a:schemeClr val="tx1"/>
                </a:solidFill>
                <a:latin typeface="Tahoma" panose="020B0604030504040204" pitchFamily="34" charset="0"/>
                <a:ea typeface="Tahoma" panose="020B0604030504040204" pitchFamily="34" charset="0"/>
                <a:cs typeface="Tahoma" panose="020B0604030504040204" pitchFamily="34" charset="0"/>
              </a:rPr>
              <a:t>secondary</a:t>
            </a:r>
            <a:r>
              <a:rPr lang="tr-TR" sz="2600" dirty="0">
                <a:solidFill>
                  <a:schemeClr val="tx1"/>
                </a:solidFill>
                <a:latin typeface="Tahoma" panose="020B0604030504040204" pitchFamily="34" charset="0"/>
                <a:ea typeface="Tahoma" panose="020B0604030504040204" pitchFamily="34" charset="0"/>
                <a:cs typeface="Tahoma" panose="020B0604030504040204" pitchFamily="34" charset="0"/>
              </a:rPr>
              <a:t> data) adı verilmektedir .</a:t>
            </a:r>
          </a:p>
        </p:txBody>
      </p:sp>
    </p:spTree>
    <p:extLst>
      <p:ext uri="{BB962C8B-B14F-4D97-AF65-F5344CB8AC3E}">
        <p14:creationId xmlns:p14="http://schemas.microsoft.com/office/powerpoint/2010/main" val="2822162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28163" y="396263"/>
            <a:ext cx="10327341" cy="742251"/>
          </a:xfrm>
        </p:spPr>
        <p:txBody>
          <a:bodyPr/>
          <a:lstStyle/>
          <a:p>
            <a:r>
              <a:rPr lang="tr-TR" sz="360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Verilerin Yapısı ve Önerilen Deneme Planı</a:t>
            </a:r>
            <a:endParaRPr lang="tr-TR" sz="3600" b="1" dirty="0">
              <a:solidFill>
                <a:schemeClr val="tx1"/>
              </a:solidFill>
              <a:latin typeface="Times New Roman" panose="02020603050405020304" pitchFamily="18" charset="0"/>
              <a:cs typeface="Times New Roman" panose="02020603050405020304" pitchFamily="18" charset="0"/>
            </a:endParaRPr>
          </a:p>
        </p:txBody>
      </p:sp>
      <p:grpSp>
        <p:nvGrpSpPr>
          <p:cNvPr id="6" name="Grup 5"/>
          <p:cNvGrpSpPr/>
          <p:nvPr/>
        </p:nvGrpSpPr>
        <p:grpSpPr>
          <a:xfrm>
            <a:off x="1055730" y="1389529"/>
            <a:ext cx="10105329" cy="4775296"/>
            <a:chOff x="1055730" y="1141815"/>
            <a:chExt cx="10138296" cy="5023010"/>
          </a:xfrm>
        </p:grpSpPr>
        <p:pic>
          <p:nvPicPr>
            <p:cNvPr id="7" name="Resim 6"/>
            <p:cNvPicPr>
              <a:picLocks noChangeAspect="1"/>
            </p:cNvPicPr>
            <p:nvPr/>
          </p:nvPicPr>
          <p:blipFill>
            <a:blip r:embed="rId3"/>
            <a:stretch>
              <a:fillRect/>
            </a:stretch>
          </p:blipFill>
          <p:spPr>
            <a:xfrm>
              <a:off x="1055730" y="1141815"/>
              <a:ext cx="10108799" cy="5023010"/>
            </a:xfrm>
            <a:prstGeom prst="rect">
              <a:avLst/>
            </a:prstGeom>
          </p:spPr>
        </p:pic>
        <p:sp>
          <p:nvSpPr>
            <p:cNvPr id="8" name="Oval 7"/>
            <p:cNvSpPr/>
            <p:nvPr/>
          </p:nvSpPr>
          <p:spPr>
            <a:xfrm>
              <a:off x="8008374" y="3215149"/>
              <a:ext cx="3185652" cy="8996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2842466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D80739E-8FBE-00C9-0654-380EB2FCCAD7}"/>
              </a:ext>
            </a:extLst>
          </p:cNvPr>
          <p:cNvSpPr>
            <a:spLocks noGrp="1"/>
          </p:cNvSpPr>
          <p:nvPr>
            <p:ph idx="1"/>
          </p:nvPr>
        </p:nvSpPr>
        <p:spPr/>
        <p:txBody>
          <a:bodyPr/>
          <a:lstStyle/>
          <a:p>
            <a:endParaRPr lang="tr-TR" dirty="0"/>
          </a:p>
        </p:txBody>
      </p:sp>
    </p:spTree>
    <p:extLst>
      <p:ext uri="{BB962C8B-B14F-4D97-AF65-F5344CB8AC3E}">
        <p14:creationId xmlns:p14="http://schemas.microsoft.com/office/powerpoint/2010/main" val="3308775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56BCBD0A-409B-2311-E877-E06E6287F5BC}"/>
              </a:ext>
            </a:extLst>
          </p:cNvPr>
          <p:cNvSpPr txBox="1"/>
          <p:nvPr/>
        </p:nvSpPr>
        <p:spPr>
          <a:xfrm>
            <a:off x="404735" y="87476"/>
            <a:ext cx="11617375" cy="6683048"/>
          </a:xfrm>
          <a:prstGeom prst="rect">
            <a:avLst/>
          </a:prstGeom>
          <a:noFill/>
        </p:spPr>
        <p:txBody>
          <a:bodyPr wrap="square">
            <a:spAutoFit/>
          </a:bodyPr>
          <a:lstStyle/>
          <a:p>
            <a:pPr algn="just">
              <a:lnSpc>
                <a:spcPct val="150000"/>
              </a:lnSpc>
            </a:pPr>
            <a:r>
              <a:rPr lang="tr-TR" sz="2400" b="1" i="0" dirty="0">
                <a:solidFill>
                  <a:srgbClr val="292929"/>
                </a:solidFill>
                <a:effectLst/>
              </a:rPr>
              <a:t>Merkezi Eğilim Ölçüleri</a:t>
            </a:r>
            <a:endParaRPr lang="tr-TR" sz="2400" b="0" i="0" dirty="0">
              <a:solidFill>
                <a:srgbClr val="292929"/>
              </a:solidFill>
              <a:effectLst/>
            </a:endParaRPr>
          </a:p>
          <a:p>
            <a:pPr algn="just">
              <a:lnSpc>
                <a:spcPct val="150000"/>
              </a:lnSpc>
            </a:pPr>
            <a:r>
              <a:rPr lang="tr-TR" sz="2400" b="0" i="0" dirty="0">
                <a:solidFill>
                  <a:srgbClr val="292929"/>
                </a:solidFill>
                <a:effectLst/>
              </a:rPr>
              <a:t>Merkezî eğilim ölçüleri; bir veri grubunun dağılımında, verilerin etrafında yığılma eğilimi gösterdikleri ve veri grubunu “özetleyen” değerlerdir.</a:t>
            </a:r>
          </a:p>
          <a:p>
            <a:pPr algn="just">
              <a:lnSpc>
                <a:spcPct val="150000"/>
              </a:lnSpc>
            </a:pPr>
            <a:r>
              <a:rPr lang="tr-TR" sz="2400" b="1" i="0" dirty="0">
                <a:solidFill>
                  <a:srgbClr val="292929"/>
                </a:solidFill>
                <a:effectLst/>
              </a:rPr>
              <a:t>1-Ortalama (</a:t>
            </a:r>
            <a:r>
              <a:rPr lang="tr-TR" sz="2400" b="1" i="0" dirty="0" err="1">
                <a:solidFill>
                  <a:srgbClr val="292929"/>
                </a:solidFill>
                <a:effectLst/>
              </a:rPr>
              <a:t>Mean</a:t>
            </a:r>
            <a:r>
              <a:rPr lang="tr-TR" sz="2400" b="1" dirty="0">
                <a:solidFill>
                  <a:srgbClr val="292929"/>
                </a:solidFill>
              </a:rPr>
              <a:t>, </a:t>
            </a:r>
            <a:r>
              <a:rPr lang="tr-TR" sz="2400" b="1" i="0" dirty="0" err="1">
                <a:solidFill>
                  <a:srgbClr val="292929"/>
                </a:solidFill>
                <a:effectLst/>
              </a:rPr>
              <a:t>Average</a:t>
            </a:r>
            <a:r>
              <a:rPr lang="tr-TR" sz="2400" b="1" i="0" dirty="0">
                <a:solidFill>
                  <a:srgbClr val="292929"/>
                </a:solidFill>
                <a:effectLst/>
              </a:rPr>
              <a:t>)</a:t>
            </a:r>
            <a:endParaRPr lang="tr-TR" sz="2400" b="0" i="0" dirty="0">
              <a:solidFill>
                <a:srgbClr val="292929"/>
              </a:solidFill>
              <a:effectLst/>
            </a:endParaRPr>
          </a:p>
          <a:p>
            <a:pPr algn="just">
              <a:lnSpc>
                <a:spcPct val="150000"/>
              </a:lnSpc>
            </a:pPr>
            <a:r>
              <a:rPr lang="tr-TR" sz="2400" b="0" i="0" dirty="0">
                <a:solidFill>
                  <a:srgbClr val="292929"/>
                </a:solidFill>
                <a:effectLst/>
              </a:rPr>
              <a:t>Gözlenen değerlerin tümünün toplanıp, gözlem sayısına bölündüğünde elde edilen değere ortalama denir. Aynı zamanda </a:t>
            </a:r>
            <a:r>
              <a:rPr lang="tr-TR" sz="2400" b="1" i="0" dirty="0">
                <a:solidFill>
                  <a:srgbClr val="292929"/>
                </a:solidFill>
                <a:effectLst/>
              </a:rPr>
              <a:t>değişkenin beklenen değeri</a:t>
            </a:r>
            <a:r>
              <a:rPr lang="tr-TR" sz="2400" b="0" i="0" dirty="0">
                <a:solidFill>
                  <a:srgbClr val="292929"/>
                </a:solidFill>
                <a:effectLst/>
              </a:rPr>
              <a:t> olarak da tanımlanır.</a:t>
            </a:r>
          </a:p>
          <a:p>
            <a:pPr algn="just">
              <a:lnSpc>
                <a:spcPct val="150000"/>
              </a:lnSpc>
            </a:pPr>
            <a:r>
              <a:rPr lang="tr-TR" sz="2400" b="0" i="0" dirty="0">
                <a:solidFill>
                  <a:srgbClr val="292929"/>
                </a:solidFill>
                <a:effectLst/>
              </a:rPr>
              <a:t>-Verideki aşırı değerlere karşı hassastır.</a:t>
            </a:r>
          </a:p>
          <a:p>
            <a:pPr algn="just">
              <a:lnSpc>
                <a:spcPct val="150000"/>
              </a:lnSpc>
            </a:pPr>
            <a:r>
              <a:rPr lang="tr-TR" sz="2400" b="0" i="0" dirty="0">
                <a:solidFill>
                  <a:srgbClr val="292929"/>
                </a:solidFill>
                <a:effectLst/>
              </a:rPr>
              <a:t>-Normalin üstünde çok büyük bir değeri küçük verilerin olduğu bir ortalamaya alırsanız ortalama üzerindeki etkisi çok belirgin olacaktır.</a:t>
            </a:r>
          </a:p>
          <a:p>
            <a:pPr algn="just">
              <a:lnSpc>
                <a:spcPct val="150000"/>
              </a:lnSpc>
            </a:pPr>
            <a:r>
              <a:rPr lang="tr-TR" sz="2400" b="0" i="0" dirty="0">
                <a:solidFill>
                  <a:srgbClr val="292929"/>
                </a:solidFill>
                <a:effectLst/>
              </a:rPr>
              <a:t>Elimizdeki sayılar 13,10,15,12,17,13 </a:t>
            </a:r>
            <a:r>
              <a:rPr lang="tr-TR" sz="2400" b="0" i="0" dirty="0" err="1">
                <a:solidFill>
                  <a:srgbClr val="292929"/>
                </a:solidFill>
                <a:effectLst/>
              </a:rPr>
              <a:t>olsun.Ortalama</a:t>
            </a:r>
            <a:r>
              <a:rPr lang="tr-TR" sz="2400" b="0" i="0" dirty="0">
                <a:solidFill>
                  <a:srgbClr val="292929"/>
                </a:solidFill>
                <a:effectLst/>
              </a:rPr>
              <a:t> bulmak için önce bu sayıların toplamını bulur sonra da kaç tane değer varsa ona böleriz. Yani :</a:t>
            </a:r>
          </a:p>
          <a:p>
            <a:pPr algn="just">
              <a:lnSpc>
                <a:spcPct val="150000"/>
              </a:lnSpc>
            </a:pPr>
            <a:r>
              <a:rPr lang="tr-TR" sz="2400" b="0" i="0" dirty="0">
                <a:solidFill>
                  <a:srgbClr val="292929"/>
                </a:solidFill>
                <a:effectLst/>
              </a:rPr>
              <a:t>(13+10+15+12+17+13) / 6 = 13.33 = ortalama deriz.</a:t>
            </a:r>
          </a:p>
        </p:txBody>
      </p:sp>
    </p:spTree>
    <p:extLst>
      <p:ext uri="{BB962C8B-B14F-4D97-AF65-F5344CB8AC3E}">
        <p14:creationId xmlns:p14="http://schemas.microsoft.com/office/powerpoint/2010/main" val="3354848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56BCBD0A-409B-2311-E877-E06E6287F5BC}"/>
              </a:ext>
            </a:extLst>
          </p:cNvPr>
          <p:cNvSpPr txBox="1"/>
          <p:nvPr/>
        </p:nvSpPr>
        <p:spPr>
          <a:xfrm>
            <a:off x="404735" y="363752"/>
            <a:ext cx="11617375" cy="5021055"/>
          </a:xfrm>
          <a:prstGeom prst="rect">
            <a:avLst/>
          </a:prstGeom>
          <a:noFill/>
        </p:spPr>
        <p:txBody>
          <a:bodyPr wrap="square">
            <a:spAutoFit/>
          </a:bodyPr>
          <a:lstStyle/>
          <a:p>
            <a:pPr algn="just">
              <a:lnSpc>
                <a:spcPct val="150000"/>
              </a:lnSpc>
            </a:pPr>
            <a:r>
              <a:rPr lang="tr-TR" sz="2400" b="1" i="0" dirty="0">
                <a:solidFill>
                  <a:srgbClr val="292929"/>
                </a:solidFill>
                <a:effectLst/>
              </a:rPr>
              <a:t>2-Medyan (</a:t>
            </a:r>
            <a:r>
              <a:rPr lang="tr-TR" sz="2400" b="1" i="0" dirty="0" err="1">
                <a:solidFill>
                  <a:srgbClr val="292929"/>
                </a:solidFill>
                <a:effectLst/>
              </a:rPr>
              <a:t>Median</a:t>
            </a:r>
            <a:r>
              <a:rPr lang="tr-TR" sz="2400" b="1" i="0" dirty="0">
                <a:solidFill>
                  <a:srgbClr val="292929"/>
                </a:solidFill>
                <a:effectLst/>
              </a:rPr>
              <a:t>)</a:t>
            </a:r>
            <a:endParaRPr lang="tr-TR" sz="2400" b="0" i="0" dirty="0">
              <a:solidFill>
                <a:srgbClr val="292929"/>
              </a:solidFill>
              <a:effectLst/>
            </a:endParaRPr>
          </a:p>
          <a:p>
            <a:pPr algn="just">
              <a:lnSpc>
                <a:spcPct val="150000"/>
              </a:lnSpc>
            </a:pPr>
            <a:r>
              <a:rPr lang="tr-TR" sz="2400" b="0" i="0" dirty="0">
                <a:solidFill>
                  <a:srgbClr val="292929"/>
                </a:solidFill>
                <a:effectLst/>
              </a:rPr>
              <a:t>Veriler küçükten büyüğe dizildiğinde ortadaki değerdir. Bu nedenle </a:t>
            </a:r>
            <a:r>
              <a:rPr lang="tr-TR" sz="2400" b="1" i="0" dirty="0">
                <a:solidFill>
                  <a:srgbClr val="292929"/>
                </a:solidFill>
                <a:effectLst/>
              </a:rPr>
              <a:t>ortanca</a:t>
            </a:r>
            <a:r>
              <a:rPr lang="tr-TR" sz="2400" b="0" i="0" dirty="0">
                <a:solidFill>
                  <a:srgbClr val="292929"/>
                </a:solidFill>
                <a:effectLst/>
              </a:rPr>
              <a:t> olarak da ifade edilmektedir.</a:t>
            </a:r>
          </a:p>
          <a:p>
            <a:pPr algn="just">
              <a:lnSpc>
                <a:spcPct val="150000"/>
              </a:lnSpc>
            </a:pPr>
            <a:r>
              <a:rPr lang="tr-TR" sz="2400" b="0" i="0" u="sng" dirty="0">
                <a:solidFill>
                  <a:srgbClr val="292929"/>
                </a:solidFill>
                <a:effectLst/>
              </a:rPr>
              <a:t>-Eğer tek sayıda değer varsa ortadaki değer medyandır.</a:t>
            </a:r>
          </a:p>
          <a:p>
            <a:pPr algn="just">
              <a:lnSpc>
                <a:spcPct val="150000"/>
              </a:lnSpc>
            </a:pPr>
            <a:r>
              <a:rPr lang="tr-TR" sz="2400" b="0" i="0" dirty="0">
                <a:solidFill>
                  <a:srgbClr val="292929"/>
                </a:solidFill>
                <a:effectLst/>
              </a:rPr>
              <a:t>10, 12 , 13, 15, 17 sayılarımız olsun bunların medyan değeri : 13 olacaktır.</a:t>
            </a:r>
          </a:p>
          <a:p>
            <a:pPr algn="just">
              <a:lnSpc>
                <a:spcPct val="150000"/>
              </a:lnSpc>
            </a:pPr>
            <a:r>
              <a:rPr lang="tr-TR" sz="2400" b="0" i="0" dirty="0">
                <a:solidFill>
                  <a:srgbClr val="292929"/>
                </a:solidFill>
                <a:effectLst/>
              </a:rPr>
              <a:t>-</a:t>
            </a:r>
            <a:r>
              <a:rPr lang="tr-TR" sz="2400" b="0" i="0" u="sng" dirty="0">
                <a:solidFill>
                  <a:srgbClr val="292929"/>
                </a:solidFill>
                <a:effectLst/>
              </a:rPr>
              <a:t>Eğer çift sayıda değer varsa ortadaki iki değerin ortalamasıdır.</a:t>
            </a:r>
          </a:p>
          <a:p>
            <a:pPr algn="just">
              <a:lnSpc>
                <a:spcPct val="150000"/>
              </a:lnSpc>
            </a:pPr>
            <a:r>
              <a:rPr lang="tr-TR" sz="2400" b="0" i="0" dirty="0">
                <a:solidFill>
                  <a:srgbClr val="292929"/>
                </a:solidFill>
                <a:effectLst/>
              </a:rPr>
              <a:t>10, 12, 13, 15,17,19 sayılarımız olsun bunların medyan değeri : (13 + 15) / 2 = 14 olacaktır.</a:t>
            </a:r>
          </a:p>
          <a:p>
            <a:pPr algn="just">
              <a:lnSpc>
                <a:spcPct val="150000"/>
              </a:lnSpc>
            </a:pPr>
            <a:r>
              <a:rPr lang="tr-TR" sz="2400" b="0" i="0" dirty="0">
                <a:solidFill>
                  <a:srgbClr val="292929"/>
                </a:solidFill>
                <a:effectLst/>
              </a:rPr>
              <a:t>*Normalin üstünde çok büyük değerlerden etkilenmediği için ortalama gelir veya maaş hesaplamalarında, aritmetik ortalamaya göre daha doğru sonuçlar verebilmektedir.</a:t>
            </a:r>
          </a:p>
        </p:txBody>
      </p:sp>
    </p:spTree>
    <p:extLst>
      <p:ext uri="{BB962C8B-B14F-4D97-AF65-F5344CB8AC3E}">
        <p14:creationId xmlns:p14="http://schemas.microsoft.com/office/powerpoint/2010/main" val="3009535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56BCBD0A-409B-2311-E877-E06E6287F5BC}"/>
              </a:ext>
            </a:extLst>
          </p:cNvPr>
          <p:cNvSpPr txBox="1"/>
          <p:nvPr/>
        </p:nvSpPr>
        <p:spPr>
          <a:xfrm>
            <a:off x="404735" y="108919"/>
            <a:ext cx="11617375" cy="6683048"/>
          </a:xfrm>
          <a:prstGeom prst="rect">
            <a:avLst/>
          </a:prstGeom>
          <a:noFill/>
        </p:spPr>
        <p:txBody>
          <a:bodyPr wrap="square">
            <a:spAutoFit/>
          </a:bodyPr>
          <a:lstStyle/>
          <a:p>
            <a:pPr algn="just">
              <a:lnSpc>
                <a:spcPct val="150000"/>
              </a:lnSpc>
            </a:pPr>
            <a:r>
              <a:rPr lang="tr-TR" sz="2400" b="1" i="0" dirty="0">
                <a:solidFill>
                  <a:srgbClr val="292929"/>
                </a:solidFill>
                <a:effectLst/>
              </a:rPr>
              <a:t>3-Mod</a:t>
            </a:r>
            <a:endParaRPr lang="tr-TR" sz="2400" b="0" i="0" dirty="0">
              <a:solidFill>
                <a:srgbClr val="292929"/>
              </a:solidFill>
              <a:effectLst/>
            </a:endParaRPr>
          </a:p>
          <a:p>
            <a:pPr algn="just">
              <a:lnSpc>
                <a:spcPct val="150000"/>
              </a:lnSpc>
            </a:pPr>
            <a:r>
              <a:rPr lang="tr-TR" sz="2400" b="0" i="0" dirty="0">
                <a:solidFill>
                  <a:srgbClr val="292929"/>
                </a:solidFill>
                <a:effectLst/>
              </a:rPr>
              <a:t>Bir sayı dizisinde en çok tekrarlanan değere mod denir.</a:t>
            </a:r>
          </a:p>
          <a:p>
            <a:pPr algn="just">
              <a:lnSpc>
                <a:spcPct val="150000"/>
              </a:lnSpc>
            </a:pPr>
            <a:r>
              <a:rPr lang="tr-TR" sz="2400" b="0" i="0" dirty="0">
                <a:solidFill>
                  <a:srgbClr val="292929"/>
                </a:solidFill>
                <a:effectLst/>
              </a:rPr>
              <a:t>13, 10, 13, 12, 17, 13, 14 olsun en çok tekrarlayan sayı yani mod = 13 ‘</a:t>
            </a:r>
            <a:r>
              <a:rPr lang="tr-TR" sz="2400" b="0" i="0" dirty="0" err="1">
                <a:solidFill>
                  <a:srgbClr val="292929"/>
                </a:solidFill>
                <a:effectLst/>
              </a:rPr>
              <a:t>tür.Çünkü</a:t>
            </a:r>
            <a:r>
              <a:rPr lang="tr-TR" sz="2400" b="0" i="0" dirty="0">
                <a:solidFill>
                  <a:srgbClr val="292929"/>
                </a:solidFill>
                <a:effectLst/>
              </a:rPr>
              <a:t> tekrarlanma sayısı (frekansı) = 3’tür.</a:t>
            </a:r>
          </a:p>
          <a:p>
            <a:pPr algn="just">
              <a:lnSpc>
                <a:spcPct val="150000"/>
              </a:lnSpc>
            </a:pPr>
            <a:r>
              <a:rPr lang="tr-TR" sz="2400" b="1" i="0" dirty="0">
                <a:solidFill>
                  <a:srgbClr val="292929"/>
                </a:solidFill>
                <a:effectLst/>
              </a:rPr>
              <a:t>Dağılım Ölçüleri</a:t>
            </a:r>
            <a:endParaRPr lang="tr-TR" sz="2400" b="0" i="0" dirty="0">
              <a:solidFill>
                <a:srgbClr val="292929"/>
              </a:solidFill>
              <a:effectLst/>
            </a:endParaRPr>
          </a:p>
          <a:p>
            <a:pPr algn="just">
              <a:lnSpc>
                <a:spcPct val="150000"/>
              </a:lnSpc>
            </a:pPr>
            <a:r>
              <a:rPr lang="tr-TR" sz="2400" b="0" i="0" dirty="0" err="1">
                <a:solidFill>
                  <a:srgbClr val="292929"/>
                </a:solidFill>
                <a:effectLst/>
              </a:rPr>
              <a:t>Dağılım</a:t>
            </a:r>
            <a:r>
              <a:rPr lang="tr-TR" sz="2400" b="0" i="0" dirty="0">
                <a:solidFill>
                  <a:srgbClr val="292929"/>
                </a:solidFill>
                <a:effectLst/>
              </a:rPr>
              <a:t> </a:t>
            </a:r>
            <a:r>
              <a:rPr lang="tr-TR" sz="2400" b="0" i="0" dirty="0" err="1">
                <a:solidFill>
                  <a:srgbClr val="292929"/>
                </a:solidFill>
                <a:effectLst/>
              </a:rPr>
              <a:t>Ölçüleri</a:t>
            </a:r>
            <a:r>
              <a:rPr lang="tr-TR" sz="2400" b="0" i="0" dirty="0">
                <a:solidFill>
                  <a:srgbClr val="292929"/>
                </a:solidFill>
                <a:effectLst/>
              </a:rPr>
              <a:t>; </a:t>
            </a:r>
            <a:r>
              <a:rPr lang="tr-TR" sz="2400" b="0" i="0" dirty="0" err="1">
                <a:solidFill>
                  <a:srgbClr val="292929"/>
                </a:solidFill>
                <a:effectLst/>
              </a:rPr>
              <a:t>değişkenin</a:t>
            </a:r>
            <a:r>
              <a:rPr lang="tr-TR" sz="2400" b="0" i="0" dirty="0">
                <a:solidFill>
                  <a:srgbClr val="292929"/>
                </a:solidFill>
                <a:effectLst/>
              </a:rPr>
              <a:t> sahip olduğu </a:t>
            </a:r>
            <a:r>
              <a:rPr lang="tr-TR" sz="2400" b="0" i="0" dirty="0" err="1">
                <a:solidFill>
                  <a:srgbClr val="292929"/>
                </a:solidFill>
                <a:effectLst/>
              </a:rPr>
              <a:t>değerlerin</a:t>
            </a:r>
            <a:r>
              <a:rPr lang="tr-TR" sz="2400" b="0" i="0" dirty="0">
                <a:solidFill>
                  <a:srgbClr val="292929"/>
                </a:solidFill>
                <a:effectLst/>
              </a:rPr>
              <a:t> birbirinden ne kadar farklı </a:t>
            </a:r>
            <a:r>
              <a:rPr lang="tr-TR" sz="2400" b="0" i="0" dirty="0" err="1">
                <a:solidFill>
                  <a:srgbClr val="292929"/>
                </a:solidFill>
                <a:effectLst/>
              </a:rPr>
              <a:t>olduğunun</a:t>
            </a:r>
            <a:r>
              <a:rPr lang="tr-TR" sz="2400" b="0" i="0" dirty="0">
                <a:solidFill>
                  <a:srgbClr val="292929"/>
                </a:solidFill>
                <a:effectLst/>
              </a:rPr>
              <a:t> bir </a:t>
            </a:r>
            <a:r>
              <a:rPr lang="tr-TR" sz="2400" b="0" i="0" dirty="0" err="1">
                <a:solidFill>
                  <a:srgbClr val="292929"/>
                </a:solidFill>
                <a:effectLst/>
              </a:rPr>
              <a:t>ölçüsüdür</a:t>
            </a:r>
            <a:r>
              <a:rPr lang="tr-TR" sz="2400" b="0" i="0" dirty="0">
                <a:solidFill>
                  <a:srgbClr val="292929"/>
                </a:solidFill>
                <a:effectLst/>
              </a:rPr>
              <a:t>.</a:t>
            </a:r>
          </a:p>
          <a:p>
            <a:pPr algn="just">
              <a:lnSpc>
                <a:spcPct val="150000"/>
              </a:lnSpc>
            </a:pPr>
            <a:r>
              <a:rPr lang="tr-TR" sz="2400" b="1" i="0" dirty="0">
                <a:solidFill>
                  <a:srgbClr val="292929"/>
                </a:solidFill>
                <a:effectLst/>
              </a:rPr>
              <a:t>1-Değişim Aralığı</a:t>
            </a:r>
            <a:endParaRPr lang="tr-TR" sz="2400" b="0" i="0" dirty="0">
              <a:solidFill>
                <a:srgbClr val="292929"/>
              </a:solidFill>
              <a:effectLst/>
            </a:endParaRPr>
          </a:p>
          <a:p>
            <a:pPr algn="just">
              <a:lnSpc>
                <a:spcPct val="150000"/>
              </a:lnSpc>
            </a:pPr>
            <a:r>
              <a:rPr lang="tr-TR" sz="2400" b="1" i="0" dirty="0">
                <a:solidFill>
                  <a:srgbClr val="292929"/>
                </a:solidFill>
                <a:effectLst/>
              </a:rPr>
              <a:t>Değişim Aralığı = </a:t>
            </a:r>
            <a:r>
              <a:rPr lang="tr-TR" sz="2400" b="1" i="0" dirty="0" err="1">
                <a:solidFill>
                  <a:srgbClr val="292929"/>
                </a:solidFill>
                <a:effectLst/>
              </a:rPr>
              <a:t>max</a:t>
            </a:r>
            <a:r>
              <a:rPr lang="tr-TR" sz="2400" b="1" i="0" dirty="0">
                <a:solidFill>
                  <a:srgbClr val="292929"/>
                </a:solidFill>
                <a:effectLst/>
              </a:rPr>
              <a:t> değer — </a:t>
            </a:r>
            <a:r>
              <a:rPr lang="tr-TR" sz="2400" b="1" i="0" dirty="0" err="1">
                <a:solidFill>
                  <a:srgbClr val="292929"/>
                </a:solidFill>
                <a:effectLst/>
              </a:rPr>
              <a:t>min</a:t>
            </a:r>
            <a:r>
              <a:rPr lang="tr-TR" sz="2400" b="1" i="0" dirty="0">
                <a:solidFill>
                  <a:srgbClr val="292929"/>
                </a:solidFill>
                <a:effectLst/>
              </a:rPr>
              <a:t> değer</a:t>
            </a:r>
            <a:endParaRPr lang="tr-TR" sz="2400" b="0" i="0" dirty="0">
              <a:solidFill>
                <a:srgbClr val="292929"/>
              </a:solidFill>
              <a:effectLst/>
            </a:endParaRPr>
          </a:p>
          <a:p>
            <a:pPr algn="just">
              <a:lnSpc>
                <a:spcPct val="150000"/>
              </a:lnSpc>
            </a:pPr>
            <a:r>
              <a:rPr lang="tr-TR" sz="2400" b="0" i="0" dirty="0">
                <a:solidFill>
                  <a:srgbClr val="292929"/>
                </a:solidFill>
                <a:effectLst/>
              </a:rPr>
              <a:t>10, 12, 13, 15,17,19 sayılarımız olsun bunların değişim aralığı = 19–10 = 9</a:t>
            </a:r>
          </a:p>
          <a:p>
            <a:pPr algn="just">
              <a:lnSpc>
                <a:spcPct val="150000"/>
              </a:lnSpc>
            </a:pPr>
            <a:r>
              <a:rPr lang="tr-TR" sz="2400" b="1" i="0" dirty="0">
                <a:solidFill>
                  <a:srgbClr val="292929"/>
                </a:solidFill>
                <a:effectLst/>
              </a:rPr>
              <a:t>2-Standart Sapma</a:t>
            </a:r>
            <a:endParaRPr lang="tr-TR" sz="2400" b="0" i="0" dirty="0">
              <a:solidFill>
                <a:srgbClr val="292929"/>
              </a:solidFill>
              <a:effectLst/>
            </a:endParaRPr>
          </a:p>
          <a:p>
            <a:pPr algn="just">
              <a:lnSpc>
                <a:spcPct val="150000"/>
              </a:lnSpc>
            </a:pPr>
            <a:r>
              <a:rPr lang="tr-TR" sz="2400" b="0" i="0" dirty="0">
                <a:solidFill>
                  <a:srgbClr val="292929"/>
                </a:solidFill>
                <a:effectLst/>
              </a:rPr>
              <a:t>Ortalamadan olan sapmaların genel bir ölçüsüdür.</a:t>
            </a:r>
          </a:p>
        </p:txBody>
      </p:sp>
    </p:spTree>
    <p:extLst>
      <p:ext uri="{BB962C8B-B14F-4D97-AF65-F5344CB8AC3E}">
        <p14:creationId xmlns:p14="http://schemas.microsoft.com/office/powerpoint/2010/main" val="2278116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56BCBD0A-409B-2311-E877-E06E6287F5BC}"/>
              </a:ext>
            </a:extLst>
          </p:cNvPr>
          <p:cNvSpPr txBox="1"/>
          <p:nvPr/>
        </p:nvSpPr>
        <p:spPr>
          <a:xfrm>
            <a:off x="404735" y="363752"/>
            <a:ext cx="11617375" cy="4467057"/>
          </a:xfrm>
          <a:prstGeom prst="rect">
            <a:avLst/>
          </a:prstGeom>
          <a:noFill/>
        </p:spPr>
        <p:txBody>
          <a:bodyPr wrap="square">
            <a:spAutoFit/>
          </a:bodyPr>
          <a:lstStyle/>
          <a:p>
            <a:pPr algn="l">
              <a:lnSpc>
                <a:spcPct val="150000"/>
              </a:lnSpc>
            </a:pPr>
            <a:r>
              <a:rPr lang="tr-TR" sz="2400" b="1" i="0" dirty="0">
                <a:solidFill>
                  <a:srgbClr val="292929"/>
                </a:solidFill>
                <a:effectLst/>
              </a:rPr>
              <a:t>3-Varyans (</a:t>
            </a:r>
            <a:r>
              <a:rPr lang="tr-TR" sz="2400" b="1" i="0" dirty="0" err="1">
                <a:solidFill>
                  <a:srgbClr val="292929"/>
                </a:solidFill>
                <a:effectLst/>
              </a:rPr>
              <a:t>Variance</a:t>
            </a:r>
            <a:r>
              <a:rPr lang="tr-TR" sz="2400" b="1" i="0" dirty="0">
                <a:solidFill>
                  <a:srgbClr val="292929"/>
                </a:solidFill>
                <a:effectLst/>
              </a:rPr>
              <a:t>)</a:t>
            </a:r>
          </a:p>
          <a:p>
            <a:pPr algn="just">
              <a:lnSpc>
                <a:spcPct val="150000"/>
              </a:lnSpc>
            </a:pPr>
            <a:r>
              <a:rPr lang="tr-TR" sz="2400" i="0" dirty="0">
                <a:solidFill>
                  <a:srgbClr val="292929"/>
                </a:solidFill>
                <a:effectLst/>
              </a:rPr>
              <a:t>Standart sapmanın karesidir. Bir değişkenin varyansı, değerlerin merkezi eğilimden ne kadar farklılaştığını ve her bir değerin bir başkasından ne kadar farklılaştığını tanımlar. Varyans, değişken içinde her bir veri noktası ne kadar değerlidir bunu ifade eder.</a:t>
            </a:r>
          </a:p>
          <a:p>
            <a:pPr algn="just">
              <a:lnSpc>
                <a:spcPct val="150000"/>
              </a:lnSpc>
            </a:pPr>
            <a:r>
              <a:rPr lang="tr-TR" sz="2400" i="0" dirty="0">
                <a:solidFill>
                  <a:srgbClr val="292929"/>
                </a:solidFill>
                <a:effectLst/>
              </a:rPr>
              <a:t>Eğer varyans düşükse birçok veri noktası merkezi eğilim ile benzerdir, bu nedenle her bir veri noktası ölçüm yapılan kavram hakkında çok az farklı bilgi verebilir.</a:t>
            </a:r>
          </a:p>
          <a:p>
            <a:pPr algn="just">
              <a:lnSpc>
                <a:spcPct val="150000"/>
              </a:lnSpc>
            </a:pPr>
            <a:r>
              <a:rPr lang="tr-TR" sz="2400" i="0" dirty="0">
                <a:solidFill>
                  <a:srgbClr val="292929"/>
                </a:solidFill>
                <a:effectLst/>
              </a:rPr>
              <a:t>Eğer varyans yüksekse, her bir veri noktası ölçüm hakkında yeni ve farklı bilgiler sunabilecektir.</a:t>
            </a:r>
          </a:p>
        </p:txBody>
      </p:sp>
    </p:spTree>
    <p:extLst>
      <p:ext uri="{BB962C8B-B14F-4D97-AF65-F5344CB8AC3E}">
        <p14:creationId xmlns:p14="http://schemas.microsoft.com/office/powerpoint/2010/main" val="285901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5BF9B3F-4947-648D-F279-E2513EEE2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8914" y="1"/>
            <a:ext cx="5573086" cy="2944535"/>
          </a:xfrm>
          <a:prstGeom prst="rect">
            <a:avLst/>
          </a:prstGeom>
          <a:noFill/>
          <a:extLst>
            <a:ext uri="{909E8E84-426E-40DD-AFC4-6F175D3DCCD1}">
              <a14:hiddenFill xmlns:a14="http://schemas.microsoft.com/office/drawing/2010/main">
                <a:solidFill>
                  <a:srgbClr val="FFFFFF"/>
                </a:solidFill>
              </a14:hiddenFill>
            </a:ext>
          </a:extLst>
        </p:spPr>
      </p:pic>
      <p:sp>
        <p:nvSpPr>
          <p:cNvPr id="8" name="Metin kutusu 7">
            <a:extLst>
              <a:ext uri="{FF2B5EF4-FFF2-40B4-BE49-F238E27FC236}">
                <a16:creationId xmlns:a16="http://schemas.microsoft.com/office/drawing/2014/main" id="{41E1AD12-85AC-C73D-B297-76835C651B72}"/>
              </a:ext>
            </a:extLst>
          </p:cNvPr>
          <p:cNvSpPr txBox="1"/>
          <p:nvPr/>
        </p:nvSpPr>
        <p:spPr>
          <a:xfrm>
            <a:off x="507354" y="1125429"/>
            <a:ext cx="5406885" cy="754694"/>
          </a:xfrm>
          <a:prstGeom prst="rect">
            <a:avLst/>
          </a:prstGeom>
          <a:noFill/>
        </p:spPr>
        <p:txBody>
          <a:bodyPr wrap="square">
            <a:spAutoFit/>
          </a:bodyPr>
          <a:lstStyle/>
          <a:p>
            <a:pPr algn="just">
              <a:lnSpc>
                <a:spcPct val="150000"/>
              </a:lnSpc>
            </a:pPr>
            <a:r>
              <a:rPr lang="tr-TR" sz="3200" b="1" dirty="0">
                <a:solidFill>
                  <a:srgbClr val="292929"/>
                </a:solidFill>
              </a:rPr>
              <a:t>Görselde</a:t>
            </a:r>
            <a:r>
              <a:rPr lang="tr-TR" sz="3200" b="1" i="0" dirty="0">
                <a:solidFill>
                  <a:srgbClr val="292929"/>
                </a:solidFill>
                <a:effectLst/>
              </a:rPr>
              <a:t> ne görüyorsunuz?</a:t>
            </a:r>
            <a:r>
              <a:rPr lang="tr-TR" sz="3200" b="0" i="0" dirty="0">
                <a:solidFill>
                  <a:srgbClr val="292929"/>
                </a:solidFill>
                <a:effectLst/>
              </a:rPr>
              <a:t> </a:t>
            </a:r>
            <a:endParaRPr lang="tr-TR" sz="3200" dirty="0"/>
          </a:p>
        </p:txBody>
      </p:sp>
      <p:sp>
        <p:nvSpPr>
          <p:cNvPr id="10" name="Metin kutusu 9">
            <a:extLst>
              <a:ext uri="{FF2B5EF4-FFF2-40B4-BE49-F238E27FC236}">
                <a16:creationId xmlns:a16="http://schemas.microsoft.com/office/drawing/2014/main" id="{52936305-F51F-09D3-F8FB-ABFC59463388}"/>
              </a:ext>
            </a:extLst>
          </p:cNvPr>
          <p:cNvSpPr txBox="1"/>
          <p:nvPr/>
        </p:nvSpPr>
        <p:spPr>
          <a:xfrm>
            <a:off x="507354" y="2992773"/>
            <a:ext cx="11586949" cy="3359061"/>
          </a:xfrm>
          <a:prstGeom prst="rect">
            <a:avLst/>
          </a:prstGeom>
          <a:noFill/>
        </p:spPr>
        <p:txBody>
          <a:bodyPr wrap="square">
            <a:spAutoFit/>
          </a:bodyPr>
          <a:lstStyle/>
          <a:p>
            <a:pPr algn="just">
              <a:lnSpc>
                <a:spcPct val="150000"/>
              </a:lnSpc>
            </a:pPr>
            <a:r>
              <a:rPr lang="tr-TR" sz="2400" b="0" i="0" u="sng" dirty="0">
                <a:solidFill>
                  <a:srgbClr val="292929"/>
                </a:solidFill>
                <a:effectLst/>
              </a:rPr>
              <a:t>Tenis topunu </a:t>
            </a:r>
            <a:r>
              <a:rPr lang="tr-TR" sz="2400" b="0" i="0" dirty="0">
                <a:solidFill>
                  <a:srgbClr val="292929"/>
                </a:solidFill>
                <a:effectLst/>
              </a:rPr>
              <a:t>gördüğümüzde aklımıza </a:t>
            </a:r>
            <a:r>
              <a:rPr lang="tr-TR" sz="2400" b="1" i="0" dirty="0">
                <a:solidFill>
                  <a:srgbClr val="292929"/>
                </a:solidFill>
                <a:effectLst/>
              </a:rPr>
              <a:t>ilk gelen </a:t>
            </a:r>
            <a:r>
              <a:rPr lang="tr-TR" sz="2400" b="0" i="0" dirty="0">
                <a:solidFill>
                  <a:srgbClr val="292929"/>
                </a:solidFill>
                <a:effectLst/>
              </a:rPr>
              <a:t>tenis sporudur. </a:t>
            </a:r>
            <a:r>
              <a:rPr lang="tr-TR" sz="2400" b="0" i="0" u="sng" dirty="0">
                <a:solidFill>
                  <a:srgbClr val="292929"/>
                </a:solidFill>
                <a:effectLst/>
              </a:rPr>
              <a:t>Tenis: yani bir spor kategorisi. </a:t>
            </a:r>
            <a:r>
              <a:rPr lang="tr-TR" sz="2400" b="0" i="0" dirty="0">
                <a:solidFill>
                  <a:srgbClr val="292929"/>
                </a:solidFill>
                <a:effectLst/>
              </a:rPr>
              <a:t>Bu detay </a:t>
            </a:r>
            <a:r>
              <a:rPr lang="tr-TR" sz="2400" b="0" i="0" u="sng" dirty="0">
                <a:solidFill>
                  <a:srgbClr val="292929"/>
                </a:solidFill>
                <a:effectLst/>
              </a:rPr>
              <a:t>topu</a:t>
            </a:r>
            <a:r>
              <a:rPr lang="tr-TR" sz="2400" b="0" i="0" dirty="0">
                <a:solidFill>
                  <a:srgbClr val="292929"/>
                </a:solidFill>
                <a:effectLst/>
              </a:rPr>
              <a:t> bir sınıflandırmaya koymamızda yardımcı oluyor. </a:t>
            </a:r>
            <a:r>
              <a:rPr lang="tr-TR" sz="2400" b="1" i="0" dirty="0">
                <a:solidFill>
                  <a:srgbClr val="292929"/>
                </a:solidFill>
                <a:effectLst/>
              </a:rPr>
              <a:t>Fakat bundan daha fazlası var fotoğrafta</a:t>
            </a:r>
            <a:r>
              <a:rPr lang="tr-TR" sz="2400" b="0" i="0" dirty="0">
                <a:solidFill>
                  <a:srgbClr val="292929"/>
                </a:solidFill>
                <a:effectLst/>
              </a:rPr>
              <a:t>. Topların “açık yeşil” renkte olduğunu da söyleyebiliriz. Topların hepsinin bir ölçüsü de var, belirli bir sayıdalar ve fiyatları da var. Önemsiz objelerde bile onlarla ilişkili çok sayıda veri bulunur. </a:t>
            </a:r>
          </a:p>
          <a:p>
            <a:pPr algn="just">
              <a:lnSpc>
                <a:spcPct val="150000"/>
              </a:lnSpc>
            </a:pPr>
            <a:r>
              <a:rPr lang="tr-TR" sz="2400" b="0" i="0" dirty="0">
                <a:solidFill>
                  <a:srgbClr val="292929"/>
                </a:solidFill>
                <a:effectLst/>
              </a:rPr>
              <a:t>Yukarıdaki örnekte, kategorik ve numerik farklı veri türleri olduğunu görebiliriz.</a:t>
            </a:r>
            <a:endParaRPr lang="tr-TR" sz="2400" dirty="0"/>
          </a:p>
        </p:txBody>
      </p:sp>
    </p:spTree>
    <p:extLst>
      <p:ext uri="{BB962C8B-B14F-4D97-AF65-F5344CB8AC3E}">
        <p14:creationId xmlns:p14="http://schemas.microsoft.com/office/powerpoint/2010/main" val="45563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56BCBD0A-409B-2311-E877-E06E6287F5BC}"/>
              </a:ext>
            </a:extLst>
          </p:cNvPr>
          <p:cNvSpPr txBox="1"/>
          <p:nvPr/>
        </p:nvSpPr>
        <p:spPr>
          <a:xfrm>
            <a:off x="377255" y="457077"/>
            <a:ext cx="11602224" cy="6031908"/>
          </a:xfrm>
          <a:prstGeom prst="rect">
            <a:avLst/>
          </a:prstGeom>
          <a:noFill/>
        </p:spPr>
        <p:txBody>
          <a:bodyPr wrap="square">
            <a:spAutoFit/>
          </a:bodyPr>
          <a:lstStyle/>
          <a:p>
            <a:pPr algn="just">
              <a:lnSpc>
                <a:spcPct val="150000"/>
              </a:lnSpc>
            </a:pPr>
            <a:r>
              <a:rPr lang="tr-TR" sz="2600" b="1" i="0" dirty="0">
                <a:solidFill>
                  <a:srgbClr val="292929"/>
                </a:solidFill>
                <a:effectLst/>
              </a:rPr>
              <a:t>KATEGORİK (KALİTATİF, NİTEL) VERİ : </a:t>
            </a:r>
            <a:r>
              <a:rPr lang="tr-TR" sz="2600" b="0" i="0" dirty="0">
                <a:solidFill>
                  <a:srgbClr val="292929"/>
                </a:solidFill>
                <a:effectLst/>
              </a:rPr>
              <a:t>Ölçülemeyen, üzerinden sayısal işlem yapılamayan nesnel verilerdir. Cinsiyet, saç rengi vb. nitel özellikleri belirten veriler. Eğitim durumu, ev sahibi olup olmama gibi…</a:t>
            </a:r>
          </a:p>
          <a:p>
            <a:pPr algn="just">
              <a:lnSpc>
                <a:spcPct val="150000"/>
              </a:lnSpc>
            </a:pPr>
            <a:r>
              <a:rPr lang="tr-TR" sz="2600" dirty="0">
                <a:solidFill>
                  <a:srgbClr val="292929"/>
                </a:solidFill>
              </a:rPr>
              <a:t>a) </a:t>
            </a:r>
            <a:r>
              <a:rPr lang="tr-TR" sz="2600" b="1" i="1" dirty="0">
                <a:solidFill>
                  <a:srgbClr val="292929"/>
                </a:solidFill>
                <a:effectLst/>
              </a:rPr>
              <a:t>Sınıflanabilen (Nominal):</a:t>
            </a:r>
            <a:r>
              <a:rPr lang="tr-TR" sz="2600" b="0" i="1" dirty="0">
                <a:solidFill>
                  <a:srgbClr val="292929"/>
                </a:solidFill>
                <a:effectLst/>
              </a:rPr>
              <a:t> </a:t>
            </a:r>
            <a:r>
              <a:rPr lang="tr-TR" sz="2600" b="0" i="0" dirty="0">
                <a:solidFill>
                  <a:srgbClr val="292929"/>
                </a:solidFill>
                <a:effectLst/>
              </a:rPr>
              <a:t>Bir nominal niteliği; </a:t>
            </a:r>
            <a:r>
              <a:rPr lang="tr-TR" sz="2600" b="1" i="0" dirty="0">
                <a:solidFill>
                  <a:srgbClr val="292929"/>
                </a:solidFill>
                <a:effectLst/>
              </a:rPr>
              <a:t>gözlemlerin adları, ya da sembolleri</a:t>
            </a:r>
            <a:r>
              <a:rPr lang="tr-TR" sz="2600" b="0" i="0" dirty="0">
                <a:solidFill>
                  <a:srgbClr val="292929"/>
                </a:solidFill>
                <a:effectLst/>
              </a:rPr>
              <a:t> olarak düşünebiliriz. Bu değerler </a:t>
            </a:r>
            <a:r>
              <a:rPr lang="tr-TR" sz="2600" b="1" i="0" dirty="0">
                <a:solidFill>
                  <a:srgbClr val="292929"/>
                </a:solidFill>
                <a:effectLst/>
              </a:rPr>
              <a:t>bir kategoriyi veya durumu</a:t>
            </a:r>
            <a:r>
              <a:rPr lang="tr-TR" sz="2600" b="0" i="0" dirty="0">
                <a:solidFill>
                  <a:srgbClr val="292929"/>
                </a:solidFill>
                <a:effectLst/>
              </a:rPr>
              <a:t> temsil eder ve bu nedenle kategorik özellik olarak adlandırılırlar. Araba markası, renk, meslek, il, cinsiyet gibi…</a:t>
            </a:r>
          </a:p>
          <a:p>
            <a:pPr algn="just">
              <a:lnSpc>
                <a:spcPct val="150000"/>
              </a:lnSpc>
            </a:pPr>
            <a:r>
              <a:rPr lang="tr-TR" sz="2600" b="1" i="1" dirty="0">
                <a:solidFill>
                  <a:srgbClr val="292929"/>
                </a:solidFill>
                <a:effectLst/>
              </a:rPr>
              <a:t>b) Sıralanabilen (Ordinal):</a:t>
            </a:r>
            <a:r>
              <a:rPr lang="tr-TR" sz="2600" b="0" i="1" dirty="0">
                <a:solidFill>
                  <a:srgbClr val="292929"/>
                </a:solidFill>
                <a:effectLst/>
              </a:rPr>
              <a:t> </a:t>
            </a:r>
            <a:r>
              <a:rPr lang="tr-TR" sz="2600" b="0" i="0" dirty="0">
                <a:solidFill>
                  <a:srgbClr val="292929"/>
                </a:solidFill>
                <a:effectLst/>
              </a:rPr>
              <a:t>Sıralayıcı nitel veriler aralarında </a:t>
            </a:r>
            <a:r>
              <a:rPr lang="tr-TR" sz="2600" b="1" i="0" dirty="0">
                <a:solidFill>
                  <a:srgbClr val="292929"/>
                </a:solidFill>
                <a:effectLst/>
              </a:rPr>
              <a:t>anlamlı bir sıra veya derecelendirmeye sahip değerler </a:t>
            </a:r>
            <a:r>
              <a:rPr lang="tr-TR" sz="2600" b="0" i="0" dirty="0">
                <a:solidFill>
                  <a:srgbClr val="292929"/>
                </a:solidFill>
                <a:effectLst/>
              </a:rPr>
              <a:t>içerir. Değerleri arasında sıralı bir ilişki bulunur. Akademik unvan, rütbe, öğrenim durumu, sınav notları gibi.</a:t>
            </a:r>
          </a:p>
        </p:txBody>
      </p:sp>
    </p:spTree>
    <p:extLst>
      <p:ext uri="{BB962C8B-B14F-4D97-AF65-F5344CB8AC3E}">
        <p14:creationId xmlns:p14="http://schemas.microsoft.com/office/powerpoint/2010/main" val="252580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56BCBD0A-409B-2311-E877-E06E6287F5BC}"/>
              </a:ext>
            </a:extLst>
          </p:cNvPr>
          <p:cNvSpPr txBox="1"/>
          <p:nvPr/>
        </p:nvSpPr>
        <p:spPr>
          <a:xfrm>
            <a:off x="576294" y="566134"/>
            <a:ext cx="10765622" cy="5431743"/>
          </a:xfrm>
          <a:prstGeom prst="rect">
            <a:avLst/>
          </a:prstGeom>
          <a:noFill/>
        </p:spPr>
        <p:txBody>
          <a:bodyPr wrap="square">
            <a:spAutoFit/>
          </a:bodyPr>
          <a:lstStyle/>
          <a:p>
            <a:pPr algn="just">
              <a:lnSpc>
                <a:spcPct val="150000"/>
              </a:lnSpc>
            </a:pPr>
            <a:r>
              <a:rPr lang="tr-TR" sz="2600" b="1" i="0" dirty="0">
                <a:solidFill>
                  <a:srgbClr val="292929"/>
                </a:solidFill>
                <a:effectLst/>
              </a:rPr>
              <a:t>NUMERİK (KANTİTATİF, NİCEL) VERİ : </a:t>
            </a:r>
            <a:r>
              <a:rPr lang="tr-TR" sz="2600" b="0" i="0" dirty="0">
                <a:solidFill>
                  <a:srgbClr val="292929"/>
                </a:solidFill>
                <a:effectLst/>
              </a:rPr>
              <a:t>Ölçülebilen, üzerinde aritmetik işlemler yapılabilen veri tipidir. Boy, kilo, hizmet süreleri, hava sıcaklığı, kandaki bir bileşenin miktarı…</a:t>
            </a:r>
          </a:p>
          <a:p>
            <a:pPr algn="just">
              <a:lnSpc>
                <a:spcPct val="150000"/>
              </a:lnSpc>
            </a:pPr>
            <a:r>
              <a:rPr lang="tr-TR" sz="2600" b="1" i="1" dirty="0">
                <a:solidFill>
                  <a:srgbClr val="292929"/>
                </a:solidFill>
                <a:effectLst/>
              </a:rPr>
              <a:t>a) </a:t>
            </a:r>
            <a:r>
              <a:rPr lang="tr-TR" sz="2600" b="1" i="1" dirty="0" err="1">
                <a:solidFill>
                  <a:srgbClr val="292929"/>
                </a:solidFill>
                <a:effectLst/>
              </a:rPr>
              <a:t>Discrete</a:t>
            </a:r>
            <a:r>
              <a:rPr lang="tr-TR" sz="2600" b="1" i="1" dirty="0">
                <a:solidFill>
                  <a:srgbClr val="292929"/>
                </a:solidFill>
                <a:effectLst/>
              </a:rPr>
              <a:t> (Kesikli) Sayısal Veriler: </a:t>
            </a:r>
            <a:r>
              <a:rPr lang="tr-TR" sz="2600" b="0" i="0" dirty="0">
                <a:solidFill>
                  <a:srgbClr val="292929"/>
                </a:solidFill>
                <a:effectLst/>
              </a:rPr>
              <a:t>Sonlu veya sayılabilir bir şekilde sonsuz değerler dizisine sahiptir. </a:t>
            </a:r>
            <a:r>
              <a:rPr lang="tr-TR" sz="2600" b="1" i="0" dirty="0">
                <a:solidFill>
                  <a:srgbClr val="292929"/>
                </a:solidFill>
                <a:effectLst/>
              </a:rPr>
              <a:t>Gözlemlere ait özelliklerin tam sayılarla</a:t>
            </a:r>
            <a:r>
              <a:rPr lang="tr-TR" sz="2600" b="0" i="0" dirty="0">
                <a:solidFill>
                  <a:srgbClr val="292929"/>
                </a:solidFill>
                <a:effectLst/>
              </a:rPr>
              <a:t> ifade edildiği veri kümeleridir. 0, 1, 2, 3 vb. tam sayı değerler…</a:t>
            </a:r>
          </a:p>
          <a:p>
            <a:pPr algn="just">
              <a:lnSpc>
                <a:spcPct val="150000"/>
              </a:lnSpc>
            </a:pPr>
            <a:r>
              <a:rPr lang="tr-TR" sz="2600" b="1" i="1" dirty="0">
                <a:solidFill>
                  <a:srgbClr val="292929"/>
                </a:solidFill>
                <a:effectLst/>
              </a:rPr>
              <a:t>b) </a:t>
            </a:r>
            <a:r>
              <a:rPr lang="tr-TR" sz="2600" b="1" i="1" dirty="0" err="1">
                <a:solidFill>
                  <a:srgbClr val="292929"/>
                </a:solidFill>
                <a:effectLst/>
              </a:rPr>
              <a:t>Continious</a:t>
            </a:r>
            <a:r>
              <a:rPr lang="tr-TR" sz="2600" b="1" i="1" dirty="0">
                <a:solidFill>
                  <a:srgbClr val="292929"/>
                </a:solidFill>
                <a:effectLst/>
              </a:rPr>
              <a:t> (Sürekli) Sayısal Veriler: </a:t>
            </a:r>
            <a:r>
              <a:rPr lang="tr-TR" sz="2600" b="0" i="0" dirty="0">
                <a:solidFill>
                  <a:srgbClr val="292929"/>
                </a:solidFill>
                <a:effectLst/>
              </a:rPr>
              <a:t>Sonsuz sayıda değer alabilen ve kesirli değerleri de içeren veri setleridir.</a:t>
            </a:r>
          </a:p>
          <a:p>
            <a:pPr algn="just">
              <a:lnSpc>
                <a:spcPct val="150000"/>
              </a:lnSpc>
            </a:pPr>
            <a:r>
              <a:rPr lang="tr-TR" sz="2600" b="0" i="0" dirty="0">
                <a:solidFill>
                  <a:srgbClr val="292929"/>
                </a:solidFill>
                <a:effectLst/>
              </a:rPr>
              <a:t>7.00, 99.846, 200.1365 vb. </a:t>
            </a:r>
          </a:p>
        </p:txBody>
      </p:sp>
    </p:spTree>
    <p:extLst>
      <p:ext uri="{BB962C8B-B14F-4D97-AF65-F5344CB8AC3E}">
        <p14:creationId xmlns:p14="http://schemas.microsoft.com/office/powerpoint/2010/main" val="3008266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56BCBD0A-409B-2311-E877-E06E6287F5BC}"/>
              </a:ext>
            </a:extLst>
          </p:cNvPr>
          <p:cNvSpPr txBox="1"/>
          <p:nvPr/>
        </p:nvSpPr>
        <p:spPr>
          <a:xfrm>
            <a:off x="159390" y="188469"/>
            <a:ext cx="11744587" cy="6031908"/>
          </a:xfrm>
          <a:prstGeom prst="rect">
            <a:avLst/>
          </a:prstGeom>
          <a:noFill/>
        </p:spPr>
        <p:txBody>
          <a:bodyPr wrap="square">
            <a:spAutoFit/>
          </a:bodyPr>
          <a:lstStyle/>
          <a:p>
            <a:pPr algn="just">
              <a:lnSpc>
                <a:spcPct val="150000"/>
              </a:lnSpc>
            </a:pPr>
            <a:r>
              <a:rPr lang="tr-TR" sz="2600" b="1" i="0" dirty="0">
                <a:solidFill>
                  <a:srgbClr val="292929"/>
                </a:solidFill>
                <a:effectLst/>
              </a:rPr>
              <a:t>ARALIKLI (INTERVAL) VERİ: </a:t>
            </a:r>
            <a:r>
              <a:rPr lang="tr-TR" sz="2600" b="0" i="0" dirty="0">
                <a:solidFill>
                  <a:srgbClr val="292929"/>
                </a:solidFill>
                <a:effectLst/>
              </a:rPr>
              <a:t>Hem sırayı hem de farkı gösterir. Eşit aralıkların eşit mesafeleri temsil ettiği bir ölçek türüdür. Sıcaklık bu veri </a:t>
            </a:r>
            <a:r>
              <a:rPr lang="tr-TR" sz="2600" dirty="0">
                <a:solidFill>
                  <a:srgbClr val="292929"/>
                </a:solidFill>
              </a:rPr>
              <a:t>i</a:t>
            </a:r>
            <a:r>
              <a:rPr lang="tr-TR" sz="2600" b="0" i="0" dirty="0">
                <a:solidFill>
                  <a:srgbClr val="292929"/>
                </a:solidFill>
                <a:effectLst/>
              </a:rPr>
              <a:t>çin iyi bir örnektir. 25°C ile 30°C arasındaki fark, 40 °C ile 45 °C arasındaki farkla aynıdır.</a:t>
            </a:r>
          </a:p>
          <a:p>
            <a:pPr algn="just">
              <a:lnSpc>
                <a:spcPct val="150000"/>
              </a:lnSpc>
            </a:pPr>
            <a:r>
              <a:rPr lang="tr-TR" sz="2600" b="0" i="0" dirty="0">
                <a:solidFill>
                  <a:srgbClr val="292929"/>
                </a:solidFill>
                <a:effectLst/>
              </a:rPr>
              <a:t>Aralık değişkenleri ile ilgili en önemli nokta, mutlak bir sıfır noktası bulunmamasıdır. Örneğin, 0°C sıcaklığı, havada hiç sıcaklık olmadığı anlamına gelmez!</a:t>
            </a:r>
          </a:p>
          <a:p>
            <a:pPr algn="just">
              <a:lnSpc>
                <a:spcPct val="150000"/>
              </a:lnSpc>
            </a:pPr>
            <a:r>
              <a:rPr lang="tr-TR" sz="2600" b="1" i="0" dirty="0">
                <a:solidFill>
                  <a:srgbClr val="292929"/>
                </a:solidFill>
                <a:effectLst/>
              </a:rPr>
              <a:t>ORANLI (RATİO) VERİ:</a:t>
            </a:r>
            <a:r>
              <a:rPr lang="tr-TR" sz="2600" b="1" i="1" dirty="0">
                <a:solidFill>
                  <a:srgbClr val="292929"/>
                </a:solidFill>
                <a:effectLst/>
              </a:rPr>
              <a:t> </a:t>
            </a:r>
            <a:r>
              <a:rPr lang="tr-TR" sz="2600" b="0" i="0" dirty="0">
                <a:solidFill>
                  <a:srgbClr val="292929"/>
                </a:solidFill>
                <a:effectLst/>
              </a:rPr>
              <a:t>Sırayı, mesafeyi ve anlamlı bir mutlak sıfır değerini gösterir. Bir oran değişkeni 0 değerine sahip olduğunda, değişken tarafından ölçülen miktarın hiçbirinin mevcut olmadığını anlarız.</a:t>
            </a:r>
          </a:p>
          <a:p>
            <a:pPr algn="just">
              <a:lnSpc>
                <a:spcPct val="150000"/>
              </a:lnSpc>
            </a:pPr>
            <a:r>
              <a:rPr lang="tr-TR" sz="2600" b="0" i="0" dirty="0">
                <a:solidFill>
                  <a:srgbClr val="292929"/>
                </a:solidFill>
                <a:effectLst/>
              </a:rPr>
              <a:t>Örnek olarak, yaş bir oran değişkenidir: 0 yaşında biri henüz doğmamıştır ve 20 yaşında biri 10 yaşında birinin iki katı yaşamıştır.</a:t>
            </a:r>
          </a:p>
        </p:txBody>
      </p:sp>
    </p:spTree>
    <p:extLst>
      <p:ext uri="{BB962C8B-B14F-4D97-AF65-F5344CB8AC3E}">
        <p14:creationId xmlns:p14="http://schemas.microsoft.com/office/powerpoint/2010/main" val="4176924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46123568-CF80-BA96-E72D-C6B0A83B1E66}"/>
              </a:ext>
            </a:extLst>
          </p:cNvPr>
          <p:cNvPicPr>
            <a:picLocks noChangeAspect="1"/>
          </p:cNvPicPr>
          <p:nvPr/>
        </p:nvPicPr>
        <p:blipFill rotWithShape="1">
          <a:blip r:embed="rId3"/>
          <a:srcRect l="21148" t="23156" r="21558" b="44628"/>
          <a:stretch/>
        </p:blipFill>
        <p:spPr>
          <a:xfrm>
            <a:off x="0" y="-22196"/>
            <a:ext cx="12192000" cy="6810454"/>
          </a:xfrm>
          <a:prstGeom prst="rect">
            <a:avLst/>
          </a:prstGeom>
        </p:spPr>
      </p:pic>
    </p:spTree>
    <p:extLst>
      <p:ext uri="{BB962C8B-B14F-4D97-AF65-F5344CB8AC3E}">
        <p14:creationId xmlns:p14="http://schemas.microsoft.com/office/powerpoint/2010/main" val="558069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46123568-CF80-BA96-E72D-C6B0A83B1E66}"/>
              </a:ext>
            </a:extLst>
          </p:cNvPr>
          <p:cNvPicPr>
            <a:picLocks noChangeAspect="1"/>
          </p:cNvPicPr>
          <p:nvPr/>
        </p:nvPicPr>
        <p:blipFill rotWithShape="1">
          <a:blip r:embed="rId3"/>
          <a:srcRect l="21148" t="54795" r="21558" b="7521"/>
          <a:stretch/>
        </p:blipFill>
        <p:spPr>
          <a:xfrm>
            <a:off x="0" y="0"/>
            <a:ext cx="12192000" cy="6858000"/>
          </a:xfrm>
          <a:prstGeom prst="rect">
            <a:avLst/>
          </a:prstGeom>
        </p:spPr>
      </p:pic>
    </p:spTree>
    <p:extLst>
      <p:ext uri="{BB962C8B-B14F-4D97-AF65-F5344CB8AC3E}">
        <p14:creationId xmlns:p14="http://schemas.microsoft.com/office/powerpoint/2010/main" val="2852629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5333" y="0"/>
            <a:ext cx="10327341" cy="742251"/>
          </a:xfrm>
        </p:spPr>
        <p:txBody>
          <a:bodyPr>
            <a:noAutofit/>
          </a:bodyPr>
          <a:lstStyle/>
          <a:p>
            <a:pPr algn="just">
              <a:lnSpc>
                <a:spcPct val="150000"/>
              </a:lnSpc>
              <a:buNone/>
            </a:pPr>
            <a:r>
              <a:rPr lang="tr-TR" b="1" dirty="0">
                <a:solidFill>
                  <a:srgbClr val="000000"/>
                </a:solidFill>
              </a:rPr>
              <a:t>Veri Analiz Yöntemleri Nelerdir?</a:t>
            </a:r>
          </a:p>
        </p:txBody>
      </p:sp>
      <p:sp>
        <p:nvSpPr>
          <p:cNvPr id="3" name="2 İçerik Yer Tutucusu"/>
          <p:cNvSpPr>
            <a:spLocks noGrp="1"/>
          </p:cNvSpPr>
          <p:nvPr>
            <p:ph idx="1"/>
          </p:nvPr>
        </p:nvSpPr>
        <p:spPr>
          <a:xfrm>
            <a:off x="144011" y="742251"/>
            <a:ext cx="11685863" cy="5717272"/>
          </a:xfrm>
        </p:spPr>
        <p:txBody>
          <a:bodyPr>
            <a:noAutofit/>
          </a:bodyPr>
          <a:lstStyle/>
          <a:p>
            <a:pPr algn="just">
              <a:lnSpc>
                <a:spcPct val="150000"/>
              </a:lnSpc>
              <a:buNone/>
            </a:pPr>
            <a:r>
              <a:rPr lang="tr-TR" sz="2400" dirty="0">
                <a:solidFill>
                  <a:srgbClr val="000000"/>
                </a:solidFill>
              </a:rPr>
              <a:t>	Veri hacmi gittikçe artmış, veri merkezlerine ve veri analizine olan ihtiyaç da paralel olarak artış göstermiştir. Bu durum verilerin analiz edilip yorumlanmasını gerektirmiştir. Öyle ki bilimsel bir işlem olarak ifade edebileceğimiz veri analizi günümüzde iş dünyasının temel kuralı haline gelmiştir. Veri analizi sayesinde işletmelerin varlığını sürdürmesini sağlayacak stratejik kararların alınması mümkün olur.</a:t>
            </a:r>
          </a:p>
          <a:p>
            <a:pPr algn="just">
              <a:lnSpc>
                <a:spcPct val="150000"/>
              </a:lnSpc>
              <a:buNone/>
            </a:pPr>
            <a:r>
              <a:rPr lang="tr-TR" sz="2400" dirty="0">
                <a:solidFill>
                  <a:srgbClr val="000000"/>
                </a:solidFill>
              </a:rPr>
              <a:t>	Veri analizi iş dünyasında bankacılıktan sağlığa, inşaattan eğitime pek çok farklı sektörde yapılabilir. Genellikle veri analizi müşteri memnuniyetini ölçmek ve artırmak için yapılır. Veri analiz sürecine dahil olan işlemler ise şöyledir: Amaç belirleme, veri toplama, veri temizleme, süreç yönetimi gerçekleştirerek veri analiz ekibiyle çalışma, tekrar etme ve optimizasyon.</a:t>
            </a:r>
          </a:p>
          <a:p>
            <a:pPr algn="just">
              <a:lnSpc>
                <a:spcPct val="150000"/>
              </a:lnSpc>
              <a:buNone/>
            </a:pPr>
            <a:endParaRPr lang="tr-TR" sz="2400" dirty="0">
              <a:solidFill>
                <a:srgbClr val="000000"/>
              </a:solidFill>
            </a:endParaRPr>
          </a:p>
        </p:txBody>
      </p:sp>
    </p:spTree>
    <p:extLst>
      <p:ext uri="{BB962C8B-B14F-4D97-AF65-F5344CB8AC3E}">
        <p14:creationId xmlns:p14="http://schemas.microsoft.com/office/powerpoint/2010/main" val="69024617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2013</Words>
  <Application>Microsoft Office PowerPoint</Application>
  <PresentationFormat>Geniş ekran</PresentationFormat>
  <Paragraphs>144</Paragraphs>
  <Slides>27</Slides>
  <Notes>26</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27</vt:i4>
      </vt:variant>
    </vt:vector>
  </HeadingPairs>
  <TitlesOfParts>
    <vt:vector size="35" baseType="lpstr">
      <vt:lpstr>-apple-system</vt:lpstr>
      <vt:lpstr>Arial</vt:lpstr>
      <vt:lpstr>Calibri</vt:lpstr>
      <vt:lpstr>Calibri Light</vt:lpstr>
      <vt:lpstr>Tahoma</vt:lpstr>
      <vt:lpstr>Times New Roman</vt:lpstr>
      <vt:lpstr>Wingdings</vt:lpstr>
      <vt:lpstr>Office Teması</vt:lpstr>
      <vt:lpstr>PowerPoint Sunusu</vt:lpstr>
      <vt:lpstr>Veri (Data)</vt:lpstr>
      <vt:lpstr>PowerPoint Sunusu</vt:lpstr>
      <vt:lpstr>PowerPoint Sunusu</vt:lpstr>
      <vt:lpstr>PowerPoint Sunusu</vt:lpstr>
      <vt:lpstr>PowerPoint Sunusu</vt:lpstr>
      <vt:lpstr>PowerPoint Sunusu</vt:lpstr>
      <vt:lpstr>PowerPoint Sunusu</vt:lpstr>
      <vt:lpstr>Veri Analiz Yöntemleri Nelerdir?</vt:lpstr>
      <vt:lpstr>PowerPoint Sunusu</vt:lpstr>
      <vt:lpstr>PowerPoint Sunusu</vt:lpstr>
      <vt:lpstr>Veri Tipleri</vt:lpstr>
      <vt:lpstr>1- Nümerik Veriler: </vt:lpstr>
      <vt:lpstr>2-Nominal Veriler: </vt:lpstr>
      <vt:lpstr>3-Ordinal Veriler: </vt:lpstr>
      <vt:lpstr>4-Ratio Veriler: </vt:lpstr>
      <vt:lpstr>PowerPoint Sunusu</vt:lpstr>
      <vt:lpstr>PowerPoint Sunusu</vt:lpstr>
      <vt:lpstr>Veri Kaynakları</vt:lpstr>
      <vt:lpstr>Veri Türleri</vt:lpstr>
      <vt:lpstr>Veri Türleri</vt:lpstr>
      <vt:lpstr>Verilerin Yapısı ve Önerilen Deneme Planı</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şaban ünver</dc:creator>
  <cp:lastModifiedBy>bilgisayar</cp:lastModifiedBy>
  <cp:revision>3</cp:revision>
  <dcterms:created xsi:type="dcterms:W3CDTF">2022-10-25T21:29:06Z</dcterms:created>
  <dcterms:modified xsi:type="dcterms:W3CDTF">2022-10-26T16:12:20Z</dcterms:modified>
</cp:coreProperties>
</file>