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25" r:id="rId1"/>
  </p:sldMasterIdLst>
  <p:notesMasterIdLst>
    <p:notesMasterId r:id="rId42"/>
  </p:notesMasterIdLst>
  <p:sldIdLst>
    <p:sldId id="392" r:id="rId2"/>
    <p:sldId id="430" r:id="rId3"/>
    <p:sldId id="393" r:id="rId4"/>
    <p:sldId id="426" r:id="rId5"/>
    <p:sldId id="431" r:id="rId6"/>
    <p:sldId id="422" r:id="rId7"/>
    <p:sldId id="394" r:id="rId8"/>
    <p:sldId id="427" r:id="rId9"/>
    <p:sldId id="407" r:id="rId10"/>
    <p:sldId id="406" r:id="rId11"/>
    <p:sldId id="428" r:id="rId12"/>
    <p:sldId id="395" r:id="rId13"/>
    <p:sldId id="396" r:id="rId14"/>
    <p:sldId id="408" r:id="rId15"/>
    <p:sldId id="397" r:id="rId16"/>
    <p:sldId id="409" r:id="rId17"/>
    <p:sldId id="423" r:id="rId18"/>
    <p:sldId id="421" r:id="rId19"/>
    <p:sldId id="398" r:id="rId20"/>
    <p:sldId id="411" r:id="rId21"/>
    <p:sldId id="429" r:id="rId22"/>
    <p:sldId id="399" r:id="rId23"/>
    <p:sldId id="410" r:id="rId24"/>
    <p:sldId id="400" r:id="rId25"/>
    <p:sldId id="401" r:id="rId26"/>
    <p:sldId id="412" r:id="rId27"/>
    <p:sldId id="402" r:id="rId28"/>
    <p:sldId id="413" r:id="rId29"/>
    <p:sldId id="414" r:id="rId30"/>
    <p:sldId id="405" r:id="rId31"/>
    <p:sldId id="415" r:id="rId32"/>
    <p:sldId id="403" r:id="rId33"/>
    <p:sldId id="417" r:id="rId34"/>
    <p:sldId id="404" r:id="rId35"/>
    <p:sldId id="416" r:id="rId36"/>
    <p:sldId id="420" r:id="rId37"/>
    <p:sldId id="424" r:id="rId38"/>
    <p:sldId id="418" r:id="rId39"/>
    <p:sldId id="419" r:id="rId40"/>
    <p:sldId id="425" r:id="rId41"/>
  </p:sldIdLst>
  <p:sldSz cx="12192000" cy="6858000"/>
  <p:notesSz cx="6735763" cy="9866313"/>
  <p:embeddedFontLst>
    <p:embeddedFont>
      <p:font typeface="Calibri" panose="020F0502020204030204" pitchFamily="34" charset="0"/>
      <p:regular r:id="rId43"/>
      <p:bold r:id="rId44"/>
      <p:italic r:id="rId45"/>
      <p:boldItalic r:id="rId46"/>
    </p:embeddedFont>
    <p:embeddedFont>
      <p:font typeface="Fira Sans" panose="020B0503050000020004" pitchFamily="34" charset="0"/>
      <p:regular r:id="rId47"/>
      <p:bold r:id="rId48"/>
      <p:italic r:id="rId49"/>
      <p:boldItalic r:id="rId50"/>
    </p:embeddedFont>
    <p:embeddedFont>
      <p:font typeface="Tahoma" panose="020B0604030504040204" pitchFamily="34" charset="0"/>
      <p:regular r:id="rId51"/>
      <p:bold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0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2019" autoAdjust="0"/>
  </p:normalViewPr>
  <p:slideViewPr>
    <p:cSldViewPr snapToGrid="0">
      <p:cViewPr varScale="1">
        <p:scale>
          <a:sx n="105" d="100"/>
          <a:sy n="105" d="100"/>
        </p:scale>
        <p:origin x="840" y="114"/>
      </p:cViewPr>
      <p:guideLst>
        <p:guide orient="horz" pos="2160"/>
        <p:guide pos="3840"/>
      </p:guideLst>
    </p:cSldViewPr>
  </p:slideViewPr>
  <p:outlineViewPr>
    <p:cViewPr>
      <p:scale>
        <a:sx n="33" d="100"/>
        <a:sy n="33" d="100"/>
      </p:scale>
      <p:origin x="0" y="-26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FDEEFCA-2797-4777-8232-2AAD777B6369}" type="datetimeFigureOut">
              <a:rPr lang="tr-TR" smtClean="0"/>
              <a:pPr/>
              <a:t>14.11.2022</a:t>
            </a:fld>
            <a:endParaRPr lang="tr-TR"/>
          </a:p>
        </p:txBody>
      </p:sp>
      <p:sp>
        <p:nvSpPr>
          <p:cNvPr id="4" name="Slayt Görüntüsü Yer Tutucusu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32180C86-1BE4-4C75-A4A2-BAA2ADE5FF65}" type="slidenum">
              <a:rPr lang="tr-TR" smtClean="0"/>
              <a:pPr/>
              <a:t>‹#›</a:t>
            </a:fld>
            <a:endParaRPr lang="tr-TR"/>
          </a:p>
        </p:txBody>
      </p:sp>
    </p:spTree>
    <p:extLst>
      <p:ext uri="{BB962C8B-B14F-4D97-AF65-F5344CB8AC3E}">
        <p14:creationId xmlns:p14="http://schemas.microsoft.com/office/powerpoint/2010/main" val="32304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a:t>
            </a:fld>
            <a:endParaRPr lang="tr-TR"/>
          </a:p>
        </p:txBody>
      </p:sp>
    </p:spTree>
    <p:extLst>
      <p:ext uri="{BB962C8B-B14F-4D97-AF65-F5344CB8AC3E}">
        <p14:creationId xmlns:p14="http://schemas.microsoft.com/office/powerpoint/2010/main" val="383957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11</a:t>
            </a:fld>
            <a:endParaRPr lang="tr-TR"/>
          </a:p>
        </p:txBody>
      </p:sp>
    </p:spTree>
    <p:extLst>
      <p:ext uri="{BB962C8B-B14F-4D97-AF65-F5344CB8AC3E}">
        <p14:creationId xmlns:p14="http://schemas.microsoft.com/office/powerpoint/2010/main" val="4167550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12</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13</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14</a:t>
            </a:fld>
            <a:endParaRPr lang="tr-TR"/>
          </a:p>
        </p:txBody>
      </p:sp>
    </p:spTree>
    <p:extLst>
      <p:ext uri="{BB962C8B-B14F-4D97-AF65-F5344CB8AC3E}">
        <p14:creationId xmlns:p14="http://schemas.microsoft.com/office/powerpoint/2010/main" val="41810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15</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16</a:t>
            </a:fld>
            <a:endParaRPr lang="tr-TR"/>
          </a:p>
        </p:txBody>
      </p:sp>
    </p:spTree>
    <p:extLst>
      <p:ext uri="{BB962C8B-B14F-4D97-AF65-F5344CB8AC3E}">
        <p14:creationId xmlns:p14="http://schemas.microsoft.com/office/powerpoint/2010/main" val="3793183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17</a:t>
            </a:fld>
            <a:endParaRPr lang="tr-TR"/>
          </a:p>
        </p:txBody>
      </p:sp>
    </p:spTree>
    <p:extLst>
      <p:ext uri="{BB962C8B-B14F-4D97-AF65-F5344CB8AC3E}">
        <p14:creationId xmlns:p14="http://schemas.microsoft.com/office/powerpoint/2010/main" val="7419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18</a:t>
            </a:fld>
            <a:endParaRPr lang="tr-TR"/>
          </a:p>
        </p:txBody>
      </p:sp>
    </p:spTree>
    <p:extLst>
      <p:ext uri="{BB962C8B-B14F-4D97-AF65-F5344CB8AC3E}">
        <p14:creationId xmlns:p14="http://schemas.microsoft.com/office/powerpoint/2010/main" val="4227222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19</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20</a:t>
            </a:fld>
            <a:endParaRPr lang="tr-TR"/>
          </a:p>
        </p:txBody>
      </p:sp>
    </p:spTree>
    <p:extLst>
      <p:ext uri="{BB962C8B-B14F-4D97-AF65-F5344CB8AC3E}">
        <p14:creationId xmlns:p14="http://schemas.microsoft.com/office/powerpoint/2010/main" val="145838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a:t>
            </a:fld>
            <a:endParaRPr lang="tr-TR"/>
          </a:p>
        </p:txBody>
      </p:sp>
    </p:spTree>
    <p:extLst>
      <p:ext uri="{BB962C8B-B14F-4D97-AF65-F5344CB8AC3E}">
        <p14:creationId xmlns:p14="http://schemas.microsoft.com/office/powerpoint/2010/main" val="56742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21</a:t>
            </a:fld>
            <a:endParaRPr lang="tr-TR"/>
          </a:p>
        </p:txBody>
      </p:sp>
    </p:spTree>
    <p:extLst>
      <p:ext uri="{BB962C8B-B14F-4D97-AF65-F5344CB8AC3E}">
        <p14:creationId xmlns:p14="http://schemas.microsoft.com/office/powerpoint/2010/main" val="3830261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22</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23</a:t>
            </a:fld>
            <a:endParaRPr lang="tr-TR"/>
          </a:p>
        </p:txBody>
      </p:sp>
    </p:spTree>
    <p:extLst>
      <p:ext uri="{BB962C8B-B14F-4D97-AF65-F5344CB8AC3E}">
        <p14:creationId xmlns:p14="http://schemas.microsoft.com/office/powerpoint/2010/main" val="1506369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24</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25</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26</a:t>
            </a:fld>
            <a:endParaRPr lang="tr-TR"/>
          </a:p>
        </p:txBody>
      </p:sp>
    </p:spTree>
    <p:extLst>
      <p:ext uri="{BB962C8B-B14F-4D97-AF65-F5344CB8AC3E}">
        <p14:creationId xmlns:p14="http://schemas.microsoft.com/office/powerpoint/2010/main" val="1512036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27</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28</a:t>
            </a:fld>
            <a:endParaRPr lang="tr-TR"/>
          </a:p>
        </p:txBody>
      </p:sp>
    </p:spTree>
    <p:extLst>
      <p:ext uri="{BB962C8B-B14F-4D97-AF65-F5344CB8AC3E}">
        <p14:creationId xmlns:p14="http://schemas.microsoft.com/office/powerpoint/2010/main" val="1828344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29</a:t>
            </a:fld>
            <a:endParaRPr lang="tr-TR"/>
          </a:p>
        </p:txBody>
      </p:sp>
    </p:spTree>
    <p:extLst>
      <p:ext uri="{BB962C8B-B14F-4D97-AF65-F5344CB8AC3E}">
        <p14:creationId xmlns:p14="http://schemas.microsoft.com/office/powerpoint/2010/main" val="2622806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30</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a:t>
            </a:fld>
            <a:endParaRPr lang="tr-TR"/>
          </a:p>
        </p:txBody>
      </p:sp>
    </p:spTree>
    <p:extLst>
      <p:ext uri="{BB962C8B-B14F-4D97-AF65-F5344CB8AC3E}">
        <p14:creationId xmlns:p14="http://schemas.microsoft.com/office/powerpoint/2010/main" val="2354525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31</a:t>
            </a:fld>
            <a:endParaRPr lang="tr-TR"/>
          </a:p>
        </p:txBody>
      </p:sp>
    </p:spTree>
    <p:extLst>
      <p:ext uri="{BB962C8B-B14F-4D97-AF65-F5344CB8AC3E}">
        <p14:creationId xmlns:p14="http://schemas.microsoft.com/office/powerpoint/2010/main" val="3815468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32</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33</a:t>
            </a:fld>
            <a:endParaRPr lang="tr-TR"/>
          </a:p>
        </p:txBody>
      </p:sp>
    </p:spTree>
    <p:extLst>
      <p:ext uri="{BB962C8B-B14F-4D97-AF65-F5344CB8AC3E}">
        <p14:creationId xmlns:p14="http://schemas.microsoft.com/office/powerpoint/2010/main" val="197288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34</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35</a:t>
            </a:fld>
            <a:endParaRPr lang="tr-TR"/>
          </a:p>
        </p:txBody>
      </p:sp>
    </p:spTree>
    <p:extLst>
      <p:ext uri="{BB962C8B-B14F-4D97-AF65-F5344CB8AC3E}">
        <p14:creationId xmlns:p14="http://schemas.microsoft.com/office/powerpoint/2010/main" val="3831719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36</a:t>
            </a:fld>
            <a:endParaRPr lang="tr-TR"/>
          </a:p>
        </p:txBody>
      </p:sp>
    </p:spTree>
    <p:extLst>
      <p:ext uri="{BB962C8B-B14F-4D97-AF65-F5344CB8AC3E}">
        <p14:creationId xmlns:p14="http://schemas.microsoft.com/office/powerpoint/2010/main" val="3333306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37</a:t>
            </a:fld>
            <a:endParaRPr lang="tr-TR"/>
          </a:p>
        </p:txBody>
      </p:sp>
    </p:spTree>
    <p:extLst>
      <p:ext uri="{BB962C8B-B14F-4D97-AF65-F5344CB8AC3E}">
        <p14:creationId xmlns:p14="http://schemas.microsoft.com/office/powerpoint/2010/main" val="1778956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38</a:t>
            </a:fld>
            <a:endParaRPr lang="tr-TR"/>
          </a:p>
        </p:txBody>
      </p:sp>
    </p:spTree>
    <p:extLst>
      <p:ext uri="{BB962C8B-B14F-4D97-AF65-F5344CB8AC3E}">
        <p14:creationId xmlns:p14="http://schemas.microsoft.com/office/powerpoint/2010/main" val="1329506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39</a:t>
            </a:fld>
            <a:endParaRPr lang="tr-TR"/>
          </a:p>
        </p:txBody>
      </p:sp>
    </p:spTree>
    <p:extLst>
      <p:ext uri="{BB962C8B-B14F-4D97-AF65-F5344CB8AC3E}">
        <p14:creationId xmlns:p14="http://schemas.microsoft.com/office/powerpoint/2010/main" val="410150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5</a:t>
            </a:fld>
            <a:endParaRPr lang="tr-TR"/>
          </a:p>
        </p:txBody>
      </p:sp>
    </p:spTree>
    <p:extLst>
      <p:ext uri="{BB962C8B-B14F-4D97-AF65-F5344CB8AC3E}">
        <p14:creationId xmlns:p14="http://schemas.microsoft.com/office/powerpoint/2010/main" val="187299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6</a:t>
            </a:fld>
            <a:endParaRPr lang="tr-TR"/>
          </a:p>
        </p:txBody>
      </p:sp>
    </p:spTree>
    <p:extLst>
      <p:ext uri="{BB962C8B-B14F-4D97-AF65-F5344CB8AC3E}">
        <p14:creationId xmlns:p14="http://schemas.microsoft.com/office/powerpoint/2010/main" val="295697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7</a:t>
            </a:fld>
            <a:endParaRPr lang="tr-TR"/>
          </a:p>
        </p:txBody>
      </p:sp>
    </p:spTree>
    <p:extLst>
      <p:ext uri="{BB962C8B-B14F-4D97-AF65-F5344CB8AC3E}">
        <p14:creationId xmlns:p14="http://schemas.microsoft.com/office/powerpoint/2010/main" val="267008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8</a:t>
            </a:fld>
            <a:endParaRPr lang="tr-TR"/>
          </a:p>
        </p:txBody>
      </p:sp>
    </p:spTree>
    <p:extLst>
      <p:ext uri="{BB962C8B-B14F-4D97-AF65-F5344CB8AC3E}">
        <p14:creationId xmlns:p14="http://schemas.microsoft.com/office/powerpoint/2010/main" val="262256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9</a:t>
            </a:fld>
            <a:endParaRPr lang="tr-TR"/>
          </a:p>
        </p:txBody>
      </p:sp>
    </p:spTree>
    <p:extLst>
      <p:ext uri="{BB962C8B-B14F-4D97-AF65-F5344CB8AC3E}">
        <p14:creationId xmlns:p14="http://schemas.microsoft.com/office/powerpoint/2010/main" val="143079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a:p>
        </p:txBody>
      </p:sp>
      <p:sp>
        <p:nvSpPr>
          <p:cNvPr id="4" name="Slayt Numarası Yer Tutucusu 3"/>
          <p:cNvSpPr>
            <a:spLocks noGrp="1"/>
          </p:cNvSpPr>
          <p:nvPr>
            <p:ph type="sldNum" sz="quarter" idx="10"/>
          </p:nvPr>
        </p:nvSpPr>
        <p:spPr/>
        <p:txBody>
          <a:bodyPr/>
          <a:lstStyle/>
          <a:p>
            <a:fld id="{32180C86-1BE4-4C75-A4A2-BAA2ADE5FF65}" type="slidenum">
              <a:rPr lang="tr-TR" smtClean="0"/>
              <a:pPr/>
              <a:t>10</a:t>
            </a:fld>
            <a:endParaRPr lang="tr-TR"/>
          </a:p>
        </p:txBody>
      </p:sp>
    </p:spTree>
    <p:extLst>
      <p:ext uri="{BB962C8B-B14F-4D97-AF65-F5344CB8AC3E}">
        <p14:creationId xmlns:p14="http://schemas.microsoft.com/office/powerpoint/2010/main" val="135899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1" y="0"/>
            <a:ext cx="10033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621537" y="1267485"/>
            <a:ext cx="9647975" cy="5133316"/>
          </a:xfrm>
        </p:spPr>
        <p:txBody>
          <a:bodyPr/>
          <a:lstStyle>
            <a:lvl1pPr>
              <a:defRPr sz="11500"/>
            </a:lvl1pPr>
          </a:lstStyle>
          <a:p>
            <a:r>
              <a:rPr lang="tr-TR"/>
              <a:t>Asıl başlık stili için tıklatın</a:t>
            </a:r>
            <a:endParaRPr lang="en-US" dirty="0"/>
          </a:p>
        </p:txBody>
      </p:sp>
      <p:sp>
        <p:nvSpPr>
          <p:cNvPr id="3" name="Subtitle 2"/>
          <p:cNvSpPr>
            <a:spLocks noGrp="1"/>
          </p:cNvSpPr>
          <p:nvPr>
            <p:ph type="subTitle" idx="1"/>
          </p:nvPr>
        </p:nvSpPr>
        <p:spPr>
          <a:xfrm>
            <a:off x="1621536" y="201703"/>
            <a:ext cx="8252777"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867293" y="236416"/>
            <a:ext cx="1047068" cy="365125"/>
          </a:xfrm>
        </p:spPr>
        <p:txBody>
          <a:bodyPr/>
          <a:lstStyle>
            <a:lvl1pPr>
              <a:defRPr sz="1400"/>
            </a:lvl1pPr>
          </a:lstStyle>
          <a:p>
            <a:fld id="{6D22F896-40B5-4ADD-8801-0D06FADFA095}" type="slidenum">
              <a:rPr lang="en-US" smtClean="0"/>
              <a:pPr/>
              <a:t>‹#›</a:t>
            </a:fld>
            <a:endParaRPr lang="en-US" dirty="0"/>
          </a:p>
        </p:txBody>
      </p:sp>
      <p:grpSp>
        <p:nvGrpSpPr>
          <p:cNvPr id="7" name="Group 6"/>
          <p:cNvGrpSpPr/>
          <p:nvPr/>
        </p:nvGrpSpPr>
        <p:grpSpPr>
          <a:xfrm>
            <a:off x="9956800" y="209550"/>
            <a:ext cx="876301"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7004436-CA73-4D53-89B4-2A5C7347BF2F}"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6513FEF9-69D0-4F8C-A336-59491FBEDC47}"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625600" y="5257800"/>
            <a:ext cx="9652000" cy="1143000"/>
          </a:xfrm>
        </p:spPr>
        <p:txBody>
          <a:bodyPr>
            <a:noAutofit/>
          </a:bodyPr>
          <a:lstStyle>
            <a:lvl1pPr algn="l">
              <a:defRPr sz="7200" baseline="0">
                <a:ln w="12700">
                  <a:solidFill>
                    <a:schemeClr val="tx2"/>
                  </a:solidFill>
                </a:ln>
              </a:defRPr>
            </a:lvl1pPr>
          </a:lstStyle>
          <a:p>
            <a:r>
              <a:rPr lang="tr-TR"/>
              <a:t>Asıl başlık stili için tıklatın</a:t>
            </a:r>
            <a:endParaRPr lang="en-US" dirty="0"/>
          </a:p>
        </p:txBody>
      </p:sp>
      <p:sp>
        <p:nvSpPr>
          <p:cNvPr id="3" name="Content Placeholder 2"/>
          <p:cNvSpPr>
            <a:spLocks noGrp="1"/>
          </p:cNvSpPr>
          <p:nvPr>
            <p:ph idx="1"/>
          </p:nvPr>
        </p:nvSpPr>
        <p:spPr>
          <a:xfrm>
            <a:off x="1625600" y="838200"/>
            <a:ext cx="99568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91E21DC-8981-44E6-BC8C-2BA8F673FFBB}" type="datetimeFigureOut">
              <a:rPr lang="en-US" smtClean="0"/>
              <a:pPr/>
              <a:t>11/14/2022</a:t>
            </a:fld>
            <a:endParaRPr lang="en-US" dirty="0"/>
          </a:p>
        </p:txBody>
      </p:sp>
      <p:sp>
        <p:nvSpPr>
          <p:cNvPr id="10" name="Slide Number Placeholder 9"/>
          <p:cNvSpPr>
            <a:spLocks noGrp="1"/>
          </p:cNvSpPr>
          <p:nvPr>
            <p:ph type="sldNum" sz="quarter" idx="11"/>
          </p:nvPr>
        </p:nvSpPr>
        <p:spPr/>
        <p:txBody>
          <a:bodyPr/>
          <a:lstStyle/>
          <a:p>
            <a:fld id="{6D22F896-40B5-4ADD-8801-0D06FADFA095}" type="slidenum">
              <a:rPr lang="en-US" smtClean="0"/>
              <a:pPr/>
              <a:t>‹#›</a:t>
            </a:fld>
            <a:endParaRPr lang="en-US" dirty="0"/>
          </a:p>
        </p:txBody>
      </p:sp>
      <p:sp>
        <p:nvSpPr>
          <p:cNvPr id="12" name="Footer Placeholder 11"/>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25600" y="4484080"/>
            <a:ext cx="9652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3" name="Title 1"/>
          <p:cNvSpPr>
            <a:spLocks noGrp="1"/>
          </p:cNvSpPr>
          <p:nvPr>
            <p:ph type="title"/>
          </p:nvPr>
        </p:nvSpPr>
        <p:spPr>
          <a:xfrm>
            <a:off x="1625600" y="5257800"/>
            <a:ext cx="9652000" cy="1143000"/>
          </a:xfrm>
        </p:spPr>
        <p:txBody>
          <a:bodyPr>
            <a:noAutofit/>
          </a:bodyPr>
          <a:lstStyle>
            <a:lvl1pPr algn="l">
              <a:defRPr sz="7200" baseline="0">
                <a:ln w="12700">
                  <a:solidFill>
                    <a:schemeClr val="tx2"/>
                  </a:solidFill>
                </a:ln>
              </a:defRPr>
            </a:lvl1pPr>
          </a:lstStyle>
          <a:p>
            <a:r>
              <a:rPr lang="tr-TR"/>
              <a:t>Asıl başlık stili için tıklatın</a:t>
            </a:r>
            <a:endParaRPr lang="en-US" dirty="0"/>
          </a:p>
        </p:txBody>
      </p:sp>
      <p:sp>
        <p:nvSpPr>
          <p:cNvPr id="19" name="Date Placeholder 18"/>
          <p:cNvSpPr>
            <a:spLocks noGrp="1"/>
          </p:cNvSpPr>
          <p:nvPr>
            <p:ph type="dt" sz="half" idx="10"/>
          </p:nvPr>
        </p:nvSpPr>
        <p:spPr/>
        <p:txBody>
          <a:bodyPr/>
          <a:lstStyle/>
          <a:p>
            <a:fld id="{C7004436-CA73-4D53-89B4-2A5C7347BF2F}" type="datetimeFigureOut">
              <a:rPr lang="en-US" smtClean="0"/>
              <a:pPr/>
              <a:t>11/14/2022</a:t>
            </a:fld>
            <a:endParaRPr lang="en-US" dirty="0"/>
          </a:p>
        </p:txBody>
      </p:sp>
      <p:sp>
        <p:nvSpPr>
          <p:cNvPr id="20" name="Slide Number Placeholder 19"/>
          <p:cNvSpPr>
            <a:spLocks noGrp="1"/>
          </p:cNvSpPr>
          <p:nvPr>
            <p:ph type="sldNum" sz="quarter" idx="11"/>
          </p:nvPr>
        </p:nvSpPr>
        <p:spPr/>
        <p:txBody>
          <a:bodyPr/>
          <a:lstStyle/>
          <a:p>
            <a:fld id="{6D22F896-40B5-4ADD-8801-0D06FADFA095}" type="slidenum">
              <a:rPr lang="en-US" smtClean="0"/>
              <a:pPr/>
              <a:t>‹#›</a:t>
            </a:fld>
            <a:endParaRPr lang="en-US" dirty="0"/>
          </a:p>
        </p:txBody>
      </p:sp>
      <p:sp>
        <p:nvSpPr>
          <p:cNvPr id="21" name="Footer Placeholder 20"/>
          <p:cNvSpPr>
            <a:spLocks noGrp="1"/>
          </p:cNvSpPr>
          <p:nvPr>
            <p:ph type="ftr" sz="quarter" idx="12"/>
          </p:nvPr>
        </p:nvSpPr>
        <p:spPr/>
        <p:txBody>
          <a:bodyPr/>
          <a:lstStyle/>
          <a:p>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3"/>
          </p:nvPr>
        </p:nvSpPr>
        <p:spPr>
          <a:xfrm>
            <a:off x="1621536" y="841248"/>
            <a:ext cx="4974336" cy="43891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6803136" y="841248"/>
            <a:ext cx="4974336" cy="43891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625600" y="841248"/>
            <a:ext cx="49784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5" name="Text Placeholder 4"/>
          <p:cNvSpPr>
            <a:spLocks noGrp="1"/>
          </p:cNvSpPr>
          <p:nvPr>
            <p:ph type="body" sz="quarter" idx="3"/>
          </p:nvPr>
        </p:nvSpPr>
        <p:spPr>
          <a:xfrm>
            <a:off x="6807201" y="841248"/>
            <a:ext cx="4980356"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7" name="Date Placeholder 6"/>
          <p:cNvSpPr>
            <a:spLocks noGrp="1"/>
          </p:cNvSpPr>
          <p:nvPr>
            <p:ph type="dt" sz="half" idx="10"/>
          </p:nvPr>
        </p:nvSpPr>
        <p:spPr/>
        <p:txBody>
          <a:bodyPr/>
          <a:lstStyle/>
          <a:p>
            <a:fld id="{2A698D6B-2C72-4E21-9893-A649C6E2A47D}" type="datetimeFigureOut">
              <a:rPr lang="en-US" smtClean="0"/>
              <a:pPr/>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13"/>
          </p:nvPr>
        </p:nvSpPr>
        <p:spPr>
          <a:xfrm>
            <a:off x="1621536" y="1380744"/>
            <a:ext cx="4974336" cy="384048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Content Placeholder 12"/>
          <p:cNvSpPr>
            <a:spLocks noGrp="1"/>
          </p:cNvSpPr>
          <p:nvPr>
            <p:ph sz="quarter" idx="14"/>
          </p:nvPr>
        </p:nvSpPr>
        <p:spPr>
          <a:xfrm>
            <a:off x="6803136" y="1380743"/>
            <a:ext cx="4974336" cy="384048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pPr/>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01AE78-96A2-4A23-B183-3B6DB4374FE7}" type="datetimeFigureOut">
              <a:rPr lang="en-US" smtClean="0"/>
              <a:pPr/>
              <a:t>11/14/2022</a:t>
            </a:fld>
            <a:endParaRPr lang="en-US" dirty="0"/>
          </a:p>
        </p:txBody>
      </p:sp>
      <p:sp>
        <p:nvSpPr>
          <p:cNvPr id="6" name="Slide Number Placeholder 5"/>
          <p:cNvSpPr>
            <a:spLocks noGrp="1"/>
          </p:cNvSpPr>
          <p:nvPr>
            <p:ph type="sldNum" sz="quarter" idx="11"/>
          </p:nvPr>
        </p:nvSpPr>
        <p:spPr/>
        <p:txBody>
          <a:bodyPr/>
          <a:lstStyle/>
          <a:p>
            <a:fld id="{6D22F896-40B5-4ADD-8801-0D06FADFA095}"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1" y="395287"/>
            <a:ext cx="4011084" cy="1162050"/>
          </a:xfrm>
        </p:spPr>
        <p:txBody>
          <a:bodyPr anchor="b"/>
          <a:lstStyle>
            <a:lvl1pPr algn="l">
              <a:defRPr sz="2000" b="1">
                <a:ln>
                  <a:noFill/>
                </a:ln>
                <a:solidFill>
                  <a:srgbClr val="FF7605"/>
                </a:solidFill>
                <a:effectLst/>
              </a:defRPr>
            </a:lvl1pPr>
          </a:lstStyle>
          <a:p>
            <a:r>
              <a:rPr lang="tr-TR"/>
              <a:t>Asıl başlık stili için tıklatın</a:t>
            </a:r>
            <a:endParaRPr lang="en-US" dirty="0"/>
          </a:p>
        </p:txBody>
      </p:sp>
      <p:sp>
        <p:nvSpPr>
          <p:cNvPr id="4" name="Text Placeholder 3"/>
          <p:cNvSpPr>
            <a:spLocks noGrp="1"/>
          </p:cNvSpPr>
          <p:nvPr>
            <p:ph type="body" sz="half" idx="2"/>
          </p:nvPr>
        </p:nvSpPr>
        <p:spPr>
          <a:xfrm>
            <a:off x="7620001" y="1557338"/>
            <a:ext cx="4011084"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Content Placeholder 13"/>
          <p:cNvSpPr>
            <a:spLocks noGrp="1"/>
          </p:cNvSpPr>
          <p:nvPr>
            <p:ph sz="quarter" idx="13"/>
          </p:nvPr>
        </p:nvSpPr>
        <p:spPr>
          <a:xfrm>
            <a:off x="1219200" y="381000"/>
            <a:ext cx="6400800" cy="59436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9" name="Date Placeholder 8"/>
          <p:cNvSpPr>
            <a:spLocks noGrp="1"/>
          </p:cNvSpPr>
          <p:nvPr>
            <p:ph type="dt" sz="half" idx="14"/>
          </p:nvPr>
        </p:nvSpPr>
        <p:spPr/>
        <p:txBody>
          <a:bodyPr/>
          <a:lstStyle/>
          <a:p>
            <a:fld id="{73AE0757-B101-4811-9189-10EB2F458E2D}" type="datetimeFigureOut">
              <a:rPr lang="en-US" smtClean="0"/>
              <a:pPr/>
              <a:t>11/14/2022</a:t>
            </a:fld>
            <a:endParaRPr lang="en-US" dirty="0"/>
          </a:p>
        </p:txBody>
      </p:sp>
      <p:sp>
        <p:nvSpPr>
          <p:cNvPr id="10" name="Slide Number Placeholder 9"/>
          <p:cNvSpPr>
            <a:spLocks noGrp="1"/>
          </p:cNvSpPr>
          <p:nvPr>
            <p:ph type="sldNum" sz="quarter" idx="15"/>
          </p:nvPr>
        </p:nvSpPr>
        <p:spPr/>
        <p:txBody>
          <a:bodyPr/>
          <a:lstStyle/>
          <a:p>
            <a:fld id="{6D22F896-40B5-4ADD-8801-0D06FADFA095}"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25600" y="4624754"/>
            <a:ext cx="7315200" cy="404446"/>
          </a:xfrm>
        </p:spPr>
        <p:txBody>
          <a:bodyPr bIns="0" anchor="b"/>
          <a:lstStyle>
            <a:lvl1pPr algn="l">
              <a:defRPr sz="2000" b="1">
                <a:ln w="12700">
                  <a:noFill/>
                </a:ln>
                <a:solidFill>
                  <a:schemeClr val="tx1"/>
                </a:solidFill>
                <a:effectLst/>
              </a:defRPr>
            </a:lvl1pPr>
          </a:lstStyle>
          <a:p>
            <a:r>
              <a:rPr lang="tr-TR"/>
              <a:t>Asıl başlık stili için tıklatın</a:t>
            </a:r>
            <a:endParaRPr lang="en-US" dirty="0"/>
          </a:p>
        </p:txBody>
      </p:sp>
      <p:sp>
        <p:nvSpPr>
          <p:cNvPr id="3" name="Picture Placeholder 2"/>
          <p:cNvSpPr>
            <a:spLocks noGrp="1"/>
          </p:cNvSpPr>
          <p:nvPr>
            <p:ph type="pic" idx="1"/>
          </p:nvPr>
        </p:nvSpPr>
        <p:spPr>
          <a:xfrm>
            <a:off x="1765300" y="381000"/>
            <a:ext cx="78232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1625600" y="5029200"/>
            <a:ext cx="53848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7EBDC078-589F-40E3-816C-EE21D62B5BBA}"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3048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3048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625600" y="5257800"/>
            <a:ext cx="9652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625600" y="838200"/>
            <a:ext cx="9956800" cy="4419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Footer Placeholder 4"/>
          <p:cNvSpPr>
            <a:spLocks noGrp="1"/>
          </p:cNvSpPr>
          <p:nvPr>
            <p:ph type="ftr" sz="quarter" idx="3"/>
          </p:nvPr>
        </p:nvSpPr>
        <p:spPr>
          <a:xfrm>
            <a:off x="1679573" y="6553200"/>
            <a:ext cx="95504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11582400" y="5740401"/>
            <a:ext cx="508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6D22F896-40B5-4ADD-8801-0D06FADFA095}" type="slidenum">
              <a:rPr lang="en-US" smtClean="0"/>
              <a:pPr/>
              <a:t>‹#›</a:t>
            </a:fld>
            <a:endParaRPr lang="en-US" dirty="0"/>
          </a:p>
        </p:txBody>
      </p:sp>
      <p:sp>
        <p:nvSpPr>
          <p:cNvPr id="16" name="Freeform 5"/>
          <p:cNvSpPr>
            <a:spLocks/>
          </p:cNvSpPr>
          <p:nvPr/>
        </p:nvSpPr>
        <p:spPr bwMode="auto">
          <a:xfrm>
            <a:off x="11271252" y="5715000"/>
            <a:ext cx="323849"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60581" y="4783016"/>
            <a:ext cx="2625969" cy="304800"/>
          </a:xfrm>
          <a:prstGeom prst="rect">
            <a:avLst/>
          </a:prstGeom>
        </p:spPr>
        <p:txBody>
          <a:bodyPr vert="horz" lIns="91440" tIns="45720" rIns="91440" bIns="45720" rtlCol="0" anchor="ctr"/>
          <a:lstStyle>
            <a:lvl1pPr algn="l">
              <a:defRPr sz="1200">
                <a:solidFill>
                  <a:srgbClr val="FFFFFF"/>
                </a:solidFill>
              </a:defRPr>
            </a:lvl1pPr>
          </a:lstStyle>
          <a:p>
            <a:fld id="{C7004436-CA73-4D53-89B4-2A5C7347BF2F}" type="datetimeFigureOut">
              <a:rPr lang="en-US" smtClean="0"/>
              <a:pPr/>
              <a:t>11/14/2022</a:t>
            </a:fld>
            <a:endParaRPr lang="en-US" dirty="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sldNum="0" hdr="0" ftr="0" dt="0"/>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289" y="0"/>
            <a:ext cx="1812559" cy="1663359"/>
          </a:xfrm>
          <a:prstGeom prst="rect">
            <a:avLst/>
          </a:prstGeom>
        </p:spPr>
      </p:pic>
      <p:sp>
        <p:nvSpPr>
          <p:cNvPr id="5" name="Dikdörtgen 4">
            <a:extLst>
              <a:ext uri="{FF2B5EF4-FFF2-40B4-BE49-F238E27FC236}">
                <a16:creationId xmlns:a16="http://schemas.microsoft.com/office/drawing/2014/main" id="{16B24293-CC75-41F9-A8E6-1CF105E9E953}"/>
              </a:ext>
            </a:extLst>
          </p:cNvPr>
          <p:cNvSpPr/>
          <p:nvPr/>
        </p:nvSpPr>
        <p:spPr>
          <a:xfrm>
            <a:off x="2144615" y="1683432"/>
            <a:ext cx="9886019" cy="2339102"/>
          </a:xfrm>
          <a:prstGeom prst="rect">
            <a:avLst/>
          </a:prstGeom>
        </p:spPr>
        <p:txBody>
          <a:bodyPr wrap="square">
            <a:spAutoFit/>
          </a:bodyPr>
          <a:lstStyle/>
          <a:p>
            <a:pPr algn="ctr"/>
            <a:b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3200" b="1" dirty="0">
                <a:ln w="12700">
                  <a:solidFill>
                    <a:schemeClr val="tx2"/>
                  </a:solidFill>
                </a:ln>
                <a:effectLst>
                  <a:outerShdw blurRad="38100" dist="38100" dir="2700000" algn="tl" rotWithShape="0">
                    <a:srgbClr val="000000">
                      <a:alpha val="43137"/>
                    </a:srgbClr>
                  </a:outerShdw>
                </a:effectLst>
                <a:latin typeface="Times New Roman" panose="02020603050405020304" pitchFamily="18" charset="0"/>
                <a:ea typeface="+mj-ea"/>
                <a:cs typeface="Times New Roman" panose="02020603050405020304" pitchFamily="18" charset="0"/>
              </a:rPr>
              <a:t>ARAŞTIRMA YÖNTEMLER VE İSTATİSTİK </a:t>
            </a:r>
          </a:p>
          <a:p>
            <a:pPr algn="ctr"/>
            <a:r>
              <a:rPr lang="tr-TR" sz="3200" b="1" dirty="0">
                <a:ln w="12700">
                  <a:solidFill>
                    <a:schemeClr val="tx2"/>
                  </a:solidFill>
                </a:ln>
                <a:effectLst>
                  <a:outerShdw blurRad="38100" dist="38100" dir="2700000" algn="tl" rotWithShape="0">
                    <a:srgbClr val="000000">
                      <a:alpha val="43137"/>
                    </a:srgbClr>
                  </a:outerShdw>
                </a:effectLst>
                <a:latin typeface="Times New Roman" panose="02020603050405020304" pitchFamily="18" charset="0"/>
                <a:ea typeface="+mj-ea"/>
                <a:cs typeface="Times New Roman" panose="02020603050405020304" pitchFamily="18" charset="0"/>
              </a:rPr>
              <a:t>DERS SUNUM NOTLARI</a:t>
            </a:r>
          </a:p>
          <a:p>
            <a:pPr algn="ctr"/>
            <a:endParaRPr lang="tr-TR" sz="3200" b="1" dirty="0">
              <a:ln w="12700">
                <a:solidFill>
                  <a:schemeClr val="tx2"/>
                </a:solidFill>
              </a:ln>
              <a:effectLst>
                <a:outerShdw blurRad="38100" dist="38100" dir="2700000" algn="tl" rotWithShape="0">
                  <a:srgbClr val="000000">
                    <a:alpha val="43137"/>
                  </a:srgbClr>
                </a:outerShdw>
              </a:effectLst>
              <a:latin typeface="Times New Roman" panose="02020603050405020304" pitchFamily="18" charset="0"/>
              <a:ea typeface="+mj-ea"/>
              <a:cs typeface="Times New Roman" panose="02020603050405020304" pitchFamily="18" charset="0"/>
            </a:endParaRPr>
          </a:p>
          <a:p>
            <a:pPr algn="ctr"/>
            <a:r>
              <a:rPr lang="tr-TR" sz="3200" b="1" dirty="0">
                <a:ln w="12700">
                  <a:solidFill>
                    <a:schemeClr val="tx2"/>
                  </a:solidFill>
                </a:ln>
                <a:effectLst>
                  <a:outerShdw blurRad="38100" dist="38100" dir="2700000" algn="tl" rotWithShape="0">
                    <a:srgbClr val="000000">
                      <a:alpha val="43137"/>
                    </a:srgbClr>
                  </a:outerShdw>
                </a:effectLst>
                <a:latin typeface="Times New Roman" panose="02020603050405020304" pitchFamily="18" charset="0"/>
                <a:ea typeface="+mj-ea"/>
                <a:cs typeface="Times New Roman" panose="02020603050405020304" pitchFamily="18" charset="0"/>
              </a:rPr>
              <a:t>Hafta 5: </a:t>
            </a:r>
            <a:r>
              <a:rPr lang="tr-TR" sz="3200" dirty="0">
                <a:ln w="12700">
                  <a:solidFill>
                    <a:schemeClr val="tx2"/>
                  </a:solidFill>
                </a:ln>
                <a:effectLst>
                  <a:outerShdw blurRad="38100" dist="38100" dir="2700000" algn="tl" rotWithShape="0">
                    <a:srgbClr val="000000">
                      <a:alpha val="43137"/>
                    </a:srgbClr>
                  </a:outerShdw>
                </a:effectLst>
                <a:latin typeface="Times New Roman" panose="02020603050405020304" pitchFamily="18" charset="0"/>
                <a:ea typeface="+mj-ea"/>
                <a:cs typeface="Times New Roman" panose="02020603050405020304" pitchFamily="18" charset="0"/>
              </a:rPr>
              <a:t>Örneklem ve </a:t>
            </a:r>
            <a:r>
              <a:rPr lang="tr-TR" sz="3200" dirty="0">
                <a:effectLst>
                  <a:outerShdw blurRad="38100" dist="38100" dir="2700000" algn="tl">
                    <a:srgbClr val="000000">
                      <a:alpha val="43137"/>
                    </a:srgbClr>
                  </a:outerShdw>
                </a:effectLst>
              </a:rPr>
              <a:t>Örnekleme Yöntemleri</a:t>
            </a:r>
            <a:endParaRPr lang="tr-TR" sz="3200" b="1" dirty="0">
              <a:ln w="12700">
                <a:solidFill>
                  <a:schemeClr val="tx2"/>
                </a:solidFill>
              </a:ln>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6" name="Dikdörtgen 5">
            <a:extLst>
              <a:ext uri="{FF2B5EF4-FFF2-40B4-BE49-F238E27FC236}">
                <a16:creationId xmlns:a16="http://schemas.microsoft.com/office/drawing/2014/main" id="{16B24293-CC75-41F9-A8E6-1CF105E9E953}"/>
              </a:ext>
            </a:extLst>
          </p:cNvPr>
          <p:cNvSpPr/>
          <p:nvPr/>
        </p:nvSpPr>
        <p:spPr>
          <a:xfrm>
            <a:off x="2144615" y="4629431"/>
            <a:ext cx="9285384" cy="584775"/>
          </a:xfrm>
          <a:prstGeom prst="rect">
            <a:avLst/>
          </a:prstGeom>
        </p:spPr>
        <p:txBody>
          <a:bodyPr wrap="square">
            <a:spAutoFit/>
          </a:bodyPr>
          <a:lstStyle/>
          <a:p>
            <a:pPr algn="ctr"/>
            <a:r>
              <a:rPr lang="tr-TR" sz="3200" b="1" dirty="0">
                <a:ln w="12700">
                  <a:solidFill>
                    <a:schemeClr val="tx2"/>
                  </a:solidFill>
                </a:ln>
                <a:latin typeface="Times New Roman" panose="02020603050405020304" pitchFamily="18" charset="0"/>
                <a:ea typeface="+mj-ea"/>
                <a:cs typeface="Times New Roman" panose="02020603050405020304" pitchFamily="18" charset="0"/>
              </a:rPr>
              <a:t>Dr. Öğr. Üyesi Şaban ÜNVER</a:t>
            </a:r>
          </a:p>
        </p:txBody>
      </p:sp>
    </p:spTree>
    <p:extLst>
      <p:ext uri="{BB962C8B-B14F-4D97-AF65-F5344CB8AC3E}">
        <p14:creationId xmlns:p14="http://schemas.microsoft.com/office/powerpoint/2010/main" val="169085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196975"/>
            <a:ext cx="10406575" cy="366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	Evrenin bütün birimleri yerine, bazı kurallara göre seçilen birimlerin oluşturduğu, temsil gücüne sahip bir alt grubun gözleme tabi tutulması, incelenmesi ve elde edilen sonuçların evrene genellenmesine </a:t>
            </a:r>
            <a:r>
              <a:rPr lang="tr-TR" sz="2400" b="1" dirty="0">
                <a:latin typeface="Tahoma" pitchFamily="34" charset="0"/>
                <a:cs typeface="Tahoma" pitchFamily="34" charset="0"/>
              </a:rPr>
              <a:t>örnekleme</a:t>
            </a:r>
            <a:r>
              <a:rPr lang="tr-TR" sz="2400" dirty="0">
                <a:latin typeface="Tahoma" pitchFamily="34" charset="0"/>
                <a:cs typeface="Tahoma" pitchFamily="34" charset="0"/>
              </a:rPr>
              <a:t> denir. </a:t>
            </a:r>
            <a:r>
              <a:rPr lang="tr-TR" sz="2400" dirty="0"/>
              <a:t>Örneklem seçmek için kullanılan değişik tekniklere ise </a:t>
            </a:r>
            <a:r>
              <a:rPr lang="tr-TR" sz="2400" b="1" dirty="0"/>
              <a:t>örnekleme yöntemi</a:t>
            </a:r>
            <a:r>
              <a:rPr lang="tr-TR" sz="2400" dirty="0"/>
              <a:t> denir.</a:t>
            </a:r>
          </a:p>
          <a:p>
            <a:pPr lvl="0" algn="just" eaLnBrk="1" hangingPunct="1">
              <a:lnSpc>
                <a:spcPct val="150000"/>
              </a:lnSpc>
              <a:spcBef>
                <a:spcPts val="575"/>
              </a:spcBef>
              <a:buClr>
                <a:schemeClr val="accent1"/>
              </a:buClr>
              <a:buSzPct val="100000"/>
            </a:pPr>
            <a:endParaRPr lang="en-US" sz="2400" dirty="0"/>
          </a:p>
          <a:p>
            <a:pPr algn="just" eaLnBrk="1" hangingPunct="1">
              <a:lnSpc>
                <a:spcPct val="150000"/>
              </a:lnSpc>
              <a:spcBef>
                <a:spcPts val="575"/>
              </a:spcBef>
              <a:buClr>
                <a:schemeClr val="accent1"/>
              </a:buClr>
              <a:buSzPct val="100000"/>
            </a:pPr>
            <a:endParaRPr lang="tr-TR" sz="2400" dirty="0">
              <a:latin typeface="Tahoma" pitchFamily="34" charset="0"/>
              <a:cs typeface="Tahoma" pitchFamily="34" charset="0"/>
            </a:endParaRPr>
          </a:p>
          <a:p>
            <a:pPr algn="just" eaLnBrk="1" hangingPunct="1">
              <a:spcBef>
                <a:spcPts val="575"/>
              </a:spcBef>
              <a:buClr>
                <a:schemeClr val="accent1"/>
              </a:buClr>
              <a:buSzPct val="100000"/>
            </a:pPr>
            <a:endParaRPr lang="tr-TR" sz="2400" dirty="0">
              <a:latin typeface="Tahoma" pitchFamily="34" charset="0"/>
              <a:cs typeface="Tahoma" pitchFamily="34" charset="0"/>
            </a:endParaRPr>
          </a:p>
        </p:txBody>
      </p:sp>
    </p:spTree>
    <p:extLst>
      <p:ext uri="{BB962C8B-B14F-4D97-AF65-F5344CB8AC3E}">
        <p14:creationId xmlns:p14="http://schemas.microsoft.com/office/powerpoint/2010/main" val="289071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latin typeface="Times New Roman" panose="02020603050405020304" pitchFamily="18" charset="0"/>
                <a:cs typeface="Times New Roman" panose="02020603050405020304" pitchFamily="18" charset="0"/>
              </a:rPr>
              <a:t>Örnekleme süreci</a:t>
            </a:r>
          </a:p>
        </p:txBody>
      </p:sp>
      <p:sp>
        <p:nvSpPr>
          <p:cNvPr id="6" name="4 Metin Yer Tutucusu"/>
          <p:cNvSpPr txBox="1">
            <a:spLocks/>
          </p:cNvSpPr>
          <p:nvPr/>
        </p:nvSpPr>
        <p:spPr bwMode="auto">
          <a:xfrm>
            <a:off x="905438" y="1196975"/>
            <a:ext cx="10406575" cy="366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eaLnBrk="1" hangingPunct="1">
              <a:lnSpc>
                <a:spcPct val="150000"/>
              </a:lnSpc>
              <a:spcBef>
                <a:spcPts val="575"/>
              </a:spcBef>
              <a:buClr>
                <a:schemeClr val="accent1"/>
              </a:buClr>
              <a:buSzPct val="100000"/>
            </a:pPr>
            <a:r>
              <a:rPr lang="tr-TR" sz="2400" dirty="0">
                <a:latin typeface="Times New Roman" panose="02020603050405020304" pitchFamily="18" charset="0"/>
                <a:cs typeface="Times New Roman" panose="02020603050405020304" pitchFamily="18" charset="0"/>
              </a:rPr>
              <a:t>1. Popülasyonun tanınması</a:t>
            </a:r>
          </a:p>
          <a:p>
            <a:pPr lvl="0" algn="just" eaLnBrk="1" hangingPunct="1">
              <a:lnSpc>
                <a:spcPct val="150000"/>
              </a:lnSpc>
              <a:spcBef>
                <a:spcPts val="575"/>
              </a:spcBef>
              <a:buClr>
                <a:schemeClr val="accent1"/>
              </a:buClr>
              <a:buSzPct val="100000"/>
            </a:pPr>
            <a:r>
              <a:rPr lang="tr-TR" sz="2400" dirty="0">
                <a:latin typeface="Times New Roman" panose="02020603050405020304" pitchFamily="18" charset="0"/>
                <a:cs typeface="Times New Roman" panose="02020603050405020304" pitchFamily="18" charset="0"/>
              </a:rPr>
              <a:t>2. Örneğin sınırlarının belirlenmesi</a:t>
            </a:r>
          </a:p>
          <a:p>
            <a:pPr lvl="0" algn="just" eaLnBrk="1" hangingPunct="1">
              <a:lnSpc>
                <a:spcPct val="150000"/>
              </a:lnSpc>
              <a:spcBef>
                <a:spcPts val="575"/>
              </a:spcBef>
              <a:buClr>
                <a:schemeClr val="accent1"/>
              </a:buClr>
              <a:buSzPct val="100000"/>
            </a:pPr>
            <a:r>
              <a:rPr lang="tr-TR" sz="2400" dirty="0">
                <a:latin typeface="Times New Roman" panose="02020603050405020304" pitchFamily="18" charset="0"/>
                <a:cs typeface="Times New Roman" panose="02020603050405020304" pitchFamily="18" charset="0"/>
              </a:rPr>
              <a:t>3. Örnek büyüklüğünün belirlenmesi</a:t>
            </a:r>
          </a:p>
          <a:p>
            <a:pPr lvl="0" algn="just" eaLnBrk="1" hangingPunct="1">
              <a:lnSpc>
                <a:spcPct val="150000"/>
              </a:lnSpc>
              <a:spcBef>
                <a:spcPts val="575"/>
              </a:spcBef>
              <a:buClr>
                <a:schemeClr val="accent1"/>
              </a:buClr>
              <a:buSzPct val="100000"/>
            </a:pPr>
            <a:r>
              <a:rPr lang="tr-TR" sz="2400" dirty="0">
                <a:latin typeface="Times New Roman" panose="02020603050405020304" pitchFamily="18" charset="0"/>
                <a:cs typeface="Times New Roman" panose="02020603050405020304" pitchFamily="18" charset="0"/>
              </a:rPr>
              <a:t>4. Örnekleme yönteminin belirlenmesi</a:t>
            </a:r>
          </a:p>
          <a:p>
            <a:pPr lvl="0" algn="just" eaLnBrk="1" hangingPunct="1">
              <a:lnSpc>
                <a:spcPct val="150000"/>
              </a:lnSpc>
              <a:spcBef>
                <a:spcPts val="575"/>
              </a:spcBef>
              <a:buClr>
                <a:schemeClr val="accent1"/>
              </a:buClr>
              <a:buSzPct val="100000"/>
            </a:pPr>
            <a:r>
              <a:rPr lang="tr-TR" sz="2400" dirty="0">
                <a:latin typeface="Times New Roman" panose="02020603050405020304" pitchFamily="18" charset="0"/>
                <a:cs typeface="Times New Roman" panose="02020603050405020304" pitchFamily="18" charset="0"/>
              </a:rPr>
              <a:t>5. Örneğin seçimi</a:t>
            </a:r>
            <a:endParaRPr lang="en-US" sz="2400" dirty="0">
              <a:latin typeface="Times New Roman" panose="02020603050405020304" pitchFamily="18" charset="0"/>
              <a:cs typeface="Times New Roman" panose="02020603050405020304" pitchFamily="18" charset="0"/>
            </a:endParaRPr>
          </a:p>
          <a:p>
            <a:pPr algn="just" eaLnBrk="1" hangingPunct="1">
              <a:lnSpc>
                <a:spcPct val="150000"/>
              </a:lnSpc>
              <a:spcBef>
                <a:spcPts val="575"/>
              </a:spcBef>
              <a:buClr>
                <a:schemeClr val="accent1"/>
              </a:buClr>
              <a:buSzPct val="100000"/>
            </a:pPr>
            <a:endParaRPr lang="tr-TR" sz="2400" dirty="0">
              <a:latin typeface="Tahoma" pitchFamily="34" charset="0"/>
              <a:cs typeface="Tahoma" pitchFamily="34" charset="0"/>
            </a:endParaRPr>
          </a:p>
          <a:p>
            <a:pPr algn="just" eaLnBrk="1" hangingPunct="1">
              <a:spcBef>
                <a:spcPts val="575"/>
              </a:spcBef>
              <a:buClr>
                <a:schemeClr val="accent1"/>
              </a:buClr>
              <a:buSzPct val="100000"/>
            </a:pPr>
            <a:endParaRPr lang="tr-TR" sz="2400" dirty="0">
              <a:latin typeface="Tahoma" pitchFamily="34" charset="0"/>
              <a:cs typeface="Tahoma" pitchFamily="34" charset="0"/>
            </a:endParaRPr>
          </a:p>
        </p:txBody>
      </p:sp>
    </p:spTree>
    <p:extLst>
      <p:ext uri="{BB962C8B-B14F-4D97-AF65-F5344CB8AC3E}">
        <p14:creationId xmlns:p14="http://schemas.microsoft.com/office/powerpoint/2010/main" val="296240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Örnekleme Yöntemleri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196975"/>
            <a:ext cx="10748849" cy="510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eaLnBrk="1" hangingPunct="1">
              <a:lnSpc>
                <a:spcPct val="150000"/>
              </a:lnSpc>
              <a:buClr>
                <a:schemeClr val="accent1"/>
              </a:buClr>
              <a:buSzPct val="100000"/>
            </a:pPr>
            <a:r>
              <a:rPr lang="tr-TR" sz="2400" dirty="0">
                <a:latin typeface="Tahoma" pitchFamily="34" charset="0"/>
                <a:cs typeface="Tahoma" pitchFamily="34" charset="0"/>
              </a:rPr>
              <a:t>	Örnekleme yöntemleri olasılıklı (rastlantısal) ve olasılıksız (yargısal) örnekleme olmak üzere 2’ye ayrılmaktadır.</a:t>
            </a:r>
          </a:p>
          <a:p>
            <a:pPr algn="just" eaLnBrk="1" hangingPunct="1">
              <a:lnSpc>
                <a:spcPct val="150000"/>
              </a:lnSpc>
              <a:buClr>
                <a:schemeClr val="accent1"/>
              </a:buClr>
              <a:buSzPct val="100000"/>
            </a:pPr>
            <a:r>
              <a:rPr lang="tr-TR" sz="2400" dirty="0">
                <a:latin typeface="Tahoma" pitchFamily="34" charset="0"/>
                <a:cs typeface="Tahoma" pitchFamily="34" charset="0"/>
              </a:rPr>
              <a:t>	</a:t>
            </a:r>
            <a:r>
              <a:rPr lang="tr-TR" sz="2400" b="1" u="sng" dirty="0">
                <a:latin typeface="Tahoma" pitchFamily="34" charset="0"/>
                <a:cs typeface="Tahoma" pitchFamily="34" charset="0"/>
              </a:rPr>
              <a:t>Olasılıklı örnekleme yöntemi,</a:t>
            </a:r>
            <a:r>
              <a:rPr lang="tr-TR" sz="2400" dirty="0">
                <a:latin typeface="Tahoma" pitchFamily="34" charset="0"/>
                <a:cs typeface="Tahoma" pitchFamily="34" charset="0"/>
              </a:rPr>
              <a:t> birimlerin örneğe seçilme işleminin olasılık kurallarıyla yapıldığı bir örnekleme türüdür. Bu örnekleme yönteminde evrendeki her birimin örneğe veya örnekleme seçilme olasılığı birbirine eşittir. </a:t>
            </a:r>
          </a:p>
          <a:p>
            <a:pPr algn="just" eaLnBrk="1" hangingPunct="1">
              <a:lnSpc>
                <a:spcPct val="150000"/>
              </a:lnSpc>
              <a:buClr>
                <a:schemeClr val="accent1"/>
              </a:buClr>
              <a:buSzPct val="100000"/>
            </a:pPr>
            <a:r>
              <a:rPr lang="tr-TR" sz="2400" dirty="0">
                <a:latin typeface="Tahoma" pitchFamily="34" charset="0"/>
                <a:cs typeface="Tahoma" pitchFamily="34" charset="0"/>
              </a:rPr>
              <a:t>	</a:t>
            </a:r>
            <a:r>
              <a:rPr lang="tr-TR" sz="2400" b="1" u="sng" dirty="0">
                <a:latin typeface="Tahoma" pitchFamily="34" charset="0"/>
                <a:cs typeface="Tahoma" pitchFamily="34" charset="0"/>
              </a:rPr>
              <a:t>Olasılıksız örnekleme yöntemi,</a:t>
            </a:r>
            <a:r>
              <a:rPr lang="tr-TR" sz="2400" dirty="0">
                <a:latin typeface="Tahoma" pitchFamily="34" charset="0"/>
                <a:cs typeface="Tahoma" pitchFamily="34" charset="0"/>
              </a:rPr>
              <a:t> birimlerin örneğe seçilme işleminin olasılık kurallarıyla yapılmadığı ve araştırmacının kendi inisiyatifini kullandığı bir örnekleme türüdür. Bu örnekleme yönteminde evrendeki her birimin örneğe veya örnekleme seçilme olasılığı birbirine eşit değildir. </a:t>
            </a:r>
            <a:endParaRPr lang="tr-TR" sz="2400" dirty="0"/>
          </a:p>
          <a:p>
            <a:pPr lvl="0"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	</a:t>
            </a:r>
          </a:p>
          <a:p>
            <a:pPr algn="just" eaLnBrk="1" hangingPunct="1">
              <a:spcBef>
                <a:spcPts val="575"/>
              </a:spcBef>
              <a:buClr>
                <a:schemeClr val="accent1"/>
              </a:buClr>
              <a:buSzPct val="100000"/>
            </a:pPr>
            <a:endParaRPr lang="tr-TR" sz="2400" dirty="0">
              <a:latin typeface="Tahoma" pitchFamily="34" charset="0"/>
              <a:cs typeface="Tahoma" pitchFamily="34" charset="0"/>
            </a:endParaRPr>
          </a:p>
        </p:txBody>
      </p:sp>
    </p:spTree>
    <p:extLst>
      <p:ext uri="{BB962C8B-B14F-4D97-AF65-F5344CB8AC3E}">
        <p14:creationId xmlns:p14="http://schemas.microsoft.com/office/powerpoint/2010/main" val="43105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127789"/>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Olasılıklı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892712" y="876934"/>
            <a:ext cx="10406575" cy="529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ts val="575"/>
              </a:spcBef>
              <a:buClr>
                <a:schemeClr val="accent1"/>
              </a:buClr>
              <a:buSzPct val="100000"/>
            </a:pPr>
            <a:r>
              <a:rPr lang="tr-TR" sz="2400" dirty="0"/>
              <a:t>Olasılık örneklemesi araştırmacıların olasılık teorisine dayalı bir yöntem kullanarak daha büyük bir popülasyondan örnekler seçtiği bir örnekleme tekniğidir. Bu örnekleme yöntemi, popülasyonun her üyesini dikkate alır ve sabit bir sürece dayalı olarak örnekler oluşturur.</a:t>
            </a:r>
          </a:p>
          <a:p>
            <a:pPr algn="just" eaLnBrk="1" hangingPunct="1">
              <a:lnSpc>
                <a:spcPct val="150000"/>
              </a:lnSpc>
              <a:spcBef>
                <a:spcPts val="575"/>
              </a:spcBef>
              <a:buClr>
                <a:schemeClr val="accent1"/>
              </a:buClr>
              <a:buSzPct val="100000"/>
            </a:pPr>
            <a:endParaRPr lang="tr-TR" sz="2400" dirty="0"/>
          </a:p>
          <a:p>
            <a:pPr algn="just" eaLnBrk="1" hangingPunct="1">
              <a:lnSpc>
                <a:spcPct val="150000"/>
              </a:lnSpc>
              <a:spcBef>
                <a:spcPts val="575"/>
              </a:spcBef>
              <a:buClr>
                <a:schemeClr val="accent1"/>
              </a:buClr>
              <a:buSzPct val="100000"/>
            </a:pPr>
            <a:r>
              <a:rPr lang="tr-TR" sz="2400" b="1" dirty="0"/>
              <a:t>Örneğin,</a:t>
            </a:r>
            <a:r>
              <a:rPr lang="tr-TR" sz="2400" dirty="0"/>
              <a:t> 1000 üyeli bir popülasyonda, her üyenin bir örneklemin parçası olmak üzere seçilme olasılığı 1/1000 olacaktır. Olasılık örneklemesi, popülasyondaki yanlılığı ortadan kaldırır ve tüm üyelere örneğe dahil edilmek için adil bir şans verir.</a:t>
            </a:r>
          </a:p>
        </p:txBody>
      </p:sp>
    </p:spTree>
    <p:extLst>
      <p:ext uri="{BB962C8B-B14F-4D97-AF65-F5344CB8AC3E}">
        <p14:creationId xmlns:p14="http://schemas.microsoft.com/office/powerpoint/2010/main" val="189126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127789"/>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Olasılıklı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892712" y="876934"/>
            <a:ext cx="10406575" cy="529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1. Basit rastlantısal örnekleme, </a:t>
            </a:r>
          </a:p>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2. Katmanlı örnekleme, </a:t>
            </a:r>
          </a:p>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3. Küme örnekleme </a:t>
            </a:r>
          </a:p>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4. Olasılıklı alan örneklemesi </a:t>
            </a:r>
            <a:r>
              <a:rPr lang="tr-TR" sz="2400" b="1" dirty="0">
                <a:latin typeface="Tahoma" pitchFamily="34" charset="0"/>
                <a:cs typeface="Tahoma" pitchFamily="34" charset="0"/>
              </a:rPr>
              <a:t>olmak üzere 4’e ayrılmaktadır.</a:t>
            </a:r>
            <a:endParaRPr lang="en-US" sz="2400" b="1" dirty="0"/>
          </a:p>
          <a:p>
            <a:pPr lvl="0"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	</a:t>
            </a:r>
            <a:r>
              <a:rPr lang="tr-TR" sz="2400" u="sng" dirty="0">
                <a:latin typeface="Tahoma" pitchFamily="34" charset="0"/>
                <a:cs typeface="Tahoma" pitchFamily="34" charset="0"/>
              </a:rPr>
              <a:t>Basit rastlantısal örnekleme</a:t>
            </a:r>
            <a:r>
              <a:rPr lang="tr-TR" sz="2400" dirty="0">
                <a:latin typeface="Tahoma" pitchFamily="34" charset="0"/>
                <a:cs typeface="Tahoma" pitchFamily="34" charset="0"/>
              </a:rPr>
              <a:t>, </a:t>
            </a:r>
            <a:r>
              <a:rPr lang="tr-TR" sz="2400" b="1" dirty="0">
                <a:latin typeface="Tahoma" pitchFamily="34" charset="0"/>
                <a:cs typeface="Tahoma" pitchFamily="34" charset="0"/>
              </a:rPr>
              <a:t>kura yöntemi, rastlantısal sayılar yöntemi ve sistematik örnekleme yöntemi </a:t>
            </a:r>
            <a:r>
              <a:rPr lang="tr-TR" sz="2400" dirty="0">
                <a:latin typeface="Tahoma" pitchFamily="34" charset="0"/>
                <a:cs typeface="Tahoma" pitchFamily="34" charset="0"/>
              </a:rPr>
              <a:t>olmak üzere 3’e ayrılmaktadır.</a:t>
            </a:r>
          </a:p>
          <a:p>
            <a:pPr lvl="0"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	</a:t>
            </a:r>
            <a:r>
              <a:rPr lang="tr-TR" sz="2400" u="sng" dirty="0">
                <a:latin typeface="Tahoma" pitchFamily="34" charset="0"/>
                <a:cs typeface="Tahoma" pitchFamily="34" charset="0"/>
              </a:rPr>
              <a:t>Katmanlı örnekleme yöntemi </a:t>
            </a:r>
            <a:r>
              <a:rPr lang="tr-TR" sz="2400" dirty="0">
                <a:latin typeface="Tahoma" pitchFamily="34" charset="0"/>
                <a:cs typeface="Tahoma" pitchFamily="34" charset="0"/>
              </a:rPr>
              <a:t>ise </a:t>
            </a:r>
            <a:r>
              <a:rPr lang="tr-TR" sz="2400" b="1" dirty="0">
                <a:latin typeface="Tahoma" pitchFamily="34" charset="0"/>
                <a:cs typeface="Tahoma" pitchFamily="34" charset="0"/>
              </a:rPr>
              <a:t>orantılı ve orantısız katmanlı örnekleme yöntemi</a:t>
            </a:r>
            <a:r>
              <a:rPr lang="tr-TR" sz="2400" dirty="0">
                <a:latin typeface="Tahoma" pitchFamily="34" charset="0"/>
                <a:cs typeface="Tahoma" pitchFamily="34" charset="0"/>
              </a:rPr>
              <a:t> olarak 2’ye ayrılmaktadır.</a:t>
            </a:r>
            <a:endParaRPr lang="en-US" sz="2400" dirty="0"/>
          </a:p>
        </p:txBody>
      </p:sp>
    </p:spTree>
    <p:extLst>
      <p:ext uri="{BB962C8B-B14F-4D97-AF65-F5344CB8AC3E}">
        <p14:creationId xmlns:p14="http://schemas.microsoft.com/office/powerpoint/2010/main" val="2943480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Basit Rastlantısal (Olasılıklı)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544946" y="1067665"/>
            <a:ext cx="11425382" cy="488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	Basit rastlantısal örnekleme, popülasyondaki (evrendeki) bütün birimlerin  homojen ve her bir birimin popülasyondan örnekleme seçilme şanslarının birbirine eşit olduğu örnekleme şeklidir. </a:t>
            </a:r>
          </a:p>
          <a:p>
            <a:pPr algn="just" eaLnBrk="1" hangingPunct="1">
              <a:lnSpc>
                <a:spcPct val="150000"/>
              </a:lnSpc>
              <a:spcBef>
                <a:spcPts val="575"/>
              </a:spcBef>
              <a:buClr>
                <a:schemeClr val="accent1"/>
              </a:buClr>
              <a:buSzPct val="100000"/>
            </a:pPr>
            <a:r>
              <a:rPr lang="tr-TR" sz="2400" b="1" dirty="0">
                <a:latin typeface="Tahoma" pitchFamily="34" charset="0"/>
                <a:cs typeface="Tahoma" pitchFamily="34" charset="0"/>
              </a:rPr>
              <a:t>Örneğin,</a:t>
            </a:r>
            <a:r>
              <a:rPr lang="tr-TR" sz="2400" dirty="0">
                <a:latin typeface="Tahoma" pitchFamily="34" charset="0"/>
                <a:cs typeface="Tahoma" pitchFamily="34" charset="0"/>
              </a:rPr>
              <a:t> Spor Bilimleri Fakültesi’nde okuyan 1600 öğrenci olsun. Bir bilimsel çalışma için örneklem grubuna 100 kişiye ihtiyaç olsun. Böyle bir durumda 1600 öğrencinin isimleri 1’den 1600’ a kadar kodlanır ve bu numaralar bir torbaya atılır. Daha sonra bunların içerisinden 100’ü torbadan çekilerek örneklem grubu oluşturulur. </a:t>
            </a:r>
            <a:endParaRPr lang="en-US" sz="2400" dirty="0"/>
          </a:p>
        </p:txBody>
      </p:sp>
      <p:pic>
        <p:nvPicPr>
          <p:cNvPr id="3" name="Resim 2">
            <a:extLst>
              <a:ext uri="{FF2B5EF4-FFF2-40B4-BE49-F238E27FC236}">
                <a16:creationId xmlns:a16="http://schemas.microsoft.com/office/drawing/2014/main" id="{48E0F199-688B-3A2D-C313-70625F37A26B}"/>
              </a:ext>
            </a:extLst>
          </p:cNvPr>
          <p:cNvPicPr>
            <a:picLocks noChangeAspect="1"/>
          </p:cNvPicPr>
          <p:nvPr/>
        </p:nvPicPr>
        <p:blipFill>
          <a:blip r:embed="rId3"/>
          <a:stretch>
            <a:fillRect/>
          </a:stretch>
        </p:blipFill>
        <p:spPr>
          <a:xfrm>
            <a:off x="9636591" y="4950691"/>
            <a:ext cx="2480649" cy="1907309"/>
          </a:xfrm>
          <a:prstGeom prst="rect">
            <a:avLst/>
          </a:prstGeom>
        </p:spPr>
      </p:pic>
    </p:spTree>
    <p:extLst>
      <p:ext uri="{BB962C8B-B14F-4D97-AF65-F5344CB8AC3E}">
        <p14:creationId xmlns:p14="http://schemas.microsoft.com/office/powerpoint/2010/main" val="137737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Basit Rastlantısal (Olasılıklı)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196973"/>
            <a:ext cx="10406575" cy="512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Zamandan ve kaynaklardan tasarruf etmeye yardımcı olan en iyi olasılıklı örnekleme tekniklerinden biri </a:t>
            </a:r>
            <a:r>
              <a:rPr lang="tr-TR" sz="2400" u="sng" dirty="0">
                <a:latin typeface="Tahoma" pitchFamily="34" charset="0"/>
                <a:cs typeface="Tahoma" pitchFamily="34" charset="0"/>
              </a:rPr>
              <a:t>Basit Rastgele Örneklemedir</a:t>
            </a:r>
            <a:r>
              <a:rPr lang="tr-TR" sz="2400" dirty="0">
                <a:latin typeface="Tahoma" pitchFamily="34" charset="0"/>
                <a:cs typeface="Tahoma" pitchFamily="34" charset="0"/>
              </a:rPr>
              <a:t>. Bir popülasyonun her bir üyesinin sadece tesadüfen rastgele seçildiği güvenilir bir bilgi edinme yöntemidir. Her bireyin bir örneğin parçası olarak seçilme olasılığı aynıdır.</a:t>
            </a:r>
          </a:p>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Örneğin, 500 çalışanı olan bir organizasyonda, İK ekibi ekip oluşturma faaliyetleri yürütmeye karar verirse, büyük olasılıkla bir kaseden küçük parçalar almayı tercih edeceklerdir. Bu durumda 500 çalışanın her biri eşit seçilme şansına sahiptir.</a:t>
            </a:r>
            <a:endParaRPr lang="en-US" sz="2400" dirty="0"/>
          </a:p>
        </p:txBody>
      </p:sp>
    </p:spTree>
    <p:extLst>
      <p:ext uri="{BB962C8B-B14F-4D97-AF65-F5344CB8AC3E}">
        <p14:creationId xmlns:p14="http://schemas.microsoft.com/office/powerpoint/2010/main" val="320127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5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Basit Rastlantısal (Sistematik) Örnekleme Yöntemi</a:t>
            </a:r>
            <a:endParaRPr lang="tr-TR" sz="35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196973"/>
            <a:ext cx="10406575" cy="512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ts val="575"/>
              </a:spcBef>
              <a:buClr>
                <a:schemeClr val="accent1"/>
              </a:buClr>
              <a:buSzPct val="100000"/>
            </a:pPr>
            <a:r>
              <a:rPr lang="tr-TR" sz="2400" dirty="0">
                <a:latin typeface="Times New Roman" panose="02020603050405020304" pitchFamily="18" charset="0"/>
                <a:cs typeface="Times New Roman" panose="02020603050405020304" pitchFamily="18" charset="0"/>
              </a:rPr>
              <a:t>Bir popülasyonun örnek üyelerini düzenli aralıklarla seçmek için sistematik örnekleme yöntemini kullanır. Numune için bir başlangıç ​​noktasının ve düzenli aralıklarla tekrar edilebilecek numune büyüklüğünün seçilmesini gerektirir. </a:t>
            </a:r>
          </a:p>
          <a:p>
            <a:pPr algn="just" eaLnBrk="1" hangingPunct="1">
              <a:lnSpc>
                <a:spcPct val="150000"/>
              </a:lnSpc>
              <a:spcBef>
                <a:spcPts val="575"/>
              </a:spcBef>
              <a:buClr>
                <a:schemeClr val="accent1"/>
              </a:buClr>
              <a:buSzPct val="100000"/>
            </a:pPr>
            <a:r>
              <a:rPr lang="tr-TR" sz="2400" dirty="0">
                <a:latin typeface="Times New Roman" panose="02020603050405020304" pitchFamily="18" charset="0"/>
                <a:cs typeface="Times New Roman" panose="02020603050405020304" pitchFamily="18" charset="0"/>
              </a:rPr>
              <a:t>Bu tür örnekleme yönteminin önceden tanımlanmış bir aralığı vardır ve bu nedenle bu örnekleme tekniği en az zaman alan yöntemdir.</a:t>
            </a:r>
          </a:p>
        </p:txBody>
      </p:sp>
      <p:pic>
        <p:nvPicPr>
          <p:cNvPr id="2050" name="Picture 2" descr="2021 08 06 13 52 58 Ornekleme teknikleri. Ornekleme arastirmalarda cok yardimci olur. Bu… tarafind Örnekleme Nedir? Örnekleme Yöntemleri Nelerdir?">
            <a:extLst>
              <a:ext uri="{FF2B5EF4-FFF2-40B4-BE49-F238E27FC236}">
                <a16:creationId xmlns:a16="http://schemas.microsoft.com/office/drawing/2014/main" id="{178378F8-17D1-3BEF-3425-9352B09E9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25" y="4239492"/>
            <a:ext cx="5638800" cy="216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69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5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Basit Rastlantısal (Sistematik) Örnekleme Yöntemi</a:t>
            </a:r>
            <a:endParaRPr lang="tr-TR" sz="3500" b="1" u="sng" dirty="0">
              <a:solidFill>
                <a:schemeClr val="tx1"/>
              </a:solidFill>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79BA4AC3-DA6D-9951-F4AE-B2D9E6B4C17C}"/>
              </a:ext>
            </a:extLst>
          </p:cNvPr>
          <p:cNvPicPr>
            <a:picLocks noChangeAspect="1"/>
          </p:cNvPicPr>
          <p:nvPr/>
        </p:nvPicPr>
        <p:blipFill rotWithShape="1">
          <a:blip r:embed="rId3"/>
          <a:srcRect l="20152" t="29899" r="24242" b="5859"/>
          <a:stretch/>
        </p:blipFill>
        <p:spPr>
          <a:xfrm>
            <a:off x="646544" y="1099127"/>
            <a:ext cx="11443855" cy="5357091"/>
          </a:xfrm>
          <a:prstGeom prst="rect">
            <a:avLst/>
          </a:prstGeom>
        </p:spPr>
      </p:pic>
    </p:spTree>
    <p:extLst>
      <p:ext uri="{BB962C8B-B14F-4D97-AF65-F5344CB8AC3E}">
        <p14:creationId xmlns:p14="http://schemas.microsoft.com/office/powerpoint/2010/main" val="332717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Katmanlı (Tabakalı)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544945" y="1030720"/>
            <a:ext cx="11296073" cy="424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	Popülasyondaki (evrendeki) birimler homojen değilse, yani belirli kriterlere göre farklı alt gruplar (katmanlar) varsa bu durumda Katmanlı (Tabakalı) Örnekleme Yöntemi kullanılır. Bu yöntemde önce evren alt gruplara ayrılır, sonra da bu alt gruplardan tesadüfi örnekleme ile örneklem grubu oluşturulur.   </a:t>
            </a:r>
          </a:p>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	Bu yöntemde, evreni tabakalara ayırmada demografik, coğrafik, ekonomik, sosyal, sağlık vb. kriterler kullanılabilir.</a:t>
            </a:r>
            <a:endParaRPr lang="en-US" sz="2400" dirty="0"/>
          </a:p>
        </p:txBody>
      </p:sp>
      <p:pic>
        <p:nvPicPr>
          <p:cNvPr id="3" name="Resim 2">
            <a:extLst>
              <a:ext uri="{FF2B5EF4-FFF2-40B4-BE49-F238E27FC236}">
                <a16:creationId xmlns:a16="http://schemas.microsoft.com/office/drawing/2014/main" id="{E929727B-8A0C-81C9-9B44-D1A462851D30}"/>
              </a:ext>
            </a:extLst>
          </p:cNvPr>
          <p:cNvPicPr>
            <a:picLocks noChangeAspect="1"/>
          </p:cNvPicPr>
          <p:nvPr/>
        </p:nvPicPr>
        <p:blipFill>
          <a:blip r:embed="rId3"/>
          <a:stretch>
            <a:fillRect/>
          </a:stretch>
        </p:blipFill>
        <p:spPr>
          <a:xfrm>
            <a:off x="8488218" y="4176566"/>
            <a:ext cx="3620655" cy="2681434"/>
          </a:xfrm>
          <a:prstGeom prst="rect">
            <a:avLst/>
          </a:prstGeom>
        </p:spPr>
      </p:pic>
    </p:spTree>
    <p:extLst>
      <p:ext uri="{BB962C8B-B14F-4D97-AF65-F5344CB8AC3E}">
        <p14:creationId xmlns:p14="http://schemas.microsoft.com/office/powerpoint/2010/main" val="197888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2713038" y="-1"/>
            <a:ext cx="6853237"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Başlık"/>
          <p:cNvSpPr>
            <a:spLocks noGrp="1"/>
          </p:cNvSpPr>
          <p:nvPr>
            <p:ph type="title"/>
          </p:nvPr>
        </p:nvSpPr>
        <p:spPr>
          <a:xfrm>
            <a:off x="1290917" y="654420"/>
            <a:ext cx="10327341" cy="696585"/>
          </a:xfrm>
        </p:spPr>
        <p:txBody>
          <a:bodyPr/>
          <a:lstStyle/>
          <a:p>
            <a:r>
              <a:rPr lang="tr-TR"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Bilimsel Araştırmada Temel Kavramlar</a:t>
            </a:r>
            <a:endParaRPr lang="tr-TR" sz="3600" b="1" dirty="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1353670" y="1600203"/>
            <a:ext cx="10273553" cy="5038721"/>
          </a:xfrm>
        </p:spPr>
        <p:txBody>
          <a:bodyPr>
            <a:normAutofit/>
          </a:bodyPr>
          <a:lstStyle/>
          <a:p>
            <a:pPr marL="0" indent="0" algn="just">
              <a:buClr>
                <a:srgbClr val="002060"/>
              </a:buClr>
              <a:buNone/>
            </a:pPr>
            <a:r>
              <a:rPr lang="tr-TR" alt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Evren, </a:t>
            </a:r>
            <a:r>
              <a:rPr lang="tr-TR"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araştırma bulgularının genelleneceği bireylerin tümüdür.</a:t>
            </a:r>
          </a:p>
          <a:p>
            <a:pPr marL="0" indent="0" algn="just">
              <a:buClr>
                <a:srgbClr val="002060"/>
              </a:buClr>
              <a:buNone/>
            </a:pPr>
            <a:r>
              <a:rPr lang="tr-TR" alt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Anakütle-Kitle (</a:t>
            </a:r>
            <a:r>
              <a:rPr lang="tr-TR" altLang="en-US"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Populasyon</a:t>
            </a:r>
            <a:r>
              <a:rPr lang="tr-TR" alt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=Evren=Toplum): </a:t>
            </a:r>
            <a:r>
              <a:rPr lang="tr-TR"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Üzerinde inceleme veya araştırma yapılacak olayın gözlenebileceği tüm birimlerin yer aldığı topluluktur. Bir fabrikanın ürettiği aynı türden ilaçlar anakütleyi oluşturur.</a:t>
            </a:r>
          </a:p>
          <a:p>
            <a:pPr marL="0" indent="0" algn="just">
              <a:buClr>
                <a:srgbClr val="002060"/>
              </a:buClr>
              <a:buNone/>
            </a:pPr>
            <a:endParaRPr lang="tr-TR" altLang="en-US" sz="1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Clr>
                <a:srgbClr val="002060"/>
              </a:buClr>
              <a:buNone/>
            </a:pPr>
            <a:endParaRPr lang="tr-TR" altLang="en-US" dirty="0">
              <a:latin typeface="Times New Roman" pitchFamily="18" charset="0"/>
              <a:ea typeface="华文新魏"/>
              <a:cs typeface="Times New Roman" pitchFamily="18" charset="0"/>
            </a:endParaRPr>
          </a:p>
        </p:txBody>
      </p:sp>
      <p:grpSp>
        <p:nvGrpSpPr>
          <p:cNvPr id="5" name="Grup 4"/>
          <p:cNvGrpSpPr/>
          <p:nvPr/>
        </p:nvGrpSpPr>
        <p:grpSpPr>
          <a:xfrm>
            <a:off x="2625725" y="3740129"/>
            <a:ext cx="7422779" cy="2015596"/>
            <a:chOff x="1711477" y="3963573"/>
            <a:chExt cx="6711786" cy="1712919"/>
          </a:xfrm>
        </p:grpSpPr>
        <p:sp>
          <p:nvSpPr>
            <p:cNvPr id="6" name="Oval 5">
              <a:extLst>
                <a:ext uri="{FF2B5EF4-FFF2-40B4-BE49-F238E27FC236}">
                  <a16:creationId xmlns:a16="http://schemas.microsoft.com/office/drawing/2014/main" id="{E264998B-F551-4D76-81BB-3DDBBE841902}"/>
                </a:ext>
              </a:extLst>
            </p:cNvPr>
            <p:cNvSpPr/>
            <p:nvPr/>
          </p:nvSpPr>
          <p:spPr>
            <a:xfrm>
              <a:off x="1711477" y="3963573"/>
              <a:ext cx="1903451" cy="17129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47996638-FABD-414B-8884-D5C249869291}"/>
                </a:ext>
              </a:extLst>
            </p:cNvPr>
            <p:cNvSpPr txBox="1"/>
            <p:nvPr/>
          </p:nvSpPr>
          <p:spPr>
            <a:xfrm>
              <a:off x="2051931" y="4217794"/>
              <a:ext cx="1305068" cy="1124701"/>
            </a:xfrm>
            <a:prstGeom prst="rect">
              <a:avLst/>
            </a:prstGeom>
            <a:noFill/>
          </p:spPr>
          <p:txBody>
            <a:bodyPr wrap="square" rtlCol="0">
              <a:spAutoFit/>
            </a:bodyPr>
            <a:lstStyle/>
            <a:p>
              <a:r>
                <a:rPr lang="tr-TR" sz="2000" dirty="0"/>
                <a:t>Evren</a:t>
              </a:r>
            </a:p>
            <a:p>
              <a:r>
                <a:rPr lang="tr-TR" sz="2000" dirty="0"/>
                <a:t>Popülasyon</a:t>
              </a:r>
            </a:p>
            <a:p>
              <a:r>
                <a:rPr lang="tr-TR" sz="2000" dirty="0"/>
                <a:t>Ana kütle</a:t>
              </a:r>
            </a:p>
            <a:p>
              <a:r>
                <a:rPr lang="tr-TR" sz="2000" dirty="0"/>
                <a:t>Ana kitle</a:t>
              </a:r>
            </a:p>
          </p:txBody>
        </p:sp>
        <p:sp>
          <p:nvSpPr>
            <p:cNvPr id="8" name="Oval 7">
              <a:extLst>
                <a:ext uri="{FF2B5EF4-FFF2-40B4-BE49-F238E27FC236}">
                  <a16:creationId xmlns:a16="http://schemas.microsoft.com/office/drawing/2014/main" id="{434D78C3-E84E-430C-A686-9782C19E6FA6}"/>
                </a:ext>
              </a:extLst>
            </p:cNvPr>
            <p:cNvSpPr/>
            <p:nvPr/>
          </p:nvSpPr>
          <p:spPr>
            <a:xfrm>
              <a:off x="7203535" y="4217794"/>
              <a:ext cx="1146771" cy="11856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65544CF0-41AE-45B2-AF5D-730EFB3BA1FE}"/>
                </a:ext>
              </a:extLst>
            </p:cNvPr>
            <p:cNvSpPr txBox="1"/>
            <p:nvPr/>
          </p:nvSpPr>
          <p:spPr>
            <a:xfrm>
              <a:off x="7203536" y="4525374"/>
              <a:ext cx="1219727" cy="549273"/>
            </a:xfrm>
            <a:prstGeom prst="rect">
              <a:avLst/>
            </a:prstGeom>
            <a:noFill/>
          </p:spPr>
          <p:txBody>
            <a:bodyPr wrap="square" rtlCol="0">
              <a:spAutoFit/>
            </a:bodyPr>
            <a:lstStyle/>
            <a:p>
              <a:r>
                <a:rPr lang="tr-TR" dirty="0"/>
                <a:t>Örneklem veya Örnek</a:t>
              </a:r>
            </a:p>
          </p:txBody>
        </p:sp>
        <p:sp>
          <p:nvSpPr>
            <p:cNvPr id="10" name="Ok: Sağ 15">
              <a:extLst>
                <a:ext uri="{FF2B5EF4-FFF2-40B4-BE49-F238E27FC236}">
                  <a16:creationId xmlns:a16="http://schemas.microsoft.com/office/drawing/2014/main" id="{3E2ACE35-B68A-4C74-9408-C48790F91596}"/>
                </a:ext>
              </a:extLst>
            </p:cNvPr>
            <p:cNvSpPr/>
            <p:nvPr/>
          </p:nvSpPr>
          <p:spPr>
            <a:xfrm>
              <a:off x="4083852" y="4433950"/>
              <a:ext cx="2766841" cy="9058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4F99FF30-7F6C-4750-AC08-41B1815EDFAF}"/>
                </a:ext>
              </a:extLst>
            </p:cNvPr>
            <p:cNvSpPr txBox="1"/>
            <p:nvPr/>
          </p:nvSpPr>
          <p:spPr>
            <a:xfrm>
              <a:off x="4645856" y="4701579"/>
              <a:ext cx="1475295" cy="313870"/>
            </a:xfrm>
            <a:prstGeom prst="rect">
              <a:avLst/>
            </a:prstGeom>
            <a:noFill/>
          </p:spPr>
          <p:txBody>
            <a:bodyPr wrap="square" rtlCol="0">
              <a:spAutoFit/>
            </a:bodyPr>
            <a:lstStyle/>
            <a:p>
              <a:r>
                <a:rPr lang="tr-TR" dirty="0"/>
                <a:t>Örnekleme</a:t>
              </a:r>
            </a:p>
          </p:txBody>
        </p:sp>
      </p:grpSp>
    </p:spTree>
    <p:extLst>
      <p:ext uri="{BB962C8B-B14F-4D97-AF65-F5344CB8AC3E}">
        <p14:creationId xmlns:p14="http://schemas.microsoft.com/office/powerpoint/2010/main" val="201652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582" y="20633"/>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Katmanlı (Tabakalı)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310897" y="660400"/>
            <a:ext cx="11881103" cy="417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575"/>
              </a:spcBef>
              <a:buClr>
                <a:schemeClr val="accent1"/>
              </a:buClr>
              <a:buSzPct val="100000"/>
            </a:pPr>
            <a:r>
              <a:rPr lang="tr-TR" sz="2400" b="0" i="0" strike="noStrike" dirty="0">
                <a:solidFill>
                  <a:schemeClr val="accent2"/>
                </a:solidFill>
                <a:effectLst/>
                <a:latin typeface="Times New Roman" panose="02020603050405020304" pitchFamily="18" charset="0"/>
                <a:cs typeface="Times New Roman" panose="02020603050405020304" pitchFamily="18" charset="0"/>
              </a:rPr>
              <a:t>A</a:t>
            </a:r>
            <a:r>
              <a:rPr lang="tr-TR" sz="2400" b="0" i="0" dirty="0">
                <a:solidFill>
                  <a:schemeClr val="accent2"/>
                </a:solidFill>
                <a:effectLst/>
                <a:latin typeface="Times New Roman" panose="02020603050405020304" pitchFamily="18" charset="0"/>
                <a:cs typeface="Times New Roman" panose="02020603050405020304" pitchFamily="18" charset="0"/>
              </a:rPr>
              <a:t>raştırmacının popülasyonu örtüşmeyen ancak tüm popülasyonu temsil eden daha küçük gruplara böldüğü bir yöntemdir. Örnekleme yapılırken bu gruplar düzenlenebilir ve daha sonra her gruptan ayrı ayrı örnek alınabilir. </a:t>
            </a:r>
          </a:p>
          <a:p>
            <a:pPr algn="just" eaLnBrk="1" hangingPunct="1">
              <a:spcBef>
                <a:spcPts val="575"/>
              </a:spcBef>
              <a:buClr>
                <a:schemeClr val="accent1"/>
              </a:buClr>
              <a:buSzPct val="100000"/>
            </a:pPr>
            <a:r>
              <a:rPr lang="tr-TR" sz="2400" b="0" i="0" dirty="0">
                <a:effectLst/>
                <a:latin typeface="Times New Roman" panose="02020603050405020304" pitchFamily="18" charset="0"/>
                <a:cs typeface="Times New Roman" panose="02020603050405020304" pitchFamily="18" charset="0"/>
              </a:rPr>
              <a:t>Örneğin farklı yıllık gelir gruplarına ait kişilerin özelliklerini analiz etmek isteyen bir araştırmacı, yıllık aile gelirine göre katmanlar (gruplar) oluşturacaktır. </a:t>
            </a:r>
          </a:p>
          <a:p>
            <a:pPr algn="just" eaLnBrk="1" hangingPunct="1">
              <a:spcBef>
                <a:spcPts val="575"/>
              </a:spcBef>
              <a:buClr>
                <a:schemeClr val="accent1"/>
              </a:buClr>
              <a:buSzPct val="100000"/>
            </a:pPr>
            <a:endParaRPr lang="tr-TR" sz="800" b="0" i="0" dirty="0">
              <a:effectLst/>
              <a:latin typeface="Times New Roman" panose="02020603050405020304" pitchFamily="18" charset="0"/>
              <a:cs typeface="Times New Roman" panose="02020603050405020304" pitchFamily="18" charset="0"/>
            </a:endParaRPr>
          </a:p>
          <a:p>
            <a:pPr algn="just" eaLnBrk="1" hangingPunct="1">
              <a:spcBef>
                <a:spcPts val="575"/>
              </a:spcBef>
              <a:buClr>
                <a:schemeClr val="accent1"/>
              </a:buClr>
              <a:buSzPct val="100000"/>
            </a:pPr>
            <a:r>
              <a:rPr lang="tr-TR" sz="2400" b="0" i="0" dirty="0">
                <a:effectLst/>
                <a:latin typeface="Times New Roman" panose="02020603050405020304" pitchFamily="18" charset="0"/>
                <a:cs typeface="Times New Roman" panose="02020603050405020304" pitchFamily="18" charset="0"/>
              </a:rPr>
              <a:t>2500 TL’den az, 2500-5000 TL arası, 5000 ila 10000 TL, 10000-20000 TL , vb.</a:t>
            </a:r>
          </a:p>
          <a:p>
            <a:pPr algn="just" eaLnBrk="1" hangingPunct="1">
              <a:spcBef>
                <a:spcPts val="575"/>
              </a:spcBef>
              <a:buClr>
                <a:schemeClr val="accent1"/>
              </a:buClr>
              <a:buSzPct val="100000"/>
            </a:pPr>
            <a:endParaRPr lang="tr-TR" sz="800" b="0" i="0" dirty="0">
              <a:effectLst/>
              <a:latin typeface="Times New Roman" panose="02020603050405020304" pitchFamily="18" charset="0"/>
              <a:cs typeface="Times New Roman" panose="02020603050405020304" pitchFamily="18" charset="0"/>
            </a:endParaRPr>
          </a:p>
          <a:p>
            <a:pPr algn="just" eaLnBrk="1" hangingPunct="1">
              <a:spcBef>
                <a:spcPts val="575"/>
              </a:spcBef>
              <a:buClr>
                <a:schemeClr val="accent1"/>
              </a:buClr>
              <a:buSzPct val="100000"/>
            </a:pPr>
            <a:r>
              <a:rPr lang="tr-TR" sz="2400" b="0" i="0" dirty="0">
                <a:effectLst/>
                <a:latin typeface="Times New Roman" panose="02020603050405020304" pitchFamily="18" charset="0"/>
                <a:cs typeface="Times New Roman" panose="02020603050405020304" pitchFamily="18" charset="0"/>
              </a:rPr>
              <a:t>Bunu yaparak, araştırmacı farklı gelir gruplarına ait kişilerin özelliklerini sonuca varır. Pazarlamacılar, verimli sonuçlar verecek bir yol haritası oluşturmak için hangi gelir gruplarını hedefleyeceklerini ve hangilerini ortadan kaldıracaklarını analiz edebilirler.</a:t>
            </a:r>
            <a:endParaRPr lang="en-US" sz="2400"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0DD3E951-07B4-9309-E613-CB7A4BAF06CF}"/>
              </a:ext>
            </a:extLst>
          </p:cNvPr>
          <p:cNvPicPr>
            <a:picLocks noChangeAspect="1"/>
          </p:cNvPicPr>
          <p:nvPr/>
        </p:nvPicPr>
        <p:blipFill>
          <a:blip r:embed="rId3"/>
          <a:stretch>
            <a:fillRect/>
          </a:stretch>
        </p:blipFill>
        <p:spPr>
          <a:xfrm>
            <a:off x="8759952" y="4800287"/>
            <a:ext cx="3432048" cy="2000191"/>
          </a:xfrm>
          <a:prstGeom prst="rect">
            <a:avLst/>
          </a:prstGeom>
        </p:spPr>
      </p:pic>
    </p:spTree>
    <p:extLst>
      <p:ext uri="{BB962C8B-B14F-4D97-AF65-F5344CB8AC3E}">
        <p14:creationId xmlns:p14="http://schemas.microsoft.com/office/powerpoint/2010/main" val="906599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D5D2219-4056-413B-A194-7878AD0DA51D}"/>
              </a:ext>
            </a:extLst>
          </p:cNvPr>
          <p:cNvPicPr>
            <a:picLocks noChangeAspect="1"/>
          </p:cNvPicPr>
          <p:nvPr/>
        </p:nvPicPr>
        <p:blipFill rotWithShape="1">
          <a:blip r:embed="rId3"/>
          <a:srcRect l="11550" t="14800" r="29425" b="10000"/>
          <a:stretch/>
        </p:blipFill>
        <p:spPr>
          <a:xfrm>
            <a:off x="310896" y="0"/>
            <a:ext cx="11881104" cy="6858000"/>
          </a:xfrm>
          <a:prstGeom prst="rect">
            <a:avLst/>
          </a:prstGeom>
        </p:spPr>
      </p:pic>
    </p:spTree>
    <p:extLst>
      <p:ext uri="{BB962C8B-B14F-4D97-AF65-F5344CB8AC3E}">
        <p14:creationId xmlns:p14="http://schemas.microsoft.com/office/powerpoint/2010/main" val="350028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Kümeleme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7" y="1196974"/>
            <a:ext cx="10406575" cy="424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	Bu örnekleme yönteminde, popülasyondaki (evrendeki) ortak özelliğe sahip birimler belirlenerek grup oluşturulur ve gruplardaki bütün birimler örnekleme alınır. Bu yöntemde kümelere göre örnekleme üç biçimde yapılabilir.</a:t>
            </a:r>
          </a:p>
          <a:p>
            <a:pPr marL="342900" indent="-342900" algn="just" eaLnBrk="1" hangingPunct="1">
              <a:lnSpc>
                <a:spcPct val="150000"/>
              </a:lnSpc>
              <a:spcBef>
                <a:spcPts val="575"/>
              </a:spcBef>
              <a:buClr>
                <a:schemeClr val="accent1"/>
              </a:buClr>
              <a:buSzPct val="100000"/>
              <a:buFont typeface="Wingdings" panose="05000000000000000000" pitchFamily="2" charset="2"/>
              <a:buChar char="Ø"/>
            </a:pPr>
            <a:r>
              <a:rPr lang="tr-TR" sz="2400" dirty="0">
                <a:latin typeface="Tahoma" pitchFamily="34" charset="0"/>
                <a:cs typeface="Tahoma" pitchFamily="34" charset="0"/>
              </a:rPr>
              <a:t>Tek aşamalı</a:t>
            </a:r>
          </a:p>
          <a:p>
            <a:pPr marL="342900" indent="-342900" algn="just" eaLnBrk="1" hangingPunct="1">
              <a:lnSpc>
                <a:spcPct val="150000"/>
              </a:lnSpc>
              <a:spcBef>
                <a:spcPts val="575"/>
              </a:spcBef>
              <a:buClr>
                <a:schemeClr val="accent1"/>
              </a:buClr>
              <a:buSzPct val="100000"/>
              <a:buFont typeface="Wingdings" panose="05000000000000000000" pitchFamily="2" charset="2"/>
              <a:buChar char="Ø"/>
            </a:pPr>
            <a:r>
              <a:rPr lang="tr-TR" sz="2400" dirty="0">
                <a:latin typeface="Tahoma" pitchFamily="34" charset="0"/>
                <a:cs typeface="Tahoma" pitchFamily="34" charset="0"/>
              </a:rPr>
              <a:t>İki aşamalı</a:t>
            </a:r>
          </a:p>
          <a:p>
            <a:pPr marL="342900" indent="-342900" algn="just" eaLnBrk="1" hangingPunct="1">
              <a:lnSpc>
                <a:spcPct val="150000"/>
              </a:lnSpc>
              <a:spcBef>
                <a:spcPts val="575"/>
              </a:spcBef>
              <a:buClr>
                <a:schemeClr val="accent1"/>
              </a:buClr>
              <a:buSzPct val="100000"/>
              <a:buFont typeface="Wingdings" panose="05000000000000000000" pitchFamily="2" charset="2"/>
              <a:buChar char="Ø"/>
            </a:pPr>
            <a:r>
              <a:rPr lang="tr-TR" sz="2400" dirty="0">
                <a:latin typeface="Tahoma" pitchFamily="34" charset="0"/>
                <a:cs typeface="Tahoma" pitchFamily="34" charset="0"/>
              </a:rPr>
              <a:t>Çok aşamalı</a:t>
            </a:r>
            <a:endParaRPr lang="en-US" sz="2400" dirty="0"/>
          </a:p>
        </p:txBody>
      </p:sp>
      <p:pic>
        <p:nvPicPr>
          <p:cNvPr id="3" name="Resim 2">
            <a:extLst>
              <a:ext uri="{FF2B5EF4-FFF2-40B4-BE49-F238E27FC236}">
                <a16:creationId xmlns:a16="http://schemas.microsoft.com/office/drawing/2014/main" id="{5FE0836A-B290-9D47-DFDC-DFA76A435A68}"/>
              </a:ext>
            </a:extLst>
          </p:cNvPr>
          <p:cNvPicPr>
            <a:picLocks noChangeAspect="1"/>
          </p:cNvPicPr>
          <p:nvPr/>
        </p:nvPicPr>
        <p:blipFill>
          <a:blip r:embed="rId3"/>
          <a:stretch>
            <a:fillRect/>
          </a:stretch>
        </p:blipFill>
        <p:spPr>
          <a:xfrm>
            <a:off x="6655955" y="3320120"/>
            <a:ext cx="4379598" cy="3394716"/>
          </a:xfrm>
          <a:prstGeom prst="rect">
            <a:avLst/>
          </a:prstGeom>
        </p:spPr>
      </p:pic>
    </p:spTree>
    <p:extLst>
      <p:ext uri="{BB962C8B-B14F-4D97-AF65-F5344CB8AC3E}">
        <p14:creationId xmlns:p14="http://schemas.microsoft.com/office/powerpoint/2010/main" val="1959575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33147" y="634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Kümeleme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443345" y="877456"/>
            <a:ext cx="11554691" cy="55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Küme örneklemesi araştırmacıların tüm popülasyonu bir popülasyonu temsil eden bölümlere veya kümelere böldüğü bir yöntemdir. Kümeler yaş, cinsiyet, yer vb. gibi demografik parametrelere dayalı olarak tanımlanır ve bir örneğe dahil edilir. Bu, bir anket oluşturucunun geri bildirimden etkili çıkarımlar yapmasını çok kolaylaştırır.</a:t>
            </a:r>
          </a:p>
          <a:p>
            <a:pPr algn="just" eaLnBrk="1" hangingPunct="1">
              <a:lnSpc>
                <a:spcPct val="150000"/>
              </a:lnSpc>
              <a:spcBef>
                <a:spcPts val="575"/>
              </a:spcBef>
              <a:buClr>
                <a:schemeClr val="accent1"/>
              </a:buClr>
              <a:buSzPct val="100000"/>
            </a:pPr>
            <a:r>
              <a:rPr lang="tr-TR" sz="2400" b="1" dirty="0">
                <a:latin typeface="Tahoma" pitchFamily="34" charset="0"/>
                <a:cs typeface="Tahoma" pitchFamily="34" charset="0"/>
              </a:rPr>
              <a:t>Örneğin,</a:t>
            </a:r>
            <a:r>
              <a:rPr lang="tr-TR" sz="2400" dirty="0">
                <a:latin typeface="Tahoma" pitchFamily="34" charset="0"/>
                <a:cs typeface="Tahoma" pitchFamily="34" charset="0"/>
              </a:rPr>
              <a:t> Türkiye’de yaşayan göçmenlerin sayısını değerlendirilmek istenirse, bunu İstanbul, Ankara, İzmir, Antalya, Karaman gibi illere göre kümelere ayırabilir. Sonuçlar illere göre düzenleneceği ve iç görülü göç verileri sağlayacağı için bir anket daha etkili olacaktır.</a:t>
            </a:r>
            <a:endParaRPr lang="en-US" sz="2400" dirty="0"/>
          </a:p>
        </p:txBody>
      </p:sp>
    </p:spTree>
    <p:extLst>
      <p:ext uri="{BB962C8B-B14F-4D97-AF65-F5344CB8AC3E}">
        <p14:creationId xmlns:p14="http://schemas.microsoft.com/office/powerpoint/2010/main" val="2602728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Alan Örneklemesi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7" y="1196974"/>
            <a:ext cx="10406575" cy="424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	Bu örnekleme yöntemi küme örnekleme yönteminin bir çeşidi olarak da bilinmektedir. Burada, popülasyondaki (evrendeki) birimler farklı coğrafyadaki alanlarda yer alıyor ise, örneğin araştırmanın evreni Türkiye ise, önce bölgelere daha sonra bu bölgelerdeki şehirlere ayrılır. Bunların içinden belli sayıda şehir, seçilen şehirlerin içerisinden de belli sayıda ilçe, semt veya mahalle belirlenir. Bu belirlenen mahallelerden de belli sayıda birey seçilir.</a:t>
            </a:r>
            <a:endParaRPr lang="en-US" sz="2400" dirty="0"/>
          </a:p>
        </p:txBody>
      </p:sp>
    </p:spTree>
    <p:extLst>
      <p:ext uri="{BB962C8B-B14F-4D97-AF65-F5344CB8AC3E}">
        <p14:creationId xmlns:p14="http://schemas.microsoft.com/office/powerpoint/2010/main" val="259058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Olasılıksız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196974"/>
            <a:ext cx="10406575" cy="517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400" dirty="0">
                <a:latin typeface="Tahoma" pitchFamily="34" charset="0"/>
                <a:cs typeface="Tahoma" pitchFamily="34" charset="0"/>
              </a:rPr>
              <a:t>	Olasılıksız örnekleme yöntemi, birimlerin örneğe seçilme işleminin olasılık kurallarıyla yapılmadığı ve araştırmacının kendi inisiyatifini kullandığı bir örnekleme türüdür. Bu örnekleme yönteminde evrendeki her birimin örneğe veya örnekleme seçilme olasılığı birbirine eşit değildir. Bu örnekleme yöntemine;</a:t>
            </a:r>
          </a:p>
          <a:p>
            <a:pPr marL="342900" indent="-342900" algn="just" eaLnBrk="1" hangingPunct="1">
              <a:lnSpc>
                <a:spcPct val="150000"/>
              </a:lnSpc>
              <a:buClr>
                <a:schemeClr val="accent1"/>
              </a:buClr>
              <a:buSzPct val="100000"/>
              <a:buFont typeface="Wingdings" panose="05000000000000000000" pitchFamily="2" charset="2"/>
              <a:buChar char="Ø"/>
            </a:pPr>
            <a:r>
              <a:rPr lang="tr-TR" sz="2400" dirty="0">
                <a:latin typeface="Tahoma" pitchFamily="34" charset="0"/>
                <a:cs typeface="Tahoma" pitchFamily="34" charset="0"/>
              </a:rPr>
              <a:t>Kolayda örnekleme</a:t>
            </a:r>
          </a:p>
          <a:p>
            <a:pPr marL="342900" indent="-342900" algn="just" eaLnBrk="1" hangingPunct="1">
              <a:lnSpc>
                <a:spcPct val="150000"/>
              </a:lnSpc>
              <a:buClr>
                <a:schemeClr val="accent1"/>
              </a:buClr>
              <a:buSzPct val="100000"/>
              <a:buFont typeface="Wingdings" panose="05000000000000000000" pitchFamily="2" charset="2"/>
              <a:buChar char="Ø"/>
            </a:pPr>
            <a:r>
              <a:rPr lang="tr-TR" sz="2400" dirty="0">
                <a:latin typeface="Tahoma" pitchFamily="34" charset="0"/>
                <a:cs typeface="Tahoma" pitchFamily="34" charset="0"/>
              </a:rPr>
              <a:t>Kasti örnekleme</a:t>
            </a:r>
          </a:p>
          <a:p>
            <a:pPr marL="342900" indent="-342900" algn="just" eaLnBrk="1" hangingPunct="1">
              <a:lnSpc>
                <a:spcPct val="150000"/>
              </a:lnSpc>
              <a:buClr>
                <a:schemeClr val="accent1"/>
              </a:buClr>
              <a:buSzPct val="100000"/>
              <a:buFont typeface="Wingdings" panose="05000000000000000000" pitchFamily="2" charset="2"/>
              <a:buChar char="Ø"/>
            </a:pPr>
            <a:r>
              <a:rPr lang="tr-TR" sz="2400" dirty="0">
                <a:latin typeface="Tahoma" pitchFamily="34" charset="0"/>
                <a:cs typeface="Tahoma" pitchFamily="34" charset="0"/>
              </a:rPr>
              <a:t>Kota örnekleme</a:t>
            </a:r>
          </a:p>
          <a:p>
            <a:pPr marL="342900" indent="-342900" algn="just" eaLnBrk="1" hangingPunct="1">
              <a:lnSpc>
                <a:spcPct val="150000"/>
              </a:lnSpc>
              <a:buClr>
                <a:schemeClr val="accent1"/>
              </a:buClr>
              <a:buSzPct val="100000"/>
              <a:buFont typeface="Wingdings" panose="05000000000000000000" pitchFamily="2" charset="2"/>
              <a:buChar char="Ø"/>
            </a:pPr>
            <a:r>
              <a:rPr lang="tr-TR" sz="2400" dirty="0">
                <a:latin typeface="Tahoma" pitchFamily="34" charset="0"/>
                <a:cs typeface="Tahoma" pitchFamily="34" charset="0"/>
              </a:rPr>
              <a:t>Kartopu örneklem vb. yöntemler örnek olarak verilebilir.</a:t>
            </a:r>
            <a:endParaRPr lang="tr-TR" sz="2400" dirty="0"/>
          </a:p>
        </p:txBody>
      </p:sp>
    </p:spTree>
    <p:extLst>
      <p:ext uri="{BB962C8B-B14F-4D97-AF65-F5344CB8AC3E}">
        <p14:creationId xmlns:p14="http://schemas.microsoft.com/office/powerpoint/2010/main" val="2974676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Olasılıksız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196974"/>
            <a:ext cx="10406575" cy="517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400" dirty="0"/>
              <a:t>Olasılık dışı yöntem sabit bir seçim sürecine değil, bir araştırmacının veya istatistikçinin örnek seçme yeteneklerine dayalı bir geri bildirim toplamayı içeren bir örnekleme yöntemidir. Çoğu durumda, olası olmayan bir örneklemle yürütülen bir anketin çıktısı, istenen hedef popülasyonu temsil etmeyebilecek çarpık sonuçlara yol açar. Ancak, olasılıksız örneklemenin diğer türden çok daha faydalı olacağı, araştırmanın ön aşamaları veya araştırma yapmak için maliyet kısıtlamaları gibi durumlar vardır.</a:t>
            </a:r>
          </a:p>
          <a:p>
            <a:pPr algn="just" eaLnBrk="1" hangingPunct="1">
              <a:lnSpc>
                <a:spcPct val="150000"/>
              </a:lnSpc>
              <a:buClr>
                <a:schemeClr val="accent1"/>
              </a:buClr>
              <a:buSzPct val="100000"/>
            </a:pPr>
            <a:r>
              <a:rPr lang="tr-TR" sz="2400" dirty="0"/>
              <a:t>Dört tür olasılık dışı örnekleme, bu örnekleme yönteminin amacını daha iyi açıklar:</a:t>
            </a:r>
          </a:p>
        </p:txBody>
      </p:sp>
    </p:spTree>
    <p:extLst>
      <p:ext uri="{BB962C8B-B14F-4D97-AF65-F5344CB8AC3E}">
        <p14:creationId xmlns:p14="http://schemas.microsoft.com/office/powerpoint/2010/main" val="228389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Kolayda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196975"/>
            <a:ext cx="10406575" cy="419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400" dirty="0">
                <a:latin typeface="Tahoma" pitchFamily="34" charset="0"/>
                <a:cs typeface="Tahoma" pitchFamily="34" charset="0"/>
              </a:rPr>
              <a:t>	Bu örneklemede, birimlerin seçimi büyük ölçüde görüşmeciye bırakılmıştır. Görüşmeci, gözüne kestirdiği ya da uygun gördüğü kişiyi çalışmaya dahil eder. Bu örnekleme yöntemi genelde </a:t>
            </a:r>
            <a:r>
              <a:rPr lang="tr-TR" sz="2400" dirty="0" err="1">
                <a:latin typeface="Tahoma" pitchFamily="34" charset="0"/>
                <a:cs typeface="Tahoma" pitchFamily="34" charset="0"/>
              </a:rPr>
              <a:t>plot</a:t>
            </a:r>
            <a:r>
              <a:rPr lang="tr-TR" sz="2400" dirty="0">
                <a:latin typeface="Tahoma" pitchFamily="34" charset="0"/>
                <a:cs typeface="Tahoma" pitchFamily="34" charset="0"/>
              </a:rPr>
              <a:t> çalışmaları için uygun bir yöntemdir.</a:t>
            </a:r>
          </a:p>
          <a:p>
            <a:pPr algn="just" eaLnBrk="1" hangingPunct="1">
              <a:lnSpc>
                <a:spcPct val="150000"/>
              </a:lnSpc>
              <a:buClr>
                <a:schemeClr val="accent1"/>
              </a:buClr>
              <a:buSzPct val="100000"/>
            </a:pPr>
            <a:r>
              <a:rPr lang="tr-TR" sz="2400" dirty="0"/>
              <a:t>	Bu yöntemde araştırmacı, yakın olan ve erişilmesi kolay olan bir durumu seçer ve örnekleme girecek kişi sayısı istenen örneklem büyüklüğüne ulaşıncaya kadar devam eder. </a:t>
            </a:r>
          </a:p>
        </p:txBody>
      </p:sp>
    </p:spTree>
    <p:extLst>
      <p:ext uri="{BB962C8B-B14F-4D97-AF65-F5344CB8AC3E}">
        <p14:creationId xmlns:p14="http://schemas.microsoft.com/office/powerpoint/2010/main" val="1552693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0"/>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Kolayda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729673"/>
            <a:ext cx="10406575" cy="466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200" b="0" i="0" dirty="0">
                <a:effectLst/>
                <a:latin typeface="Fira Sans" panose="020B0503050000020004" pitchFamily="34" charset="0"/>
              </a:rPr>
              <a:t>Bu yöntem, bir alışveriş merkezindeki müşterileri veya yoğun bir caddede yoldan geçenleri araştırmak gibi konulara erişim kolaylığına bağlıdır. Genellikle olarak adlandırılır </a:t>
            </a:r>
            <a:r>
              <a:rPr lang="tr-TR" sz="2200" b="0" i="0" u="none" strike="noStrike" dirty="0">
                <a:solidFill>
                  <a:schemeClr val="accent2"/>
                </a:solidFill>
                <a:effectLst/>
                <a:latin typeface="Fira Sans" panose="020B0503050000020004" pitchFamily="34" charset="0"/>
              </a:rPr>
              <a:t>kolay örnekleme</a:t>
            </a:r>
            <a:r>
              <a:rPr lang="tr-TR" sz="2200" b="0" i="0" dirty="0">
                <a:solidFill>
                  <a:schemeClr val="accent2"/>
                </a:solidFill>
                <a:effectLst/>
                <a:latin typeface="Fira Sans" panose="020B0503050000020004" pitchFamily="34" charset="0"/>
              </a:rPr>
              <a:t>,</a:t>
            </a:r>
            <a:r>
              <a:rPr lang="tr-TR" sz="2200" b="0" i="0" dirty="0">
                <a:effectLst/>
                <a:latin typeface="Fira Sans" panose="020B0503050000020004" pitchFamily="34" charset="0"/>
              </a:rPr>
              <a:t> araştırmacının bunu gerçekleştirme ve deneklerle temasa geçme kolaylığı nedeniyle. Araştırmacıların örnek öğeleri seçme konusunda neredeyse hiçbir yetkisi yoktur ve bu tamamen yakınlık temelinde yapılır, temsili değil. Bu olasılık dışı örnekleme yöntemi, geri bildirim toplamada zaman ve maliyet sınırlamaları olduğunda kullanılır. Araştırmanın ilk aşamaları gibi kaynak sınırlamalarının olduğu durumlarda kolayda örnekleme kullanılır. </a:t>
            </a:r>
            <a:endParaRPr lang="tr-TR" sz="2200" dirty="0"/>
          </a:p>
        </p:txBody>
      </p:sp>
    </p:spTree>
    <p:extLst>
      <p:ext uri="{BB962C8B-B14F-4D97-AF65-F5344CB8AC3E}">
        <p14:creationId xmlns:p14="http://schemas.microsoft.com/office/powerpoint/2010/main" val="1984932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0"/>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Kolayda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043709"/>
            <a:ext cx="10406575" cy="43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200" b="0" i="0" dirty="0">
                <a:effectLst/>
                <a:latin typeface="Fira Sans" panose="020B0503050000020004" pitchFamily="34" charset="0"/>
              </a:rPr>
              <a:t>Örneğin, yeni başlayanlar ve STK’lar genellikle yaklaşan etkinliklerin broşürlerini dağıtmak veya bir amacın tanıtımını yapmak için bir alışveriş merkezinde kolay örnekleme gerçekleştirir – bunu alışveriş merkezi girişinde durarak ve rastgele broşürler dağıtarak yaparlar.</a:t>
            </a:r>
            <a:endParaRPr lang="tr-TR" sz="2200" dirty="0"/>
          </a:p>
        </p:txBody>
      </p:sp>
    </p:spTree>
    <p:extLst>
      <p:ext uri="{BB962C8B-B14F-4D97-AF65-F5344CB8AC3E}">
        <p14:creationId xmlns:p14="http://schemas.microsoft.com/office/powerpoint/2010/main" val="418719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2713038" y="-1"/>
            <a:ext cx="6853237"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Başlık"/>
          <p:cNvSpPr>
            <a:spLocks noGrp="1"/>
          </p:cNvSpPr>
          <p:nvPr>
            <p:ph type="title"/>
          </p:nvPr>
        </p:nvSpPr>
        <p:spPr>
          <a:xfrm>
            <a:off x="1290917" y="654420"/>
            <a:ext cx="10327341" cy="696585"/>
          </a:xfrm>
        </p:spPr>
        <p:txBody>
          <a:bodyPr/>
          <a:lstStyle/>
          <a:p>
            <a:r>
              <a:rPr lang="tr-TR"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Bilimsel Araştırmada Temel Kavramlar</a:t>
            </a:r>
            <a:endParaRPr lang="tr-TR" sz="3600" b="1" dirty="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1353670" y="1600203"/>
            <a:ext cx="10273553" cy="5038721"/>
          </a:xfrm>
        </p:spPr>
        <p:txBody>
          <a:bodyPr>
            <a:normAutofit/>
          </a:bodyPr>
          <a:lstStyle/>
          <a:p>
            <a:pPr marL="0" indent="0" algn="just">
              <a:buClr>
                <a:srgbClr val="002060"/>
              </a:buClr>
              <a:buNone/>
            </a:pPr>
            <a:r>
              <a:rPr lang="tr-TR" alt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Örneklem,</a:t>
            </a:r>
            <a:r>
              <a:rPr lang="tr-TR"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evrene genelleme yapmaya olanak verecek biçimde evrenden belli sayıda bireyin seçilmesiyle oluşan katılımcı gurubudur. Bir başka ifade ile, </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üzerinde çalışılan belirli bir evreni temsil edebilecek kapasiteye sahip ve bu evrenden belli kurallara göre alınmış evrenin herhangi bir alt boyutlara </a:t>
            </a:r>
            <a:r>
              <a:rPr lang="tr-TR" sz="2400" b="1" dirty="0">
                <a:solidFill>
                  <a:schemeClr val="tx1"/>
                </a:solidFill>
                <a:latin typeface="Tahoma" panose="020B0604030504040204" pitchFamily="34" charset="0"/>
                <a:ea typeface="Tahoma" panose="020B0604030504040204" pitchFamily="34" charset="0"/>
                <a:cs typeface="Tahoma" panose="020B0604030504040204" pitchFamily="34" charset="0"/>
              </a:rPr>
              <a:t>örneklem</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 denir.</a:t>
            </a:r>
          </a:p>
          <a:p>
            <a:pPr marL="0" indent="0" algn="just">
              <a:buClr>
                <a:srgbClr val="002060"/>
              </a:buClr>
              <a:buNone/>
            </a:pPr>
            <a:r>
              <a:rPr lang="tr-TR" alt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Örnek (</a:t>
            </a:r>
            <a:r>
              <a:rPr lang="tr-TR" altLang="en-US"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sample</a:t>
            </a:r>
            <a:r>
              <a:rPr lang="tr-TR" alt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=örneklem): </a:t>
            </a:r>
            <a:r>
              <a:rPr lang="tr-TR" alt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Kitleyi temsil edebilecek özelliklere sahip daha az sayıda birimden oluşan topluluktur. Fabrikada üretilen ilaçlardan rastgele alınan 20 kutu ilaç örnektir.</a:t>
            </a:r>
            <a:endParaRPr lang="tr-TR" altLang="en-US"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Clr>
                <a:srgbClr val="002060"/>
              </a:buClr>
              <a:buNone/>
            </a:pPr>
            <a:endParaRPr lang="tr-TR" altLang="en-US" dirty="0">
              <a:latin typeface="Times New Roman" pitchFamily="18" charset="0"/>
              <a:ea typeface="华文新魏"/>
              <a:cs typeface="Times New Roman" pitchFamily="18" charset="0"/>
            </a:endParaRPr>
          </a:p>
        </p:txBody>
      </p:sp>
      <p:grpSp>
        <p:nvGrpSpPr>
          <p:cNvPr id="5" name="Grup 4"/>
          <p:cNvGrpSpPr/>
          <p:nvPr/>
        </p:nvGrpSpPr>
        <p:grpSpPr>
          <a:xfrm>
            <a:off x="2428266" y="5004556"/>
            <a:ext cx="7422779" cy="1634368"/>
            <a:chOff x="1711477" y="3963573"/>
            <a:chExt cx="6711786" cy="1712919"/>
          </a:xfrm>
        </p:grpSpPr>
        <p:sp>
          <p:nvSpPr>
            <p:cNvPr id="6" name="Oval 5">
              <a:extLst>
                <a:ext uri="{FF2B5EF4-FFF2-40B4-BE49-F238E27FC236}">
                  <a16:creationId xmlns:a16="http://schemas.microsoft.com/office/drawing/2014/main" id="{E264998B-F551-4D76-81BB-3DDBBE841902}"/>
                </a:ext>
              </a:extLst>
            </p:cNvPr>
            <p:cNvSpPr/>
            <p:nvPr/>
          </p:nvSpPr>
          <p:spPr>
            <a:xfrm>
              <a:off x="1711477" y="3963573"/>
              <a:ext cx="1903451" cy="17129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47996638-FABD-414B-8884-D5C249869291}"/>
                </a:ext>
              </a:extLst>
            </p:cNvPr>
            <p:cNvSpPr txBox="1"/>
            <p:nvPr/>
          </p:nvSpPr>
          <p:spPr>
            <a:xfrm>
              <a:off x="2051931" y="4217794"/>
              <a:ext cx="1305068" cy="1124701"/>
            </a:xfrm>
            <a:prstGeom prst="rect">
              <a:avLst/>
            </a:prstGeom>
            <a:noFill/>
          </p:spPr>
          <p:txBody>
            <a:bodyPr wrap="square" rtlCol="0">
              <a:spAutoFit/>
            </a:bodyPr>
            <a:lstStyle/>
            <a:p>
              <a:r>
                <a:rPr lang="tr-TR" sz="2000" dirty="0"/>
                <a:t>Evren</a:t>
              </a:r>
            </a:p>
            <a:p>
              <a:r>
                <a:rPr lang="tr-TR" sz="2000" dirty="0"/>
                <a:t>Popülasyon</a:t>
              </a:r>
            </a:p>
            <a:p>
              <a:r>
                <a:rPr lang="tr-TR" sz="2000" dirty="0"/>
                <a:t>Ana kütle</a:t>
              </a:r>
            </a:p>
            <a:p>
              <a:r>
                <a:rPr lang="tr-TR" sz="2000" dirty="0"/>
                <a:t>Ana kitle</a:t>
              </a:r>
            </a:p>
          </p:txBody>
        </p:sp>
        <p:sp>
          <p:nvSpPr>
            <p:cNvPr id="8" name="Oval 7">
              <a:extLst>
                <a:ext uri="{FF2B5EF4-FFF2-40B4-BE49-F238E27FC236}">
                  <a16:creationId xmlns:a16="http://schemas.microsoft.com/office/drawing/2014/main" id="{434D78C3-E84E-430C-A686-9782C19E6FA6}"/>
                </a:ext>
              </a:extLst>
            </p:cNvPr>
            <p:cNvSpPr/>
            <p:nvPr/>
          </p:nvSpPr>
          <p:spPr>
            <a:xfrm>
              <a:off x="7203535" y="4217794"/>
              <a:ext cx="1146771" cy="11856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65544CF0-41AE-45B2-AF5D-730EFB3BA1FE}"/>
                </a:ext>
              </a:extLst>
            </p:cNvPr>
            <p:cNvSpPr txBox="1"/>
            <p:nvPr/>
          </p:nvSpPr>
          <p:spPr>
            <a:xfrm>
              <a:off x="7203536" y="4525374"/>
              <a:ext cx="1219727" cy="549273"/>
            </a:xfrm>
            <a:prstGeom prst="rect">
              <a:avLst/>
            </a:prstGeom>
            <a:noFill/>
          </p:spPr>
          <p:txBody>
            <a:bodyPr wrap="square" rtlCol="0">
              <a:spAutoFit/>
            </a:bodyPr>
            <a:lstStyle/>
            <a:p>
              <a:r>
                <a:rPr lang="tr-TR" dirty="0"/>
                <a:t>Örneklem veya Örnek</a:t>
              </a:r>
            </a:p>
          </p:txBody>
        </p:sp>
        <p:sp>
          <p:nvSpPr>
            <p:cNvPr id="10" name="Ok: Sağ 15">
              <a:extLst>
                <a:ext uri="{FF2B5EF4-FFF2-40B4-BE49-F238E27FC236}">
                  <a16:creationId xmlns:a16="http://schemas.microsoft.com/office/drawing/2014/main" id="{3E2ACE35-B68A-4C74-9408-C48790F91596}"/>
                </a:ext>
              </a:extLst>
            </p:cNvPr>
            <p:cNvSpPr/>
            <p:nvPr/>
          </p:nvSpPr>
          <p:spPr>
            <a:xfrm>
              <a:off x="4083852" y="4433950"/>
              <a:ext cx="2766841" cy="9058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4F99FF30-7F6C-4750-AC08-41B1815EDFAF}"/>
                </a:ext>
              </a:extLst>
            </p:cNvPr>
            <p:cNvSpPr txBox="1"/>
            <p:nvPr/>
          </p:nvSpPr>
          <p:spPr>
            <a:xfrm>
              <a:off x="4645856" y="4701579"/>
              <a:ext cx="1475295" cy="313870"/>
            </a:xfrm>
            <a:prstGeom prst="rect">
              <a:avLst/>
            </a:prstGeom>
            <a:noFill/>
          </p:spPr>
          <p:txBody>
            <a:bodyPr wrap="square" rtlCol="0">
              <a:spAutoFit/>
            </a:bodyPr>
            <a:lstStyle/>
            <a:p>
              <a:r>
                <a:rPr lang="tr-TR" dirty="0"/>
                <a:t>Örnekleme</a:t>
              </a:r>
            </a:p>
          </p:txBody>
        </p:sp>
      </p:grpSp>
    </p:spTree>
    <p:extLst>
      <p:ext uri="{BB962C8B-B14F-4D97-AF65-F5344CB8AC3E}">
        <p14:creationId xmlns:p14="http://schemas.microsoft.com/office/powerpoint/2010/main" val="3718660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Kasti (Yargısal)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058958"/>
            <a:ext cx="10406575" cy="365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400" dirty="0">
                <a:latin typeface="Tahoma" pitchFamily="34" charset="0"/>
                <a:cs typeface="Tahoma" pitchFamily="34" charset="0"/>
              </a:rPr>
              <a:t>	Yargısal örneklemede örneklemi oluşturan birimler araştırmacının, araştırma problemine cevap bulacağına inandığı kişilerden oluşmaktadır. </a:t>
            </a:r>
          </a:p>
          <a:p>
            <a:pPr algn="just" eaLnBrk="1" hangingPunct="1">
              <a:lnSpc>
                <a:spcPct val="150000"/>
              </a:lnSpc>
              <a:buClr>
                <a:schemeClr val="accent1"/>
              </a:buClr>
              <a:buSzPct val="100000"/>
            </a:pPr>
            <a:r>
              <a:rPr lang="tr-TR" sz="2400" dirty="0">
                <a:latin typeface="Tahoma" pitchFamily="34" charset="0"/>
                <a:cs typeface="Tahoma" pitchFamily="34" charset="0"/>
              </a:rPr>
              <a:t>	Kasti örneklemede, araştırmacı kendi bilgi ve tecrübesine dayanarak popülasyondan örneklem seçer. </a:t>
            </a:r>
          </a:p>
          <a:p>
            <a:pPr algn="just" eaLnBrk="1" hangingPunct="1">
              <a:lnSpc>
                <a:spcPct val="150000"/>
              </a:lnSpc>
              <a:buClr>
                <a:schemeClr val="accent1"/>
              </a:buClr>
              <a:buSzPct val="100000"/>
            </a:pPr>
            <a:r>
              <a:rPr lang="tr-TR" sz="2400" dirty="0">
                <a:latin typeface="Tahoma" pitchFamily="34" charset="0"/>
                <a:cs typeface="Tahoma" pitchFamily="34" charset="0"/>
              </a:rPr>
              <a:t>	Burada, araştırmacı araştırdığı konu ile ilgili sorulara cevap alabileceği kişilere ulaşmaya çalışır.</a:t>
            </a:r>
          </a:p>
        </p:txBody>
      </p:sp>
    </p:spTree>
    <p:extLst>
      <p:ext uri="{BB962C8B-B14F-4D97-AF65-F5344CB8AC3E}">
        <p14:creationId xmlns:p14="http://schemas.microsoft.com/office/powerpoint/2010/main" val="2840598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Kasti (Yargısal)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058958"/>
            <a:ext cx="10406575" cy="365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400" dirty="0">
                <a:latin typeface="Tahoma" pitchFamily="34" charset="0"/>
                <a:cs typeface="Tahoma" pitchFamily="34" charset="0"/>
              </a:rPr>
              <a:t>Araştırmacının takdirine bağlı olarak oluşturulmuştur. Araştırmacılar, hedef kitlenin anlayışı ile birlikte tamamen çalışmanın amacını dikkate alır. </a:t>
            </a:r>
            <a:r>
              <a:rPr lang="tr-TR" sz="2400" b="1" dirty="0">
                <a:latin typeface="Tahoma" pitchFamily="34" charset="0"/>
                <a:cs typeface="Tahoma" pitchFamily="34" charset="0"/>
              </a:rPr>
              <a:t>Örneğin,</a:t>
            </a:r>
            <a:r>
              <a:rPr lang="tr-TR" sz="2400" dirty="0">
                <a:latin typeface="Tahoma" pitchFamily="34" charset="0"/>
                <a:cs typeface="Tahoma" pitchFamily="34" charset="0"/>
              </a:rPr>
              <a:t> araştırmacılar yüksek lisans eğitimi almakla ilgilenen insanların düşünce sürecini anlamak istediklerinde. Seçim kriterleri şöyle olacaktır: “Yüksek lisans yapmakla ilgileniyor musunuz?” “Hayır” yanıtı verenler ise örnekleme dahil edilmeyecektir.</a:t>
            </a:r>
          </a:p>
        </p:txBody>
      </p:sp>
    </p:spTree>
    <p:extLst>
      <p:ext uri="{BB962C8B-B14F-4D97-AF65-F5344CB8AC3E}">
        <p14:creationId xmlns:p14="http://schemas.microsoft.com/office/powerpoint/2010/main" val="978076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Kota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058958"/>
            <a:ext cx="10406575" cy="550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400" dirty="0">
                <a:latin typeface="Tahoma" pitchFamily="34" charset="0"/>
                <a:cs typeface="Tahoma" pitchFamily="34" charset="0"/>
              </a:rPr>
              <a:t>	Bu örnekleme, katmanlı (tabakalı) örnekleme yönteminin olasılığa dayalı olmayan biçimidir. </a:t>
            </a:r>
            <a:r>
              <a:rPr lang="tr-TR" sz="2400" dirty="0"/>
              <a:t>Evrenin özelliklerini belirlediğine inanılan belli değişkenler dikkate alınarak örneklemin oluşturulması hedeflenir. Örneğin; sigaraya bağlı akciğer kanseri ile ilgili yapılacak bir araştırmada, hastanede yatan hasta sayısı 400 ise ve araştırmacı bunlardan 80 kişiyle görüşmeye karar vermişse araştırmada kullanılacak kota Q = 80/400=1/5’tir. Bu bağlamda araştırmacı saptadığı değişkenlerin oluşturduğu her alt gruptan istenilen 16 hasta ile görüşmelidir (Doç. Dr. Bülent Gürbüz, ders notu 2018; https://acikders.ankara.edu.tr/pluginfile.php/105487/mod_resource/content/1/ders%209%20evren%20ve%20orneklem%202.pdf).</a:t>
            </a:r>
          </a:p>
        </p:txBody>
      </p:sp>
    </p:spTree>
    <p:extLst>
      <p:ext uri="{BB962C8B-B14F-4D97-AF65-F5344CB8AC3E}">
        <p14:creationId xmlns:p14="http://schemas.microsoft.com/office/powerpoint/2010/main" val="4161133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Kota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058958"/>
            <a:ext cx="10406575" cy="550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400" dirty="0">
                <a:latin typeface="Tahoma" pitchFamily="34" charset="0"/>
                <a:cs typeface="Tahoma" pitchFamily="34" charset="0"/>
              </a:rPr>
              <a:t>Kota örneklemede, bu örnekleme tekniğinde üyelerin seçimi önceden belirlenmiş bir standarda göre yapılır. Bu durumda, belirli niteliklere dayalı bir örneklem oluşturulduğundan, oluşturulan örneklem, toplam popülasyonda bulunan aynı niteliklere sahip olacaktır. Örnek toplamanın hızlı bir yöntemidir.</a:t>
            </a:r>
            <a:endParaRPr lang="tr-TR" sz="2400" dirty="0"/>
          </a:p>
        </p:txBody>
      </p:sp>
    </p:spTree>
    <p:extLst>
      <p:ext uri="{BB962C8B-B14F-4D97-AF65-F5344CB8AC3E}">
        <p14:creationId xmlns:p14="http://schemas.microsoft.com/office/powerpoint/2010/main" val="623862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Kartopu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058958"/>
            <a:ext cx="10406575" cy="315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400" dirty="0">
                <a:latin typeface="Tahoma" pitchFamily="34" charset="0"/>
                <a:cs typeface="Tahoma" pitchFamily="34" charset="0"/>
              </a:rPr>
              <a:t>	Popülasyonun sınırlarının kesin olarak bilinemediği durumlarda kullanılır.</a:t>
            </a:r>
          </a:p>
          <a:p>
            <a:pPr algn="just" eaLnBrk="1" hangingPunct="1">
              <a:lnSpc>
                <a:spcPct val="150000"/>
              </a:lnSpc>
              <a:buClr>
                <a:schemeClr val="accent1"/>
              </a:buClr>
              <a:buSzPct val="100000"/>
            </a:pPr>
            <a:r>
              <a:rPr lang="tr-TR" sz="2400" dirty="0">
                <a:latin typeface="Tahoma" pitchFamily="34" charset="0"/>
                <a:cs typeface="Tahoma" pitchFamily="34" charset="0"/>
              </a:rPr>
              <a:t>	Bu örnekleme yönteminde, </a:t>
            </a:r>
            <a:r>
              <a:rPr lang="tr-TR" sz="2400" dirty="0"/>
              <a:t>herhangi bir şekilde evrendeki birimlerden birisiyle bağlantı kurulur. Sonra bağlantı kurulan kişinin yardımıyla bir başkasıyla, daha sonra yine aynı yolla bir başkasıyla temas kurulur. Böylelikle örneklem kartopu etkisi şeklinde, zincirleme olarak örnek büyütülür .</a:t>
            </a:r>
          </a:p>
        </p:txBody>
      </p:sp>
      <p:pic>
        <p:nvPicPr>
          <p:cNvPr id="3" name="Resim 2">
            <a:extLst>
              <a:ext uri="{FF2B5EF4-FFF2-40B4-BE49-F238E27FC236}">
                <a16:creationId xmlns:a16="http://schemas.microsoft.com/office/drawing/2014/main" id="{F3754851-3E73-EC3C-68F2-E97FF17B25C1}"/>
              </a:ext>
            </a:extLst>
          </p:cNvPr>
          <p:cNvPicPr>
            <a:picLocks noChangeAspect="1"/>
          </p:cNvPicPr>
          <p:nvPr/>
        </p:nvPicPr>
        <p:blipFill>
          <a:blip r:embed="rId3"/>
          <a:stretch>
            <a:fillRect/>
          </a:stretch>
        </p:blipFill>
        <p:spPr>
          <a:xfrm>
            <a:off x="7571232" y="3858768"/>
            <a:ext cx="4325113" cy="2999232"/>
          </a:xfrm>
          <a:prstGeom prst="rect">
            <a:avLst/>
          </a:prstGeom>
        </p:spPr>
      </p:pic>
    </p:spTree>
    <p:extLst>
      <p:ext uri="{BB962C8B-B14F-4D97-AF65-F5344CB8AC3E}">
        <p14:creationId xmlns:p14="http://schemas.microsoft.com/office/powerpoint/2010/main" val="573964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Kartopu Örnekleme Yöntemi</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058958"/>
            <a:ext cx="10406575" cy="54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300" dirty="0">
                <a:latin typeface="Tahoma" pitchFamily="34" charset="0"/>
                <a:cs typeface="Tahoma" pitchFamily="34" charset="0"/>
              </a:rPr>
              <a:t>Deneklerin izlenmesinin zor olduğu durumlarda araştırmacıların başvurduğu bir örnekleme yöntemidir. </a:t>
            </a:r>
            <a:r>
              <a:rPr lang="tr-TR" sz="2300" b="1" dirty="0">
                <a:latin typeface="Tahoma" pitchFamily="34" charset="0"/>
                <a:cs typeface="Tahoma" pitchFamily="34" charset="0"/>
              </a:rPr>
              <a:t>Örneğin, </a:t>
            </a:r>
            <a:r>
              <a:rPr lang="tr-TR" sz="2300" dirty="0">
                <a:latin typeface="Tahoma" pitchFamily="34" charset="0"/>
                <a:cs typeface="Tahoma" pitchFamily="34" charset="0"/>
              </a:rPr>
              <a:t>barınmayan insanları veya yasa dışı göçmenleri araştırmak son derece zor olacaktır. Bu gibi durumlarda, araştırmacılar, kartopu teorisini kullanarak, görüşme yapmak ve sonuçlar elde etmek için bu yöntemi izleyebilirler. Araştırmacılar ayrıca bu örnekleme yöntemini, örneğin HIV </a:t>
            </a:r>
            <a:r>
              <a:rPr lang="tr-TR" sz="2300" dirty="0" err="1">
                <a:latin typeface="Tahoma" pitchFamily="34" charset="0"/>
                <a:cs typeface="Tahoma" pitchFamily="34" charset="0"/>
              </a:rPr>
              <a:t>Aids</a:t>
            </a:r>
            <a:r>
              <a:rPr lang="tr-TR" sz="2300" dirty="0">
                <a:latin typeface="Tahoma" pitchFamily="34" charset="0"/>
                <a:cs typeface="Tahoma" pitchFamily="34" charset="0"/>
              </a:rPr>
              <a:t> hakkında bilgi toplamak için yapılan anketler gibi, konunun oldukça hassas olduğu ve açıkça tartışılmadığı durumlarda da uygularlar. Pek çok mağdur sorulara kolayca cevap vermeyecektir. Yine de araştırmacılar, mağdurlarla temasa geçmek ve bilgi toplamak için tanıdıkları kişilerle veya konuyla ilişkili gönüllülerle iletişim kurabilir.</a:t>
            </a:r>
            <a:endParaRPr lang="tr-TR" sz="2300" dirty="0"/>
          </a:p>
        </p:txBody>
      </p:sp>
    </p:spTree>
    <p:extLst>
      <p:ext uri="{BB962C8B-B14F-4D97-AF65-F5344CB8AC3E}">
        <p14:creationId xmlns:p14="http://schemas.microsoft.com/office/powerpoint/2010/main" val="2657231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67855" y="174953"/>
            <a:ext cx="11924145" cy="889966"/>
          </a:xfrm>
        </p:spPr>
        <p:txBody>
          <a:bodyPr/>
          <a:lstStyle/>
          <a:p>
            <a:pPr algn="ctr"/>
            <a:r>
              <a:rPr lang="tr-TR" sz="3000" dirty="0">
                <a:solidFill>
                  <a:schemeClr val="accent1"/>
                </a:solidFill>
                <a:effectLst/>
                <a:latin typeface="Times New Roman" panose="02020603050405020304" pitchFamily="18" charset="0"/>
                <a:cs typeface="Times New Roman" panose="02020603050405020304" pitchFamily="18" charset="0"/>
              </a:rPr>
              <a:t>Olasılıklı örnekleme ve olasılıklı olmayan örnekleme yöntemleri arasındaki fark</a:t>
            </a:r>
          </a:p>
        </p:txBody>
      </p:sp>
      <p:graphicFrame>
        <p:nvGraphicFramePr>
          <p:cNvPr id="3" name="Tablo 2">
            <a:extLst>
              <a:ext uri="{FF2B5EF4-FFF2-40B4-BE49-F238E27FC236}">
                <a16:creationId xmlns:a16="http://schemas.microsoft.com/office/drawing/2014/main" id="{9152A268-ED3B-7273-710F-3668E41357FF}"/>
              </a:ext>
            </a:extLst>
          </p:cNvPr>
          <p:cNvGraphicFramePr>
            <a:graphicFrameLocks noGrp="1"/>
          </p:cNvGraphicFramePr>
          <p:nvPr>
            <p:extLst>
              <p:ext uri="{D42A27DB-BD31-4B8C-83A1-F6EECF244321}">
                <p14:modId xmlns:p14="http://schemas.microsoft.com/office/powerpoint/2010/main" val="3208545094"/>
              </p:ext>
            </p:extLst>
          </p:nvPr>
        </p:nvGraphicFramePr>
        <p:xfrm>
          <a:off x="350982" y="1064919"/>
          <a:ext cx="11841018" cy="5792571"/>
        </p:xfrm>
        <a:graphic>
          <a:graphicData uri="http://schemas.openxmlformats.org/drawingml/2006/table">
            <a:tbl>
              <a:tblPr/>
              <a:tblGrid>
                <a:gridCol w="2969835">
                  <a:extLst>
                    <a:ext uri="{9D8B030D-6E8A-4147-A177-3AD203B41FA5}">
                      <a16:colId xmlns:a16="http://schemas.microsoft.com/office/drawing/2014/main" val="864973670"/>
                    </a:ext>
                  </a:extLst>
                </a:gridCol>
                <a:gridCol w="4234409">
                  <a:extLst>
                    <a:ext uri="{9D8B030D-6E8A-4147-A177-3AD203B41FA5}">
                      <a16:colId xmlns:a16="http://schemas.microsoft.com/office/drawing/2014/main" val="1334154899"/>
                    </a:ext>
                  </a:extLst>
                </a:gridCol>
                <a:gridCol w="4636774">
                  <a:extLst>
                    <a:ext uri="{9D8B030D-6E8A-4147-A177-3AD203B41FA5}">
                      <a16:colId xmlns:a16="http://schemas.microsoft.com/office/drawing/2014/main" val="3132107132"/>
                    </a:ext>
                  </a:extLst>
                </a:gridCol>
              </a:tblGrid>
              <a:tr h="723962">
                <a:tc>
                  <a:txBody>
                    <a:bodyPr/>
                    <a:lstStyle/>
                    <a:p>
                      <a:endParaRPr lang="tr-TR" sz="1200" dirty="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2400" b="1" dirty="0">
                          <a:effectLst/>
                          <a:latin typeface="Fira Sans" panose="020B0503050000020004" pitchFamily="34" charset="0"/>
                        </a:rPr>
                        <a:t>Olasılık Örnekleme Yöntemleri</a:t>
                      </a:r>
                      <a:endParaRPr lang="tr-TR" sz="2400" dirty="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2400" b="1" dirty="0">
                          <a:effectLst/>
                          <a:latin typeface="Fira Sans" panose="020B0503050000020004" pitchFamily="34" charset="0"/>
                        </a:rPr>
                        <a:t>Olasılıksız Örnekleme Yöntemleri</a:t>
                      </a:r>
                      <a:endParaRPr lang="tr-TR" sz="2400" dirty="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615857346"/>
                  </a:ext>
                </a:extLst>
              </a:tr>
              <a:tr h="964805">
                <a:tc>
                  <a:txBody>
                    <a:bodyPr/>
                    <a:lstStyle/>
                    <a:p>
                      <a:pPr algn="l"/>
                      <a:r>
                        <a:rPr lang="tr-TR" sz="1800" b="1" dirty="0">
                          <a:effectLst/>
                          <a:latin typeface="Fira Sans" panose="020B0503050000020004" pitchFamily="34" charset="0"/>
                        </a:rPr>
                        <a:t>Tanım</a:t>
                      </a:r>
                      <a:endParaRPr lang="tr-TR" sz="1800" dirty="0">
                        <a:effectLst/>
                        <a:latin typeface="Fira Sans" panose="020B0503050000020004" pitchFamily="34" charset="0"/>
                      </a:endParaRPr>
                    </a:p>
                  </a:txBody>
                  <a:tcPr marL="35585" marR="35585" marT="17792" marB="1779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dirty="0">
                          <a:effectLst/>
                          <a:latin typeface="Fira Sans" panose="020B0503050000020004" pitchFamily="34" charset="0"/>
                        </a:rPr>
                        <a:t>Olasılık Örneklemesi, olasılık teorisine dayalı bir yöntem kullanılarak daha büyük bir popülasyondan örneklerin seçildiği bir örnekleme tekniğidir.</a:t>
                      </a:r>
                      <a:endParaRPr lang="tr-TR" sz="1200" dirty="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a:effectLst/>
                          <a:latin typeface="Fira Sans" panose="020B0503050000020004" pitchFamily="34" charset="0"/>
                        </a:rPr>
                        <a:t>Olasılıksız örnekleme, araştırmacının rastgele seçimden ziyade araştırmacının öznel yargısına dayalı olarak örnekleri seçtiği bir örnekleme tekniğidir.</a:t>
                      </a:r>
                      <a:endParaRPr lang="tr-TR" sz="120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81838291"/>
                  </a:ext>
                </a:extLst>
              </a:tr>
              <a:tr h="350062">
                <a:tc>
                  <a:txBody>
                    <a:bodyPr/>
                    <a:lstStyle/>
                    <a:p>
                      <a:pPr algn="l"/>
                      <a:r>
                        <a:rPr lang="tr-TR" sz="1800" b="1">
                          <a:effectLst/>
                          <a:latin typeface="Fira Sans" panose="020B0503050000020004" pitchFamily="34" charset="0"/>
                        </a:rPr>
                        <a:t>Alternatif Olarak Bilinen</a:t>
                      </a:r>
                      <a:endParaRPr lang="tr-TR" sz="1800">
                        <a:effectLst/>
                        <a:latin typeface="Fira Sans" panose="020B0503050000020004" pitchFamily="34" charset="0"/>
                      </a:endParaRPr>
                    </a:p>
                  </a:txBody>
                  <a:tcPr marL="35585" marR="35585" marT="17792" marB="1779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dirty="0">
                          <a:effectLst/>
                          <a:latin typeface="Fira Sans" panose="020B0503050000020004" pitchFamily="34" charset="0"/>
                        </a:rPr>
                        <a:t>Rastgele örnekleme yöntemi.</a:t>
                      </a:r>
                      <a:endParaRPr lang="tr-TR" sz="1200" dirty="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a:effectLst/>
                          <a:latin typeface="Fira Sans" panose="020B0503050000020004" pitchFamily="34" charset="0"/>
                        </a:rPr>
                        <a:t>Rastgele olmayan örnekleme yöntemi</a:t>
                      </a:r>
                      <a:endParaRPr lang="tr-TR" sz="120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590301938"/>
                  </a:ext>
                </a:extLst>
              </a:tr>
              <a:tr h="292475">
                <a:tc>
                  <a:txBody>
                    <a:bodyPr/>
                    <a:lstStyle/>
                    <a:p>
                      <a:pPr algn="l"/>
                      <a:r>
                        <a:rPr lang="tr-TR" sz="1800" b="1" dirty="0">
                          <a:effectLst/>
                          <a:latin typeface="Fira Sans" panose="020B0503050000020004" pitchFamily="34" charset="0"/>
                        </a:rPr>
                        <a:t>Nüfus seçimi</a:t>
                      </a:r>
                      <a:endParaRPr lang="tr-TR" sz="1800" dirty="0">
                        <a:effectLst/>
                        <a:latin typeface="Fira Sans" panose="020B0503050000020004" pitchFamily="34" charset="0"/>
                      </a:endParaRPr>
                    </a:p>
                  </a:txBody>
                  <a:tcPr marL="35585" marR="35585" marT="17792" marB="1779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a:effectLst/>
                          <a:latin typeface="Fira Sans" panose="020B0503050000020004" pitchFamily="34" charset="0"/>
                        </a:rPr>
                        <a:t>Popülasyon rastgele seçilir.</a:t>
                      </a:r>
                      <a:endParaRPr lang="tr-TR" sz="120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a:effectLst/>
                          <a:latin typeface="Fira Sans" panose="020B0503050000020004" pitchFamily="34" charset="0"/>
                        </a:rPr>
                        <a:t>Popülasyon keyfi olarak seçilir.</a:t>
                      </a:r>
                      <a:endParaRPr lang="tr-TR" sz="120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69492735"/>
                  </a:ext>
                </a:extLst>
              </a:tr>
              <a:tr h="292475">
                <a:tc>
                  <a:txBody>
                    <a:bodyPr/>
                    <a:lstStyle/>
                    <a:p>
                      <a:pPr algn="l"/>
                      <a:r>
                        <a:rPr lang="tr-TR" sz="1800" b="1">
                          <a:effectLst/>
                          <a:latin typeface="Fira Sans" panose="020B0503050000020004" pitchFamily="34" charset="0"/>
                        </a:rPr>
                        <a:t>Doğa</a:t>
                      </a:r>
                      <a:endParaRPr lang="tr-TR" sz="1800">
                        <a:effectLst/>
                        <a:latin typeface="Fira Sans" panose="020B0503050000020004" pitchFamily="34" charset="0"/>
                      </a:endParaRPr>
                    </a:p>
                  </a:txBody>
                  <a:tcPr marL="35585" marR="35585" marT="17792" marB="1779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a:effectLst/>
                          <a:latin typeface="Fira Sans" panose="020B0503050000020004" pitchFamily="34" charset="0"/>
                        </a:rPr>
                        <a:t>Araştırma kesindir.</a:t>
                      </a:r>
                      <a:endParaRPr lang="tr-TR" sz="120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a:effectLst/>
                          <a:latin typeface="Fira Sans" panose="020B0503050000020004" pitchFamily="34" charset="0"/>
                        </a:rPr>
                        <a:t>Araştırma keşif amaçlıdır.</a:t>
                      </a:r>
                      <a:endParaRPr lang="tr-TR" sz="120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02343141"/>
                  </a:ext>
                </a:extLst>
              </a:tr>
              <a:tr h="657434">
                <a:tc>
                  <a:txBody>
                    <a:bodyPr/>
                    <a:lstStyle/>
                    <a:p>
                      <a:pPr algn="l"/>
                      <a:r>
                        <a:rPr lang="tr-TR" sz="1800" b="1" dirty="0">
                          <a:effectLst/>
                          <a:latin typeface="Fira Sans" panose="020B0503050000020004" pitchFamily="34" charset="0"/>
                        </a:rPr>
                        <a:t>Örneklem</a:t>
                      </a:r>
                      <a:endParaRPr lang="tr-TR" sz="1800" dirty="0">
                        <a:effectLst/>
                        <a:latin typeface="Fira Sans" panose="020B0503050000020004" pitchFamily="34" charset="0"/>
                      </a:endParaRPr>
                    </a:p>
                  </a:txBody>
                  <a:tcPr marL="35585" marR="35585" marT="17792" marB="1779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dirty="0">
                          <a:effectLst/>
                          <a:latin typeface="Fira Sans" panose="020B0503050000020004" pitchFamily="34" charset="0"/>
                        </a:rPr>
                        <a:t>Örnekleme karar vermenin bir yöntemi olduğundan, nüfus demografisi kesin olarak temsil edilir.</a:t>
                      </a:r>
                      <a:endParaRPr lang="tr-TR" sz="1200" dirty="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dirty="0">
                          <a:effectLst/>
                          <a:latin typeface="Fira Sans" panose="020B0503050000020004" pitchFamily="34" charset="0"/>
                        </a:rPr>
                        <a:t>Örnekleme yöntemi keyfi olduğundan, nüfus demografisi gösterimi neredeyse her zaman çarpıktır.</a:t>
                      </a:r>
                      <a:endParaRPr lang="tr-TR" sz="1200" dirty="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240682799"/>
                  </a:ext>
                </a:extLst>
              </a:tr>
              <a:tr h="964805">
                <a:tc>
                  <a:txBody>
                    <a:bodyPr/>
                    <a:lstStyle/>
                    <a:p>
                      <a:pPr algn="l"/>
                      <a:r>
                        <a:rPr lang="tr-TR" sz="1800" b="1" dirty="0">
                          <a:effectLst/>
                          <a:latin typeface="Fira Sans" panose="020B0503050000020004" pitchFamily="34" charset="0"/>
                        </a:rPr>
                        <a:t>Geçen süre</a:t>
                      </a:r>
                      <a:endParaRPr lang="tr-TR" sz="1800" dirty="0">
                        <a:effectLst/>
                        <a:latin typeface="Fira Sans" panose="020B0503050000020004" pitchFamily="34" charset="0"/>
                      </a:endParaRPr>
                    </a:p>
                  </a:txBody>
                  <a:tcPr marL="35585" marR="35585" marT="17792" marB="1779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dirty="0">
                          <a:effectLst/>
                          <a:latin typeface="Fira Sans" panose="020B0503050000020004" pitchFamily="34" charset="0"/>
                        </a:rPr>
                        <a:t>Araştırma tasarımı, pazar araştırması çalışması başlamadan önce seçim parametrelerini tanımladığı için yürütülmesi daha uzun sürer.</a:t>
                      </a:r>
                      <a:endParaRPr lang="tr-TR" sz="1200" dirty="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a:effectLst/>
                          <a:latin typeface="Fira Sans" panose="020B0503050000020004" pitchFamily="34" charset="0"/>
                        </a:rPr>
                        <a:t>Bu tür örnekleme yöntemi, ne örnek ne de örneğin seçim kriterleri tanımsız olduğundan hızlıdır.</a:t>
                      </a:r>
                      <a:endParaRPr lang="tr-TR" sz="120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68429885"/>
                  </a:ext>
                </a:extLst>
              </a:tr>
              <a:tr h="657434">
                <a:tc>
                  <a:txBody>
                    <a:bodyPr/>
                    <a:lstStyle/>
                    <a:p>
                      <a:pPr algn="l"/>
                      <a:r>
                        <a:rPr lang="tr-TR" sz="1800" b="1" dirty="0">
                          <a:effectLst/>
                          <a:latin typeface="Fira Sans" panose="020B0503050000020004" pitchFamily="34" charset="0"/>
                        </a:rPr>
                        <a:t>Sonuçlar</a:t>
                      </a:r>
                      <a:endParaRPr lang="tr-TR" sz="1800" dirty="0">
                        <a:effectLst/>
                        <a:latin typeface="Fira Sans" panose="020B0503050000020004" pitchFamily="34" charset="0"/>
                      </a:endParaRPr>
                    </a:p>
                  </a:txBody>
                  <a:tcPr marL="35585" marR="35585" marT="17792" marB="1779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a:effectLst/>
                          <a:latin typeface="Fira Sans" panose="020B0503050000020004" pitchFamily="34" charset="0"/>
                        </a:rPr>
                        <a:t>Bu tür örnekleme tamamen tarafsızdır ve bu nedenle sonuçlar da tarafsız ve kesindir.</a:t>
                      </a:r>
                      <a:endParaRPr lang="tr-TR" sz="120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a:effectLst/>
                          <a:latin typeface="Fira Sans" panose="020B0503050000020004" pitchFamily="34" charset="0"/>
                        </a:rPr>
                        <a:t>Bu tür örnekleme tamamen taraflıdır ve bu nedenle sonuçlar da taraflıdır, bu da araştırmayı spekülatif hale getirir.</a:t>
                      </a:r>
                      <a:endParaRPr lang="tr-TR" sz="120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297523216"/>
                  </a:ext>
                </a:extLst>
              </a:tr>
              <a:tr h="811119">
                <a:tc>
                  <a:txBody>
                    <a:bodyPr/>
                    <a:lstStyle/>
                    <a:p>
                      <a:pPr algn="l"/>
                      <a:r>
                        <a:rPr lang="tr-TR" sz="1800" b="1" dirty="0">
                          <a:effectLst/>
                          <a:latin typeface="Fira Sans" panose="020B0503050000020004" pitchFamily="34" charset="0"/>
                        </a:rPr>
                        <a:t>Hipotez</a:t>
                      </a:r>
                      <a:endParaRPr lang="tr-TR" sz="1800" dirty="0">
                        <a:effectLst/>
                        <a:latin typeface="Fira Sans" panose="020B0503050000020004" pitchFamily="34" charset="0"/>
                      </a:endParaRPr>
                    </a:p>
                  </a:txBody>
                  <a:tcPr marL="35585" marR="35585" marT="17792" marB="17792">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dirty="0">
                          <a:effectLst/>
                          <a:latin typeface="Fira Sans" panose="020B0503050000020004" pitchFamily="34" charset="0"/>
                        </a:rPr>
                        <a:t>Olasılık örneklemesinde, çalışmaya başlamadan önce altında yatan bir hipotez vardır ve bu yöntemin amacı hipotezi kanıtlamaktır.</a:t>
                      </a:r>
                      <a:endParaRPr lang="tr-TR" sz="1200" dirty="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tr-TR" sz="1200" b="0" dirty="0">
                          <a:effectLst/>
                          <a:latin typeface="Fira Sans" panose="020B0503050000020004" pitchFamily="34" charset="0"/>
                        </a:rPr>
                        <a:t>Olasılıksız örneklemede, araştırma çalışması yapıldıktan sonra hipotez türetilir.</a:t>
                      </a:r>
                      <a:endParaRPr lang="tr-TR" sz="1200" dirty="0">
                        <a:effectLst/>
                        <a:latin typeface="Fira Sans" panose="020B0503050000020004" pitchFamily="34" charset="0"/>
                      </a:endParaRPr>
                    </a:p>
                  </a:txBody>
                  <a:tcPr marL="35585" marR="35585" marT="17792" marB="1779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56700760"/>
                  </a:ext>
                </a:extLst>
              </a:tr>
            </a:tbl>
          </a:graphicData>
        </a:graphic>
      </p:graphicFrame>
    </p:spTree>
    <p:extLst>
      <p:ext uri="{BB962C8B-B14F-4D97-AF65-F5344CB8AC3E}">
        <p14:creationId xmlns:p14="http://schemas.microsoft.com/office/powerpoint/2010/main" val="376184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Olasılık Örneklemesinin Avantajları Nelerdir?</a:t>
            </a:r>
          </a:p>
        </p:txBody>
      </p:sp>
      <p:sp>
        <p:nvSpPr>
          <p:cNvPr id="6" name="4 Metin Yer Tutucusu"/>
          <p:cNvSpPr txBox="1">
            <a:spLocks/>
          </p:cNvSpPr>
          <p:nvPr/>
        </p:nvSpPr>
        <p:spPr bwMode="auto">
          <a:xfrm>
            <a:off x="704088" y="1058958"/>
            <a:ext cx="10607925" cy="54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400" b="1" dirty="0">
                <a:latin typeface="Times New Roman" panose="02020603050405020304" pitchFamily="18" charset="0"/>
                <a:cs typeface="Times New Roman" panose="02020603050405020304" pitchFamily="18" charset="0"/>
              </a:rPr>
              <a:t>Örnek Yanlılığının Az Oluşu: </a:t>
            </a:r>
            <a:r>
              <a:rPr lang="tr-TR" sz="2400" dirty="0">
                <a:latin typeface="Times New Roman" panose="02020603050405020304" pitchFamily="18" charset="0"/>
                <a:cs typeface="Times New Roman" panose="02020603050405020304" pitchFamily="18" charset="0"/>
              </a:rPr>
              <a:t>Olasılık örnekleme yöntemini kullanarak, bir popülasyondan türetilen örnekte önyargı ihmal edilebilir veya yok olabilir. Örneklemin seçimi esas olarak araştırmacının anlayışını ve çıkarımını gösterir. Olasılık örneklemesi , örnek popülasyonu uygun şekilde temsil ettiği için daha yüksek kalitede veri toplanmasına yol açar .</a:t>
            </a:r>
          </a:p>
          <a:p>
            <a:pPr algn="just" eaLnBrk="1" hangingPunct="1">
              <a:lnSpc>
                <a:spcPct val="150000"/>
              </a:lnSpc>
              <a:buClr>
                <a:schemeClr val="accent1"/>
              </a:buClr>
              <a:buSzPct val="100000"/>
            </a:pPr>
            <a:r>
              <a:rPr lang="tr-TR" sz="2400" b="1" dirty="0">
                <a:latin typeface="Times New Roman" panose="02020603050405020304" pitchFamily="18" charset="0"/>
                <a:cs typeface="Times New Roman" panose="02020603050405020304" pitchFamily="18" charset="0"/>
              </a:rPr>
              <a:t>Örneklem Genişliği:</a:t>
            </a:r>
            <a:r>
              <a:rPr lang="tr-TR" sz="2400" dirty="0">
                <a:latin typeface="Times New Roman" panose="02020603050405020304" pitchFamily="18" charset="0"/>
                <a:cs typeface="Times New Roman" panose="02020603050405020304" pitchFamily="18" charset="0"/>
              </a:rPr>
              <a:t> Nüfus çok geniş ve çeşitli olduğunda, verilerin tek bir demografiye doğru eğilmemesi için yeterli temsile sahip olmak esastır . </a:t>
            </a:r>
          </a:p>
          <a:p>
            <a:pPr algn="just" eaLnBrk="1" hangingPunct="1">
              <a:lnSpc>
                <a:spcPct val="150000"/>
              </a:lnSpc>
              <a:buClr>
                <a:schemeClr val="accent1"/>
              </a:buClr>
              <a:buSzPct val="100000"/>
            </a:pPr>
            <a:r>
              <a:rPr lang="tr-TR" sz="2400" b="1" dirty="0">
                <a:latin typeface="Times New Roman" panose="02020603050405020304" pitchFamily="18" charset="0"/>
                <a:cs typeface="Times New Roman" panose="02020603050405020304" pitchFamily="18" charset="0"/>
              </a:rPr>
              <a:t>Doğru Örnekleme oluşturulma kolaylığı: </a:t>
            </a:r>
            <a:r>
              <a:rPr lang="tr-TR" sz="2400" dirty="0">
                <a:latin typeface="Times New Roman" panose="02020603050405020304" pitchFamily="18" charset="0"/>
                <a:cs typeface="Times New Roman" panose="02020603050405020304" pitchFamily="18" charset="0"/>
              </a:rPr>
              <a:t>Olasılık örneklemesi, araştırmacıların doğru bir örnekleme planlamasına ve oluşturmasına yardımcı olur. </a:t>
            </a:r>
          </a:p>
        </p:txBody>
      </p:sp>
    </p:spTree>
    <p:extLst>
      <p:ext uri="{BB962C8B-B14F-4D97-AF65-F5344CB8AC3E}">
        <p14:creationId xmlns:p14="http://schemas.microsoft.com/office/powerpoint/2010/main" val="2246522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Olasılıksız Örneklemenin Avantajları Nelerdir?</a:t>
            </a:r>
            <a:endPar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058958"/>
            <a:ext cx="10406575" cy="54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300" b="1" dirty="0">
                <a:latin typeface="Tahoma" pitchFamily="34" charset="0"/>
                <a:cs typeface="Tahoma" pitchFamily="34" charset="0"/>
              </a:rPr>
              <a:t>Bir hipotez oluşturun: </a:t>
            </a:r>
            <a:r>
              <a:rPr lang="tr-TR" sz="2300" dirty="0">
                <a:latin typeface="Tahoma" pitchFamily="34" charset="0"/>
                <a:cs typeface="Tahoma" pitchFamily="34" charset="0"/>
              </a:rPr>
              <a:t>Araştırmacılar olasılıklı olmayan örnekleme yöntemini kullanır önceden hiçbir bilgi mevcut olmadığında bir varsayım oluşturmak. Bu yöntem, verilerin anında geri döndürülmesine yardımcı olur ve daha fazla araştırma için bir temel oluşturur.</a:t>
            </a:r>
          </a:p>
          <a:p>
            <a:pPr algn="just" eaLnBrk="1" hangingPunct="1">
              <a:lnSpc>
                <a:spcPct val="150000"/>
              </a:lnSpc>
              <a:buClr>
                <a:schemeClr val="accent1"/>
              </a:buClr>
              <a:buSzPct val="100000"/>
            </a:pPr>
            <a:r>
              <a:rPr lang="tr-TR" sz="2300" b="1" dirty="0">
                <a:latin typeface="Tahoma" pitchFamily="34" charset="0"/>
                <a:cs typeface="Tahoma" pitchFamily="34" charset="0"/>
              </a:rPr>
              <a:t>Keşfedici araştırma:</a:t>
            </a:r>
            <a:r>
              <a:rPr lang="tr-TR" sz="2300" dirty="0">
                <a:latin typeface="Tahoma" pitchFamily="34" charset="0"/>
                <a:cs typeface="Tahoma" pitchFamily="34" charset="0"/>
              </a:rPr>
              <a:t> Araştırmacılar, nitel araştırma, pilot çalışmalar veya keşif araştırmaları yürütürken bu örnekleme tekniğini yaygın olarak kullanırlar .</a:t>
            </a:r>
          </a:p>
          <a:p>
            <a:pPr algn="just" eaLnBrk="1" hangingPunct="1">
              <a:lnSpc>
                <a:spcPct val="150000"/>
              </a:lnSpc>
              <a:buClr>
                <a:schemeClr val="accent1"/>
              </a:buClr>
              <a:buSzPct val="100000"/>
            </a:pPr>
            <a:r>
              <a:rPr lang="tr-TR" sz="2300" b="1" dirty="0">
                <a:latin typeface="Tahoma" pitchFamily="34" charset="0"/>
                <a:cs typeface="Tahoma" pitchFamily="34" charset="0"/>
              </a:rPr>
              <a:t>Bütçe ve zaman kısıtlamaları:</a:t>
            </a:r>
            <a:r>
              <a:rPr lang="tr-TR" sz="2300" dirty="0">
                <a:latin typeface="Tahoma" pitchFamily="34" charset="0"/>
                <a:cs typeface="Tahoma" pitchFamily="34" charset="0"/>
              </a:rPr>
              <a:t> Bütçe ve zaman kısıtlamaları olduğunda ve bazı ön verilerin toplanması gerektiğinde olasılık dışı yöntem. Anket tasarımı katı olmadığından, katılımcıları rastgele seçmek ve anketi veya anketi doldurmalarını sağlamak daha kolaydır.</a:t>
            </a:r>
            <a:endParaRPr lang="tr-TR" sz="2300" dirty="0"/>
          </a:p>
        </p:txBody>
      </p:sp>
    </p:spTree>
    <p:extLst>
      <p:ext uri="{BB962C8B-B14F-4D97-AF65-F5344CB8AC3E}">
        <p14:creationId xmlns:p14="http://schemas.microsoft.com/office/powerpoint/2010/main" val="2465910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78691" y="301525"/>
            <a:ext cx="11610109" cy="639767"/>
          </a:xfrm>
        </p:spPr>
        <p:txBody>
          <a:bodyPr/>
          <a:lstStyle/>
          <a:p>
            <a:r>
              <a:rPr lang="tr-TR" sz="3400" dirty="0">
                <a:solidFill>
                  <a:schemeClr val="accent1"/>
                </a:solidFill>
                <a:effectLst/>
                <a:latin typeface="Times New Roman" panose="02020603050405020304" pitchFamily="18" charset="0"/>
                <a:cs typeface="Times New Roman" panose="02020603050405020304" pitchFamily="18" charset="0"/>
              </a:rPr>
              <a:t>Kullanacağınız örnekleme türüne nasıl karar veriyorsunuz?</a:t>
            </a:r>
          </a:p>
        </p:txBody>
      </p:sp>
      <p:sp>
        <p:nvSpPr>
          <p:cNvPr id="6" name="4 Metin Yer Tutucusu"/>
          <p:cNvSpPr txBox="1">
            <a:spLocks/>
          </p:cNvSpPr>
          <p:nvPr/>
        </p:nvSpPr>
        <p:spPr bwMode="auto">
          <a:xfrm>
            <a:off x="544946" y="1058958"/>
            <a:ext cx="11240654" cy="54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buClr>
                <a:schemeClr val="accent1"/>
              </a:buClr>
              <a:buSzPct val="100000"/>
            </a:pPr>
            <a:r>
              <a:rPr lang="tr-TR" sz="2300" dirty="0">
                <a:latin typeface="Tahoma" pitchFamily="34" charset="0"/>
                <a:cs typeface="Tahoma" pitchFamily="34" charset="0"/>
              </a:rPr>
              <a:t>Herhangi bir araştırma için, çalışmanızın amaçlarına ulaşmak için doğru bir örnekleme yöntemi seçmek önemlidir. Örneklemenizin etkinliği çeşitli faktörlere bağlıdır. İşte uzman araştırmacıların en iyi örnekleme yöntemine karar vermek için izledikleri bazı adımlar.</a:t>
            </a:r>
          </a:p>
          <a:p>
            <a:pPr algn="just" eaLnBrk="1" hangingPunct="1">
              <a:lnSpc>
                <a:spcPct val="150000"/>
              </a:lnSpc>
              <a:buClr>
                <a:schemeClr val="accent1"/>
              </a:buClr>
              <a:buSzPct val="100000"/>
            </a:pPr>
            <a:r>
              <a:rPr lang="tr-TR" sz="2300" dirty="0">
                <a:latin typeface="Tahoma" pitchFamily="34" charset="0"/>
                <a:cs typeface="Tahoma" pitchFamily="34" charset="0"/>
              </a:rPr>
              <a:t>Araştırma hedeflerini not edin. Genel olarak, maliyet, kesinlik veya doğruluğun bir kombinasyonu olmalıdır.</a:t>
            </a:r>
          </a:p>
          <a:p>
            <a:pPr algn="just" eaLnBrk="1" hangingPunct="1">
              <a:lnSpc>
                <a:spcPct val="150000"/>
              </a:lnSpc>
              <a:buClr>
                <a:schemeClr val="accent1"/>
              </a:buClr>
              <a:buSzPct val="100000"/>
            </a:pPr>
            <a:r>
              <a:rPr lang="tr-TR" sz="2300" dirty="0">
                <a:latin typeface="Tahoma" pitchFamily="34" charset="0"/>
                <a:cs typeface="Tahoma" pitchFamily="34" charset="0"/>
              </a:rPr>
              <a:t>Potansiyel olarak araştırma hedeflerine ulaşabilecek etkili örnekleme tekniklerini belirleyin.</a:t>
            </a:r>
          </a:p>
          <a:p>
            <a:pPr algn="just" eaLnBrk="1" hangingPunct="1">
              <a:lnSpc>
                <a:spcPct val="150000"/>
              </a:lnSpc>
              <a:buClr>
                <a:schemeClr val="accent1"/>
              </a:buClr>
              <a:buSzPct val="100000"/>
            </a:pPr>
            <a:r>
              <a:rPr lang="tr-TR" sz="2300" dirty="0">
                <a:latin typeface="Tahoma" pitchFamily="34" charset="0"/>
                <a:cs typeface="Tahoma" pitchFamily="34" charset="0"/>
              </a:rPr>
              <a:t>Bu yöntemlerin her birini test edin ve amacınıza ulaşmanıza yardımcı olup olmadıklarını inceleyin. Araştırma için en uygun yöntemi seçin.</a:t>
            </a:r>
            <a:endParaRPr lang="tr-TR" sz="2300" dirty="0"/>
          </a:p>
        </p:txBody>
      </p:sp>
    </p:spTree>
    <p:extLst>
      <p:ext uri="{BB962C8B-B14F-4D97-AF65-F5344CB8AC3E}">
        <p14:creationId xmlns:p14="http://schemas.microsoft.com/office/powerpoint/2010/main" val="383464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E599DC8-67F3-6938-4C89-7BC2F70D9F22}"/>
              </a:ext>
            </a:extLst>
          </p:cNvPr>
          <p:cNvPicPr>
            <a:picLocks noChangeAspect="1"/>
          </p:cNvPicPr>
          <p:nvPr/>
        </p:nvPicPr>
        <p:blipFill rotWithShape="1">
          <a:blip r:embed="rId2"/>
          <a:srcRect l="9674" t="11334" r="27776" b="6666"/>
          <a:stretch/>
        </p:blipFill>
        <p:spPr>
          <a:xfrm>
            <a:off x="0" y="0"/>
            <a:ext cx="12192000" cy="6858000"/>
          </a:xfrm>
          <a:prstGeom prst="rect">
            <a:avLst/>
          </a:prstGeom>
        </p:spPr>
      </p:pic>
    </p:spTree>
    <p:extLst>
      <p:ext uri="{BB962C8B-B14F-4D97-AF65-F5344CB8AC3E}">
        <p14:creationId xmlns:p14="http://schemas.microsoft.com/office/powerpoint/2010/main" val="1182064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470EF4-1E3F-F64D-4D4B-D588F07452EA}"/>
              </a:ext>
            </a:extLst>
          </p:cNvPr>
          <p:cNvSpPr>
            <a:spLocks noGrp="1"/>
          </p:cNvSpPr>
          <p:nvPr>
            <p:ph idx="1"/>
          </p:nvPr>
        </p:nvSpPr>
        <p:spPr>
          <a:xfrm>
            <a:off x="1625600" y="2423160"/>
            <a:ext cx="9956800" cy="1673352"/>
          </a:xfrm>
        </p:spPr>
        <p:txBody>
          <a:bodyPr>
            <a:normAutofit/>
          </a:bodyPr>
          <a:lstStyle/>
          <a:p>
            <a:pPr marL="0" indent="0" algn="r">
              <a:buNone/>
            </a:pPr>
            <a:r>
              <a:rPr lang="tr-TR" sz="6600" dirty="0"/>
              <a:t>TEŞEKKÜRLER</a:t>
            </a:r>
          </a:p>
        </p:txBody>
      </p:sp>
    </p:spTree>
    <p:extLst>
      <p:ext uri="{BB962C8B-B14F-4D97-AF65-F5344CB8AC3E}">
        <p14:creationId xmlns:p14="http://schemas.microsoft.com/office/powerpoint/2010/main" val="362110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162EEA39-6154-64DF-A4F2-832F7E7DFB54}"/>
              </a:ext>
            </a:extLst>
          </p:cNvPr>
          <p:cNvPicPr>
            <a:picLocks noChangeAspect="1"/>
          </p:cNvPicPr>
          <p:nvPr/>
        </p:nvPicPr>
        <p:blipFill rotWithShape="1">
          <a:blip r:embed="rId3"/>
          <a:srcRect l="26188" t="22719" r="26475" b="14518"/>
          <a:stretch/>
        </p:blipFill>
        <p:spPr>
          <a:xfrm>
            <a:off x="809470" y="284814"/>
            <a:ext cx="10822898" cy="4901784"/>
          </a:xfrm>
          <a:prstGeom prst="rect">
            <a:avLst/>
          </a:prstGeom>
        </p:spPr>
      </p:pic>
    </p:spTree>
    <p:extLst>
      <p:ext uri="{BB962C8B-B14F-4D97-AF65-F5344CB8AC3E}">
        <p14:creationId xmlns:p14="http://schemas.microsoft.com/office/powerpoint/2010/main" val="251309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pPr algn="ctr"/>
            <a:r>
              <a:rPr lang="tr-TR" sz="3600" u="sng" dirty="0">
                <a:solidFill>
                  <a:schemeClr val="tx1"/>
                </a:solidFill>
                <a:effectLst/>
                <a:latin typeface="Times New Roman" panose="02020603050405020304" pitchFamily="18" charset="0"/>
                <a:cs typeface="Times New Roman" panose="02020603050405020304" pitchFamily="18" charset="0"/>
              </a:rPr>
              <a:t>Evren-Örneklem-Örnek</a:t>
            </a:r>
            <a:endParaRPr lang="tr-TR" sz="3600" b="1" u="sng" dirty="0">
              <a:solidFill>
                <a:schemeClr val="tx1"/>
              </a:solidFill>
              <a:effectLst/>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335024"/>
            <a:ext cx="10406575" cy="511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Aynı özelliğe sahip fertlerin bir araya getirdiği topluluğa </a:t>
            </a:r>
            <a:r>
              <a:rPr lang="tr-TR" sz="2400" b="1" dirty="0">
                <a:latin typeface="Tahoma" pitchFamily="34" charset="0"/>
                <a:cs typeface="Tahoma" pitchFamily="34" charset="0"/>
              </a:rPr>
              <a:t>POPULASYON/ANAKÜTLE/EVREN </a:t>
            </a:r>
            <a:r>
              <a:rPr lang="tr-TR" sz="2400" dirty="0">
                <a:latin typeface="Tahoma" pitchFamily="34" charset="0"/>
                <a:cs typeface="Tahoma" pitchFamily="34" charset="0"/>
              </a:rPr>
              <a:t>denir bu sınırlı veya sınırsız olabilir. Biyolojik popülasyonların hemen tamamı sınırsızdır. Popülasyondan deneysel istatistik için seçilen fertlere ise ÖRNEK denir.</a:t>
            </a:r>
          </a:p>
          <a:p>
            <a:pPr lvl="0"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Örnekleme, evrenden örneklem oluşturma işlemidir.</a:t>
            </a:r>
          </a:p>
          <a:p>
            <a:pPr algn="just" eaLnBrk="1" hangingPunct="1">
              <a:lnSpc>
                <a:spcPct val="150000"/>
              </a:lnSpc>
              <a:spcBef>
                <a:spcPts val="575"/>
              </a:spcBef>
              <a:buClr>
                <a:schemeClr val="accent1"/>
              </a:buClr>
              <a:buSzPct val="100000"/>
            </a:pPr>
            <a:endParaRPr lang="tr-TR" sz="2400" dirty="0">
              <a:latin typeface="Tahoma" pitchFamily="34" charset="0"/>
              <a:cs typeface="Tahoma" pitchFamily="34" charset="0"/>
            </a:endParaRPr>
          </a:p>
          <a:p>
            <a:pPr algn="just" eaLnBrk="1" hangingPunct="1">
              <a:spcBef>
                <a:spcPts val="575"/>
              </a:spcBef>
              <a:buClr>
                <a:schemeClr val="accent1"/>
              </a:buClr>
              <a:buSzPct val="100000"/>
            </a:pPr>
            <a:endParaRPr lang="tr-TR" sz="2400" dirty="0">
              <a:latin typeface="Tahoma" pitchFamily="34" charset="0"/>
              <a:cs typeface="Tahoma" pitchFamily="34" charset="0"/>
            </a:endParaRPr>
          </a:p>
        </p:txBody>
      </p:sp>
    </p:spTree>
    <p:extLst>
      <p:ext uri="{BB962C8B-B14F-4D97-AF65-F5344CB8AC3E}">
        <p14:creationId xmlns:p14="http://schemas.microsoft.com/office/powerpoint/2010/main" val="75873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latin typeface="Times New Roman" panose="02020603050405020304" pitchFamily="18" charset="0"/>
                <a:cs typeface="Times New Roman" panose="02020603050405020304" pitchFamily="18" charset="0"/>
              </a:rPr>
              <a:t>Örnekleme-Örneklem</a:t>
            </a:r>
            <a:endParaRPr lang="tr-TR" sz="3600" b="1" u="sng" dirty="0">
              <a:solidFill>
                <a:schemeClr val="tx1"/>
              </a:solidFill>
              <a:effectLst/>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301752" y="941292"/>
            <a:ext cx="11890247" cy="550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eaLnBrk="1" hangingPunct="1">
              <a:lnSpc>
                <a:spcPct val="150000"/>
              </a:lnSpc>
              <a:spcBef>
                <a:spcPts val="575"/>
              </a:spcBef>
              <a:buClr>
                <a:schemeClr val="accent1"/>
              </a:buClr>
              <a:buSzPct val="100000"/>
            </a:pPr>
            <a:r>
              <a:rPr lang="tr-TR" sz="2400" b="1" dirty="0">
                <a:latin typeface="Tahoma" pitchFamily="34" charset="0"/>
                <a:cs typeface="Tahoma" pitchFamily="34" charset="0"/>
              </a:rPr>
              <a:t>Örnekleme</a:t>
            </a:r>
            <a:r>
              <a:rPr lang="tr-TR" sz="2400" dirty="0">
                <a:latin typeface="Tahoma" pitchFamily="34" charset="0"/>
                <a:cs typeface="Tahoma" pitchFamily="34" charset="0"/>
              </a:rPr>
              <a:t> onlardan istatistiksel çıkarımlar yapmak ve tüm popülasyonun özelliklerini tahmin etmek için popülasyonun tek tek üyelerini veya bir alt kümesini seçme tekniğidir. </a:t>
            </a:r>
            <a:r>
              <a:rPr lang="tr-TR" sz="2400" b="1" dirty="0">
                <a:latin typeface="Tahoma" pitchFamily="34" charset="0"/>
                <a:cs typeface="Tahoma" pitchFamily="34" charset="0"/>
              </a:rPr>
              <a:t>Örneklem</a:t>
            </a:r>
            <a:r>
              <a:rPr lang="tr-TR" sz="2400" dirty="0">
                <a:latin typeface="Tahoma" pitchFamily="34" charset="0"/>
                <a:cs typeface="Tahoma" pitchFamily="34" charset="0"/>
              </a:rPr>
              <a:t> bir evrenin tamamının ölçülemediği durumlarda, evreni en iyi temsil edebileceğine inanılan </a:t>
            </a:r>
            <a:r>
              <a:rPr lang="tr-TR" sz="2400" dirty="0" err="1">
                <a:latin typeface="Tahoma" pitchFamily="34" charset="0"/>
                <a:cs typeface="Tahoma" pitchFamily="34" charset="0"/>
              </a:rPr>
              <a:t>rassal</a:t>
            </a:r>
            <a:r>
              <a:rPr lang="tr-TR" sz="2400" dirty="0">
                <a:latin typeface="Tahoma" pitchFamily="34" charset="0"/>
                <a:cs typeface="Tahoma" pitchFamily="34" charset="0"/>
              </a:rPr>
              <a:t> seçilmiş, yeterli büyüklükteki kümedir.</a:t>
            </a:r>
          </a:p>
          <a:p>
            <a:pPr lvl="0" algn="just" eaLnBrk="1" hangingPunct="1">
              <a:lnSpc>
                <a:spcPct val="150000"/>
              </a:lnSpc>
              <a:spcBef>
                <a:spcPts val="575"/>
              </a:spcBef>
              <a:buClr>
                <a:schemeClr val="accent1"/>
              </a:buClr>
              <a:buSzPct val="100000"/>
            </a:pPr>
            <a:r>
              <a:rPr lang="tr-TR" sz="2400" u="sng" dirty="0">
                <a:latin typeface="Tahoma" pitchFamily="34" charset="0"/>
                <a:cs typeface="Tahoma" pitchFamily="34" charset="0"/>
              </a:rPr>
              <a:t>Örnekleme ve Örneklem Arasındaki Fark Nedir?</a:t>
            </a:r>
          </a:p>
          <a:p>
            <a:pPr lvl="0"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Evren içerisinden evreni temsil edebilecek birim ya da grup seçme işlemine </a:t>
            </a:r>
            <a:r>
              <a:rPr lang="tr-TR" sz="2400" b="1" u="sng" dirty="0">
                <a:latin typeface="Tahoma" pitchFamily="34" charset="0"/>
                <a:cs typeface="Tahoma" pitchFamily="34" charset="0"/>
              </a:rPr>
              <a:t>örnekleme</a:t>
            </a:r>
            <a:r>
              <a:rPr lang="tr-TR" sz="2400" dirty="0">
                <a:latin typeface="Tahoma" pitchFamily="34" charset="0"/>
                <a:cs typeface="Tahoma" pitchFamily="34" charset="0"/>
              </a:rPr>
              <a:t> denirken çeşitli yollarla seçilerek oluşturulan evreni temsil yeteneğine sahip daha küçük birimlere </a:t>
            </a:r>
            <a:r>
              <a:rPr lang="tr-TR" sz="2400" b="1" u="sng" dirty="0">
                <a:latin typeface="Tahoma" pitchFamily="34" charset="0"/>
                <a:cs typeface="Tahoma" pitchFamily="34" charset="0"/>
              </a:rPr>
              <a:t>örneklem</a:t>
            </a:r>
            <a:r>
              <a:rPr lang="tr-TR" sz="2400" dirty="0">
                <a:latin typeface="Tahoma" pitchFamily="34" charset="0"/>
                <a:cs typeface="Tahoma" pitchFamily="34" charset="0"/>
              </a:rPr>
              <a:t> denir. </a:t>
            </a:r>
          </a:p>
          <a:p>
            <a:pPr algn="just" eaLnBrk="1" hangingPunct="1">
              <a:spcBef>
                <a:spcPts val="575"/>
              </a:spcBef>
              <a:buClr>
                <a:schemeClr val="accent1"/>
              </a:buClr>
              <a:buSzPct val="100000"/>
            </a:pPr>
            <a:endParaRPr lang="tr-TR" sz="2400" dirty="0">
              <a:latin typeface="Tahoma" pitchFamily="34" charset="0"/>
              <a:cs typeface="Tahoma" pitchFamily="34" charset="0"/>
            </a:endParaRPr>
          </a:p>
        </p:txBody>
      </p:sp>
    </p:spTree>
    <p:extLst>
      <p:ext uri="{BB962C8B-B14F-4D97-AF65-F5344CB8AC3E}">
        <p14:creationId xmlns:p14="http://schemas.microsoft.com/office/powerpoint/2010/main" val="410134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Örnekleme</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196974"/>
            <a:ext cx="10406575" cy="525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Farklı örnekleme yöntemleri araştırmacılar tarafından yaygın olarak kullanılmaktadır. </a:t>
            </a:r>
          </a:p>
          <a:p>
            <a:pPr lvl="0"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Pazar araştırmacılarının, böylece eyleme geçirilebilir iç görüler toplamak için tüm popülasyonu araştırmalarına gerek kalmaz.</a:t>
            </a:r>
            <a:endParaRPr lang="en-US" sz="2400" dirty="0"/>
          </a:p>
          <a:p>
            <a:pPr algn="just" eaLnBrk="1" hangingPunct="1">
              <a:lnSpc>
                <a:spcPct val="150000"/>
              </a:lnSpc>
              <a:spcBef>
                <a:spcPts val="575"/>
              </a:spcBef>
              <a:buClr>
                <a:schemeClr val="accent1"/>
              </a:buClr>
              <a:buSzPct val="100000"/>
            </a:pPr>
            <a:endParaRPr lang="tr-TR" sz="2400" dirty="0">
              <a:latin typeface="Tahoma" pitchFamily="34" charset="0"/>
              <a:cs typeface="Tahoma" pitchFamily="34" charset="0"/>
            </a:endParaRPr>
          </a:p>
          <a:p>
            <a:pPr algn="just" eaLnBrk="1" hangingPunct="1">
              <a:spcBef>
                <a:spcPts val="575"/>
              </a:spcBef>
              <a:buClr>
                <a:schemeClr val="accent1"/>
              </a:buClr>
              <a:buSzPct val="100000"/>
            </a:pPr>
            <a:endParaRPr lang="tr-TR" sz="2400" dirty="0">
              <a:latin typeface="Tahoma" pitchFamily="34" charset="0"/>
              <a:cs typeface="Tahoma" pitchFamily="34" charset="0"/>
            </a:endParaRPr>
          </a:p>
        </p:txBody>
      </p:sp>
    </p:spTree>
    <p:extLst>
      <p:ext uri="{BB962C8B-B14F-4D97-AF65-F5344CB8AC3E}">
        <p14:creationId xmlns:p14="http://schemas.microsoft.com/office/powerpoint/2010/main" val="257585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05438" y="301525"/>
            <a:ext cx="10130115" cy="639767"/>
          </a:xfrm>
        </p:spPr>
        <p:txBody>
          <a:bodyPr/>
          <a:lstStyle/>
          <a:p>
            <a:r>
              <a:rPr lang="tr-TR" sz="3600" u="sng"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Örnekleme</a:t>
            </a:r>
            <a:endParaRPr lang="tr-TR" sz="3600" b="1" u="sng" dirty="0">
              <a:solidFill>
                <a:schemeClr val="tx1"/>
              </a:solidFill>
              <a:latin typeface="Times New Roman" panose="02020603050405020304" pitchFamily="18" charset="0"/>
              <a:cs typeface="Times New Roman" panose="02020603050405020304" pitchFamily="18" charset="0"/>
            </a:endParaRPr>
          </a:p>
        </p:txBody>
      </p:sp>
      <p:sp>
        <p:nvSpPr>
          <p:cNvPr id="6" name="4 Metin Yer Tutucusu"/>
          <p:cNvSpPr txBox="1">
            <a:spLocks/>
          </p:cNvSpPr>
          <p:nvPr/>
        </p:nvSpPr>
        <p:spPr bwMode="auto">
          <a:xfrm>
            <a:off x="905438" y="1042416"/>
            <a:ext cx="10406575" cy="515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Aynı zamanda zaman açısından uygun ve uygun maliyetli bir yöntemdir ve bu nedenle herhangi bir araştırma tasarımının temelini oluşturur. </a:t>
            </a:r>
            <a:r>
              <a:rPr lang="tr-TR" sz="2400" u="sng" dirty="0">
                <a:latin typeface="Tahoma" pitchFamily="34" charset="0"/>
                <a:cs typeface="Tahoma" pitchFamily="34" charset="0"/>
              </a:rPr>
              <a:t>Örnekleme teknikleri, optimum türetme için bir araştırma anket yazılımında kullanılabilir.</a:t>
            </a:r>
          </a:p>
          <a:p>
            <a:pPr lvl="0" algn="just" eaLnBrk="1" hangingPunct="1">
              <a:lnSpc>
                <a:spcPct val="150000"/>
              </a:lnSpc>
              <a:spcBef>
                <a:spcPts val="575"/>
              </a:spcBef>
              <a:buClr>
                <a:schemeClr val="accent1"/>
              </a:buClr>
              <a:buSzPct val="100000"/>
            </a:pPr>
            <a:r>
              <a:rPr lang="tr-TR" sz="2400" dirty="0">
                <a:latin typeface="Tahoma" pitchFamily="34" charset="0"/>
                <a:cs typeface="Tahoma" pitchFamily="34" charset="0"/>
              </a:rPr>
              <a:t>Örneğin, Bir ilaç üreticisi, bir ilacın ülke nüfusu üzerindeki olumsuz yan etkilerini araştırmak isterse, herkesi kapsayan bir araştırma çalışması yapmak neredeyse imkansızdır. Bu durumda, araştırmacı her birinden birer insan örneğine karar verir. Demografik ve daha sonra bunları araştırır ve ona ilacın davranışı hakkında gösterge niteliğinde geri bildirim verir.</a:t>
            </a:r>
          </a:p>
          <a:p>
            <a:pPr algn="just" eaLnBrk="1" hangingPunct="1">
              <a:spcBef>
                <a:spcPts val="575"/>
              </a:spcBef>
              <a:buClr>
                <a:schemeClr val="accent1"/>
              </a:buClr>
              <a:buSzPct val="100000"/>
            </a:pPr>
            <a:endParaRPr lang="tr-TR" sz="2400" dirty="0">
              <a:latin typeface="Tahoma" pitchFamily="34" charset="0"/>
              <a:cs typeface="Tahoma" pitchFamily="34" charset="0"/>
            </a:endParaRPr>
          </a:p>
        </p:txBody>
      </p:sp>
    </p:spTree>
    <p:extLst>
      <p:ext uri="{BB962C8B-B14F-4D97-AF65-F5344CB8AC3E}">
        <p14:creationId xmlns:p14="http://schemas.microsoft.com/office/powerpoint/2010/main" val="24899995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Özel 8">
      <a:dk1>
        <a:srgbClr val="1C1410"/>
      </a:dk1>
      <a:lt1>
        <a:srgbClr val="FFFFFF"/>
      </a:lt1>
      <a:dk2>
        <a:srgbClr val="675D59"/>
      </a:dk2>
      <a:lt2>
        <a:srgbClr val="E8DED8"/>
      </a:lt2>
      <a:accent1>
        <a:srgbClr val="FF0000"/>
      </a:accent1>
      <a:accent2>
        <a:srgbClr val="1C1410"/>
      </a:accent2>
      <a:accent3>
        <a:srgbClr val="002060"/>
      </a:accent3>
      <a:accent4>
        <a:srgbClr val="002060"/>
      </a:accent4>
      <a:accent5>
        <a:srgbClr val="002060"/>
      </a:accent5>
      <a:accent6>
        <a:srgbClr val="002060"/>
      </a:accent6>
      <a:hlink>
        <a:srgbClr val="002060"/>
      </a:hlink>
      <a:folHlink>
        <a:srgbClr val="00206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5425</TotalTime>
  <Words>2641</Words>
  <Application>Microsoft Office PowerPoint</Application>
  <PresentationFormat>Geniş ekran</PresentationFormat>
  <Paragraphs>201</Paragraphs>
  <Slides>40</Slides>
  <Notes>38</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40</vt:i4>
      </vt:variant>
    </vt:vector>
  </HeadingPairs>
  <TitlesOfParts>
    <vt:vector size="47" baseType="lpstr">
      <vt:lpstr>Tahoma</vt:lpstr>
      <vt:lpstr>Calibri</vt:lpstr>
      <vt:lpstr>Times New Roman</vt:lpstr>
      <vt:lpstr>Fira Sans</vt:lpstr>
      <vt:lpstr>Wingdings</vt:lpstr>
      <vt:lpstr>Arial</vt:lpstr>
      <vt:lpstr>Thermal</vt:lpstr>
      <vt:lpstr>PowerPoint Sunusu</vt:lpstr>
      <vt:lpstr>Bilimsel Araştırmada Temel Kavramlar</vt:lpstr>
      <vt:lpstr>Bilimsel Araştırmada Temel Kavramlar</vt:lpstr>
      <vt:lpstr>PowerPoint Sunusu</vt:lpstr>
      <vt:lpstr>PowerPoint Sunusu</vt:lpstr>
      <vt:lpstr>Evren-Örneklem-Örnek</vt:lpstr>
      <vt:lpstr>Örnekleme-Örneklem</vt:lpstr>
      <vt:lpstr>Örnekleme</vt:lpstr>
      <vt:lpstr>Örnekleme</vt:lpstr>
      <vt:lpstr>Örnekleme Yöntemi</vt:lpstr>
      <vt:lpstr>Örnekleme süreci</vt:lpstr>
      <vt:lpstr>Örnekleme Yöntemleri</vt:lpstr>
      <vt:lpstr>Olasılıklı Örnekleme Yöntemi</vt:lpstr>
      <vt:lpstr>Olasılıklı Örnekleme Yöntemi</vt:lpstr>
      <vt:lpstr>Basit Rastlantısal (Olasılıklı) Örnekleme Yöntemi</vt:lpstr>
      <vt:lpstr>Basit Rastlantısal (Olasılıklı) Örnekleme Yöntemi</vt:lpstr>
      <vt:lpstr>Basit Rastlantısal (Sistematik) Örnekleme Yöntemi</vt:lpstr>
      <vt:lpstr>Basit Rastlantısal (Sistematik) Örnekleme Yöntemi</vt:lpstr>
      <vt:lpstr>Katmanlı (Tabakalı) Örnekleme Yöntemi</vt:lpstr>
      <vt:lpstr>Katmanlı (Tabakalı) Örnekleme Yöntemi</vt:lpstr>
      <vt:lpstr>PowerPoint Sunusu</vt:lpstr>
      <vt:lpstr>Kümeleme Örnekleme Yöntemi</vt:lpstr>
      <vt:lpstr>Kümeleme Örnekleme Yöntemi</vt:lpstr>
      <vt:lpstr>Alan Örneklemesi Yöntemi</vt:lpstr>
      <vt:lpstr>Olasılıksız Örnekleme Yöntemi</vt:lpstr>
      <vt:lpstr>Olasılıksız Örnekleme Yöntemi</vt:lpstr>
      <vt:lpstr>Kolayda Örnekleme Yöntemi</vt:lpstr>
      <vt:lpstr>Kolayda Örnekleme Yöntemi</vt:lpstr>
      <vt:lpstr>Kolayda Örnekleme Yöntemi</vt:lpstr>
      <vt:lpstr>Kasti (Yargısal) Örnekleme Yöntemi</vt:lpstr>
      <vt:lpstr>Kasti (Yargısal) Örnekleme Yöntemi</vt:lpstr>
      <vt:lpstr>Kota Örnekleme Yöntemi</vt:lpstr>
      <vt:lpstr>Kota Örnekleme Yöntemi</vt:lpstr>
      <vt:lpstr>Kartopu Örnekleme Yöntemi</vt:lpstr>
      <vt:lpstr>Kartopu Örnekleme Yöntemi</vt:lpstr>
      <vt:lpstr>Olasılıklı örnekleme ve olasılıklı olmayan örnekleme yöntemleri arasındaki fark</vt:lpstr>
      <vt:lpstr>Olasılık Örneklemesinin Avantajları Nelerdir?</vt:lpstr>
      <vt:lpstr>Olasılıksız Örneklemenin Avantajları Nelerdir?</vt:lpstr>
      <vt:lpstr>Kullanacağınız örnekleme türüne nasıl karar veriyorsunuz?</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Betül TOZLU</dc:creator>
  <cp:lastModifiedBy>bilgisayar</cp:lastModifiedBy>
  <cp:revision>271</cp:revision>
  <cp:lastPrinted>2019-11-07T17:48:14Z</cp:lastPrinted>
  <dcterms:created xsi:type="dcterms:W3CDTF">2017-10-03T07:46:27Z</dcterms:created>
  <dcterms:modified xsi:type="dcterms:W3CDTF">2022-11-14T10:48:07Z</dcterms:modified>
</cp:coreProperties>
</file>