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69"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953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89437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203492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0619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6E8AE29-AF5E-4A25-9BC7-9C5FE47D315B}" type="datetimeFigureOut">
              <a:rPr lang="tr-TR" smtClean="0"/>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44051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E8AE29-AF5E-4A25-9BC7-9C5FE47D315B}" type="datetimeFigureOut">
              <a:rPr lang="tr-TR" smtClean="0"/>
              <a:t>23.02.2024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87734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E8AE29-AF5E-4A25-9BC7-9C5FE47D315B}" type="datetimeFigureOut">
              <a:rPr lang="tr-TR" smtClean="0"/>
              <a:t>23.02.2024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13748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E8AE29-AF5E-4A25-9BC7-9C5FE47D315B}" type="datetimeFigureOut">
              <a:rPr lang="tr-TR" smtClean="0"/>
              <a:t>23.02.2024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39772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E8AE29-AF5E-4A25-9BC7-9C5FE47D315B}" type="datetimeFigureOut">
              <a:rPr lang="tr-TR" smtClean="0"/>
              <a:t>23.02.2024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7740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23.02.2024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05264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23.02.2024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43417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8AE29-AF5E-4A25-9BC7-9C5FE47D315B}" type="datetimeFigureOut">
              <a:rPr lang="tr-TR" smtClean="0"/>
              <a:t>23.02.2024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9757C-E6AE-4879-AC1A-6BE1F7AE87C3}" type="slidenum">
              <a:rPr lang="tr-TR" smtClean="0"/>
              <a:t>‹#›</a:t>
            </a:fld>
            <a:endParaRPr lang="tr-TR"/>
          </a:p>
        </p:txBody>
      </p:sp>
    </p:spTree>
    <p:extLst>
      <p:ext uri="{BB962C8B-B14F-4D97-AF65-F5344CB8AC3E}">
        <p14:creationId xmlns:p14="http://schemas.microsoft.com/office/powerpoint/2010/main" val="80892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cec.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31266"/>
          </a:xfrm>
        </p:spPr>
        <p:txBody>
          <a:bodyPr>
            <a:normAutofit/>
          </a:bodyPr>
          <a:lstStyle/>
          <a:p>
            <a:r>
              <a:rPr lang="tr-TR" sz="4800" dirty="0" smtClean="0">
                <a:solidFill>
                  <a:srgbClr val="FF0000"/>
                </a:solidFill>
              </a:rPr>
              <a:t>KONGRE VE FUAR YÖNETİMİ</a:t>
            </a:r>
            <a:endParaRPr lang="tr-TR" sz="4800" dirty="0">
              <a:solidFill>
                <a:srgbClr val="FF0000"/>
              </a:solidFill>
            </a:endParaRPr>
          </a:p>
        </p:txBody>
      </p:sp>
      <p:sp>
        <p:nvSpPr>
          <p:cNvPr id="3" name="Alt Başlık 2"/>
          <p:cNvSpPr>
            <a:spLocks noGrp="1"/>
          </p:cNvSpPr>
          <p:nvPr>
            <p:ph type="subTitle" idx="1"/>
          </p:nvPr>
        </p:nvSpPr>
        <p:spPr>
          <a:xfrm>
            <a:off x="1524000" y="2732049"/>
            <a:ext cx="9144000" cy="2525751"/>
          </a:xfrm>
        </p:spPr>
        <p:txBody>
          <a:bodyPr/>
          <a:lstStyle/>
          <a:p>
            <a:r>
              <a:rPr lang="tr-TR" dirty="0" smtClean="0"/>
              <a:t>I.HAFTA</a:t>
            </a:r>
          </a:p>
          <a:p>
            <a:pPr algn="l"/>
            <a:r>
              <a:rPr lang="tr-TR" dirty="0" smtClean="0"/>
              <a:t>KONGRENİN TANIMI</a:t>
            </a:r>
          </a:p>
          <a:p>
            <a:pPr algn="l"/>
            <a:r>
              <a:rPr lang="tr-TR" dirty="0" smtClean="0"/>
              <a:t>KONGRE VE TURİZM İLİŞKİSİ</a:t>
            </a:r>
            <a:endParaRPr lang="tr-TR" dirty="0"/>
          </a:p>
        </p:txBody>
      </p:sp>
    </p:spTree>
    <p:extLst>
      <p:ext uri="{BB962C8B-B14F-4D97-AF65-F5344CB8AC3E}">
        <p14:creationId xmlns:p14="http://schemas.microsoft.com/office/powerpoint/2010/main" val="98852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1938"/>
          </a:xfrm>
        </p:spPr>
        <p:txBody>
          <a:bodyPr/>
          <a:lstStyle/>
          <a:p>
            <a:r>
              <a:rPr lang="tr-TR" sz="2800" dirty="0">
                <a:solidFill>
                  <a:srgbClr val="FF0000"/>
                </a:solidFill>
              </a:rPr>
              <a:t>KONGRECİLİĞİN TARİHİ</a:t>
            </a:r>
            <a:endParaRPr lang="tr-TR" dirty="0"/>
          </a:p>
        </p:txBody>
      </p:sp>
      <p:sp>
        <p:nvSpPr>
          <p:cNvPr id="3" name="İçerik Yer Tutucusu 2"/>
          <p:cNvSpPr>
            <a:spLocks noGrp="1"/>
          </p:cNvSpPr>
          <p:nvPr>
            <p:ph idx="1"/>
          </p:nvPr>
        </p:nvSpPr>
        <p:spPr>
          <a:xfrm>
            <a:off x="838200" y="1037064"/>
            <a:ext cx="10515600" cy="5139899"/>
          </a:xfrm>
        </p:spPr>
        <p:txBody>
          <a:bodyPr>
            <a:normAutofit/>
          </a:bodyPr>
          <a:lstStyle/>
          <a:p>
            <a:pPr marL="0" lvl="0" indent="0">
              <a:lnSpc>
                <a:spcPct val="100416"/>
              </a:lnSpc>
              <a:spcBef>
                <a:spcPts val="304"/>
              </a:spcBef>
              <a:buNone/>
            </a:pPr>
            <a:r>
              <a:rPr lang="en-US" altLang="zh-CN" sz="1700" dirty="0" smtClean="0">
                <a:solidFill>
                  <a:srgbClr val="000000"/>
                </a:solidFill>
                <a:ea typeface="Arial"/>
              </a:rPr>
              <a:t>• </a:t>
            </a:r>
            <a:r>
              <a:rPr lang="tr-TR" sz="1800" dirty="0" smtClean="0"/>
              <a:t>Türkiye için en önemli gelişmelerden biri 1996 yılında Lütfi Kırdar Kongre merkezinin hizmete açılması olmuştur. Açıldığı dönemde Türkiye'nin en büyük konferans ve sergi sarayı olan bu merkez 2400 kişilik fuayesi, 25 adet toplantı salonu ve 12 dilde anında tercüme yapabilen simültane sistemleri, </a:t>
            </a:r>
            <a:r>
              <a:rPr lang="tr-TR" sz="1800" dirty="0" err="1" smtClean="0"/>
              <a:t>audio-visual</a:t>
            </a:r>
            <a:r>
              <a:rPr lang="tr-TR" sz="1800" dirty="0" smtClean="0"/>
              <a:t> prodüksiyon ekipmanları ile çağdaş teknolojinin tüm olanaklarını sunmaktadır (</a:t>
            </a:r>
            <a:r>
              <a:rPr lang="tr-TR" sz="1800" dirty="0" smtClean="0">
                <a:hlinkClick r:id="rId2"/>
              </a:rPr>
              <a:t>www.icec.org</a:t>
            </a:r>
            <a:r>
              <a:rPr lang="tr-TR" sz="1800" dirty="0" smtClean="0"/>
              <a:t>).</a:t>
            </a:r>
          </a:p>
          <a:p>
            <a:pPr marL="0" lvl="0" indent="0">
              <a:lnSpc>
                <a:spcPct val="100416"/>
              </a:lnSpc>
              <a:spcBef>
                <a:spcPts val="304"/>
              </a:spcBef>
              <a:buNone/>
            </a:pPr>
            <a:r>
              <a:rPr lang="en-US" altLang="zh-CN" sz="1700" dirty="0">
                <a:solidFill>
                  <a:srgbClr val="000000"/>
                </a:solidFill>
                <a:ea typeface="Arial"/>
              </a:rPr>
              <a:t>• </a:t>
            </a:r>
            <a:r>
              <a:rPr lang="tr-TR" sz="1800" dirty="0" smtClean="0"/>
              <a:t>Uluslararası kongre konusunda Türkiye en büyük atılımını 1-15 Haziran 1996 tarihleri arasında İstanbul'da düzenlenen ve son 20 yılın en büyük uluslararası organizasyonu sayılan "Birleşmiş Milletler İnsan Yerleşimleri Konferansı" "HABİTAT </a:t>
            </a:r>
            <a:r>
              <a:rPr lang="tr-TR" sz="1800" dirty="0" err="1" smtClean="0"/>
              <a:t>II'ye</a:t>
            </a:r>
            <a:r>
              <a:rPr lang="tr-TR" sz="1800" dirty="0" smtClean="0"/>
              <a:t> ev sahipliği yapmak suretiyle gerçekleştirmiştir. HABİTAT II Konferansı ile Birleşmiş Milletler üyesi ülkelerin resmi delegasyonlarının yanı sıra bu sistemi oluşturan UNICEF, UNESCO, UNIDO gibi örgütler, sivil toplum kuruluşları, yerel yönetimler, özel sektör ve sendikaların temsilcileri ve akademisyenlerin katılımıyla 25000 insan İstanbul'da 2 hafta süre ile konaklamışlardır (Arslan,2008:25).</a:t>
            </a:r>
          </a:p>
          <a:p>
            <a:pPr marL="0" lvl="0" indent="0">
              <a:lnSpc>
                <a:spcPct val="100416"/>
              </a:lnSpc>
              <a:spcBef>
                <a:spcPts val="304"/>
              </a:spcBef>
              <a:buNone/>
            </a:pPr>
            <a:r>
              <a:rPr lang="en-US" altLang="zh-CN" sz="1700" dirty="0">
                <a:solidFill>
                  <a:srgbClr val="000000"/>
                </a:solidFill>
                <a:ea typeface="Arial"/>
              </a:rPr>
              <a:t>• </a:t>
            </a:r>
            <a:r>
              <a:rPr lang="tr-TR" sz="1800" dirty="0" smtClean="0"/>
              <a:t>2004 yılı, uluslararası kongre pazarında İstanbul için bir dönüm noktası olmuştur. Düzenlenen kongrelerin büyük bir başarı ile gerçekleştirilmesi İstanbul'a olan güveni artırmış ve ilerdeki dönemlere yönelik kongre taleplerine de öncülük etmiştir. Özellikle Haziran ayı boyunca, sırasıyla Dünya Gazeteler Birliği ve Dünya Editörler Forumu, 22 ardından OECD (Uluslararası Ekonomi işbirliği ve Kalkınma Örgütü), KOBİ'lerden sorumlu Bakanlar Konseyi, İslam Konferansı Örgütü Bakanlar Konseyi ve NATO Zirve Toplantısı için İstanbul'a on bini aşkın delege ve basın mensubu gelmiştir (Arslan,2008:25)</a:t>
            </a:r>
            <a:endParaRPr lang="en-US" altLang="zh-CN" sz="1700" dirty="0">
              <a:solidFill>
                <a:srgbClr val="000000"/>
              </a:solidFill>
              <a:ea typeface="Calibri"/>
            </a:endParaRPr>
          </a:p>
        </p:txBody>
      </p:sp>
    </p:spTree>
    <p:extLst>
      <p:ext uri="{BB962C8B-B14F-4D97-AF65-F5344CB8AC3E}">
        <p14:creationId xmlns:p14="http://schemas.microsoft.com/office/powerpoint/2010/main" val="324526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6973"/>
          </a:xfrm>
        </p:spPr>
        <p:txBody>
          <a:bodyPr>
            <a:normAutofit/>
          </a:bodyPr>
          <a:lstStyle/>
          <a:p>
            <a:r>
              <a:rPr lang="tr-TR" sz="2800" dirty="0" smtClean="0">
                <a:solidFill>
                  <a:srgbClr val="FF0000"/>
                </a:solidFill>
              </a:rPr>
              <a:t>KONGRE KONULARI</a:t>
            </a:r>
            <a:endParaRPr lang="tr-TR" sz="2800" dirty="0">
              <a:solidFill>
                <a:srgbClr val="FF0000"/>
              </a:solidFill>
            </a:endParaRPr>
          </a:p>
        </p:txBody>
      </p:sp>
      <p:sp>
        <p:nvSpPr>
          <p:cNvPr id="3" name="İçerik Yer Tutucusu 2"/>
          <p:cNvSpPr>
            <a:spLocks noGrp="1"/>
          </p:cNvSpPr>
          <p:nvPr>
            <p:ph idx="1"/>
          </p:nvPr>
        </p:nvSpPr>
        <p:spPr>
          <a:xfrm>
            <a:off x="838200" y="892098"/>
            <a:ext cx="10515600" cy="5284865"/>
          </a:xfrm>
        </p:spPr>
        <p:txBody>
          <a:bodyPr>
            <a:normAutofit fontScale="55000" lnSpcReduction="20000"/>
          </a:bodyPr>
          <a:lstStyle/>
          <a:p>
            <a:pPr marL="0" indent="0">
              <a:buNone/>
            </a:pPr>
            <a:r>
              <a:rPr lang="tr-TR" dirty="0" smtClean="0"/>
              <a:t>1-Bibliyografya, doküman, basın</a:t>
            </a:r>
          </a:p>
          <a:p>
            <a:pPr marL="0" indent="0">
              <a:buNone/>
            </a:pPr>
            <a:r>
              <a:rPr lang="tr-TR" dirty="0" smtClean="0"/>
              <a:t>2-Din, etik</a:t>
            </a:r>
          </a:p>
          <a:p>
            <a:pPr marL="0" indent="0">
              <a:buNone/>
            </a:pPr>
            <a:r>
              <a:rPr lang="tr-TR" dirty="0" smtClean="0"/>
              <a:t>3-Sosyal bilimler, hümanist çalışmalar</a:t>
            </a:r>
          </a:p>
          <a:p>
            <a:pPr marL="0" indent="0">
              <a:buNone/>
            </a:pPr>
            <a:r>
              <a:rPr lang="tr-TR" dirty="0" smtClean="0"/>
              <a:t>4-Uluslararası ilişkiler</a:t>
            </a:r>
          </a:p>
          <a:p>
            <a:pPr marL="0" indent="0">
              <a:buNone/>
            </a:pPr>
            <a:r>
              <a:rPr lang="tr-TR" dirty="0" smtClean="0"/>
              <a:t>5-Politika</a:t>
            </a:r>
          </a:p>
          <a:p>
            <a:pPr marL="0" indent="0">
              <a:buNone/>
            </a:pPr>
            <a:r>
              <a:rPr lang="tr-TR" dirty="0" smtClean="0"/>
              <a:t>6-Hukuk, kamu idaresi</a:t>
            </a:r>
          </a:p>
          <a:p>
            <a:pPr marL="0" indent="0">
              <a:buNone/>
            </a:pPr>
            <a:r>
              <a:rPr lang="tr-TR" dirty="0" smtClean="0"/>
              <a:t>7-Sosyal yaşam seviyesi</a:t>
            </a:r>
          </a:p>
          <a:p>
            <a:pPr marL="0" indent="0">
              <a:buNone/>
            </a:pPr>
            <a:r>
              <a:rPr lang="tr-TR" dirty="0" smtClean="0"/>
              <a:t>8-Meslekler, işverenler</a:t>
            </a:r>
          </a:p>
          <a:p>
            <a:pPr marL="0" indent="0">
              <a:buNone/>
            </a:pPr>
            <a:r>
              <a:rPr lang="tr-TR" dirty="0" smtClean="0"/>
              <a:t>9-Ekonomi, finans</a:t>
            </a:r>
          </a:p>
          <a:p>
            <a:pPr marL="0" indent="0">
              <a:buNone/>
            </a:pPr>
            <a:r>
              <a:rPr lang="tr-TR" dirty="0" smtClean="0"/>
              <a:t>10-Ticaret, sanayi</a:t>
            </a:r>
          </a:p>
          <a:p>
            <a:pPr marL="0" indent="0">
              <a:buNone/>
            </a:pPr>
            <a:r>
              <a:rPr lang="tr-TR" dirty="0" smtClean="0"/>
              <a:t>11-Tarım</a:t>
            </a:r>
          </a:p>
          <a:p>
            <a:pPr marL="0" indent="0">
              <a:buNone/>
            </a:pPr>
            <a:r>
              <a:rPr lang="tr-TR" dirty="0" smtClean="0"/>
              <a:t>12-Ulaşım, seyahat</a:t>
            </a:r>
          </a:p>
          <a:p>
            <a:pPr marL="0" indent="0">
              <a:buNone/>
            </a:pPr>
            <a:r>
              <a:rPr lang="tr-TR" dirty="0" smtClean="0"/>
              <a:t>13-Teknoloji</a:t>
            </a:r>
          </a:p>
          <a:p>
            <a:pPr marL="0" indent="0">
              <a:buNone/>
            </a:pPr>
            <a:r>
              <a:rPr lang="tr-TR" dirty="0" smtClean="0"/>
              <a:t>14-İlim</a:t>
            </a:r>
          </a:p>
          <a:p>
            <a:pPr marL="0" indent="0">
              <a:buNone/>
            </a:pPr>
            <a:r>
              <a:rPr lang="tr-TR" dirty="0" smtClean="0"/>
              <a:t>15-Sağlık</a:t>
            </a:r>
          </a:p>
          <a:p>
            <a:pPr marL="0" indent="0">
              <a:buNone/>
            </a:pPr>
            <a:r>
              <a:rPr lang="tr-TR" dirty="0" smtClean="0"/>
              <a:t>16-Eğitim, gençlik</a:t>
            </a:r>
          </a:p>
          <a:p>
            <a:pPr marL="0" indent="0">
              <a:buNone/>
            </a:pPr>
            <a:r>
              <a:rPr lang="tr-TR" dirty="0" smtClean="0"/>
              <a:t>17-Sanat, radyo, sinema</a:t>
            </a:r>
          </a:p>
          <a:p>
            <a:pPr marL="0" indent="0">
              <a:buNone/>
            </a:pPr>
            <a:r>
              <a:rPr lang="tr-TR" dirty="0" smtClean="0"/>
              <a:t>18-Spor, eğlence</a:t>
            </a:r>
            <a:endParaRPr lang="tr-TR" dirty="0"/>
          </a:p>
        </p:txBody>
      </p:sp>
    </p:spTree>
    <p:extLst>
      <p:ext uri="{BB962C8B-B14F-4D97-AF65-F5344CB8AC3E}">
        <p14:creationId xmlns:p14="http://schemas.microsoft.com/office/powerpoint/2010/main" val="4087735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normAutofit/>
          </a:bodyPr>
          <a:lstStyle/>
          <a:p>
            <a:r>
              <a:rPr lang="tr-TR" sz="2800" dirty="0" smtClean="0">
                <a:solidFill>
                  <a:srgbClr val="FF0000"/>
                </a:solidFill>
              </a:rPr>
              <a:t>KONGRE TURİZMİ</a:t>
            </a:r>
            <a:endParaRPr lang="tr-TR" sz="2800" dirty="0">
              <a:solidFill>
                <a:srgbClr val="FF0000"/>
              </a:solidFill>
            </a:endParaRPr>
          </a:p>
        </p:txBody>
      </p:sp>
      <p:sp>
        <p:nvSpPr>
          <p:cNvPr id="3" name="İçerik Yer Tutucusu 2"/>
          <p:cNvSpPr>
            <a:spLocks noGrp="1"/>
          </p:cNvSpPr>
          <p:nvPr>
            <p:ph idx="1"/>
          </p:nvPr>
        </p:nvSpPr>
        <p:spPr>
          <a:xfrm>
            <a:off x="838200" y="858644"/>
            <a:ext cx="10515600" cy="5318319"/>
          </a:xfrm>
        </p:spPr>
        <p:txBody>
          <a:bodyPr/>
          <a:lstStyle/>
          <a:p>
            <a:pPr marL="0" indent="0">
              <a:buNone/>
            </a:pPr>
            <a:r>
              <a:rPr lang="tr-TR" dirty="0" smtClean="0"/>
              <a:t>	Turizm faaliyetleri içerisinde önem kazanan bilgi alışverişi amacıyla yapılan seyahatler, iş turizminin önemli bir parçasıdır ve genellikle “</a:t>
            </a:r>
            <a:r>
              <a:rPr lang="tr-TR" u="sng" dirty="0" smtClean="0">
                <a:solidFill>
                  <a:srgbClr val="FF0000"/>
                </a:solidFill>
              </a:rPr>
              <a:t>kongre turizmi</a:t>
            </a:r>
            <a:r>
              <a:rPr lang="tr-TR" dirty="0" smtClean="0"/>
              <a:t>” diye adlandırılır. </a:t>
            </a:r>
          </a:p>
          <a:p>
            <a:pPr marL="0" indent="0">
              <a:buNone/>
            </a:pPr>
            <a:r>
              <a:rPr lang="tr-TR" u="sng" dirty="0" smtClean="0">
                <a:solidFill>
                  <a:srgbClr val="FF0000"/>
                </a:solidFill>
              </a:rPr>
              <a:t>Kongre turizmi </a:t>
            </a:r>
            <a:r>
              <a:rPr lang="tr-TR" dirty="0" smtClean="0"/>
              <a:t>literatürde şu şekilde tanımlanmaktadır: “Kişilerin daimi konakladıkları veya çalıştıkları yerler dışında uzmanlık gerektiren bilimsel alanlarda veya meslek kollarında, belirli bir konuda bilgi alışverişi yapmak amacıyla bir araya gelmelerinden ortaya çıkan seyahat, konaklama, olay ve ilişkilerinin tümüdür.”</a:t>
            </a:r>
            <a:endParaRPr lang="tr-TR" dirty="0"/>
          </a:p>
        </p:txBody>
      </p:sp>
    </p:spTree>
    <p:extLst>
      <p:ext uri="{BB962C8B-B14F-4D97-AF65-F5344CB8AC3E}">
        <p14:creationId xmlns:p14="http://schemas.microsoft.com/office/powerpoint/2010/main" val="429800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6904"/>
          </a:xfrm>
        </p:spPr>
        <p:txBody>
          <a:bodyPr>
            <a:normAutofit/>
          </a:bodyPr>
          <a:lstStyle/>
          <a:p>
            <a:r>
              <a:rPr lang="tr-TR" sz="2800" dirty="0" smtClean="0">
                <a:solidFill>
                  <a:srgbClr val="FF0000"/>
                </a:solidFill>
              </a:rPr>
              <a:t>KONGRE TURİZMİNİN DİĞER TURİZM TÜRLERİ İLE ETKİLEŞİMLERİ</a:t>
            </a:r>
            <a:endParaRPr lang="tr-TR" sz="2800" dirty="0">
              <a:solidFill>
                <a:srgbClr val="FF0000"/>
              </a:solidFill>
            </a:endParaRPr>
          </a:p>
        </p:txBody>
      </p:sp>
      <p:sp>
        <p:nvSpPr>
          <p:cNvPr id="3" name="İçerik Yer Tutucusu 2"/>
          <p:cNvSpPr>
            <a:spLocks noGrp="1"/>
          </p:cNvSpPr>
          <p:nvPr>
            <p:ph idx="1"/>
          </p:nvPr>
        </p:nvSpPr>
        <p:spPr>
          <a:xfrm>
            <a:off x="838200" y="992459"/>
            <a:ext cx="10515600" cy="5184504"/>
          </a:xfrm>
        </p:spPr>
        <p:txBody>
          <a:bodyPr>
            <a:normAutofit fontScale="70000" lnSpcReduction="20000"/>
          </a:bodyPr>
          <a:lstStyle/>
          <a:p>
            <a:pPr marL="0" indent="0">
              <a:buNone/>
            </a:pPr>
            <a:r>
              <a:rPr lang="tr-TR" dirty="0" smtClean="0"/>
              <a:t>1-Kongre turizmi ve tatil </a:t>
            </a:r>
            <a:r>
              <a:rPr lang="tr-TR" dirty="0" smtClean="0"/>
              <a:t>turizmi</a:t>
            </a:r>
          </a:p>
          <a:p>
            <a:pPr marL="0" indent="0">
              <a:buNone/>
            </a:pPr>
            <a:r>
              <a:rPr lang="tr-TR" dirty="0" smtClean="0"/>
              <a:t>	Kongre turizminin , tatil turizmini engellemesi veya gelişimini yavaşlatması söz konusu değildir. Kongre turizmi ve tatil amaçlı turizm türleri için bir zaman (sezon) ayrılığı söz konusudur. Genellikle uluslararası kuruluşlar ilkbahar ve sonbahar aylarını tercih ederler.</a:t>
            </a:r>
          </a:p>
          <a:p>
            <a:pPr marL="0" indent="0">
              <a:buNone/>
            </a:pPr>
            <a:r>
              <a:rPr lang="tr-TR" dirty="0"/>
              <a:t>	</a:t>
            </a:r>
            <a:r>
              <a:rPr lang="tr-TR" dirty="0" smtClean="0"/>
              <a:t>Kongre merkezlerinin bir kompleks içerisinde bulunmaması kongre zamanı ve mekanının uygunluğu kongre turizminin tatil turizmini olumsuz yönde etkilemesini engelleyecektir.</a:t>
            </a:r>
          </a:p>
          <a:p>
            <a:pPr marL="0" indent="0">
              <a:buNone/>
            </a:pPr>
            <a:r>
              <a:rPr lang="tr-TR" dirty="0"/>
              <a:t>	</a:t>
            </a:r>
            <a:r>
              <a:rPr lang="tr-TR" dirty="0" smtClean="0"/>
              <a:t>Yerli halk, konaklama işletmeleri ve şehirdeki diğer turizm işletmeleri  açısından kongre turizmi sezonun uzatılması açısından dikkate alınması gereken bir husustur.</a:t>
            </a:r>
            <a:endParaRPr lang="tr-TR" dirty="0" smtClean="0"/>
          </a:p>
          <a:p>
            <a:pPr marL="0" indent="0">
              <a:buNone/>
            </a:pPr>
            <a:r>
              <a:rPr lang="tr-TR" dirty="0" smtClean="0"/>
              <a:t>2-Kongre turizmi ve kültür </a:t>
            </a:r>
            <a:r>
              <a:rPr lang="tr-TR" dirty="0" smtClean="0"/>
              <a:t>turizmi</a:t>
            </a:r>
          </a:p>
          <a:p>
            <a:pPr marL="0" indent="0">
              <a:buNone/>
            </a:pPr>
            <a:r>
              <a:rPr lang="tr-TR" dirty="0"/>
              <a:t>	</a:t>
            </a:r>
            <a:r>
              <a:rPr lang="tr-TR" dirty="0" smtClean="0"/>
              <a:t>Kongre her şeyden önce kültürel bir olaydır. Kültür alışverişi kongre yapılan ülke için oldukça yararlıdır. Kültür turizmi, eski sanat eserlerinin, tarihi yapıların, müzelerin, eski medeniyetlerin vb. görülmesi amacıyla yapılan seyahatlerdir.</a:t>
            </a:r>
          </a:p>
          <a:p>
            <a:pPr marL="0" indent="0">
              <a:buNone/>
            </a:pPr>
            <a:r>
              <a:rPr lang="tr-TR" dirty="0"/>
              <a:t>	</a:t>
            </a:r>
            <a:r>
              <a:rPr lang="tr-TR" dirty="0" smtClean="0"/>
              <a:t>Kültürel değerlerin zenginliği kongre organizasyonları için cazip mahallerdir.</a:t>
            </a:r>
            <a:endParaRPr lang="tr-TR" dirty="0" smtClean="0"/>
          </a:p>
          <a:p>
            <a:pPr marL="0" indent="0">
              <a:buNone/>
            </a:pPr>
            <a:r>
              <a:rPr lang="tr-TR" dirty="0" smtClean="0"/>
              <a:t>3-Kongre turizmi ve politik </a:t>
            </a:r>
            <a:r>
              <a:rPr lang="tr-TR" dirty="0" smtClean="0"/>
              <a:t>turizm</a:t>
            </a:r>
          </a:p>
          <a:p>
            <a:pPr marL="0" indent="0">
              <a:buNone/>
            </a:pPr>
            <a:r>
              <a:rPr lang="tr-TR" dirty="0"/>
              <a:t>	</a:t>
            </a:r>
            <a:r>
              <a:rPr lang="tr-TR" dirty="0" smtClean="0"/>
              <a:t>Diplomat ve politikacıların değişik amaçlarla yapmış oldukları seyahatler politik turizm olarak isimlendirilir. Siyasi partilerin genel kurullarına, siyasi amaçlı toplantılara vb. katılan delegelerin ulaşım araçlarını, konaklama tesislerini ve toplantı salonlarını kullanmaları kongre turizmi içerisinde yer alır.</a:t>
            </a:r>
            <a:endParaRPr lang="tr-TR" dirty="0" smtClean="0"/>
          </a:p>
        </p:txBody>
      </p:sp>
    </p:spTree>
    <p:extLst>
      <p:ext uri="{BB962C8B-B14F-4D97-AF65-F5344CB8AC3E}">
        <p14:creationId xmlns:p14="http://schemas.microsoft.com/office/powerpoint/2010/main" val="83731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lstStyle/>
          <a:p>
            <a:r>
              <a:rPr lang="tr-TR" sz="2800" dirty="0">
                <a:solidFill>
                  <a:srgbClr val="FF0000"/>
                </a:solidFill>
              </a:rPr>
              <a:t>KONGRE TURİZMİNİN DİĞER TURİZM TÜRLERİ İLE ETKİLEŞİMLERİ</a:t>
            </a:r>
            <a:endParaRPr lang="tr-TR" dirty="0"/>
          </a:p>
        </p:txBody>
      </p:sp>
      <p:sp>
        <p:nvSpPr>
          <p:cNvPr id="3" name="İçerik Yer Tutucusu 2"/>
          <p:cNvSpPr>
            <a:spLocks noGrp="1"/>
          </p:cNvSpPr>
          <p:nvPr>
            <p:ph idx="1"/>
          </p:nvPr>
        </p:nvSpPr>
        <p:spPr>
          <a:xfrm>
            <a:off x="838200" y="858644"/>
            <a:ext cx="10515600" cy="5318319"/>
          </a:xfrm>
        </p:spPr>
        <p:txBody>
          <a:bodyPr>
            <a:normAutofit/>
          </a:bodyPr>
          <a:lstStyle/>
          <a:p>
            <a:pPr marL="0" lvl="0" indent="0">
              <a:buNone/>
            </a:pPr>
            <a:r>
              <a:rPr lang="tr-TR" sz="2000" dirty="0">
                <a:solidFill>
                  <a:prstClr val="black"/>
                </a:solidFill>
              </a:rPr>
              <a:t>4-Kongre turizmi ve lüks turizm</a:t>
            </a:r>
          </a:p>
          <a:p>
            <a:pPr marL="0" lvl="0" indent="0">
              <a:buNone/>
            </a:pPr>
            <a:r>
              <a:rPr lang="tr-TR" sz="2000" dirty="0" smtClean="0">
                <a:solidFill>
                  <a:prstClr val="black"/>
                </a:solidFill>
              </a:rPr>
              <a:t>	Uluslararası kongreler tercihlerini lüks ve 1.sınıf konaklama, yiyecek içecek ve toplantı imkanlarını talep etmektedirler. Kısa süreli ve ulusal kongreler içinse genellikle orta sınıf işletmeler tercih edilmektedir.</a:t>
            </a:r>
          </a:p>
          <a:p>
            <a:pPr marL="0" lvl="0" indent="0">
              <a:buNone/>
            </a:pPr>
            <a:r>
              <a:rPr lang="tr-TR" sz="2000" dirty="0">
                <a:solidFill>
                  <a:prstClr val="black"/>
                </a:solidFill>
              </a:rPr>
              <a:t>	</a:t>
            </a:r>
            <a:r>
              <a:rPr lang="tr-TR" sz="2000" dirty="0" smtClean="0">
                <a:solidFill>
                  <a:prstClr val="black"/>
                </a:solidFill>
              </a:rPr>
              <a:t>Lüks turizme katılanlar kendi harcamalarını kendileri öderler. Kongreye katılanların harcamaları ise üyesi ya da mensubu olduğu  kurum veya kuruluşlar tarafından ödenmektedir. Her ikisi içinde kullanım ortaklığı olmasına rağmen amaç ve işlev açısından bağımsızlık söz konusudur.</a:t>
            </a:r>
          </a:p>
          <a:p>
            <a:pPr marL="0" lvl="0" indent="0">
              <a:buNone/>
            </a:pPr>
            <a:r>
              <a:rPr lang="tr-TR" sz="2000" dirty="0" smtClean="0">
                <a:solidFill>
                  <a:prstClr val="black"/>
                </a:solidFill>
              </a:rPr>
              <a:t>5-Kongre </a:t>
            </a:r>
            <a:r>
              <a:rPr lang="tr-TR" sz="2000" dirty="0">
                <a:solidFill>
                  <a:prstClr val="black"/>
                </a:solidFill>
              </a:rPr>
              <a:t>turizmi ve hafta sonu </a:t>
            </a:r>
            <a:r>
              <a:rPr lang="tr-TR" sz="2000" dirty="0" smtClean="0">
                <a:solidFill>
                  <a:prstClr val="black"/>
                </a:solidFill>
              </a:rPr>
              <a:t>turizmi</a:t>
            </a:r>
          </a:p>
          <a:p>
            <a:pPr marL="0" lvl="0" indent="0">
              <a:buNone/>
            </a:pPr>
            <a:r>
              <a:rPr lang="tr-TR" sz="2000" dirty="0">
                <a:solidFill>
                  <a:prstClr val="black"/>
                </a:solidFill>
              </a:rPr>
              <a:t>	</a:t>
            </a:r>
            <a:r>
              <a:rPr lang="tr-TR" sz="2000" dirty="0" smtClean="0">
                <a:solidFill>
                  <a:prstClr val="black"/>
                </a:solidFill>
              </a:rPr>
              <a:t>Ulusal kongre veya toplantılar genellikle hafta sonlarını tercih etmektedirler. Bu durum hafta sonu turizme katılacak tüketiciler için yer işletmelerde yer bulma sıkıntısı yaratmaktadır. Bu tüketiciler kongre turizminden olumsuz etkilenirler.</a:t>
            </a:r>
          </a:p>
          <a:p>
            <a:pPr marL="0" lvl="0" indent="0">
              <a:buNone/>
            </a:pPr>
            <a:r>
              <a:rPr lang="tr-TR" sz="2000" dirty="0">
                <a:solidFill>
                  <a:prstClr val="black"/>
                </a:solidFill>
              </a:rPr>
              <a:t>	</a:t>
            </a:r>
            <a:r>
              <a:rPr lang="tr-TR" sz="2000" dirty="0" smtClean="0">
                <a:solidFill>
                  <a:prstClr val="black"/>
                </a:solidFill>
              </a:rPr>
              <a:t>Uluslararası toplantı ve kongreler genellikle Pazartesi-Cuma günleri arasında yapılmaktadır. Katılımcılar işletmelere Cumartesi ve yoğunlukla Pazar günü giriş yaptıklarından bu durum hafta sonu tatilcilerini olumsuz etkilemektedir.</a:t>
            </a:r>
            <a:endParaRPr lang="tr-TR" sz="2000" dirty="0">
              <a:solidFill>
                <a:prstClr val="black"/>
              </a:solidFill>
            </a:endParaRPr>
          </a:p>
        </p:txBody>
      </p:sp>
    </p:spTree>
    <p:extLst>
      <p:ext uri="{BB962C8B-B14F-4D97-AF65-F5344CB8AC3E}">
        <p14:creationId xmlns:p14="http://schemas.microsoft.com/office/powerpoint/2010/main" val="1346858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8485"/>
          </a:xfrm>
        </p:spPr>
        <p:txBody>
          <a:bodyPr/>
          <a:lstStyle/>
          <a:p>
            <a:r>
              <a:rPr lang="tr-TR" sz="2800" dirty="0">
                <a:solidFill>
                  <a:srgbClr val="FF0000"/>
                </a:solidFill>
              </a:rPr>
              <a:t>KONGRE TURİZMİNİN DİĞER TURİZM TÜRLERİ İLE ETKİLEŞİMLERİ</a:t>
            </a:r>
            <a:endParaRPr lang="tr-TR" dirty="0"/>
          </a:p>
        </p:txBody>
      </p:sp>
      <p:sp>
        <p:nvSpPr>
          <p:cNvPr id="3" name="İçerik Yer Tutucusu 2"/>
          <p:cNvSpPr>
            <a:spLocks noGrp="1"/>
          </p:cNvSpPr>
          <p:nvPr>
            <p:ph idx="1"/>
          </p:nvPr>
        </p:nvSpPr>
        <p:spPr>
          <a:xfrm>
            <a:off x="838200" y="1003610"/>
            <a:ext cx="10515600" cy="5173353"/>
          </a:xfrm>
        </p:spPr>
        <p:txBody>
          <a:bodyPr>
            <a:normAutofit lnSpcReduction="10000"/>
          </a:bodyPr>
          <a:lstStyle/>
          <a:p>
            <a:pPr marL="0" lvl="0" indent="0">
              <a:buNone/>
            </a:pPr>
            <a:r>
              <a:rPr lang="tr-TR" dirty="0">
                <a:solidFill>
                  <a:prstClr val="black"/>
                </a:solidFill>
              </a:rPr>
              <a:t>6-Kongre turizmi ve ekonomik turizm</a:t>
            </a:r>
          </a:p>
          <a:p>
            <a:pPr marL="0" lvl="0" indent="0">
              <a:buNone/>
            </a:pPr>
            <a:r>
              <a:rPr lang="tr-TR" dirty="0">
                <a:solidFill>
                  <a:prstClr val="black"/>
                </a:solidFill>
              </a:rPr>
              <a:t>Turistik faaliyetler;</a:t>
            </a:r>
          </a:p>
          <a:p>
            <a:pPr marL="0" lvl="0" indent="0">
              <a:buNone/>
            </a:pPr>
            <a:r>
              <a:rPr lang="tr-TR" dirty="0">
                <a:solidFill>
                  <a:prstClr val="black"/>
                </a:solidFill>
              </a:rPr>
              <a:t>a-</a:t>
            </a:r>
            <a:r>
              <a:rPr lang="tr-TR" dirty="0" err="1">
                <a:solidFill>
                  <a:prstClr val="black"/>
                </a:solidFill>
              </a:rPr>
              <a:t>Rekreatif</a:t>
            </a:r>
            <a:r>
              <a:rPr lang="tr-TR" dirty="0">
                <a:solidFill>
                  <a:prstClr val="black"/>
                </a:solidFill>
              </a:rPr>
              <a:t> turizm</a:t>
            </a:r>
          </a:p>
          <a:p>
            <a:pPr marL="0" lvl="0" indent="0">
              <a:buNone/>
            </a:pPr>
            <a:r>
              <a:rPr lang="tr-TR" dirty="0">
                <a:solidFill>
                  <a:prstClr val="black"/>
                </a:solidFill>
              </a:rPr>
              <a:t>b-Kültürel turizm</a:t>
            </a:r>
          </a:p>
          <a:p>
            <a:pPr marL="0" lvl="0" indent="0">
              <a:buNone/>
            </a:pPr>
            <a:r>
              <a:rPr lang="tr-TR" dirty="0">
                <a:solidFill>
                  <a:prstClr val="black"/>
                </a:solidFill>
              </a:rPr>
              <a:t>c-Kitle turizmi</a:t>
            </a:r>
          </a:p>
          <a:p>
            <a:pPr marL="0" lvl="0" indent="0">
              <a:buNone/>
            </a:pPr>
            <a:r>
              <a:rPr lang="tr-TR" dirty="0">
                <a:solidFill>
                  <a:prstClr val="black"/>
                </a:solidFill>
              </a:rPr>
              <a:t>d-Spor turizmi</a:t>
            </a:r>
          </a:p>
          <a:p>
            <a:pPr marL="0" lvl="0" indent="0">
              <a:buNone/>
            </a:pPr>
            <a:r>
              <a:rPr lang="tr-TR" dirty="0">
                <a:solidFill>
                  <a:prstClr val="black"/>
                </a:solidFill>
              </a:rPr>
              <a:t>e-Politik turizm</a:t>
            </a:r>
          </a:p>
          <a:p>
            <a:pPr marL="0" lvl="0" indent="0">
              <a:buNone/>
            </a:pPr>
            <a:r>
              <a:rPr lang="tr-TR" dirty="0">
                <a:solidFill>
                  <a:srgbClr val="FF0000"/>
                </a:solidFill>
              </a:rPr>
              <a:t>f-Ekonomik turizm</a:t>
            </a:r>
          </a:p>
          <a:p>
            <a:pPr marL="0" lvl="0" indent="0">
              <a:buNone/>
            </a:pPr>
            <a:r>
              <a:rPr lang="tr-TR" dirty="0" smtClean="0">
                <a:solidFill>
                  <a:prstClr val="black"/>
                </a:solidFill>
              </a:rPr>
              <a:t>a-İş </a:t>
            </a:r>
            <a:r>
              <a:rPr lang="tr-TR" dirty="0">
                <a:solidFill>
                  <a:prstClr val="black"/>
                </a:solidFill>
              </a:rPr>
              <a:t>turizmi</a:t>
            </a:r>
          </a:p>
          <a:p>
            <a:pPr marL="0" lvl="0" indent="0">
              <a:buNone/>
            </a:pPr>
            <a:r>
              <a:rPr lang="tr-TR" dirty="0" smtClean="0">
                <a:solidFill>
                  <a:prstClr val="black"/>
                </a:solidFill>
              </a:rPr>
              <a:t>b-Fuar </a:t>
            </a:r>
            <a:r>
              <a:rPr lang="tr-TR" dirty="0">
                <a:solidFill>
                  <a:prstClr val="black"/>
                </a:solidFill>
              </a:rPr>
              <a:t>ve sergi turizmi</a:t>
            </a:r>
          </a:p>
          <a:p>
            <a:pPr marL="0" lvl="0" indent="0">
              <a:buNone/>
            </a:pPr>
            <a:r>
              <a:rPr lang="tr-TR" dirty="0" smtClean="0">
                <a:solidFill>
                  <a:prstClr val="black"/>
                </a:solidFill>
              </a:rPr>
              <a:t>c-Kongre </a:t>
            </a:r>
            <a:r>
              <a:rPr lang="tr-TR" dirty="0">
                <a:solidFill>
                  <a:prstClr val="black"/>
                </a:solidFill>
              </a:rPr>
              <a:t>turizmi</a:t>
            </a:r>
          </a:p>
          <a:p>
            <a:pPr marL="0" indent="0">
              <a:buNone/>
            </a:pPr>
            <a:endParaRPr lang="tr-TR" dirty="0"/>
          </a:p>
        </p:txBody>
      </p:sp>
    </p:spTree>
    <p:extLst>
      <p:ext uri="{BB962C8B-B14F-4D97-AF65-F5344CB8AC3E}">
        <p14:creationId xmlns:p14="http://schemas.microsoft.com/office/powerpoint/2010/main" val="113656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60787"/>
          </a:xfrm>
        </p:spPr>
        <p:txBody>
          <a:bodyPr/>
          <a:lstStyle/>
          <a:p>
            <a:r>
              <a:rPr lang="tr-TR" sz="2800" dirty="0">
                <a:solidFill>
                  <a:srgbClr val="FF0000"/>
                </a:solidFill>
              </a:rPr>
              <a:t>KONGRE TURİZMİNİN DİĞER TURİZM TÜRLERİ İLE ETKİLEŞİMLERİ</a:t>
            </a:r>
            <a:endParaRPr lang="tr-TR" dirty="0"/>
          </a:p>
        </p:txBody>
      </p:sp>
      <p:sp>
        <p:nvSpPr>
          <p:cNvPr id="3" name="İçerik Yer Tutucusu 2"/>
          <p:cNvSpPr>
            <a:spLocks noGrp="1"/>
          </p:cNvSpPr>
          <p:nvPr>
            <p:ph idx="1"/>
          </p:nvPr>
        </p:nvSpPr>
        <p:spPr>
          <a:xfrm>
            <a:off x="838200" y="1025912"/>
            <a:ext cx="10515600" cy="5151051"/>
          </a:xfrm>
        </p:spPr>
        <p:txBody>
          <a:bodyPr>
            <a:normAutofit fontScale="55000" lnSpcReduction="20000"/>
          </a:bodyPr>
          <a:lstStyle/>
          <a:p>
            <a:pPr marL="0" lvl="0" indent="0">
              <a:buNone/>
            </a:pPr>
            <a:r>
              <a:rPr lang="tr-TR" dirty="0">
                <a:solidFill>
                  <a:srgbClr val="FF0000"/>
                </a:solidFill>
              </a:rPr>
              <a:t>f-Ekonomik turizm</a:t>
            </a:r>
          </a:p>
          <a:p>
            <a:pPr marL="0" lvl="0" indent="0">
              <a:buNone/>
            </a:pPr>
            <a:r>
              <a:rPr lang="tr-TR" u="sng" dirty="0">
                <a:solidFill>
                  <a:prstClr val="black"/>
                </a:solidFill>
              </a:rPr>
              <a:t>a-İş </a:t>
            </a:r>
            <a:r>
              <a:rPr lang="tr-TR" u="sng" dirty="0" smtClean="0">
                <a:solidFill>
                  <a:prstClr val="black"/>
                </a:solidFill>
              </a:rPr>
              <a:t>turizmi</a:t>
            </a:r>
          </a:p>
          <a:p>
            <a:pPr marL="0" lvl="0" indent="0">
              <a:buNone/>
            </a:pPr>
            <a:r>
              <a:rPr lang="tr-TR" dirty="0">
                <a:solidFill>
                  <a:prstClr val="black"/>
                </a:solidFill>
              </a:rPr>
              <a:t>	</a:t>
            </a:r>
            <a:r>
              <a:rPr lang="tr-TR" dirty="0" smtClean="0">
                <a:solidFill>
                  <a:prstClr val="black"/>
                </a:solidFill>
              </a:rPr>
              <a:t>mesleki nedenlerle yapılan seyahatlerin tamamı iş seyahati olarak değerlendirilir. Kişilerin meslekleri ile ilgili bilgi alışverişi nedeniyle kongre, konferans gibi faaliyetlere katılmaları kongre ve iş turizmi ayrımı yapmayı güçleştirmektedir. Bu sebepten dolayı bazen veriler ayrı bazen de aynı kategoride değerlendirilmektedir. İş turizmi harcamaları konusunda tatil amaçlı harcamalardan oldukça daha fazla gerçekleşmektedir.</a:t>
            </a:r>
          </a:p>
          <a:p>
            <a:pPr marL="0" lvl="0" indent="0">
              <a:buNone/>
            </a:pPr>
            <a:r>
              <a:rPr lang="tr-TR" dirty="0" smtClean="0">
                <a:solidFill>
                  <a:prstClr val="black"/>
                </a:solidFill>
              </a:rPr>
              <a:t>Bir görüşe göre iş turizmi;</a:t>
            </a:r>
          </a:p>
          <a:p>
            <a:pPr marL="0" lvl="0" indent="0">
              <a:buNone/>
            </a:pPr>
            <a:r>
              <a:rPr lang="tr-TR" dirty="0" smtClean="0">
                <a:solidFill>
                  <a:prstClr val="black"/>
                </a:solidFill>
              </a:rPr>
              <a:t>*Uluslararası kongreleri</a:t>
            </a:r>
          </a:p>
          <a:p>
            <a:pPr marL="0" lvl="0" indent="0">
              <a:buNone/>
            </a:pPr>
            <a:r>
              <a:rPr lang="tr-TR" dirty="0" smtClean="0">
                <a:solidFill>
                  <a:prstClr val="black"/>
                </a:solidFill>
              </a:rPr>
              <a:t>*Birlik ve mesleki konferans ve kongreleri</a:t>
            </a:r>
          </a:p>
          <a:p>
            <a:pPr marL="0" lvl="0" indent="0">
              <a:buNone/>
            </a:pPr>
            <a:r>
              <a:rPr lang="tr-TR" dirty="0" smtClean="0">
                <a:solidFill>
                  <a:prstClr val="black"/>
                </a:solidFill>
              </a:rPr>
              <a:t>*Firma toplantıları</a:t>
            </a:r>
          </a:p>
          <a:p>
            <a:pPr marL="0" lvl="0" indent="0">
              <a:buNone/>
            </a:pPr>
            <a:r>
              <a:rPr lang="tr-TR" dirty="0" smtClean="0">
                <a:solidFill>
                  <a:prstClr val="black"/>
                </a:solidFill>
              </a:rPr>
              <a:t>*</a:t>
            </a:r>
            <a:r>
              <a:rPr lang="tr-TR" dirty="0" err="1" smtClean="0">
                <a:solidFill>
                  <a:prstClr val="black"/>
                </a:solidFill>
              </a:rPr>
              <a:t>Incentive</a:t>
            </a:r>
            <a:r>
              <a:rPr lang="tr-TR" dirty="0" smtClean="0">
                <a:solidFill>
                  <a:prstClr val="black"/>
                </a:solidFill>
              </a:rPr>
              <a:t> (ödül) seyahatleri</a:t>
            </a:r>
          </a:p>
          <a:p>
            <a:pPr marL="0" lvl="0" indent="0">
              <a:buNone/>
            </a:pPr>
            <a:r>
              <a:rPr lang="tr-TR" dirty="0" smtClean="0">
                <a:solidFill>
                  <a:prstClr val="black"/>
                </a:solidFill>
              </a:rPr>
              <a:t>*Eğitim seyahatleri</a:t>
            </a:r>
          </a:p>
          <a:p>
            <a:pPr marL="0" lvl="0" indent="0">
              <a:buNone/>
            </a:pPr>
            <a:r>
              <a:rPr lang="tr-TR" dirty="0" smtClean="0">
                <a:solidFill>
                  <a:prstClr val="black"/>
                </a:solidFill>
              </a:rPr>
              <a:t>*Fuar ve sergi ziyaretlerini kapsamaktadır.</a:t>
            </a:r>
          </a:p>
          <a:p>
            <a:pPr marL="0" lvl="0" indent="0">
              <a:buNone/>
            </a:pPr>
            <a:r>
              <a:rPr lang="tr-TR" dirty="0" smtClean="0">
                <a:solidFill>
                  <a:prstClr val="black"/>
                </a:solidFill>
              </a:rPr>
              <a:t>İş </a:t>
            </a:r>
            <a:r>
              <a:rPr lang="tr-TR" dirty="0" err="1" smtClean="0">
                <a:solidFill>
                  <a:prstClr val="black"/>
                </a:solidFill>
              </a:rPr>
              <a:t>turizmi:Bir</a:t>
            </a:r>
            <a:r>
              <a:rPr lang="tr-TR" dirty="0" smtClean="0">
                <a:solidFill>
                  <a:prstClr val="black"/>
                </a:solidFill>
              </a:rPr>
              <a:t> şirkette veya işletmede yöneticiler için tamamen işle ilgili seyahatler veya tur operatörü veya seyahat acentesi tarafından düzenlenen özellikle iş amaçlı seyahatler, iş grupları seyahatleri olarak ifade edilir.</a:t>
            </a:r>
          </a:p>
          <a:p>
            <a:pPr marL="0" lvl="0" indent="0">
              <a:buNone/>
            </a:pPr>
            <a:r>
              <a:rPr lang="tr-TR" dirty="0" smtClean="0">
                <a:solidFill>
                  <a:prstClr val="black"/>
                </a:solidFill>
              </a:rPr>
              <a:t>NOT: Seyahat </a:t>
            </a:r>
            <a:r>
              <a:rPr lang="tr-TR" dirty="0" err="1" smtClean="0">
                <a:solidFill>
                  <a:prstClr val="black"/>
                </a:solidFill>
              </a:rPr>
              <a:t>Acentaları</a:t>
            </a:r>
            <a:r>
              <a:rPr lang="tr-TR" dirty="0" smtClean="0">
                <a:solidFill>
                  <a:prstClr val="black"/>
                </a:solidFill>
              </a:rPr>
              <a:t> Yönetmeliği 5. Madde a fıkrası </a:t>
            </a:r>
          </a:p>
          <a:p>
            <a:pPr marL="0" lvl="0" indent="0">
              <a:buNone/>
            </a:pPr>
            <a:r>
              <a:rPr lang="tr-TR" dirty="0" smtClean="0">
                <a:solidFill>
                  <a:prstClr val="black"/>
                </a:solidFill>
              </a:rPr>
              <a:t>«</a:t>
            </a:r>
            <a:r>
              <a:rPr lang="tr-TR" dirty="0" smtClean="0"/>
              <a:t>5</a:t>
            </a:r>
            <a:r>
              <a:rPr lang="tr-TR" dirty="0"/>
              <a:t>) Kâr amacıyla konaklama, ulaşım, gezi, yeme-içme, eğlence sağlayan, sportif faaliyetler, </a:t>
            </a:r>
            <a:r>
              <a:rPr lang="tr-TR" dirty="0">
                <a:solidFill>
                  <a:srgbClr val="FF0000"/>
                </a:solidFill>
              </a:rPr>
              <a:t>kongre-konferans</a:t>
            </a:r>
            <a:r>
              <a:rPr lang="tr-TR" dirty="0"/>
              <a:t>, dinî, sağlık, eğitim, kültürel, bilimsel ve meslekî inceleme, teşvik veya destek amaçlı seyahat ve bunun içinde yer alan hizmetleri organize etmeyi, sağlamayı, pazarlamayı, gerçekleştirmeyi içeren paket tur veya turları düzenler, satar</a:t>
            </a:r>
            <a:r>
              <a:rPr lang="tr-TR" dirty="0" smtClean="0"/>
              <a:t>,»</a:t>
            </a:r>
            <a:endParaRPr lang="tr-TR" dirty="0">
              <a:solidFill>
                <a:prstClr val="black"/>
              </a:solidFill>
            </a:endParaRPr>
          </a:p>
          <a:p>
            <a:pPr marL="0" indent="0">
              <a:buNone/>
            </a:pPr>
            <a:endParaRPr lang="tr-TR" dirty="0"/>
          </a:p>
        </p:txBody>
      </p:sp>
    </p:spTree>
    <p:extLst>
      <p:ext uri="{BB962C8B-B14F-4D97-AF65-F5344CB8AC3E}">
        <p14:creationId xmlns:p14="http://schemas.microsoft.com/office/powerpoint/2010/main" val="185678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37763"/>
          </a:xfrm>
        </p:spPr>
        <p:txBody>
          <a:bodyPr>
            <a:normAutofit/>
          </a:bodyPr>
          <a:lstStyle/>
          <a:p>
            <a:r>
              <a:rPr lang="tr-TR" sz="2000" dirty="0">
                <a:solidFill>
                  <a:srgbClr val="FF0000"/>
                </a:solidFill>
              </a:rPr>
              <a:t>KONGRE TURİZMİNİN DİĞER TURİZM TÜRLERİ İLE ETKİLEŞİMLERİ</a:t>
            </a:r>
            <a:endParaRPr lang="tr-TR" sz="2000" dirty="0"/>
          </a:p>
        </p:txBody>
      </p:sp>
      <p:sp>
        <p:nvSpPr>
          <p:cNvPr id="3" name="İçerik Yer Tutucusu 2"/>
          <p:cNvSpPr>
            <a:spLocks noGrp="1"/>
          </p:cNvSpPr>
          <p:nvPr>
            <p:ph idx="1"/>
          </p:nvPr>
        </p:nvSpPr>
        <p:spPr>
          <a:xfrm>
            <a:off x="838200" y="802887"/>
            <a:ext cx="10515600" cy="5720575"/>
          </a:xfrm>
        </p:spPr>
        <p:txBody>
          <a:bodyPr>
            <a:normAutofit fontScale="70000" lnSpcReduction="20000"/>
          </a:bodyPr>
          <a:lstStyle/>
          <a:p>
            <a:pPr marL="0" lvl="0" indent="0">
              <a:buNone/>
            </a:pPr>
            <a:r>
              <a:rPr lang="tr-TR" sz="2600" dirty="0">
                <a:solidFill>
                  <a:prstClr val="black"/>
                </a:solidFill>
              </a:rPr>
              <a:t>b-Fuar ve sergi turizmi</a:t>
            </a:r>
          </a:p>
          <a:p>
            <a:pPr marL="0" lvl="0" indent="0">
              <a:buNone/>
            </a:pPr>
            <a:r>
              <a:rPr lang="tr-TR" sz="2600" dirty="0">
                <a:solidFill>
                  <a:prstClr val="black"/>
                </a:solidFill>
              </a:rPr>
              <a:t>c-Kongre turizmi</a:t>
            </a:r>
          </a:p>
          <a:p>
            <a:pPr marL="0" indent="0">
              <a:buNone/>
            </a:pPr>
            <a:r>
              <a:rPr lang="tr-TR" sz="2600" u="sng" dirty="0" smtClean="0"/>
              <a:t>c-Kongre turizmi ve </a:t>
            </a:r>
            <a:r>
              <a:rPr lang="tr-TR" sz="2600" u="sng" dirty="0" err="1" smtClean="0"/>
              <a:t>Incentive</a:t>
            </a:r>
            <a:r>
              <a:rPr lang="tr-TR" sz="2600" u="sng" dirty="0" smtClean="0"/>
              <a:t> turizm</a:t>
            </a:r>
          </a:p>
          <a:p>
            <a:pPr marL="0" indent="0">
              <a:buNone/>
            </a:pPr>
            <a:r>
              <a:rPr lang="tr-TR" sz="2600" dirty="0" err="1" smtClean="0">
                <a:solidFill>
                  <a:srgbClr val="FF0000"/>
                </a:solidFill>
              </a:rPr>
              <a:t>Incentive</a:t>
            </a:r>
            <a:r>
              <a:rPr lang="tr-TR" sz="2600" dirty="0" smtClean="0">
                <a:solidFill>
                  <a:srgbClr val="FF0000"/>
                </a:solidFill>
              </a:rPr>
              <a:t> Turizm</a:t>
            </a:r>
            <a:r>
              <a:rPr lang="tr-TR" sz="2600" dirty="0" smtClean="0"/>
              <a:t>: Bir işletme çalışanları veya işletmeye hizmet edenler için bütün masrafları (bazı kısıtlamalar olabilir) karşılanmak koşuluyla iş ve dinlence amaçlı olarak düzenlenen turistik amaçlı seyahatlerin bütünüdür.</a:t>
            </a:r>
          </a:p>
          <a:p>
            <a:pPr marL="0" indent="0">
              <a:buNone/>
            </a:pPr>
            <a:r>
              <a:rPr lang="tr-TR" sz="2600" dirty="0" err="1" smtClean="0"/>
              <a:t>Incentive</a:t>
            </a:r>
            <a:r>
              <a:rPr lang="tr-TR" sz="2600" dirty="0" smtClean="0"/>
              <a:t> seyahatlerin artma nedenleri;</a:t>
            </a:r>
          </a:p>
          <a:p>
            <a:pPr marL="0" indent="0">
              <a:buNone/>
            </a:pPr>
            <a:r>
              <a:rPr lang="tr-TR" sz="2600" dirty="0" smtClean="0"/>
              <a:t>*Satışları arttırmak,</a:t>
            </a:r>
          </a:p>
          <a:p>
            <a:pPr marL="0" indent="0">
              <a:buNone/>
            </a:pPr>
            <a:r>
              <a:rPr lang="tr-TR" sz="2600" dirty="0" smtClean="0"/>
              <a:t>*İşletmenin imajını korumak ve geliştirmek,</a:t>
            </a:r>
          </a:p>
          <a:p>
            <a:pPr marL="0" indent="0">
              <a:buNone/>
            </a:pPr>
            <a:r>
              <a:rPr lang="tr-TR" sz="2600" dirty="0" smtClean="0"/>
              <a:t>*Yeni ürünleri tanıtmak ve sunmak,</a:t>
            </a:r>
          </a:p>
          <a:p>
            <a:pPr marL="0" indent="0">
              <a:buNone/>
            </a:pPr>
            <a:r>
              <a:rPr lang="tr-TR" sz="2600" dirty="0" smtClean="0"/>
              <a:t>*Satış eğitimi yapmak,</a:t>
            </a:r>
          </a:p>
          <a:p>
            <a:pPr marL="0" indent="0">
              <a:buNone/>
            </a:pPr>
            <a:r>
              <a:rPr lang="tr-TR" sz="2600" dirty="0" smtClean="0"/>
              <a:t>*Tüketiciler için promosyon yapmak,</a:t>
            </a:r>
          </a:p>
          <a:p>
            <a:pPr marL="0" indent="0">
              <a:buNone/>
            </a:pPr>
            <a:r>
              <a:rPr lang="tr-TR" sz="2600" dirty="0" smtClean="0"/>
              <a:t>*Rekabeti arttırmak,</a:t>
            </a:r>
          </a:p>
          <a:p>
            <a:pPr marL="0" indent="0">
              <a:buNone/>
            </a:pPr>
            <a:r>
              <a:rPr lang="tr-TR" sz="2600" dirty="0" smtClean="0"/>
              <a:t>*İş hacmi düşük sezonları değerlendirmek,</a:t>
            </a:r>
          </a:p>
          <a:p>
            <a:pPr marL="0" indent="0">
              <a:buNone/>
            </a:pPr>
            <a:r>
              <a:rPr lang="tr-TR" sz="2600" dirty="0" smtClean="0"/>
              <a:t>*Seyahate gönderilenleri mesleki bilgiler edindirmek.</a:t>
            </a:r>
          </a:p>
          <a:p>
            <a:pPr marL="0" indent="0">
              <a:buNone/>
            </a:pPr>
            <a:r>
              <a:rPr lang="tr-TR" sz="2600" dirty="0" smtClean="0"/>
              <a:t>	</a:t>
            </a:r>
            <a:r>
              <a:rPr lang="tr-TR" sz="2600" dirty="0" err="1" smtClean="0"/>
              <a:t>Incentive</a:t>
            </a:r>
            <a:r>
              <a:rPr lang="tr-TR" sz="2600" dirty="0" smtClean="0"/>
              <a:t> turizmi çoğunlukla tercih eden kuruluşlar; Sigorta, Elektrik-elektronik malzeme üretimi, Yedek parça, Otomotiv,-Ofis malzemeleri üretenler, İnşaat sektörü vb.</a:t>
            </a:r>
          </a:p>
          <a:p>
            <a:pPr marL="0" indent="0">
              <a:buNone/>
            </a:pPr>
            <a:r>
              <a:rPr lang="tr-TR" sz="2600" dirty="0" smtClean="0"/>
              <a:t>*1988 den beri her yıl mayıs ayında İsviçre-Cenevre’de EIBTM (</a:t>
            </a:r>
            <a:r>
              <a:rPr lang="tr-TR" sz="2600" dirty="0" err="1" smtClean="0"/>
              <a:t>European</a:t>
            </a:r>
            <a:r>
              <a:rPr lang="tr-TR" sz="2600" dirty="0" smtClean="0"/>
              <a:t> </a:t>
            </a:r>
            <a:r>
              <a:rPr lang="tr-TR" sz="2600" dirty="0" err="1" smtClean="0"/>
              <a:t>Incentive</a:t>
            </a:r>
            <a:r>
              <a:rPr lang="tr-TR" sz="2600" dirty="0" smtClean="0"/>
              <a:t> Business Travel Meeting) düzenlenmektedir. Bu fuar ITME Chicago fuarı ile birlikte Dünyadaki en büyük </a:t>
            </a:r>
            <a:r>
              <a:rPr lang="tr-TR" sz="2600" dirty="0" err="1" smtClean="0"/>
              <a:t>Incentive</a:t>
            </a:r>
            <a:r>
              <a:rPr lang="tr-TR" sz="2600" dirty="0" smtClean="0"/>
              <a:t> fuarıdır.</a:t>
            </a:r>
          </a:p>
          <a:p>
            <a:pPr marL="0" indent="0">
              <a:buNone/>
            </a:pPr>
            <a:endParaRPr lang="tr-TR" dirty="0"/>
          </a:p>
        </p:txBody>
      </p:sp>
    </p:spTree>
    <p:extLst>
      <p:ext uri="{BB962C8B-B14F-4D97-AF65-F5344CB8AC3E}">
        <p14:creationId xmlns:p14="http://schemas.microsoft.com/office/powerpoint/2010/main" val="414731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82368"/>
          </a:xfrm>
        </p:spPr>
        <p:txBody>
          <a:bodyPr>
            <a:normAutofit/>
          </a:bodyPr>
          <a:lstStyle/>
          <a:p>
            <a:r>
              <a:rPr lang="tr-TR" sz="2800" dirty="0" smtClean="0">
                <a:solidFill>
                  <a:srgbClr val="FF0000"/>
                </a:solidFill>
              </a:rPr>
              <a:t>KONGRE TURİZMİNE İLİŞKİN NİTELİK VE SINIRLAMALAR</a:t>
            </a:r>
            <a:endParaRPr lang="tr-TR" sz="2800" dirty="0">
              <a:solidFill>
                <a:srgbClr val="FF0000"/>
              </a:solidFill>
            </a:endParaRPr>
          </a:p>
        </p:txBody>
      </p:sp>
      <p:sp>
        <p:nvSpPr>
          <p:cNvPr id="3" name="İçerik Yer Tutucusu 2"/>
          <p:cNvSpPr>
            <a:spLocks noGrp="1"/>
          </p:cNvSpPr>
          <p:nvPr>
            <p:ph idx="1"/>
          </p:nvPr>
        </p:nvSpPr>
        <p:spPr>
          <a:xfrm>
            <a:off x="838200" y="847494"/>
            <a:ext cx="10515600" cy="5329469"/>
          </a:xfrm>
        </p:spPr>
        <p:txBody>
          <a:bodyPr>
            <a:normAutofit fontScale="62500" lnSpcReduction="20000"/>
          </a:bodyPr>
          <a:lstStyle/>
          <a:p>
            <a:pPr marL="0" indent="0">
              <a:buNone/>
            </a:pPr>
            <a:r>
              <a:rPr lang="tr-TR" dirty="0" smtClean="0">
                <a:solidFill>
                  <a:srgbClr val="FF0000"/>
                </a:solidFill>
              </a:rPr>
              <a:t>1-Kongre turizmi ve zaman sınırlamaları</a:t>
            </a:r>
          </a:p>
          <a:p>
            <a:pPr marL="0" indent="0">
              <a:buNone/>
            </a:pPr>
            <a:r>
              <a:rPr lang="tr-TR" dirty="0">
                <a:solidFill>
                  <a:srgbClr val="FF0000"/>
                </a:solidFill>
              </a:rPr>
              <a:t>	</a:t>
            </a:r>
            <a:r>
              <a:rPr lang="tr-TR" dirty="0" smtClean="0"/>
              <a:t>Kongre süreleri kongrenin türüne ,katılımcılara, amaca vb. özelliklere göre değişmektedir.</a:t>
            </a:r>
          </a:p>
          <a:p>
            <a:pPr marL="0" indent="0">
              <a:buNone/>
            </a:pPr>
            <a:r>
              <a:rPr lang="tr-TR" dirty="0" smtClean="0"/>
              <a:t>	Genellikle süreler 4-5 gün, özel durumlarda ise 6-14 gün olarak belirlenmektedir.</a:t>
            </a:r>
          </a:p>
          <a:p>
            <a:pPr marL="0" indent="0">
              <a:buNone/>
            </a:pPr>
            <a:r>
              <a:rPr lang="tr-TR" dirty="0" smtClean="0">
                <a:solidFill>
                  <a:srgbClr val="C00000"/>
                </a:solidFill>
              </a:rPr>
              <a:t>2-Kongrelerin sayısal sınırlamaları</a:t>
            </a:r>
          </a:p>
          <a:p>
            <a:pPr marL="0" indent="0">
              <a:buNone/>
            </a:pPr>
            <a:r>
              <a:rPr lang="tr-TR" dirty="0"/>
              <a:t>	</a:t>
            </a:r>
            <a:r>
              <a:rPr lang="tr-TR" dirty="0" smtClean="0"/>
              <a:t>Kongrelere katılanların sayısı konusu tartışma konusudur. Fakat sayı ne kadar yüksek olursa ekonomik açıdan o kadar fayda sağlamaktadır. Alt sınır olarak genellikle 15-25 kişi kabul görmektedir.</a:t>
            </a:r>
          </a:p>
          <a:p>
            <a:pPr marL="0" indent="0">
              <a:buNone/>
            </a:pPr>
            <a:r>
              <a:rPr lang="tr-TR" dirty="0" smtClean="0">
                <a:solidFill>
                  <a:srgbClr val="C00000"/>
                </a:solidFill>
              </a:rPr>
              <a:t>3-Teknolojik gelişmelerin kongre turizmine etkileri</a:t>
            </a:r>
          </a:p>
          <a:p>
            <a:pPr marL="0" indent="0">
              <a:buNone/>
            </a:pPr>
            <a:r>
              <a:rPr lang="tr-TR" dirty="0"/>
              <a:t>	</a:t>
            </a:r>
            <a:r>
              <a:rPr lang="tr-TR" dirty="0" smtClean="0"/>
              <a:t>Dünyada turizmin gelişmesine teknolojik gelişmelerin etkisi çok büyüktür. Bunun yanında turizmin gelişmesi de teknolojik ve bilimsel gelişmelere yol açmaktadır.</a:t>
            </a:r>
          </a:p>
          <a:p>
            <a:pPr marL="0" indent="0">
              <a:buNone/>
            </a:pPr>
            <a:r>
              <a:rPr lang="tr-TR" dirty="0" smtClean="0">
                <a:solidFill>
                  <a:srgbClr val="C00000"/>
                </a:solidFill>
              </a:rPr>
              <a:t>Olumlu etkileri;</a:t>
            </a:r>
          </a:p>
          <a:p>
            <a:pPr marL="0" indent="0">
              <a:buNone/>
            </a:pPr>
            <a:r>
              <a:rPr lang="tr-TR" dirty="0" smtClean="0"/>
              <a:t>*Otomasyon sonucu personelin serbest zamanında artış olmuştur,</a:t>
            </a:r>
          </a:p>
          <a:p>
            <a:pPr marL="0" indent="0">
              <a:buNone/>
            </a:pPr>
            <a:r>
              <a:rPr lang="tr-TR" dirty="0" smtClean="0"/>
              <a:t>*Tatil ,eğlence, sportif katılımları vb. arttırmıştır.</a:t>
            </a:r>
          </a:p>
          <a:p>
            <a:pPr marL="0" indent="0">
              <a:buNone/>
            </a:pPr>
            <a:r>
              <a:rPr lang="tr-TR" dirty="0" smtClean="0">
                <a:solidFill>
                  <a:srgbClr val="C00000"/>
                </a:solidFill>
              </a:rPr>
              <a:t>Olumsuz etkileri;</a:t>
            </a:r>
          </a:p>
          <a:p>
            <a:pPr marL="0" indent="0">
              <a:buNone/>
            </a:pPr>
            <a:r>
              <a:rPr lang="tr-TR" dirty="0" smtClean="0"/>
              <a:t>*Vasıfsız , yarı vasıfsız çalışanların işlerini kaybetmesine yol açmıştır.</a:t>
            </a:r>
          </a:p>
          <a:p>
            <a:pPr marL="0" indent="0">
              <a:buNone/>
            </a:pPr>
            <a:r>
              <a:rPr lang="tr-TR" dirty="0" smtClean="0"/>
              <a:t>*Gelişmekte olan ülkelerde uygun olmayan teknolojilerin kullanılmasına sebep olmuştur.</a:t>
            </a:r>
          </a:p>
          <a:p>
            <a:pPr marL="0" indent="0">
              <a:buNone/>
            </a:pPr>
            <a:r>
              <a:rPr lang="tr-TR" dirty="0" smtClean="0"/>
              <a:t>*Telekonferans sistemi katılımcı sayısını azaltmıştır.</a:t>
            </a:r>
            <a:endParaRPr lang="tr-TR" dirty="0"/>
          </a:p>
        </p:txBody>
      </p:sp>
    </p:spTree>
    <p:extLst>
      <p:ext uri="{BB962C8B-B14F-4D97-AF65-F5344CB8AC3E}">
        <p14:creationId xmlns:p14="http://schemas.microsoft.com/office/powerpoint/2010/main" val="2357787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1148"/>
          </a:xfrm>
        </p:spPr>
        <p:txBody>
          <a:bodyPr>
            <a:normAutofit/>
          </a:bodyPr>
          <a:lstStyle/>
          <a:p>
            <a:r>
              <a:rPr lang="tr-TR" sz="2800" dirty="0" smtClean="0">
                <a:solidFill>
                  <a:srgbClr val="C00000"/>
                </a:solidFill>
              </a:rPr>
              <a:t>KONGRE VE TOPLANTILARIN SINIFLANDIRILMASI</a:t>
            </a:r>
            <a:endParaRPr lang="tr-TR" sz="2800" dirty="0">
              <a:solidFill>
                <a:srgbClr val="C00000"/>
              </a:solidFill>
            </a:endParaRPr>
          </a:p>
        </p:txBody>
      </p:sp>
      <p:sp>
        <p:nvSpPr>
          <p:cNvPr id="3" name="İçerik Yer Tutucusu 2"/>
          <p:cNvSpPr>
            <a:spLocks noGrp="1"/>
          </p:cNvSpPr>
          <p:nvPr>
            <p:ph idx="1"/>
          </p:nvPr>
        </p:nvSpPr>
        <p:spPr>
          <a:xfrm>
            <a:off x="838200" y="1014760"/>
            <a:ext cx="10515600" cy="5475249"/>
          </a:xfrm>
        </p:spPr>
        <p:txBody>
          <a:bodyPr>
            <a:normAutofit fontScale="62500" lnSpcReduction="20000"/>
          </a:bodyPr>
          <a:lstStyle/>
          <a:p>
            <a:pPr marL="0" indent="0">
              <a:buNone/>
            </a:pPr>
            <a:r>
              <a:rPr lang="tr-TR" b="1" u="sng" dirty="0" smtClean="0"/>
              <a:t>A-Katılanların milliyetlerine göre kongreler</a:t>
            </a:r>
          </a:p>
          <a:p>
            <a:pPr marL="0" indent="0">
              <a:buNone/>
            </a:pPr>
            <a:r>
              <a:rPr lang="tr-TR" dirty="0" smtClean="0"/>
              <a:t>1-Ulusal kongreler</a:t>
            </a:r>
          </a:p>
          <a:p>
            <a:pPr marL="0" indent="0">
              <a:buNone/>
            </a:pPr>
            <a:r>
              <a:rPr lang="tr-TR" dirty="0" smtClean="0"/>
              <a:t>*Katılanların çoğu ülke vatandaşlarıdır.</a:t>
            </a:r>
          </a:p>
          <a:p>
            <a:pPr marL="0" indent="0">
              <a:buNone/>
            </a:pPr>
            <a:r>
              <a:rPr lang="tr-TR" dirty="0" smtClean="0"/>
              <a:t>*Uluslararası kongrelere göre daha az zahmetli ve masraflıdır.</a:t>
            </a:r>
          </a:p>
          <a:p>
            <a:pPr marL="0" indent="0">
              <a:buNone/>
            </a:pPr>
            <a:r>
              <a:rPr lang="tr-TR" dirty="0" smtClean="0"/>
              <a:t>*Ödemelerin bir kısmı veya tamamı katılımcıların bağlı bulundukları kongreyi düzenleyen kuruluşlar tarafından ödenir.</a:t>
            </a:r>
          </a:p>
          <a:p>
            <a:pPr marL="0" indent="0">
              <a:buNone/>
            </a:pPr>
            <a:r>
              <a:rPr lang="tr-TR" dirty="0" smtClean="0"/>
              <a:t>*Orta düzeydeki konaklama işletmeleri tercih edilir.</a:t>
            </a:r>
          </a:p>
          <a:p>
            <a:pPr marL="0" indent="0">
              <a:buNone/>
            </a:pPr>
            <a:r>
              <a:rPr lang="tr-TR" dirty="0" smtClean="0"/>
              <a:t>*Katılımcılar çoğunlukla akademisyenlerdir.</a:t>
            </a:r>
          </a:p>
          <a:p>
            <a:pPr marL="0" indent="0">
              <a:buNone/>
            </a:pPr>
            <a:r>
              <a:rPr lang="tr-TR" dirty="0" smtClean="0"/>
              <a:t>*Hafta sonları tercih edilir. 2-3 günlük süreler tercih edilir.</a:t>
            </a:r>
          </a:p>
          <a:p>
            <a:pPr marL="0" indent="0">
              <a:buNone/>
            </a:pPr>
            <a:r>
              <a:rPr lang="tr-TR" dirty="0" smtClean="0"/>
              <a:t>2-Uluslararası kongreler</a:t>
            </a:r>
          </a:p>
          <a:p>
            <a:pPr marL="0" indent="0">
              <a:buNone/>
            </a:pPr>
            <a:r>
              <a:rPr lang="tr-TR" dirty="0" smtClean="0"/>
              <a:t>*En az 3 ulusa ait temsilciler olmalıdır.</a:t>
            </a:r>
          </a:p>
          <a:p>
            <a:pPr marL="0" indent="0">
              <a:buNone/>
            </a:pPr>
            <a:r>
              <a:rPr lang="tr-TR" dirty="0" smtClean="0"/>
              <a:t>*Ulusal kongrelere göre daha uzun sürelidirler (4-7 gün).</a:t>
            </a:r>
          </a:p>
          <a:p>
            <a:pPr marL="0" indent="0">
              <a:buNone/>
            </a:pPr>
            <a:r>
              <a:rPr lang="tr-TR" dirty="0" smtClean="0"/>
              <a:t>*Genellikle Pazartesi başlayıp Cuma akşamı sona ererler.</a:t>
            </a:r>
          </a:p>
          <a:p>
            <a:pPr marL="0" indent="0">
              <a:buNone/>
            </a:pPr>
            <a:r>
              <a:rPr lang="tr-TR" dirty="0" smtClean="0"/>
              <a:t>*Daha karmaşık yapıya sahiptirler.</a:t>
            </a:r>
          </a:p>
          <a:p>
            <a:pPr marL="0" indent="0">
              <a:buNone/>
            </a:pPr>
            <a:r>
              <a:rPr lang="tr-TR" dirty="0" smtClean="0"/>
              <a:t>*Simultane çeviri imkanı sunulmalıdır.</a:t>
            </a:r>
          </a:p>
          <a:p>
            <a:pPr marL="0" indent="0">
              <a:buNone/>
            </a:pPr>
            <a:r>
              <a:rPr lang="tr-TR" dirty="0" smtClean="0"/>
              <a:t>*Ulaşım konusuna dikkat edilmelidir.</a:t>
            </a:r>
          </a:p>
          <a:p>
            <a:pPr marL="0" indent="0">
              <a:buNone/>
            </a:pPr>
            <a:r>
              <a:rPr lang="tr-TR" dirty="0" smtClean="0"/>
              <a:t>*Lüks ve 1.sınıf konaklama işletmeleri tercih edilir. Özellikle yurtdışından gelen katılımcılar için.(Bu nedenden ötürü </a:t>
            </a:r>
            <a:r>
              <a:rPr lang="tr-TR" dirty="0" smtClean="0">
                <a:solidFill>
                  <a:srgbClr val="C00000"/>
                </a:solidFill>
              </a:rPr>
              <a:t>seçkinler tur</a:t>
            </a:r>
            <a:r>
              <a:rPr lang="tr-TR" dirty="0" smtClean="0"/>
              <a:t>izmi olarak adlandırılırlar.</a:t>
            </a:r>
            <a:endParaRPr lang="tr-TR" dirty="0"/>
          </a:p>
        </p:txBody>
      </p:sp>
    </p:spTree>
    <p:extLst>
      <p:ext uri="{BB962C8B-B14F-4D97-AF65-F5344CB8AC3E}">
        <p14:creationId xmlns:p14="http://schemas.microsoft.com/office/powerpoint/2010/main" val="199805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83090"/>
          </a:xfrm>
        </p:spPr>
        <p:txBody>
          <a:bodyPr>
            <a:normAutofit/>
          </a:bodyPr>
          <a:lstStyle/>
          <a:p>
            <a:r>
              <a:rPr lang="tr-TR" sz="2800" dirty="0" smtClean="0">
                <a:solidFill>
                  <a:srgbClr val="FF0000"/>
                </a:solidFill>
              </a:rPr>
              <a:t>KONGRE VE KONGRE TURİZMİ</a:t>
            </a:r>
            <a:endParaRPr lang="tr-TR" sz="2800" dirty="0">
              <a:solidFill>
                <a:srgbClr val="FF0000"/>
              </a:solidFill>
            </a:endParaRPr>
          </a:p>
        </p:txBody>
      </p:sp>
      <p:sp>
        <p:nvSpPr>
          <p:cNvPr id="3" name="İçerik Yer Tutucusu 2"/>
          <p:cNvSpPr>
            <a:spLocks noGrp="1"/>
          </p:cNvSpPr>
          <p:nvPr>
            <p:ph idx="1"/>
          </p:nvPr>
        </p:nvSpPr>
        <p:spPr>
          <a:xfrm>
            <a:off x="838200" y="1048216"/>
            <a:ext cx="10515600" cy="5128747"/>
          </a:xfrm>
        </p:spPr>
        <p:txBody>
          <a:bodyPr>
            <a:normAutofit lnSpcReduction="10000"/>
          </a:bodyPr>
          <a:lstStyle/>
          <a:p>
            <a:pPr marL="0" indent="0">
              <a:buNone/>
            </a:pPr>
            <a:r>
              <a:rPr lang="tr-TR" dirty="0" smtClean="0"/>
              <a:t>	</a:t>
            </a:r>
            <a:r>
              <a:rPr lang="tr-TR" dirty="0" err="1" smtClean="0"/>
              <a:t>II.Dünya</a:t>
            </a:r>
            <a:r>
              <a:rPr lang="tr-TR" dirty="0" smtClean="0"/>
              <a:t> Savaşından sonra büyük gelişme gösteren toplantılar , günümüzde bilimsel ve teknolojik gelişmeler, üretimin artması , yeni pazarlama teknik ve yöntemlerinin ortaya çıkması vb. gibi nedenlerle çok sıklıkla düzenlendiler ve düzenlenmeye de devam etmektedirler.</a:t>
            </a:r>
          </a:p>
          <a:p>
            <a:pPr marL="0" indent="0">
              <a:buNone/>
            </a:pPr>
            <a:r>
              <a:rPr lang="tr-TR" dirty="0"/>
              <a:t>	</a:t>
            </a:r>
            <a:r>
              <a:rPr lang="tr-TR" dirty="0" smtClean="0"/>
              <a:t>İnsanların yapmış oldukları toplantıların sayısı her geçen artmakta ve artmaya devam etmektedir. Artan seyahat, toplantı, konaklama ve diğer gereksinimlerin karşılanması gerekliliği , kongre ve toplantı sektöründe profesyonellerin  ortaya çıkmasına ve kongre ve toplantı amaçlı bu yer değiştirme olayının da bir turizm türü olarak anılmasına yol açmıştır.</a:t>
            </a:r>
          </a:p>
          <a:p>
            <a:pPr marL="0" indent="0">
              <a:buNone/>
            </a:pPr>
            <a:r>
              <a:rPr lang="tr-TR" dirty="0"/>
              <a:t>	</a:t>
            </a:r>
            <a:r>
              <a:rPr lang="tr-TR" dirty="0" err="1" smtClean="0"/>
              <a:t>Kongreciliğin</a:t>
            </a:r>
            <a:r>
              <a:rPr lang="tr-TR" dirty="0" smtClean="0"/>
              <a:t> yeni sektör olarak ortaya çıkışında , </a:t>
            </a:r>
            <a:r>
              <a:rPr lang="tr-TR" dirty="0" err="1" smtClean="0"/>
              <a:t>II.Dünya</a:t>
            </a:r>
            <a:r>
              <a:rPr lang="tr-TR" dirty="0" smtClean="0"/>
              <a:t> Savaşı sonrasında ülkelerarası ilişkilerin gelişmesi ve buna bağlı olarak uluslararası kurumsallaşmanın da (Birleşmiş Milletler, Dünya Sağlık Örgütü vb.) oldukça önemli bir payı vardır.</a:t>
            </a:r>
            <a:endParaRPr lang="tr-TR" dirty="0"/>
          </a:p>
        </p:txBody>
      </p:sp>
    </p:spTree>
    <p:extLst>
      <p:ext uri="{BB962C8B-B14F-4D97-AF65-F5344CB8AC3E}">
        <p14:creationId xmlns:p14="http://schemas.microsoft.com/office/powerpoint/2010/main" val="2718749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15821"/>
          </a:xfrm>
        </p:spPr>
        <p:txBody>
          <a:bodyPr/>
          <a:lstStyle/>
          <a:p>
            <a:r>
              <a:rPr lang="tr-TR" sz="2800" dirty="0">
                <a:solidFill>
                  <a:srgbClr val="C00000"/>
                </a:solidFill>
              </a:rPr>
              <a:t>KONGRE VE TOPLANTILARIN SINIFLANDIRILMASI</a:t>
            </a:r>
            <a:endParaRPr lang="tr-TR" dirty="0"/>
          </a:p>
        </p:txBody>
      </p:sp>
      <p:sp>
        <p:nvSpPr>
          <p:cNvPr id="3" name="İçerik Yer Tutucusu 2"/>
          <p:cNvSpPr>
            <a:spLocks noGrp="1"/>
          </p:cNvSpPr>
          <p:nvPr>
            <p:ph idx="1"/>
          </p:nvPr>
        </p:nvSpPr>
        <p:spPr>
          <a:xfrm>
            <a:off x="838200" y="880946"/>
            <a:ext cx="10515600" cy="5296017"/>
          </a:xfrm>
        </p:spPr>
        <p:txBody>
          <a:bodyPr>
            <a:normAutofit fontScale="77500" lnSpcReduction="20000"/>
          </a:bodyPr>
          <a:lstStyle/>
          <a:p>
            <a:pPr marL="0" indent="0">
              <a:buNone/>
            </a:pPr>
            <a:r>
              <a:rPr lang="tr-TR" b="1" u="sng" dirty="0" smtClean="0"/>
              <a:t>B-Düzenlenme amaçlarına göre kongre ve toplantılar</a:t>
            </a:r>
          </a:p>
          <a:p>
            <a:pPr marL="0" indent="0">
              <a:buNone/>
            </a:pPr>
            <a:r>
              <a:rPr lang="tr-TR" dirty="0" smtClean="0"/>
              <a:t>1-Şirket konferansları ve toplantıları</a:t>
            </a:r>
          </a:p>
          <a:p>
            <a:pPr marL="0" indent="0">
              <a:buNone/>
            </a:pPr>
            <a:r>
              <a:rPr lang="tr-TR" dirty="0" smtClean="0"/>
              <a:t>	Ortaklara, çalışanlara, satış elemanlarına, bayilere ve tüketicilere yönelik ve farklı nedenlerle yapılan toplantılardır.</a:t>
            </a:r>
          </a:p>
          <a:p>
            <a:pPr marL="0" indent="0">
              <a:buNone/>
            </a:pPr>
            <a:r>
              <a:rPr lang="tr-TR" dirty="0" smtClean="0"/>
              <a:t>a-Bilgilendirme toplantıları</a:t>
            </a:r>
          </a:p>
          <a:p>
            <a:pPr marL="0" indent="0">
              <a:buNone/>
            </a:pPr>
            <a:r>
              <a:rPr lang="tr-TR" dirty="0" smtClean="0"/>
              <a:t>b-Yönetim kurulu toplantıları</a:t>
            </a:r>
          </a:p>
          <a:p>
            <a:pPr marL="0" indent="0">
              <a:buNone/>
            </a:pPr>
            <a:r>
              <a:rPr lang="tr-TR" dirty="0" smtClean="0"/>
              <a:t>c-Ulusal ve bölgesel ürün toplantıları </a:t>
            </a:r>
          </a:p>
          <a:p>
            <a:pPr marL="0" indent="0">
              <a:buNone/>
            </a:pPr>
            <a:r>
              <a:rPr lang="tr-TR" dirty="0" smtClean="0"/>
              <a:t>d-Satış toplantıları</a:t>
            </a:r>
          </a:p>
          <a:p>
            <a:pPr marL="0" indent="0">
              <a:buNone/>
            </a:pPr>
            <a:r>
              <a:rPr lang="tr-TR" dirty="0" smtClean="0"/>
              <a:t>*Birinci sınıf oteller tercih edilir.</a:t>
            </a:r>
          </a:p>
          <a:p>
            <a:pPr marL="0" indent="0">
              <a:buNone/>
            </a:pPr>
            <a:r>
              <a:rPr lang="tr-TR" dirty="0" smtClean="0"/>
              <a:t>*Yiyecek içecek kalitesine dikkat edilir.</a:t>
            </a:r>
          </a:p>
          <a:p>
            <a:pPr marL="0" indent="0">
              <a:buNone/>
            </a:pPr>
            <a:r>
              <a:rPr lang="tr-TR" dirty="0" smtClean="0"/>
              <a:t>*Amaçlardan birisi de çalışanlarını motive etmektir.</a:t>
            </a:r>
          </a:p>
          <a:p>
            <a:pPr marL="0" indent="0">
              <a:buNone/>
            </a:pPr>
            <a:r>
              <a:rPr lang="tr-TR" dirty="0" smtClean="0"/>
              <a:t>2-Ulusal dernek, siyasi parti ve sendika toplantıları</a:t>
            </a:r>
          </a:p>
          <a:p>
            <a:pPr marL="0" indent="0">
              <a:buNone/>
            </a:pPr>
            <a:r>
              <a:rPr lang="tr-TR" dirty="0" smtClean="0"/>
              <a:t>3-Uluslararası birlik kongreleri</a:t>
            </a:r>
          </a:p>
          <a:p>
            <a:pPr marL="0" indent="0">
              <a:buNone/>
            </a:pPr>
            <a:r>
              <a:rPr lang="tr-TR" dirty="0"/>
              <a:t>	</a:t>
            </a:r>
            <a:r>
              <a:rPr lang="tr-TR" dirty="0" smtClean="0"/>
              <a:t>Birliğe üye ülkeler arasında düzenli bir sıra dahilinde yapılan kongrelerdir. </a:t>
            </a:r>
            <a:r>
              <a:rPr lang="tr-TR" dirty="0" err="1" smtClean="0"/>
              <a:t>Çoğunluğ</a:t>
            </a:r>
            <a:r>
              <a:rPr lang="tr-TR" dirty="0" smtClean="0"/>
              <a:t> Avrupa’da yapılmaktadır.</a:t>
            </a:r>
          </a:p>
          <a:p>
            <a:pPr marL="0" indent="0">
              <a:buNone/>
            </a:pPr>
            <a:endParaRPr lang="tr-TR" dirty="0"/>
          </a:p>
        </p:txBody>
      </p:sp>
    </p:spTree>
    <p:extLst>
      <p:ext uri="{BB962C8B-B14F-4D97-AF65-F5344CB8AC3E}">
        <p14:creationId xmlns:p14="http://schemas.microsoft.com/office/powerpoint/2010/main" val="3753831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05392"/>
          </a:xfrm>
        </p:spPr>
        <p:txBody>
          <a:bodyPr>
            <a:normAutofit/>
          </a:bodyPr>
          <a:lstStyle/>
          <a:p>
            <a:r>
              <a:rPr lang="tr-TR" sz="2800" dirty="0" smtClean="0">
                <a:solidFill>
                  <a:srgbClr val="C00000"/>
                </a:solidFill>
              </a:rPr>
              <a:t>KONGRE TURİZMİNİN GELİŞME NEDENLERİ</a:t>
            </a:r>
            <a:endParaRPr lang="tr-TR" sz="2800" dirty="0">
              <a:solidFill>
                <a:srgbClr val="C00000"/>
              </a:solidFill>
            </a:endParaRPr>
          </a:p>
        </p:txBody>
      </p:sp>
      <p:sp>
        <p:nvSpPr>
          <p:cNvPr id="3" name="İçerik Yer Tutucusu 2"/>
          <p:cNvSpPr>
            <a:spLocks noGrp="1"/>
          </p:cNvSpPr>
          <p:nvPr>
            <p:ph idx="1"/>
          </p:nvPr>
        </p:nvSpPr>
        <p:spPr>
          <a:xfrm>
            <a:off x="838200" y="914400"/>
            <a:ext cx="10515600" cy="5262563"/>
          </a:xfrm>
        </p:spPr>
        <p:txBody>
          <a:bodyPr>
            <a:normAutofit fontScale="92500" lnSpcReduction="10000"/>
          </a:bodyPr>
          <a:lstStyle/>
          <a:p>
            <a:pPr marL="0" indent="0">
              <a:buNone/>
            </a:pPr>
            <a:r>
              <a:rPr lang="tr-TR" dirty="0" smtClean="0"/>
              <a:t>	Araştırmalar </a:t>
            </a:r>
            <a:r>
              <a:rPr lang="tr-TR" dirty="0"/>
              <a:t>sonucunda katılımcıların harcama kalemlerine bakıldığında içerisinde en büyük payı konaklama harcamalarının aldığı, ikinci sırada restoran ve üçüncü sırada ise perakendeci mağazalarda yapılan harcamalar olduğu tespit edilmiştir. Bu gelirler seyahat </a:t>
            </a:r>
            <a:r>
              <a:rPr lang="tr-TR" dirty="0" err="1"/>
              <a:t>acentalarına</a:t>
            </a:r>
            <a:r>
              <a:rPr lang="tr-TR" dirty="0"/>
              <a:t> ve otellere kâr sağlamakla birlikte kongre düzenlenen şehre doğrudan gelir gelmesine sebep olmaktadır</a:t>
            </a:r>
            <a:r>
              <a:rPr lang="tr-TR" dirty="0" smtClean="0"/>
              <a:t>.</a:t>
            </a:r>
          </a:p>
          <a:p>
            <a:pPr marL="0" indent="0">
              <a:buNone/>
            </a:pPr>
            <a:r>
              <a:rPr lang="tr-TR" b="1" u="sng" dirty="0" smtClean="0"/>
              <a:t>1-Talep açısından </a:t>
            </a:r>
          </a:p>
          <a:p>
            <a:pPr marL="0" indent="0">
              <a:buNone/>
            </a:pPr>
            <a:r>
              <a:rPr lang="tr-TR" dirty="0"/>
              <a:t>• Örgütlerin büyümesi ve toplantı gereksinimi duymaları; özelikle çok uluslu ve ülke genelinde şubeleri bulunan şirketlerin gelişmesi ve bu gelişimle ortaya çıkan toplantı ihtiyaçları, </a:t>
            </a:r>
            <a:endParaRPr lang="tr-TR" dirty="0" smtClean="0"/>
          </a:p>
          <a:p>
            <a:pPr marL="0" indent="0">
              <a:buNone/>
            </a:pPr>
            <a:r>
              <a:rPr lang="tr-TR" dirty="0" smtClean="0"/>
              <a:t>• </a:t>
            </a:r>
            <a:r>
              <a:rPr lang="tr-TR" dirty="0"/>
              <a:t>İnsanların derneklere, kooperatiflere, profesyonel gruplara olan ilgilerinin artması, </a:t>
            </a:r>
            <a:endParaRPr lang="tr-TR" dirty="0" smtClean="0"/>
          </a:p>
          <a:p>
            <a:pPr marL="0" indent="0">
              <a:buNone/>
            </a:pPr>
            <a:r>
              <a:rPr lang="tr-TR" dirty="0" smtClean="0"/>
              <a:t>• </a:t>
            </a:r>
            <a:r>
              <a:rPr lang="tr-TR" dirty="0"/>
              <a:t>Satış tekniklerindeki ve piyasaya ürün sürme tekniklerindeki değişim ve satış artırma toplantıları,</a:t>
            </a:r>
          </a:p>
        </p:txBody>
      </p:sp>
    </p:spTree>
    <p:extLst>
      <p:ext uri="{BB962C8B-B14F-4D97-AF65-F5344CB8AC3E}">
        <p14:creationId xmlns:p14="http://schemas.microsoft.com/office/powerpoint/2010/main" val="1984813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1938"/>
          </a:xfrm>
        </p:spPr>
        <p:txBody>
          <a:bodyPr/>
          <a:lstStyle/>
          <a:p>
            <a:r>
              <a:rPr lang="tr-TR" sz="2800" dirty="0">
                <a:solidFill>
                  <a:srgbClr val="C00000"/>
                </a:solidFill>
              </a:rPr>
              <a:t>KONGRE TURİZMİNİN GELİŞME NEDENLERİ</a:t>
            </a:r>
            <a:endParaRPr lang="tr-TR" dirty="0"/>
          </a:p>
        </p:txBody>
      </p:sp>
      <p:sp>
        <p:nvSpPr>
          <p:cNvPr id="3" name="İçerik Yer Tutucusu 2"/>
          <p:cNvSpPr>
            <a:spLocks noGrp="1"/>
          </p:cNvSpPr>
          <p:nvPr>
            <p:ph idx="1"/>
          </p:nvPr>
        </p:nvSpPr>
        <p:spPr>
          <a:xfrm>
            <a:off x="838200" y="1037064"/>
            <a:ext cx="10515600" cy="5397190"/>
          </a:xfrm>
        </p:spPr>
        <p:txBody>
          <a:bodyPr>
            <a:normAutofit fontScale="85000" lnSpcReduction="20000"/>
          </a:bodyPr>
          <a:lstStyle/>
          <a:p>
            <a:pPr marL="0" indent="0">
              <a:buNone/>
            </a:pPr>
            <a:r>
              <a:rPr lang="tr-TR" dirty="0"/>
              <a:t>• Şirket içi eğitimlerde bilgi ve yöntem güncelleme ihtiyacı, sürekli profesyonel gelişim ve önceden belirlenmiş veya acil toplantılara katılım ihtiyacı, </a:t>
            </a:r>
            <a:endParaRPr lang="tr-TR" dirty="0" smtClean="0"/>
          </a:p>
          <a:p>
            <a:pPr marL="0" indent="0">
              <a:buNone/>
            </a:pPr>
            <a:r>
              <a:rPr lang="tr-TR" dirty="0" smtClean="0"/>
              <a:t>• </a:t>
            </a:r>
            <a:r>
              <a:rPr lang="tr-TR" dirty="0"/>
              <a:t>Bilimsel, teknolojik bilgilerin, meslekî uzmanlıkların gelişmesi ve bu alanlarda bilgi alışverişi gereğinin doğması, </a:t>
            </a:r>
            <a:endParaRPr lang="tr-TR" dirty="0" smtClean="0"/>
          </a:p>
          <a:p>
            <a:pPr marL="0" indent="0">
              <a:buNone/>
            </a:pPr>
            <a:r>
              <a:rPr lang="tr-TR" dirty="0" smtClean="0"/>
              <a:t>• </a:t>
            </a:r>
            <a:r>
              <a:rPr lang="tr-TR" dirty="0"/>
              <a:t>Yeni üretilen ürünlerin tanıtılması amacıyla yapılan sergi ve fuar etkinliklerinin yanında toplantıların da düzenlenmesi, </a:t>
            </a:r>
            <a:endParaRPr lang="tr-TR" dirty="0" smtClean="0"/>
          </a:p>
          <a:p>
            <a:pPr marL="0" indent="0">
              <a:buNone/>
            </a:pPr>
            <a:r>
              <a:rPr lang="tr-TR" dirty="0" smtClean="0"/>
              <a:t>• </a:t>
            </a:r>
            <a:r>
              <a:rPr lang="tr-TR" dirty="0"/>
              <a:t>Herhangi bir sektördeki ilişkileri geliştirme ve iş birliği yapma amacıyla toplantı yapma gereksinimi. </a:t>
            </a:r>
            <a:endParaRPr lang="tr-TR" dirty="0" smtClean="0"/>
          </a:p>
          <a:p>
            <a:pPr marL="0" indent="0">
              <a:buNone/>
            </a:pPr>
            <a:r>
              <a:rPr lang="tr-TR" b="1" u="sng" dirty="0" smtClean="0"/>
              <a:t>2-Arz açısından</a:t>
            </a:r>
          </a:p>
          <a:p>
            <a:pPr marL="0" indent="0">
              <a:buNone/>
            </a:pPr>
            <a:r>
              <a:rPr lang="tr-TR" dirty="0"/>
              <a:t>• Toplantı ihtiyaçlarını karşılayacak kurum ve kuruluşların, kongre merkezlerinin, toplantı salonlarının sayılarının artırılması ve içlerine fuar ve sergi alanlarının da yapılarak sunulan hizmetlerin çeşitlendirilmesi, </a:t>
            </a:r>
            <a:endParaRPr lang="tr-TR" dirty="0" smtClean="0"/>
          </a:p>
          <a:p>
            <a:pPr marL="0" indent="0">
              <a:buNone/>
            </a:pPr>
            <a:r>
              <a:rPr lang="tr-TR" dirty="0" smtClean="0"/>
              <a:t>• </a:t>
            </a:r>
            <a:r>
              <a:rPr lang="tr-TR" dirty="0"/>
              <a:t>Büyük şehirlerde kongre ve ziyaretçi büroları kurarak şehirlerde kongre ve toplantı düzenleyebilme olanaklarının artırılması, </a:t>
            </a:r>
            <a:endParaRPr lang="tr-TR" dirty="0" smtClean="0"/>
          </a:p>
          <a:p>
            <a:pPr marL="0" indent="0">
              <a:buNone/>
            </a:pPr>
            <a:r>
              <a:rPr lang="tr-TR" dirty="0" smtClean="0"/>
              <a:t>• </a:t>
            </a:r>
            <a:r>
              <a:rPr lang="tr-TR" dirty="0"/>
              <a:t>Otellerin önemli bir kısmının, toplantı pazarını dikkate alarak, var olan toplantı olanaklarını iyileştirmeleri ve bazılarının da yeni toplantı salonlarını hizmete sokmaları,</a:t>
            </a:r>
          </a:p>
        </p:txBody>
      </p:sp>
    </p:spTree>
    <p:extLst>
      <p:ext uri="{BB962C8B-B14F-4D97-AF65-F5344CB8AC3E}">
        <p14:creationId xmlns:p14="http://schemas.microsoft.com/office/powerpoint/2010/main" val="1084387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8485"/>
          </a:xfrm>
        </p:spPr>
        <p:txBody>
          <a:bodyPr/>
          <a:lstStyle/>
          <a:p>
            <a:r>
              <a:rPr lang="tr-TR" sz="2800" dirty="0">
                <a:solidFill>
                  <a:srgbClr val="C00000"/>
                </a:solidFill>
              </a:rPr>
              <a:t>KONGRE TURİZMİNİN GELİŞME NEDENLERİ</a:t>
            </a:r>
            <a:endParaRPr lang="tr-TR" dirty="0"/>
          </a:p>
        </p:txBody>
      </p:sp>
      <p:sp>
        <p:nvSpPr>
          <p:cNvPr id="3" name="İçerik Yer Tutucusu 2"/>
          <p:cNvSpPr>
            <a:spLocks noGrp="1"/>
          </p:cNvSpPr>
          <p:nvPr>
            <p:ph idx="1"/>
          </p:nvPr>
        </p:nvSpPr>
        <p:spPr>
          <a:xfrm>
            <a:off x="838200" y="914400"/>
            <a:ext cx="10515600" cy="5262563"/>
          </a:xfrm>
        </p:spPr>
        <p:txBody>
          <a:bodyPr>
            <a:normAutofit fontScale="92500" lnSpcReduction="20000"/>
          </a:bodyPr>
          <a:lstStyle/>
          <a:p>
            <a:pPr marL="0" indent="0">
              <a:buNone/>
            </a:pPr>
            <a:r>
              <a:rPr lang="tr-TR" dirty="0"/>
              <a:t>• Toplantı sayılarının artmasıyla birlikte bu alanda kariyer olanakları da artmıştır. Bir toplantıyı, talep edenlerin isteklerine uygun olacak şekilde baştan sona organize etme ve uygulama görevini üstlenen kişi ve kuruluşlar da ortaya çıkmıştır. </a:t>
            </a:r>
            <a:endParaRPr lang="tr-TR" dirty="0" smtClean="0"/>
          </a:p>
          <a:p>
            <a:pPr marL="0" indent="0">
              <a:buNone/>
            </a:pPr>
            <a:r>
              <a:rPr lang="tr-TR" dirty="0" smtClean="0"/>
              <a:t>• </a:t>
            </a:r>
            <a:r>
              <a:rPr lang="tr-TR" dirty="0"/>
              <a:t>Kongre katılımcılarına kolay ulaşım sağlanması için havaalanlarına yakın yerlerde, toplantı olanakları bulunan konaklama tesislerinin kurulması, </a:t>
            </a:r>
            <a:endParaRPr lang="tr-TR" dirty="0" smtClean="0"/>
          </a:p>
          <a:p>
            <a:pPr marL="0" indent="0">
              <a:buNone/>
            </a:pPr>
            <a:r>
              <a:rPr lang="tr-TR" dirty="0" smtClean="0"/>
              <a:t>• </a:t>
            </a:r>
            <a:r>
              <a:rPr lang="tr-TR" dirty="0"/>
              <a:t>Hava yolu taşımacılığında yaşanan teknolojik gelişmelerin ulaşım maliyetlerini önemli ölçüde düşürmesiyle birlikte kongrelere ve toplantılara katılımın daha düşük maliyetlerle gerçekleşebilmesi</a:t>
            </a:r>
            <a:r>
              <a:rPr lang="tr-TR" dirty="0" smtClean="0"/>
              <a:t>,</a:t>
            </a:r>
          </a:p>
          <a:p>
            <a:pPr marL="0" indent="0">
              <a:buNone/>
            </a:pPr>
            <a:r>
              <a:rPr lang="tr-TR" dirty="0"/>
              <a:t>• Görsel ve işitsel teknoloji ile elektronik alandaki gelişmelerin toplantı organizatörlerine, kongre konuşmacılarına ve katılımcılarına büyük kolaylıklar sağlaması, </a:t>
            </a:r>
            <a:endParaRPr lang="tr-TR" dirty="0" smtClean="0"/>
          </a:p>
          <a:p>
            <a:pPr marL="0" indent="0">
              <a:buNone/>
            </a:pPr>
            <a:r>
              <a:rPr lang="tr-TR" dirty="0" smtClean="0"/>
              <a:t>• </a:t>
            </a:r>
            <a:r>
              <a:rPr lang="tr-TR" dirty="0"/>
              <a:t>Turistik çekim merkezlerinde düzenlenen kongrelerde, delegelerin boş kalan zamanlarında gezi turları gibi çeşitli faaliyetleri de gerçekleştirme fırsatı verilmesi.</a:t>
            </a:r>
          </a:p>
        </p:txBody>
      </p:sp>
    </p:spTree>
    <p:extLst>
      <p:ext uri="{BB962C8B-B14F-4D97-AF65-F5344CB8AC3E}">
        <p14:creationId xmlns:p14="http://schemas.microsoft.com/office/powerpoint/2010/main" val="654600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6182"/>
          </a:xfrm>
        </p:spPr>
        <p:txBody>
          <a:bodyPr>
            <a:normAutofit/>
          </a:bodyPr>
          <a:lstStyle/>
          <a:p>
            <a:r>
              <a:rPr lang="tr-TR" sz="2800" dirty="0" smtClean="0">
                <a:solidFill>
                  <a:srgbClr val="C00000"/>
                </a:solidFill>
              </a:rPr>
              <a:t>KONGRE TURİZMİNİN ETKİLERİ</a:t>
            </a:r>
            <a:endParaRPr lang="tr-TR" sz="2800" dirty="0">
              <a:solidFill>
                <a:srgbClr val="C00000"/>
              </a:solidFill>
            </a:endParaRPr>
          </a:p>
        </p:txBody>
      </p:sp>
      <p:sp>
        <p:nvSpPr>
          <p:cNvPr id="3" name="İçerik Yer Tutucusu 2"/>
          <p:cNvSpPr>
            <a:spLocks noGrp="1"/>
          </p:cNvSpPr>
          <p:nvPr>
            <p:ph idx="1"/>
          </p:nvPr>
        </p:nvSpPr>
        <p:spPr>
          <a:xfrm>
            <a:off x="838200" y="981308"/>
            <a:ext cx="10515600" cy="5195655"/>
          </a:xfrm>
        </p:spPr>
        <p:txBody>
          <a:bodyPr>
            <a:normAutofit fontScale="70000" lnSpcReduction="20000"/>
          </a:bodyPr>
          <a:lstStyle/>
          <a:p>
            <a:pPr marL="0" indent="0">
              <a:buNone/>
            </a:pPr>
            <a:r>
              <a:rPr lang="tr-TR" b="1" u="sng" dirty="0" smtClean="0"/>
              <a:t>1-Ekonomik etkileri</a:t>
            </a:r>
          </a:p>
          <a:p>
            <a:pPr marL="0" indent="0">
              <a:buNone/>
            </a:pPr>
            <a:r>
              <a:rPr lang="tr-TR" dirty="0" smtClean="0">
                <a:solidFill>
                  <a:srgbClr val="C00000"/>
                </a:solidFill>
              </a:rPr>
              <a:t>Harcamalar;</a:t>
            </a:r>
          </a:p>
          <a:p>
            <a:pPr marL="0" indent="0">
              <a:buNone/>
            </a:pPr>
            <a:r>
              <a:rPr lang="tr-TR" dirty="0" smtClean="0"/>
              <a:t>a-Katılımcıların harcamaları</a:t>
            </a:r>
          </a:p>
          <a:p>
            <a:pPr marL="0" indent="0">
              <a:buNone/>
            </a:pPr>
            <a:r>
              <a:rPr lang="tr-TR" dirty="0" smtClean="0"/>
              <a:t>b-Dernek, kuruluş veya birlik harcamaları</a:t>
            </a:r>
          </a:p>
          <a:p>
            <a:pPr marL="0" indent="0">
              <a:buNone/>
            </a:pPr>
            <a:r>
              <a:rPr lang="tr-TR" dirty="0" smtClean="0"/>
              <a:t>c-Ticari fuar katılımcılarının harcamaları</a:t>
            </a:r>
            <a:endParaRPr lang="tr-TR" dirty="0"/>
          </a:p>
          <a:p>
            <a:pPr marL="0" indent="0">
              <a:buNone/>
            </a:pPr>
            <a:r>
              <a:rPr lang="tr-TR" dirty="0" smtClean="0"/>
              <a:t>Bir başka ayrıma göre;</a:t>
            </a:r>
          </a:p>
          <a:p>
            <a:pPr marL="0" indent="0">
              <a:buNone/>
            </a:pPr>
            <a:r>
              <a:rPr lang="tr-TR" dirty="0" smtClean="0"/>
              <a:t>a)Kongre organizatörlerinin yaptığı harcamalar</a:t>
            </a:r>
          </a:p>
          <a:p>
            <a:pPr marL="0" indent="0">
              <a:buNone/>
            </a:pPr>
            <a:r>
              <a:rPr lang="tr-TR" dirty="0" smtClean="0"/>
              <a:t>-Dokümantasyon harcamaları (promosyon materyalleri, konferansla ilgili açıklamalar, tebliğlerin kopyaları vb.)</a:t>
            </a:r>
          </a:p>
          <a:p>
            <a:pPr marL="0" indent="0">
              <a:buNone/>
            </a:pPr>
            <a:r>
              <a:rPr lang="tr-TR" dirty="0" smtClean="0"/>
              <a:t>-Kira harcamaları</a:t>
            </a:r>
          </a:p>
          <a:p>
            <a:pPr marL="0" indent="0">
              <a:buNone/>
            </a:pPr>
            <a:r>
              <a:rPr lang="tr-TR" dirty="0" smtClean="0"/>
              <a:t>-İkramlar</a:t>
            </a:r>
          </a:p>
          <a:p>
            <a:pPr marL="0" indent="0">
              <a:buNone/>
            </a:pPr>
            <a:r>
              <a:rPr lang="tr-TR" dirty="0" smtClean="0"/>
              <a:t>-Uzmanlar için yapılan harcamalar (ulaşım ,konaklama, ücretler vb.)</a:t>
            </a:r>
          </a:p>
          <a:p>
            <a:pPr marL="0" indent="0">
              <a:buNone/>
            </a:pPr>
            <a:r>
              <a:rPr lang="tr-TR" dirty="0" smtClean="0"/>
              <a:t>b)Katılımcıların yaptığı harcamalar</a:t>
            </a:r>
          </a:p>
          <a:p>
            <a:pPr marL="0" indent="0">
              <a:buNone/>
            </a:pPr>
            <a:r>
              <a:rPr lang="tr-TR" dirty="0" smtClean="0"/>
              <a:t>Öte yandan harcamalar değişik faktörlere bağlı olarak farklılık göstermektedir; Kongrenin türü, ulusal veya uluslararası olması, kongrenin düzenlendiği yerin fiyat seviyesi, katılımcının kongre konusuna yakınlık derecesi vb.</a:t>
            </a:r>
            <a:endParaRPr lang="tr-TR" dirty="0"/>
          </a:p>
        </p:txBody>
      </p:sp>
    </p:spTree>
    <p:extLst>
      <p:ext uri="{BB962C8B-B14F-4D97-AF65-F5344CB8AC3E}">
        <p14:creationId xmlns:p14="http://schemas.microsoft.com/office/powerpoint/2010/main" val="3025818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27334"/>
          </a:xfrm>
        </p:spPr>
        <p:txBody>
          <a:bodyPr/>
          <a:lstStyle/>
          <a:p>
            <a:r>
              <a:rPr lang="tr-TR" sz="2800" dirty="0">
                <a:solidFill>
                  <a:srgbClr val="C00000"/>
                </a:solidFill>
              </a:rPr>
              <a:t>KONGRE TURİZMİNİN ETKİLERİ</a:t>
            </a:r>
            <a:endParaRPr lang="tr-TR" dirty="0"/>
          </a:p>
        </p:txBody>
      </p:sp>
      <p:sp>
        <p:nvSpPr>
          <p:cNvPr id="3" name="İçerik Yer Tutucusu 2"/>
          <p:cNvSpPr>
            <a:spLocks noGrp="1"/>
          </p:cNvSpPr>
          <p:nvPr>
            <p:ph idx="1"/>
          </p:nvPr>
        </p:nvSpPr>
        <p:spPr>
          <a:xfrm>
            <a:off x="838200" y="992460"/>
            <a:ext cx="10515600" cy="5184503"/>
          </a:xfrm>
        </p:spPr>
        <p:txBody>
          <a:bodyPr>
            <a:normAutofit fontScale="77500" lnSpcReduction="20000"/>
          </a:bodyPr>
          <a:lstStyle/>
          <a:p>
            <a:pPr marL="0" indent="0">
              <a:buNone/>
            </a:pPr>
            <a:r>
              <a:rPr lang="tr-TR" b="1" u="sng" dirty="0" smtClean="0"/>
              <a:t>2-Sosyal ve kültürel etkileri</a:t>
            </a:r>
          </a:p>
          <a:p>
            <a:pPr marL="0" indent="0">
              <a:buNone/>
            </a:pPr>
            <a:r>
              <a:rPr lang="tr-TR" dirty="0" smtClean="0"/>
              <a:t>*Turizmde iki yönlü bir etkileşim söz konusudur.</a:t>
            </a:r>
          </a:p>
          <a:p>
            <a:pPr marL="0" indent="0">
              <a:buNone/>
            </a:pPr>
            <a:r>
              <a:rPr lang="tr-TR" dirty="0" smtClean="0"/>
              <a:t>*Turizm </a:t>
            </a:r>
            <a:r>
              <a:rPr lang="tr-TR" dirty="0" err="1" smtClean="0"/>
              <a:t>sosyo</a:t>
            </a:r>
            <a:r>
              <a:rPr lang="tr-TR" dirty="0" smtClean="0"/>
              <a:t>-ekonomik bir olaydır.</a:t>
            </a:r>
          </a:p>
          <a:p>
            <a:pPr marL="0" indent="0">
              <a:buNone/>
            </a:pPr>
            <a:r>
              <a:rPr lang="tr-TR" dirty="0" smtClean="0"/>
              <a:t>*Yabancı dil öğrenme etkinliğini arttırır.</a:t>
            </a:r>
          </a:p>
          <a:p>
            <a:pPr marL="0" indent="0">
              <a:buNone/>
            </a:pPr>
            <a:r>
              <a:rPr lang="tr-TR" dirty="0" smtClean="0"/>
              <a:t>*Giyim kuşamda etkileşimler meydana gelir.</a:t>
            </a:r>
          </a:p>
          <a:p>
            <a:pPr marL="0" indent="0">
              <a:buNone/>
            </a:pPr>
            <a:r>
              <a:rPr lang="tr-TR" dirty="0" smtClean="0"/>
              <a:t>*Tarihi ve kültürel değerlerin bakımı ve korunmasını arttırır.</a:t>
            </a:r>
          </a:p>
          <a:p>
            <a:pPr marL="0" indent="0">
              <a:buNone/>
            </a:pPr>
            <a:r>
              <a:rPr lang="tr-TR" dirty="0" smtClean="0"/>
              <a:t>*Şehrin tanınmasını sağlar.</a:t>
            </a:r>
          </a:p>
          <a:p>
            <a:pPr marL="0" indent="0">
              <a:buNone/>
            </a:pPr>
            <a:r>
              <a:rPr lang="tr-TR" dirty="0" smtClean="0"/>
              <a:t>*Önyargıların yok olmasına ve görüşlerin değişmesine yol açar.</a:t>
            </a:r>
          </a:p>
          <a:p>
            <a:pPr marL="0" indent="0">
              <a:buNone/>
            </a:pPr>
            <a:r>
              <a:rPr lang="tr-TR" b="1" u="sng" dirty="0" smtClean="0"/>
              <a:t>3-Diğer etkileri</a:t>
            </a:r>
          </a:p>
          <a:p>
            <a:pPr marL="0" indent="0">
              <a:buNone/>
            </a:pPr>
            <a:r>
              <a:rPr lang="tr-TR" dirty="0" smtClean="0"/>
              <a:t>*Düşük sezonda otel işletmelerinin kapanmasını engeller.</a:t>
            </a:r>
          </a:p>
          <a:p>
            <a:pPr marL="0" indent="0">
              <a:buNone/>
            </a:pPr>
            <a:r>
              <a:rPr lang="tr-TR" dirty="0" smtClean="0"/>
              <a:t>*Konaklama işletmelerindeki düşük sezon fiyatlarının düşmesini engeller.</a:t>
            </a:r>
          </a:p>
          <a:p>
            <a:pPr marL="0" indent="0">
              <a:buNone/>
            </a:pPr>
            <a:r>
              <a:rPr lang="tr-TR" dirty="0" smtClean="0"/>
              <a:t>*Katılımcı ve refakatçilerin sonrasında bu merkezlere tatile gelişini sağlar.</a:t>
            </a:r>
          </a:p>
          <a:p>
            <a:pPr marL="0" indent="0">
              <a:buNone/>
            </a:pPr>
            <a:endParaRPr lang="tr-TR" dirty="0"/>
          </a:p>
          <a:p>
            <a:pPr marL="0" indent="0">
              <a:buNone/>
            </a:pPr>
            <a:r>
              <a:rPr lang="tr-TR" dirty="0" smtClean="0"/>
              <a:t>Kaynak: Kongre Turizmi ve Fuar Organizasyonları, </a:t>
            </a:r>
            <a:r>
              <a:rPr lang="tr-TR" dirty="0" err="1" smtClean="0"/>
              <a:t>Yrd.Doç.Dr.Yusuf</a:t>
            </a:r>
            <a:r>
              <a:rPr lang="tr-TR" dirty="0" smtClean="0"/>
              <a:t> </a:t>
            </a:r>
            <a:r>
              <a:rPr lang="tr-TR" smtClean="0"/>
              <a:t>Aymankuy</a:t>
            </a:r>
            <a:endParaRPr lang="tr-TR" dirty="0"/>
          </a:p>
        </p:txBody>
      </p:sp>
    </p:spTree>
    <p:extLst>
      <p:ext uri="{BB962C8B-B14F-4D97-AF65-F5344CB8AC3E}">
        <p14:creationId xmlns:p14="http://schemas.microsoft.com/office/powerpoint/2010/main" val="223720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1148"/>
          </a:xfrm>
        </p:spPr>
        <p:txBody>
          <a:bodyPr>
            <a:normAutofit/>
          </a:bodyPr>
          <a:lstStyle/>
          <a:p>
            <a:r>
              <a:rPr lang="tr-TR" sz="2800" dirty="0" smtClean="0">
                <a:solidFill>
                  <a:srgbClr val="FF0000"/>
                </a:solidFill>
              </a:rPr>
              <a:t>YAPILIŞ TARZINA GÖRE TOPLANTILAR</a:t>
            </a:r>
            <a:endParaRPr lang="tr-TR" sz="2800" dirty="0">
              <a:solidFill>
                <a:srgbClr val="FF0000"/>
              </a:solidFill>
            </a:endParaRPr>
          </a:p>
        </p:txBody>
      </p:sp>
      <p:sp>
        <p:nvSpPr>
          <p:cNvPr id="3" name="İçerik Yer Tutucusu 2"/>
          <p:cNvSpPr>
            <a:spLocks noGrp="1"/>
          </p:cNvSpPr>
          <p:nvPr>
            <p:ph idx="1"/>
          </p:nvPr>
        </p:nvSpPr>
        <p:spPr>
          <a:xfrm>
            <a:off x="838200" y="1126274"/>
            <a:ext cx="10515600" cy="5050689"/>
          </a:xfrm>
        </p:spPr>
        <p:txBody>
          <a:bodyPr/>
          <a:lstStyle/>
          <a:p>
            <a:pPr marL="0" indent="0">
              <a:buNone/>
            </a:pPr>
            <a:r>
              <a:rPr lang="tr-TR" dirty="0" smtClean="0"/>
              <a:t>	Tarih boyunca dinlenmek, tartışmak, öğrenmek , oylamak ve karar varmak üzere çokça toplantı düzenlenmiş olan insanoğlu , bu toplantıları da sınıflamış ve her birine seminer, sempozyum, konferans, kongre vb. adlar vermiştir. Kongrenin de bir toplantı türü olduğu fikri herkes tarafından kabul görmüştür.</a:t>
            </a:r>
          </a:p>
          <a:p>
            <a:pPr marL="0" indent="0">
              <a:buNone/>
            </a:pPr>
            <a:r>
              <a:rPr lang="tr-TR" dirty="0" smtClean="0"/>
              <a:t>Katılımcı sayısına göre toplantıların sınıflandırılması</a:t>
            </a:r>
          </a:p>
          <a:p>
            <a:pPr marL="0" indent="0" algn="ctr">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639843450"/>
              </p:ext>
            </p:extLst>
          </p:nvPr>
        </p:nvGraphicFramePr>
        <p:xfrm>
          <a:off x="992460" y="3651618"/>
          <a:ext cx="10069551" cy="2108200"/>
        </p:xfrm>
        <a:graphic>
          <a:graphicData uri="http://schemas.openxmlformats.org/drawingml/2006/table">
            <a:tbl>
              <a:tblPr firstRow="1" bandRow="1">
                <a:tableStyleId>{D7AC3CCA-C797-4891-BE02-D94E43425B78}</a:tableStyleId>
              </a:tblPr>
              <a:tblGrid>
                <a:gridCol w="3356517">
                  <a:extLst>
                    <a:ext uri="{9D8B030D-6E8A-4147-A177-3AD203B41FA5}">
                      <a16:colId xmlns:a16="http://schemas.microsoft.com/office/drawing/2014/main" val="1295914925"/>
                    </a:ext>
                  </a:extLst>
                </a:gridCol>
                <a:gridCol w="3356517">
                  <a:extLst>
                    <a:ext uri="{9D8B030D-6E8A-4147-A177-3AD203B41FA5}">
                      <a16:colId xmlns:a16="http://schemas.microsoft.com/office/drawing/2014/main" val="1628967499"/>
                    </a:ext>
                  </a:extLst>
                </a:gridCol>
                <a:gridCol w="3356517">
                  <a:extLst>
                    <a:ext uri="{9D8B030D-6E8A-4147-A177-3AD203B41FA5}">
                      <a16:colId xmlns:a16="http://schemas.microsoft.com/office/drawing/2014/main" val="1733271268"/>
                    </a:ext>
                  </a:extLst>
                </a:gridCol>
              </a:tblGrid>
              <a:tr h="370840">
                <a:tc>
                  <a:txBody>
                    <a:bodyPr/>
                    <a:lstStyle/>
                    <a:p>
                      <a:r>
                        <a:rPr lang="tr-TR" dirty="0" err="1" smtClean="0"/>
                        <a:t>Katılmcı</a:t>
                      </a:r>
                      <a:r>
                        <a:rPr lang="tr-TR" dirty="0" smtClean="0"/>
                        <a:t> sayısı-50</a:t>
                      </a:r>
                      <a:r>
                        <a:rPr lang="tr-TR" baseline="0" dirty="0" smtClean="0"/>
                        <a:t> delegeye kadar</a:t>
                      </a:r>
                      <a:endParaRPr lang="tr-TR" dirty="0"/>
                    </a:p>
                  </a:txBody>
                  <a:tcPr/>
                </a:tc>
                <a:tc>
                  <a:txBody>
                    <a:bodyPr/>
                    <a:lstStyle/>
                    <a:p>
                      <a:r>
                        <a:rPr lang="tr-TR" dirty="0" smtClean="0"/>
                        <a:t>51-300 delege</a:t>
                      </a:r>
                      <a:endParaRPr lang="tr-TR" dirty="0"/>
                    </a:p>
                  </a:txBody>
                  <a:tcPr/>
                </a:tc>
                <a:tc>
                  <a:txBody>
                    <a:bodyPr/>
                    <a:lstStyle/>
                    <a:p>
                      <a:r>
                        <a:rPr lang="tr-TR" dirty="0" smtClean="0"/>
                        <a:t>301 ve yukarısı</a:t>
                      </a:r>
                      <a:endParaRPr lang="tr-TR" dirty="0"/>
                    </a:p>
                  </a:txBody>
                  <a:tcPr/>
                </a:tc>
                <a:extLst>
                  <a:ext uri="{0D108BD9-81ED-4DB2-BD59-A6C34878D82A}">
                    <a16:rowId xmlns:a16="http://schemas.microsoft.com/office/drawing/2014/main" val="1888150674"/>
                  </a:ext>
                </a:extLst>
              </a:tr>
              <a:tr h="370840">
                <a:tc>
                  <a:txBody>
                    <a:bodyPr/>
                    <a:lstStyle/>
                    <a:p>
                      <a:r>
                        <a:rPr lang="tr-TR" dirty="0" smtClean="0"/>
                        <a:t>Seminer</a:t>
                      </a:r>
                    </a:p>
                    <a:p>
                      <a:r>
                        <a:rPr lang="tr-TR" dirty="0" smtClean="0"/>
                        <a:t>Kolokyum</a:t>
                      </a:r>
                    </a:p>
                    <a:p>
                      <a:r>
                        <a:rPr lang="tr-TR" dirty="0" smtClean="0"/>
                        <a:t>Workshop</a:t>
                      </a:r>
                    </a:p>
                    <a:p>
                      <a:r>
                        <a:rPr lang="tr-TR" dirty="0" smtClean="0"/>
                        <a:t>Panel</a:t>
                      </a:r>
                    </a:p>
                    <a:p>
                      <a:r>
                        <a:rPr lang="tr-TR" dirty="0" smtClean="0"/>
                        <a:t>Komisyon toplantıları</a:t>
                      </a:r>
                    </a:p>
                    <a:p>
                      <a:r>
                        <a:rPr lang="tr-TR" dirty="0" smtClean="0"/>
                        <a:t>Denetim kurulu toplantıları</a:t>
                      </a:r>
                      <a:endParaRPr lang="tr-TR" dirty="0"/>
                    </a:p>
                  </a:txBody>
                  <a:tcPr/>
                </a:tc>
                <a:tc>
                  <a:txBody>
                    <a:bodyPr/>
                    <a:lstStyle/>
                    <a:p>
                      <a:r>
                        <a:rPr lang="tr-TR" dirty="0" smtClean="0"/>
                        <a:t>Genel kurullar</a:t>
                      </a:r>
                    </a:p>
                    <a:p>
                      <a:r>
                        <a:rPr lang="tr-TR" dirty="0" smtClean="0"/>
                        <a:t>Konferanslar</a:t>
                      </a:r>
                    </a:p>
                    <a:p>
                      <a:r>
                        <a:rPr lang="tr-TR" dirty="0" smtClean="0"/>
                        <a:t>Sempozyumlar</a:t>
                      </a:r>
                    </a:p>
                    <a:p>
                      <a:r>
                        <a:rPr lang="tr-TR" dirty="0" smtClean="0"/>
                        <a:t>Zirve</a:t>
                      </a:r>
                      <a:endParaRPr lang="tr-TR" dirty="0"/>
                    </a:p>
                  </a:txBody>
                  <a:tcPr/>
                </a:tc>
                <a:tc>
                  <a:txBody>
                    <a:bodyPr/>
                    <a:lstStyle/>
                    <a:p>
                      <a:r>
                        <a:rPr lang="tr-TR" dirty="0" smtClean="0"/>
                        <a:t>Kongreler</a:t>
                      </a:r>
                    </a:p>
                    <a:p>
                      <a:r>
                        <a:rPr lang="tr-TR" dirty="0" smtClean="0"/>
                        <a:t>Genel kurullar</a:t>
                      </a:r>
                    </a:p>
                    <a:p>
                      <a:endParaRPr lang="tr-TR" dirty="0"/>
                    </a:p>
                  </a:txBody>
                  <a:tcPr/>
                </a:tc>
                <a:extLst>
                  <a:ext uri="{0D108BD9-81ED-4DB2-BD59-A6C34878D82A}">
                    <a16:rowId xmlns:a16="http://schemas.microsoft.com/office/drawing/2014/main" val="1743859789"/>
                  </a:ext>
                </a:extLst>
              </a:tr>
            </a:tbl>
          </a:graphicData>
        </a:graphic>
      </p:graphicFrame>
    </p:spTree>
    <p:extLst>
      <p:ext uri="{BB962C8B-B14F-4D97-AF65-F5344CB8AC3E}">
        <p14:creationId xmlns:p14="http://schemas.microsoft.com/office/powerpoint/2010/main" val="183477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82368"/>
          </a:xfrm>
        </p:spPr>
        <p:txBody>
          <a:bodyPr>
            <a:normAutofit/>
          </a:bodyPr>
          <a:lstStyle/>
          <a:p>
            <a:r>
              <a:rPr lang="tr-TR" sz="2800" dirty="0" smtClean="0">
                <a:solidFill>
                  <a:srgbClr val="FF0000"/>
                </a:solidFill>
              </a:rPr>
              <a:t>TOPLANTI TÜRLERİ</a:t>
            </a:r>
            <a:endParaRPr lang="tr-TR" sz="2800" dirty="0">
              <a:solidFill>
                <a:srgbClr val="FF0000"/>
              </a:solidFill>
            </a:endParaRPr>
          </a:p>
        </p:txBody>
      </p:sp>
      <p:sp>
        <p:nvSpPr>
          <p:cNvPr id="3" name="İçerik Yer Tutucusu 2"/>
          <p:cNvSpPr>
            <a:spLocks noGrp="1"/>
          </p:cNvSpPr>
          <p:nvPr>
            <p:ph idx="1"/>
          </p:nvPr>
        </p:nvSpPr>
        <p:spPr>
          <a:xfrm>
            <a:off x="838200" y="847494"/>
            <a:ext cx="10515600" cy="5329469"/>
          </a:xfrm>
        </p:spPr>
        <p:txBody>
          <a:bodyPr>
            <a:normAutofit fontScale="77500" lnSpcReduction="20000"/>
          </a:bodyPr>
          <a:lstStyle/>
          <a:p>
            <a:pPr marL="0" indent="0">
              <a:buNone/>
            </a:pPr>
            <a:r>
              <a:rPr lang="tr-TR" dirty="0"/>
              <a:t>	</a:t>
            </a:r>
            <a:r>
              <a:rPr lang="tr-TR" dirty="0" smtClean="0">
                <a:solidFill>
                  <a:srgbClr val="FF0000"/>
                </a:solidFill>
              </a:rPr>
              <a:t>Toplantı türlerinden sıkça rastladıklarımız şunlardır;</a:t>
            </a:r>
          </a:p>
          <a:p>
            <a:pPr marL="0" indent="0">
              <a:buNone/>
            </a:pPr>
            <a:r>
              <a:rPr lang="tr-TR" dirty="0" smtClean="0">
                <a:solidFill>
                  <a:srgbClr val="FF0000"/>
                </a:solidFill>
              </a:rPr>
              <a:t>Toplantı:</a:t>
            </a:r>
            <a:r>
              <a:rPr lang="tr-TR" dirty="0" smtClean="0"/>
              <a:t> Birden fazla insanın ortak amaçlarla bir araya gelmeleridir.</a:t>
            </a:r>
          </a:p>
          <a:p>
            <a:pPr marL="0" indent="0">
              <a:buNone/>
            </a:pPr>
            <a:r>
              <a:rPr lang="tr-TR" dirty="0" smtClean="0">
                <a:solidFill>
                  <a:srgbClr val="FF0000"/>
                </a:solidFill>
              </a:rPr>
              <a:t>Meeting:</a:t>
            </a:r>
            <a:r>
              <a:rPr lang="tr-TR" dirty="0" smtClean="0"/>
              <a:t> İngilizce de toplanma, toplantı anlamına gelen bir kavramdır. Günümüzde bu kavram çok farklı anlamlarda da kullanılmaktadır. Siyasi partilerin düzenledikleri açık hava toplantıları, bir grup veya sendikanın bir olayı kutlamak veya kınamak amacıyla düzenledikleri vb. toplantılarda miting olarak adlandırılmaktadır.</a:t>
            </a:r>
          </a:p>
          <a:p>
            <a:pPr marL="0" indent="0">
              <a:buNone/>
            </a:pPr>
            <a:r>
              <a:rPr lang="tr-TR" dirty="0" smtClean="0">
                <a:solidFill>
                  <a:srgbClr val="FF0000"/>
                </a:solidFill>
              </a:rPr>
              <a:t>Konferans: </a:t>
            </a:r>
            <a:r>
              <a:rPr lang="tr-TR" dirty="0" smtClean="0"/>
              <a:t>Kongreye çok benzemekle birlikte kongreye göre daha çok tartışma ve katılmayı ifade eder.  Kongre kavramı güncel hayatta sık sık ve düzenli olarak yapılan toplantılar için kullanılırken konferans ise daha çok teknik ve bilimsel alanlarda yapılan ve düzenli dönem göstermeyen toplantılar kullanılmakla birlikte son zamanlarda ticari toplantılar için de kullanılmaktadır.</a:t>
            </a:r>
          </a:p>
          <a:p>
            <a:pPr marL="0" indent="0">
              <a:buNone/>
            </a:pPr>
            <a:r>
              <a:rPr lang="tr-TR" dirty="0"/>
              <a:t>	</a:t>
            </a:r>
            <a:r>
              <a:rPr lang="tr-TR" dirty="0" smtClean="0"/>
              <a:t>50 ile 300 arasında katılımcının yer alabildiği, mesleki veya teknik alanda uzman bir kişinin belirli bir konu hakkında bilgi verdiği toplantılardır.</a:t>
            </a:r>
          </a:p>
          <a:p>
            <a:pPr marL="0" indent="0">
              <a:buNone/>
            </a:pPr>
            <a:r>
              <a:rPr lang="tr-TR" dirty="0" smtClean="0">
                <a:solidFill>
                  <a:srgbClr val="FF0000"/>
                </a:solidFill>
              </a:rPr>
              <a:t>Forum:</a:t>
            </a:r>
            <a:r>
              <a:rPr lang="tr-TR" dirty="0" smtClean="0"/>
              <a:t> Bir yönetici başkanlığında panelistlerin bir konu hakkında enine boyuna yaptıkları tartışmalardan oluşan toplantılara verilen isimdir. Bu toplantılarda dinleyiciler sorulan soruların panelistler tarafından tüm yönleriyle açıklanmasını beklerler.</a:t>
            </a:r>
          </a:p>
          <a:p>
            <a:pPr marL="0" indent="0">
              <a:buNone/>
            </a:pPr>
            <a:r>
              <a:rPr lang="tr-TR" dirty="0" smtClean="0"/>
              <a:t>	Bir yöneticinin başkanlık yaptığı ve panelistlerin bir konu hakkındaki tartışmalarıyla gerçekleşen toplantılardır.</a:t>
            </a:r>
            <a:endParaRPr lang="tr-TR" dirty="0"/>
          </a:p>
        </p:txBody>
      </p:sp>
    </p:spTree>
    <p:extLst>
      <p:ext uri="{BB962C8B-B14F-4D97-AF65-F5344CB8AC3E}">
        <p14:creationId xmlns:p14="http://schemas.microsoft.com/office/powerpoint/2010/main" val="246088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71216"/>
          </a:xfrm>
        </p:spPr>
        <p:txBody>
          <a:bodyPr>
            <a:normAutofit fontScale="90000"/>
          </a:bodyPr>
          <a:lstStyle/>
          <a:p>
            <a:r>
              <a:rPr lang="tr-TR" sz="2800" dirty="0">
                <a:solidFill>
                  <a:srgbClr val="FF0000"/>
                </a:solidFill>
              </a:rPr>
              <a:t>TOPLANTI TÜRLERİ</a:t>
            </a:r>
            <a:endParaRPr lang="tr-TR" dirty="0"/>
          </a:p>
        </p:txBody>
      </p:sp>
      <p:sp>
        <p:nvSpPr>
          <p:cNvPr id="3" name="İçerik Yer Tutucusu 2"/>
          <p:cNvSpPr>
            <a:spLocks noGrp="1"/>
          </p:cNvSpPr>
          <p:nvPr>
            <p:ph idx="1"/>
          </p:nvPr>
        </p:nvSpPr>
        <p:spPr>
          <a:xfrm>
            <a:off x="838200" y="836342"/>
            <a:ext cx="10515600" cy="5340621"/>
          </a:xfrm>
        </p:spPr>
        <p:txBody>
          <a:bodyPr>
            <a:normAutofit fontScale="92500" lnSpcReduction="20000"/>
          </a:bodyPr>
          <a:lstStyle/>
          <a:p>
            <a:pPr marL="0" indent="0">
              <a:buNone/>
            </a:pPr>
            <a:r>
              <a:rPr lang="tr-TR" dirty="0" smtClean="0">
                <a:solidFill>
                  <a:srgbClr val="FF0000"/>
                </a:solidFill>
              </a:rPr>
              <a:t>Sempozyum:</a:t>
            </a:r>
            <a:r>
              <a:rPr lang="tr-TR" dirty="0" smtClean="0"/>
              <a:t> Şekil olarak foruma benzemekle birlikte aralarındaki fark sempozyumun foruma göre şekilsel şartlar bakımından daha </a:t>
            </a:r>
            <a:r>
              <a:rPr lang="tr-TR" dirty="0" smtClean="0">
                <a:solidFill>
                  <a:srgbClr val="FF0000"/>
                </a:solidFill>
              </a:rPr>
              <a:t>zengin ve katı kurallara </a:t>
            </a:r>
            <a:r>
              <a:rPr lang="tr-TR" dirty="0" smtClean="0"/>
              <a:t>sahip olmasıdır. Uzmanların bir konu ile ilgili tebliğler sunmasına karşın dinleyici sayısı foruma göre daha azdır.</a:t>
            </a:r>
          </a:p>
          <a:p>
            <a:pPr marL="0" indent="0">
              <a:buNone/>
            </a:pPr>
            <a:r>
              <a:rPr lang="tr-TR" dirty="0"/>
              <a:t>	</a:t>
            </a:r>
            <a:r>
              <a:rPr lang="tr-TR" dirty="0" smtClean="0"/>
              <a:t>Birçok uzmanın bir konu etrafında (turizm, müzik, sanat gibi) kısa tebliğler sunduğu toplantılardır.</a:t>
            </a:r>
          </a:p>
          <a:p>
            <a:pPr marL="0" indent="0">
              <a:buNone/>
            </a:pPr>
            <a:r>
              <a:rPr lang="tr-TR" dirty="0" smtClean="0">
                <a:solidFill>
                  <a:srgbClr val="FF0000"/>
                </a:solidFill>
              </a:rPr>
              <a:t>Seminer:</a:t>
            </a:r>
            <a:r>
              <a:rPr lang="tr-TR" dirty="0" smtClean="0"/>
              <a:t> Konuşmacı veya konuşmacıların kürsüden dinleyicilere ulaşma fikrinden kaçınmaları ile ortaya çıkan bir toplantı türüdür. Seminer bilgi ve deneyimin herkes tarafından paylaşılması fikrini kapsamaktadır. Tartışmalar yönetici denetimi altında yapılır. Seminerler nispeten küçük gruplara bir şeyler katmak amacını güder . Eğer toplantılar büyük boyutlu olursa forum veya sempozyum olarak değerlendirilir.</a:t>
            </a:r>
          </a:p>
          <a:p>
            <a:pPr marL="0" indent="0">
              <a:buNone/>
            </a:pPr>
            <a:r>
              <a:rPr lang="tr-TR" dirty="0" smtClean="0">
                <a:solidFill>
                  <a:srgbClr val="FF0000"/>
                </a:solidFill>
              </a:rPr>
              <a:t>Workshop (</a:t>
            </a:r>
            <a:r>
              <a:rPr lang="tr-TR" dirty="0" err="1" smtClean="0">
                <a:solidFill>
                  <a:srgbClr val="FF0000"/>
                </a:solidFill>
              </a:rPr>
              <a:t>çalıştay</a:t>
            </a:r>
            <a:r>
              <a:rPr lang="tr-TR" dirty="0" smtClean="0">
                <a:solidFill>
                  <a:srgbClr val="FF0000"/>
                </a:solidFill>
              </a:rPr>
              <a:t>):</a:t>
            </a:r>
            <a:r>
              <a:rPr lang="tr-TR" dirty="0" smtClean="0"/>
              <a:t> Genel toplantılar içerisinde yalnızca özellikli problem ve konular ile ilgili olarak yapılan küçük grup toplantılarıdır. Konular küçük gruplar halinde enine boyuna ve yüz yüze tartışılır.</a:t>
            </a:r>
          </a:p>
          <a:p>
            <a:pPr marL="0" indent="0">
              <a:buNone/>
            </a:pPr>
            <a:r>
              <a:rPr lang="tr-TR" dirty="0"/>
              <a:t>	</a:t>
            </a:r>
            <a:r>
              <a:rPr lang="tr-TR" dirty="0" smtClean="0"/>
              <a:t>Genel toplantılar içerisinde yalnızca belirli bir sorun ve konu ile ilgili bilgi edinmek amacıyla yapılan küçük grup toplantılarıdır.</a:t>
            </a:r>
            <a:endParaRPr lang="tr-TR" dirty="0"/>
          </a:p>
        </p:txBody>
      </p:sp>
    </p:spTree>
    <p:extLst>
      <p:ext uri="{BB962C8B-B14F-4D97-AF65-F5344CB8AC3E}">
        <p14:creationId xmlns:p14="http://schemas.microsoft.com/office/powerpoint/2010/main" val="350693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38124"/>
          </a:xfrm>
        </p:spPr>
        <p:txBody>
          <a:bodyPr/>
          <a:lstStyle/>
          <a:p>
            <a:r>
              <a:rPr lang="tr-TR" sz="2500" dirty="0">
                <a:solidFill>
                  <a:srgbClr val="FF0000"/>
                </a:solidFill>
              </a:rPr>
              <a:t>TOPLANTI TÜRLERİ</a:t>
            </a:r>
            <a:endParaRPr lang="tr-TR" dirty="0"/>
          </a:p>
        </p:txBody>
      </p:sp>
      <p:sp>
        <p:nvSpPr>
          <p:cNvPr id="3" name="İçerik Yer Tutucusu 2"/>
          <p:cNvSpPr>
            <a:spLocks noGrp="1"/>
          </p:cNvSpPr>
          <p:nvPr>
            <p:ph idx="1"/>
          </p:nvPr>
        </p:nvSpPr>
        <p:spPr>
          <a:xfrm>
            <a:off x="838200" y="903250"/>
            <a:ext cx="10515600" cy="5273713"/>
          </a:xfrm>
        </p:spPr>
        <p:txBody>
          <a:bodyPr>
            <a:normAutofit fontScale="92500" lnSpcReduction="20000"/>
          </a:bodyPr>
          <a:lstStyle/>
          <a:p>
            <a:pPr marL="0" indent="0">
              <a:buNone/>
            </a:pPr>
            <a:r>
              <a:rPr lang="tr-TR" dirty="0" smtClean="0">
                <a:solidFill>
                  <a:srgbClr val="FF0000"/>
                </a:solidFill>
              </a:rPr>
              <a:t>Panel: </a:t>
            </a:r>
            <a:r>
              <a:rPr lang="tr-TR" dirty="0" smtClean="0"/>
              <a:t>İki veya daha fazla konuşmacının görüş veya uzmanlık alanlarını anlattıkları toplantılardır. Panel , dinleyiciler kadar panelistler arasında da tartışmaya açıktır. Panel her zaman panel yöneticisi tarafından yönetilir.</a:t>
            </a:r>
          </a:p>
          <a:p>
            <a:pPr marL="0" indent="0">
              <a:buNone/>
            </a:pPr>
            <a:r>
              <a:rPr lang="tr-TR" dirty="0"/>
              <a:t>	</a:t>
            </a:r>
            <a:r>
              <a:rPr lang="tr-TR" dirty="0" smtClean="0"/>
              <a:t>Bir panel yöneticisi tarafından yönetilen, konuşmacıların belirli bir zaman ve sıra sınırlaması içinde konuştuğu iki ya da daha fazla konuşmacının görüşlerini ya da uzmanlık alanlarını anlattıkları tartışmalı toplantılardır.</a:t>
            </a:r>
          </a:p>
          <a:p>
            <a:pPr marL="0" indent="0">
              <a:buNone/>
            </a:pPr>
            <a:r>
              <a:rPr lang="tr-TR" dirty="0" smtClean="0">
                <a:solidFill>
                  <a:srgbClr val="FF0000"/>
                </a:solidFill>
              </a:rPr>
              <a:t>Zirve:</a:t>
            </a:r>
            <a:r>
              <a:rPr lang="tr-TR" dirty="0" smtClean="0"/>
              <a:t> Yüksek seviyede ki resmi görevlilerin katıldıkları toplantılardır.  (Bakanlar, devlet başkanları vb.)</a:t>
            </a:r>
          </a:p>
          <a:p>
            <a:pPr marL="0" indent="0">
              <a:buNone/>
            </a:pPr>
            <a:r>
              <a:rPr lang="tr-TR" dirty="0"/>
              <a:t>	</a:t>
            </a:r>
            <a:r>
              <a:rPr lang="tr-TR" dirty="0" smtClean="0"/>
              <a:t>Yüksek seviyedeki görevlerde yer alan devlet ve hükümet başkanları veya en yetkili ve uzman diplomatlar düzeyinde yapılan toplantılardır.</a:t>
            </a:r>
          </a:p>
          <a:p>
            <a:pPr marL="0" indent="0">
              <a:buNone/>
            </a:pPr>
            <a:r>
              <a:rPr lang="tr-TR" dirty="0" smtClean="0">
                <a:solidFill>
                  <a:srgbClr val="FF0000"/>
                </a:solidFill>
              </a:rPr>
              <a:t>Kolokyum</a:t>
            </a:r>
            <a:r>
              <a:rPr lang="tr-TR" dirty="0" smtClean="0"/>
              <a:t>: Uzman akademisyenlerin belirli bir konuda konuşmalar yaptıkları ve ilgili soruları cevaplandırdıkları toplantılardır.</a:t>
            </a:r>
          </a:p>
          <a:p>
            <a:pPr marL="0" indent="0">
              <a:buNone/>
            </a:pPr>
            <a:r>
              <a:rPr lang="tr-TR" dirty="0"/>
              <a:t>	</a:t>
            </a:r>
            <a:r>
              <a:rPr lang="tr-TR" dirty="0" smtClean="0"/>
              <a:t>Genelde katılımcı sayısının 50 kişi altında olan bilimsel konuları tartışmak üzere uzman akademisyenlerin belirlenmiş bir konuda konuşma yaptıkları ve konuyu ilgilendiren soruları cevaplandırdıkları toplantılardır. </a:t>
            </a:r>
            <a:endParaRPr lang="tr-TR" dirty="0"/>
          </a:p>
        </p:txBody>
      </p:sp>
    </p:spTree>
    <p:extLst>
      <p:ext uri="{BB962C8B-B14F-4D97-AF65-F5344CB8AC3E}">
        <p14:creationId xmlns:p14="http://schemas.microsoft.com/office/powerpoint/2010/main" val="239910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6973"/>
          </a:xfrm>
        </p:spPr>
        <p:txBody>
          <a:bodyPr/>
          <a:lstStyle/>
          <a:p>
            <a:r>
              <a:rPr lang="tr-TR" sz="2500" dirty="0">
                <a:solidFill>
                  <a:srgbClr val="FF0000"/>
                </a:solidFill>
              </a:rPr>
              <a:t>TOPLANTI TÜRLERİ</a:t>
            </a:r>
            <a:endParaRPr lang="tr-TR" dirty="0"/>
          </a:p>
        </p:txBody>
      </p:sp>
      <p:sp>
        <p:nvSpPr>
          <p:cNvPr id="3" name="İçerik Yer Tutucusu 2"/>
          <p:cNvSpPr>
            <a:spLocks noGrp="1"/>
          </p:cNvSpPr>
          <p:nvPr>
            <p:ph idx="1"/>
          </p:nvPr>
        </p:nvSpPr>
        <p:spPr>
          <a:xfrm>
            <a:off x="838200" y="892098"/>
            <a:ext cx="10515600" cy="5284865"/>
          </a:xfrm>
        </p:spPr>
        <p:txBody>
          <a:bodyPr/>
          <a:lstStyle/>
          <a:p>
            <a:pPr marL="0" indent="0">
              <a:buNone/>
            </a:pPr>
            <a:r>
              <a:rPr lang="tr-TR" dirty="0" smtClean="0">
                <a:solidFill>
                  <a:srgbClr val="FF0000"/>
                </a:solidFill>
              </a:rPr>
              <a:t>Konvansiyon:</a:t>
            </a:r>
            <a:r>
              <a:rPr lang="tr-TR" dirty="0" smtClean="0"/>
              <a:t> İnsanların içinde yaşadıkları toplumdan bireysel veya küçük gruplar halinde ayrılarak ortak bir amaç için belirli bir yerde başka yüzlerce veya binlerce insanla bir araya gelmeleridir. Konvansiyonlar mega olaylardır ve kongreden ayrılırlar. Katılan sayısı çok olduğundan kendilerini üstün görebilirler.</a:t>
            </a:r>
          </a:p>
          <a:p>
            <a:pPr marL="0" indent="0">
              <a:buNone/>
            </a:pPr>
            <a:r>
              <a:rPr lang="tr-TR" dirty="0" smtClean="0">
                <a:solidFill>
                  <a:srgbClr val="FF0000"/>
                </a:solidFill>
              </a:rPr>
              <a:t>Sergi ve Fuar: </a:t>
            </a:r>
            <a:r>
              <a:rPr lang="tr-TR" dirty="0" smtClean="0"/>
              <a:t>birçok ürünün bir sergi veya fuar alanında aynı anda bir araya getirilip sergilenmesi amacına dönük, ürünlerle ilgili uzman kişilerin konuşmacı olarak katılabileceği ve halkın da davet edilebileceği organizasyonlardır.</a:t>
            </a:r>
          </a:p>
          <a:p>
            <a:pPr marL="0" indent="0">
              <a:buNone/>
            </a:pPr>
            <a:r>
              <a:rPr lang="tr-TR" dirty="0" smtClean="0">
                <a:solidFill>
                  <a:srgbClr val="FF0000"/>
                </a:solidFill>
              </a:rPr>
              <a:t>Genel Kurul: </a:t>
            </a:r>
            <a:r>
              <a:rPr lang="tr-TR" dirty="0" smtClean="0"/>
              <a:t>Bir kuruluşun veya derneğin üyelerinin tamamının katılımıyla yapılan ve kararların genellikle oylamayla alındığı toplantılardır.</a:t>
            </a:r>
            <a:endParaRPr lang="tr-TR" dirty="0"/>
          </a:p>
        </p:txBody>
      </p:sp>
    </p:spTree>
    <p:extLst>
      <p:ext uri="{BB962C8B-B14F-4D97-AF65-F5344CB8AC3E}">
        <p14:creationId xmlns:p14="http://schemas.microsoft.com/office/powerpoint/2010/main" val="370555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49636"/>
          </a:xfrm>
        </p:spPr>
        <p:txBody>
          <a:bodyPr>
            <a:normAutofit/>
          </a:bodyPr>
          <a:lstStyle/>
          <a:p>
            <a:r>
              <a:rPr lang="tr-TR" sz="2800" dirty="0" smtClean="0">
                <a:solidFill>
                  <a:srgbClr val="FF0000"/>
                </a:solidFill>
              </a:rPr>
              <a:t>KONGRE TANIMLARI</a:t>
            </a:r>
            <a:endParaRPr lang="tr-TR" sz="2800" dirty="0">
              <a:solidFill>
                <a:srgbClr val="FF0000"/>
              </a:solidFill>
            </a:endParaRPr>
          </a:p>
        </p:txBody>
      </p:sp>
      <p:sp>
        <p:nvSpPr>
          <p:cNvPr id="3" name="İçerik Yer Tutucusu 2"/>
          <p:cNvSpPr>
            <a:spLocks noGrp="1"/>
          </p:cNvSpPr>
          <p:nvPr>
            <p:ph idx="1"/>
          </p:nvPr>
        </p:nvSpPr>
        <p:spPr>
          <a:xfrm>
            <a:off x="838200" y="1014762"/>
            <a:ext cx="10515600" cy="5162201"/>
          </a:xfrm>
        </p:spPr>
        <p:txBody>
          <a:bodyPr>
            <a:normAutofit fontScale="70000" lnSpcReduction="20000"/>
          </a:bodyPr>
          <a:lstStyle/>
          <a:p>
            <a:pPr marL="0" indent="0">
              <a:buNone/>
            </a:pPr>
            <a:r>
              <a:rPr lang="tr-TR" dirty="0" smtClean="0"/>
              <a:t>	Kongre bahis konusu yapılan diğer toplantı türleri ile karşılaştırıldığında geniş kapsamlı olanı ve büyük organizasyon gerektiren toplantı türüdür. Teknik açıdan bakıldığında kongre diğer adı geçen toplantılarla eşdeğer olmadığı görülür. Örneğin her kongre bir mitingdir ama miting kongre değildir. Çünkü kongre hacim ve içerik açısından mitingden büyük ve süresi de daha uzundur. Kongre seri mitinglerden oluşur.</a:t>
            </a:r>
          </a:p>
          <a:p>
            <a:pPr marL="0" indent="0">
              <a:buNone/>
            </a:pPr>
            <a:r>
              <a:rPr lang="tr-TR" u="sng" dirty="0" smtClean="0">
                <a:solidFill>
                  <a:srgbClr val="FF0000"/>
                </a:solidFill>
              </a:rPr>
              <a:t>Kongre:</a:t>
            </a:r>
            <a:r>
              <a:rPr lang="tr-TR" dirty="0" smtClean="0"/>
              <a:t> Kökeni Latince «</a:t>
            </a:r>
            <a:r>
              <a:rPr lang="tr-TR" dirty="0" err="1" smtClean="0"/>
              <a:t>Congressus’dan</a:t>
            </a:r>
            <a:r>
              <a:rPr lang="tr-TR" dirty="0" smtClean="0"/>
              <a:t>» gelmektedir. Toplanma, toplantı, buluşma anlamına gelir.</a:t>
            </a:r>
          </a:p>
          <a:p>
            <a:pPr marL="0" indent="0">
              <a:buNone/>
            </a:pPr>
            <a:r>
              <a:rPr lang="tr-TR" dirty="0"/>
              <a:t>	</a:t>
            </a:r>
            <a:r>
              <a:rPr lang="tr-TR" dirty="0" smtClean="0"/>
              <a:t>«Bir veya daha fazla günle sınırlandırılmış bir program çerçevesinde , uzmanlık gerektiren bilimsel alanlarda veya meslek kollarında belirli bir konuda bilgi alışverişini amaçlayan ve özellikle toplanılan yerin dışından gelen kişilerinde katılımı ile meydana gelen toplantıdır.»</a:t>
            </a:r>
          </a:p>
          <a:p>
            <a:pPr marL="0" indent="0">
              <a:buNone/>
            </a:pPr>
            <a:r>
              <a:rPr lang="tr-TR" dirty="0" smtClean="0"/>
              <a:t>Konu: Belirli bir konuda toplantı</a:t>
            </a:r>
          </a:p>
          <a:p>
            <a:pPr marL="0" indent="0">
              <a:buNone/>
            </a:pPr>
            <a:r>
              <a:rPr lang="tr-TR" dirty="0" smtClean="0"/>
              <a:t>Amaç: Bilgi alışverişi</a:t>
            </a:r>
          </a:p>
          <a:p>
            <a:pPr marL="0" indent="0">
              <a:buNone/>
            </a:pPr>
            <a:r>
              <a:rPr lang="tr-TR" dirty="0" smtClean="0"/>
              <a:t>Zaman: Kısa ve sınırlandırılmış</a:t>
            </a:r>
          </a:p>
          <a:p>
            <a:pPr marL="0" indent="0">
              <a:buNone/>
            </a:pPr>
            <a:r>
              <a:rPr lang="tr-TR" dirty="0" smtClean="0"/>
              <a:t>Çerçeve: Kesin bir program</a:t>
            </a:r>
          </a:p>
          <a:p>
            <a:pPr marL="0" indent="0">
              <a:buNone/>
            </a:pPr>
            <a:r>
              <a:rPr lang="tr-TR" dirty="0"/>
              <a:t>	</a:t>
            </a:r>
            <a:r>
              <a:rPr lang="tr-TR" dirty="0" smtClean="0"/>
              <a:t>Ulusal veya uluslararası düzeyde en az 300 kişinin katılımıyla gerçekleşen ve karşılıklı bilgi alışverişinin amaçlandığı büyük çaplı ve düzenli olarak yapılan toplantılardır.</a:t>
            </a:r>
          </a:p>
          <a:p>
            <a:pPr marL="0" indent="0">
              <a:buNone/>
            </a:pPr>
            <a:r>
              <a:rPr lang="tr-TR" dirty="0"/>
              <a:t>	</a:t>
            </a:r>
            <a:r>
              <a:rPr lang="tr-TR" dirty="0" smtClean="0"/>
              <a:t>Günümüz kongreleri genellikle umuma açık bir toplantıyı ve ilave olarak küçük toplantıları da içine almaktadır.</a:t>
            </a:r>
            <a:endParaRPr lang="tr-TR" dirty="0"/>
          </a:p>
        </p:txBody>
      </p:sp>
    </p:spTree>
    <p:extLst>
      <p:ext uri="{BB962C8B-B14F-4D97-AF65-F5344CB8AC3E}">
        <p14:creationId xmlns:p14="http://schemas.microsoft.com/office/powerpoint/2010/main" val="1391452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6904"/>
          </a:xfrm>
        </p:spPr>
        <p:txBody>
          <a:bodyPr>
            <a:normAutofit/>
          </a:bodyPr>
          <a:lstStyle/>
          <a:p>
            <a:r>
              <a:rPr lang="tr-TR" sz="2800" dirty="0" smtClean="0">
                <a:solidFill>
                  <a:srgbClr val="FF0000"/>
                </a:solidFill>
              </a:rPr>
              <a:t>KONGRECİLİĞİN TARİHİ</a:t>
            </a:r>
            <a:endParaRPr lang="tr-TR" sz="2800" dirty="0">
              <a:solidFill>
                <a:srgbClr val="FF0000"/>
              </a:solidFill>
            </a:endParaRPr>
          </a:p>
        </p:txBody>
      </p:sp>
      <p:sp>
        <p:nvSpPr>
          <p:cNvPr id="3" name="İçerik Yer Tutucusu 2"/>
          <p:cNvSpPr>
            <a:spLocks noGrp="1"/>
          </p:cNvSpPr>
          <p:nvPr>
            <p:ph idx="1"/>
          </p:nvPr>
        </p:nvSpPr>
        <p:spPr>
          <a:xfrm>
            <a:off x="838200" y="1070518"/>
            <a:ext cx="10515600" cy="5106446"/>
          </a:xfrm>
        </p:spPr>
        <p:txBody>
          <a:bodyPr>
            <a:normAutofit/>
          </a:bodyPr>
          <a:lstStyle/>
          <a:p>
            <a:pPr marL="0" lvl="0" indent="0">
              <a:lnSpc>
                <a:spcPct val="100416"/>
              </a:lnSpc>
              <a:spcBef>
                <a:spcPts val="0"/>
              </a:spcBef>
              <a:buNone/>
            </a:pPr>
            <a:r>
              <a:rPr lang="en-US" altLang="zh-CN" sz="2200" dirty="0">
                <a:solidFill>
                  <a:srgbClr val="000000"/>
                </a:solidFill>
                <a:ea typeface="Arial"/>
              </a:rPr>
              <a:t>•</a:t>
            </a:r>
            <a:r>
              <a:rPr lang="en-US" altLang="zh-CN" sz="2200" dirty="0">
                <a:solidFill>
                  <a:srgbClr val="000000"/>
                </a:solidFill>
                <a:cs typeface="Arial"/>
              </a:rPr>
              <a:t> </a:t>
            </a:r>
            <a:r>
              <a:rPr lang="tr-TR" altLang="zh-CN" sz="2200" dirty="0" smtClean="0">
                <a:solidFill>
                  <a:srgbClr val="000000"/>
                </a:solidFill>
                <a:cs typeface="Arial"/>
              </a:rPr>
              <a:t> Uluslararası Dernekler Birliği (UIA) kayıtlarına göre ilk uluslararası kongre Roma’da </a:t>
            </a:r>
            <a:r>
              <a:rPr lang="en-US" altLang="zh-CN" sz="2200" dirty="0" smtClean="0">
                <a:solidFill>
                  <a:srgbClr val="000000"/>
                </a:solidFill>
                <a:ea typeface="Calibri"/>
              </a:rPr>
              <a:t>1681’de</a:t>
            </a:r>
            <a:r>
              <a:rPr lang="en-US" altLang="zh-CN" sz="2200" dirty="0" smtClean="0">
                <a:solidFill>
                  <a:srgbClr val="000000"/>
                </a:solidFill>
                <a:cs typeface="Calibri"/>
              </a:rPr>
              <a:t> </a:t>
            </a:r>
            <a:r>
              <a:rPr lang="en-US" altLang="zh-CN" sz="2200" dirty="0" err="1" smtClean="0">
                <a:solidFill>
                  <a:srgbClr val="000000"/>
                </a:solidFill>
                <a:ea typeface="Calibri"/>
              </a:rPr>
              <a:t>kongre</a:t>
            </a:r>
            <a:r>
              <a:rPr lang="en-US" altLang="zh-CN" sz="2200" dirty="0" smtClean="0">
                <a:solidFill>
                  <a:srgbClr val="000000"/>
                </a:solidFill>
                <a:cs typeface="Calibri"/>
              </a:rPr>
              <a:t> </a:t>
            </a:r>
            <a:r>
              <a:rPr lang="en-US" altLang="zh-CN" sz="2200" dirty="0">
                <a:solidFill>
                  <a:srgbClr val="000000"/>
                </a:solidFill>
                <a:ea typeface="Calibri"/>
              </a:rPr>
              <a:t>tıp</a:t>
            </a:r>
            <a:r>
              <a:rPr lang="en-US" altLang="zh-CN" sz="2200" dirty="0">
                <a:solidFill>
                  <a:srgbClr val="000000"/>
                </a:solidFill>
                <a:cs typeface="Calibri"/>
              </a:rPr>
              <a:t> </a:t>
            </a:r>
            <a:r>
              <a:rPr lang="en-US" altLang="zh-CN" sz="2200" dirty="0" err="1">
                <a:solidFill>
                  <a:srgbClr val="000000"/>
                </a:solidFill>
                <a:ea typeface="Calibri"/>
              </a:rPr>
              <a:t>alanında</a:t>
            </a:r>
            <a:r>
              <a:rPr lang="en-US" altLang="zh-CN" sz="2200" spc="-120" dirty="0">
                <a:solidFill>
                  <a:srgbClr val="000000"/>
                </a:solidFill>
                <a:cs typeface="Calibri"/>
              </a:rPr>
              <a:t> </a:t>
            </a:r>
            <a:r>
              <a:rPr lang="en-US" altLang="zh-CN" sz="2200" dirty="0" err="1">
                <a:solidFill>
                  <a:srgbClr val="000000"/>
                </a:solidFill>
                <a:ea typeface="Calibri"/>
              </a:rPr>
              <a:t>yapılmıştır</a:t>
            </a:r>
            <a:r>
              <a:rPr lang="en-US" altLang="zh-CN" sz="2200" dirty="0">
                <a:solidFill>
                  <a:srgbClr val="000000"/>
                </a:solidFill>
                <a:ea typeface="Calibri"/>
              </a:rPr>
              <a:t>.</a:t>
            </a:r>
          </a:p>
          <a:p>
            <a:pPr marL="0" lvl="0" indent="0">
              <a:lnSpc>
                <a:spcPts val="534"/>
              </a:lnSpc>
              <a:spcBef>
                <a:spcPts val="0"/>
              </a:spcBef>
              <a:buNone/>
            </a:pPr>
            <a:endParaRPr lang="en-US" sz="1800" dirty="0">
              <a:solidFill>
                <a:prstClr val="black"/>
              </a:solidFill>
            </a:endParaRPr>
          </a:p>
          <a:p>
            <a:pPr marL="0" lvl="0" indent="0">
              <a:lnSpc>
                <a:spcPct val="100416"/>
              </a:lnSpc>
              <a:spcBef>
                <a:spcPts val="0"/>
              </a:spcBef>
              <a:buNone/>
            </a:pPr>
            <a:r>
              <a:rPr lang="en-US" altLang="zh-CN" sz="2200" dirty="0">
                <a:solidFill>
                  <a:srgbClr val="000000"/>
                </a:solidFill>
                <a:ea typeface="Arial"/>
              </a:rPr>
              <a:t>•</a:t>
            </a:r>
            <a:r>
              <a:rPr lang="en-US" altLang="zh-CN" sz="2200" dirty="0">
                <a:solidFill>
                  <a:srgbClr val="000000"/>
                </a:solidFill>
                <a:cs typeface="Arial"/>
              </a:rPr>
              <a:t>  </a:t>
            </a:r>
            <a:r>
              <a:rPr lang="tr-TR" altLang="zh-CN" sz="2200" dirty="0" smtClean="0">
                <a:solidFill>
                  <a:srgbClr val="000000"/>
                </a:solidFill>
                <a:cs typeface="Arial"/>
              </a:rPr>
              <a:t>Politik önemi dolayısıyla </a:t>
            </a:r>
            <a:r>
              <a:rPr lang="en-US" altLang="zh-CN" sz="2200" dirty="0" smtClean="0">
                <a:solidFill>
                  <a:srgbClr val="000000"/>
                </a:solidFill>
                <a:cs typeface="Arial"/>
              </a:rPr>
              <a:t> </a:t>
            </a:r>
            <a:r>
              <a:rPr lang="en-US" altLang="zh-CN" sz="2200" dirty="0">
                <a:solidFill>
                  <a:srgbClr val="000000"/>
                </a:solidFill>
                <a:ea typeface="Calibri"/>
              </a:rPr>
              <a:t>1914-1915’de</a:t>
            </a:r>
            <a:r>
              <a:rPr lang="en-US" altLang="zh-CN" sz="2200" dirty="0">
                <a:solidFill>
                  <a:srgbClr val="000000"/>
                </a:solidFill>
                <a:cs typeface="Calibri"/>
              </a:rPr>
              <a:t> </a:t>
            </a:r>
            <a:r>
              <a:rPr lang="en-US" altLang="zh-CN" sz="2200" dirty="0" err="1">
                <a:solidFill>
                  <a:srgbClr val="000000"/>
                </a:solidFill>
                <a:ea typeface="Calibri"/>
              </a:rPr>
              <a:t>yapılan</a:t>
            </a:r>
            <a:r>
              <a:rPr lang="en-US" altLang="zh-CN" sz="2200" dirty="0">
                <a:solidFill>
                  <a:srgbClr val="000000"/>
                </a:solidFill>
                <a:cs typeface="Calibri"/>
              </a:rPr>
              <a:t> </a:t>
            </a:r>
            <a:r>
              <a:rPr lang="en-US" altLang="zh-CN" sz="2200" dirty="0" err="1">
                <a:solidFill>
                  <a:srgbClr val="000000"/>
                </a:solidFill>
                <a:ea typeface="Calibri"/>
              </a:rPr>
              <a:t>Viyana</a:t>
            </a:r>
            <a:r>
              <a:rPr lang="en-US" altLang="zh-CN" sz="2200" dirty="0">
                <a:solidFill>
                  <a:srgbClr val="000000"/>
                </a:solidFill>
                <a:cs typeface="Calibri"/>
              </a:rPr>
              <a:t> </a:t>
            </a:r>
            <a:r>
              <a:rPr lang="en-US" altLang="zh-CN" sz="2200" dirty="0" err="1">
                <a:solidFill>
                  <a:srgbClr val="000000"/>
                </a:solidFill>
                <a:ea typeface="Calibri"/>
              </a:rPr>
              <a:t>Kongresi</a:t>
            </a:r>
            <a:r>
              <a:rPr lang="en-US" altLang="zh-CN" sz="2200" dirty="0">
                <a:solidFill>
                  <a:srgbClr val="000000"/>
                </a:solidFill>
                <a:cs typeface="Calibri"/>
              </a:rPr>
              <a:t> </a:t>
            </a:r>
            <a:r>
              <a:rPr lang="en-US" altLang="zh-CN" sz="2200" dirty="0">
                <a:solidFill>
                  <a:srgbClr val="000000"/>
                </a:solidFill>
                <a:ea typeface="Calibri"/>
              </a:rPr>
              <a:t>modern</a:t>
            </a:r>
            <a:r>
              <a:rPr lang="en-US" altLang="zh-CN" sz="2200" dirty="0">
                <a:solidFill>
                  <a:srgbClr val="000000"/>
                </a:solidFill>
                <a:cs typeface="Calibri"/>
              </a:rPr>
              <a:t> </a:t>
            </a:r>
            <a:r>
              <a:rPr lang="en-US" altLang="zh-CN" sz="2200" dirty="0" err="1">
                <a:solidFill>
                  <a:srgbClr val="000000"/>
                </a:solidFill>
                <a:ea typeface="Calibri"/>
              </a:rPr>
              <a:t>anlamdaki</a:t>
            </a:r>
            <a:r>
              <a:rPr lang="en-US" altLang="zh-CN" sz="2200" dirty="0">
                <a:solidFill>
                  <a:srgbClr val="000000"/>
                </a:solidFill>
                <a:cs typeface="Calibri"/>
              </a:rPr>
              <a:t> </a:t>
            </a:r>
            <a:r>
              <a:rPr lang="en-US" altLang="zh-CN" sz="2200" dirty="0">
                <a:solidFill>
                  <a:srgbClr val="000000"/>
                </a:solidFill>
                <a:ea typeface="Calibri"/>
              </a:rPr>
              <a:t>ilk</a:t>
            </a:r>
            <a:r>
              <a:rPr lang="en-US" altLang="zh-CN" sz="2200" dirty="0">
                <a:solidFill>
                  <a:srgbClr val="000000"/>
                </a:solidFill>
                <a:cs typeface="Calibri"/>
              </a:rPr>
              <a:t> </a:t>
            </a:r>
            <a:r>
              <a:rPr lang="en-US" altLang="zh-CN" sz="2200" dirty="0" err="1">
                <a:solidFill>
                  <a:srgbClr val="000000"/>
                </a:solidFill>
                <a:ea typeface="Calibri"/>
              </a:rPr>
              <a:t>ve</a:t>
            </a:r>
            <a:r>
              <a:rPr lang="en-US" altLang="zh-CN" sz="2200" spc="-120" dirty="0">
                <a:solidFill>
                  <a:srgbClr val="000000"/>
                </a:solidFill>
                <a:cs typeface="Calibri"/>
              </a:rPr>
              <a:t> </a:t>
            </a:r>
            <a:r>
              <a:rPr lang="en-US" altLang="zh-CN" sz="2200" dirty="0" err="1" smtClean="0">
                <a:solidFill>
                  <a:srgbClr val="000000"/>
                </a:solidFill>
                <a:ea typeface="Calibri"/>
              </a:rPr>
              <a:t>en</a:t>
            </a:r>
            <a:r>
              <a:rPr lang="tr-TR" altLang="zh-CN" sz="2200" dirty="0" smtClean="0">
                <a:solidFill>
                  <a:srgbClr val="000000"/>
                </a:solidFill>
                <a:ea typeface="Calibri"/>
              </a:rPr>
              <a:t> </a:t>
            </a:r>
            <a:r>
              <a:rPr lang="en-US" altLang="zh-CN" sz="2200" spc="-5" dirty="0" err="1" smtClean="0">
                <a:solidFill>
                  <a:srgbClr val="000000"/>
                </a:solidFill>
                <a:ea typeface="Calibri"/>
              </a:rPr>
              <a:t>uzun</a:t>
            </a:r>
            <a:r>
              <a:rPr lang="en-US" altLang="zh-CN" sz="2200" spc="-35" dirty="0" smtClean="0">
                <a:solidFill>
                  <a:srgbClr val="000000"/>
                </a:solidFill>
                <a:cs typeface="Calibri"/>
              </a:rPr>
              <a:t> </a:t>
            </a:r>
            <a:r>
              <a:rPr lang="en-US" altLang="zh-CN" sz="2200" dirty="0" err="1">
                <a:solidFill>
                  <a:srgbClr val="000000"/>
                </a:solidFill>
                <a:ea typeface="Calibri"/>
              </a:rPr>
              <a:t>kongredir</a:t>
            </a:r>
            <a:r>
              <a:rPr lang="en-US" altLang="zh-CN" sz="2200" dirty="0">
                <a:solidFill>
                  <a:srgbClr val="000000"/>
                </a:solidFill>
                <a:ea typeface="Calibri"/>
              </a:rPr>
              <a:t>.</a:t>
            </a:r>
          </a:p>
          <a:p>
            <a:pPr marL="0" lvl="0" indent="0">
              <a:lnSpc>
                <a:spcPct val="100416"/>
              </a:lnSpc>
              <a:spcBef>
                <a:spcPts val="304"/>
              </a:spcBef>
              <a:buNone/>
            </a:pPr>
            <a:r>
              <a:rPr lang="en-US" altLang="zh-CN" sz="2200" dirty="0">
                <a:solidFill>
                  <a:srgbClr val="000000"/>
                </a:solidFill>
                <a:ea typeface="Arial"/>
              </a:rPr>
              <a:t>•</a:t>
            </a:r>
            <a:r>
              <a:rPr lang="en-US" altLang="zh-CN" sz="2200" dirty="0">
                <a:solidFill>
                  <a:srgbClr val="000000"/>
                </a:solidFill>
                <a:cs typeface="Arial"/>
              </a:rPr>
              <a:t>   </a:t>
            </a:r>
            <a:r>
              <a:rPr lang="tr-TR" altLang="zh-CN" sz="2200" dirty="0" smtClean="0">
                <a:solidFill>
                  <a:srgbClr val="000000"/>
                </a:solidFill>
                <a:ea typeface="Calibri"/>
              </a:rPr>
              <a:t>1860 yılına kadar dünyada 5 uluslararası kongre düzenlenmiş 20.yüzyılın ilk yıllarında</a:t>
            </a:r>
            <a:r>
              <a:rPr lang="en-US" altLang="zh-CN" sz="2200" dirty="0" smtClean="0">
                <a:solidFill>
                  <a:srgbClr val="000000"/>
                </a:solidFill>
                <a:cs typeface="Calibri"/>
              </a:rPr>
              <a:t> </a:t>
            </a:r>
            <a:r>
              <a:rPr lang="en-US" altLang="zh-CN" sz="2200" dirty="0" err="1" smtClean="0">
                <a:solidFill>
                  <a:srgbClr val="000000"/>
                </a:solidFill>
                <a:ea typeface="Calibri"/>
              </a:rPr>
              <a:t>yıllık</a:t>
            </a:r>
            <a:r>
              <a:rPr lang="en-US" altLang="zh-CN" sz="2200" dirty="0" smtClean="0">
                <a:solidFill>
                  <a:srgbClr val="000000"/>
                </a:solidFill>
                <a:cs typeface="Calibri"/>
              </a:rPr>
              <a:t> </a:t>
            </a:r>
            <a:r>
              <a:rPr lang="en-US" altLang="zh-CN" sz="2200" dirty="0" err="1">
                <a:solidFill>
                  <a:srgbClr val="000000"/>
                </a:solidFill>
                <a:ea typeface="Calibri"/>
              </a:rPr>
              <a:t>kongre</a:t>
            </a:r>
            <a:r>
              <a:rPr lang="en-US" altLang="zh-CN" sz="2200" dirty="0">
                <a:solidFill>
                  <a:srgbClr val="000000"/>
                </a:solidFill>
                <a:cs typeface="Calibri"/>
              </a:rPr>
              <a:t> </a:t>
            </a:r>
            <a:r>
              <a:rPr lang="en-US" altLang="zh-CN" sz="2200" dirty="0" err="1">
                <a:solidFill>
                  <a:srgbClr val="000000"/>
                </a:solidFill>
                <a:ea typeface="Calibri"/>
              </a:rPr>
              <a:t>sayısı</a:t>
            </a:r>
            <a:r>
              <a:rPr lang="en-US" altLang="zh-CN" sz="2200" dirty="0">
                <a:solidFill>
                  <a:srgbClr val="000000"/>
                </a:solidFill>
                <a:cs typeface="Calibri"/>
              </a:rPr>
              <a:t> </a:t>
            </a:r>
            <a:r>
              <a:rPr lang="en-US" altLang="zh-CN" sz="2200" dirty="0" err="1">
                <a:solidFill>
                  <a:srgbClr val="000000"/>
                </a:solidFill>
                <a:ea typeface="Calibri"/>
              </a:rPr>
              <a:t>ortalama</a:t>
            </a:r>
            <a:r>
              <a:rPr lang="en-US" altLang="zh-CN" sz="2200" dirty="0">
                <a:solidFill>
                  <a:srgbClr val="000000"/>
                </a:solidFill>
                <a:cs typeface="Calibri"/>
              </a:rPr>
              <a:t> </a:t>
            </a:r>
            <a:r>
              <a:rPr lang="en-US" altLang="zh-CN" sz="2200" dirty="0">
                <a:solidFill>
                  <a:srgbClr val="000000"/>
                </a:solidFill>
                <a:ea typeface="Calibri"/>
              </a:rPr>
              <a:t>100’e</a:t>
            </a:r>
            <a:r>
              <a:rPr lang="en-US" altLang="zh-CN" sz="2200" spc="-89" dirty="0">
                <a:solidFill>
                  <a:srgbClr val="000000"/>
                </a:solidFill>
                <a:cs typeface="Calibri"/>
              </a:rPr>
              <a:t> </a:t>
            </a:r>
            <a:r>
              <a:rPr lang="en-US" altLang="zh-CN" sz="2200" dirty="0" err="1">
                <a:solidFill>
                  <a:srgbClr val="000000"/>
                </a:solidFill>
                <a:ea typeface="Calibri"/>
              </a:rPr>
              <a:t>çıkmıştır</a:t>
            </a:r>
            <a:r>
              <a:rPr lang="en-US" altLang="zh-CN" sz="2200" dirty="0" smtClean="0">
                <a:solidFill>
                  <a:srgbClr val="000000"/>
                </a:solidFill>
                <a:ea typeface="Calibri"/>
              </a:rPr>
              <a:t>.</a:t>
            </a:r>
            <a:r>
              <a:rPr lang="tr-TR" altLang="zh-CN" sz="2200" dirty="0" smtClean="0">
                <a:solidFill>
                  <a:srgbClr val="000000"/>
                </a:solidFill>
                <a:ea typeface="Calibri"/>
              </a:rPr>
              <a:t> 20.yüzyılın başlarında Dünyada </a:t>
            </a:r>
            <a:r>
              <a:rPr lang="tr-TR" altLang="zh-CN" sz="2200" dirty="0" err="1" smtClean="0">
                <a:solidFill>
                  <a:srgbClr val="000000"/>
                </a:solidFill>
                <a:ea typeface="Calibri"/>
              </a:rPr>
              <a:t>kongr</a:t>
            </a:r>
            <a:r>
              <a:rPr lang="tr-TR" altLang="zh-CN" sz="2200" dirty="0" smtClean="0">
                <a:solidFill>
                  <a:srgbClr val="000000"/>
                </a:solidFill>
                <a:ea typeface="Calibri"/>
              </a:rPr>
              <a:t> turizminden en büyük payı Paris almıştır. (%90) 1900 yılında Dünya da düzenlenen 232 kongrenin 202 ‘si Paris’te yapılmıştır.</a:t>
            </a:r>
          </a:p>
          <a:p>
            <a:pPr marL="0" lvl="0" indent="0">
              <a:lnSpc>
                <a:spcPct val="100416"/>
              </a:lnSpc>
              <a:spcBef>
                <a:spcPts val="304"/>
              </a:spcBef>
              <a:buNone/>
            </a:pPr>
            <a:r>
              <a:rPr lang="en-US" altLang="zh-CN" sz="2200" dirty="0">
                <a:solidFill>
                  <a:srgbClr val="000000"/>
                </a:solidFill>
                <a:ea typeface="Arial"/>
              </a:rPr>
              <a:t>•</a:t>
            </a:r>
            <a:r>
              <a:rPr lang="en-US" altLang="zh-CN" sz="2200" dirty="0">
                <a:solidFill>
                  <a:srgbClr val="000000"/>
                </a:solidFill>
                <a:cs typeface="Arial"/>
              </a:rPr>
              <a:t>   </a:t>
            </a:r>
            <a:r>
              <a:rPr lang="tr-TR" altLang="zh-CN" sz="2200" dirty="0" smtClean="0">
                <a:solidFill>
                  <a:srgbClr val="000000"/>
                </a:solidFill>
                <a:ea typeface="Calibri"/>
              </a:rPr>
              <a:t>Amerika’da ilk ticaret fuarı 1900’lerin başlarında düzenlenmiştir. 1896 yılında </a:t>
            </a:r>
            <a:r>
              <a:rPr lang="tr-TR" altLang="zh-CN" sz="2200" dirty="0" err="1" smtClean="0">
                <a:solidFill>
                  <a:srgbClr val="000000"/>
                </a:solidFill>
                <a:ea typeface="Calibri"/>
              </a:rPr>
              <a:t>Detroit’li</a:t>
            </a:r>
            <a:r>
              <a:rPr lang="tr-TR" altLang="zh-CN" sz="2200" dirty="0" smtClean="0">
                <a:solidFill>
                  <a:srgbClr val="000000"/>
                </a:solidFill>
                <a:ea typeface="Calibri"/>
              </a:rPr>
              <a:t> bir grup işadamı anlamlı bir toplantı için bir araya gelmişlerdir.</a:t>
            </a:r>
          </a:p>
          <a:p>
            <a:pPr marL="0" lvl="0" indent="0">
              <a:lnSpc>
                <a:spcPct val="100416"/>
              </a:lnSpc>
              <a:spcBef>
                <a:spcPts val="304"/>
              </a:spcBef>
              <a:buNone/>
            </a:pPr>
            <a:r>
              <a:rPr lang="tr-TR" altLang="zh-CN" sz="2200" u="sng" dirty="0" smtClean="0">
                <a:solidFill>
                  <a:srgbClr val="FF0000"/>
                </a:solidFill>
                <a:ea typeface="Calibri"/>
              </a:rPr>
              <a:t>Türkiye’de;</a:t>
            </a:r>
          </a:p>
          <a:p>
            <a:pPr marL="0" lvl="0" indent="0">
              <a:lnSpc>
                <a:spcPct val="100416"/>
              </a:lnSpc>
              <a:spcBef>
                <a:spcPts val="304"/>
              </a:spcBef>
              <a:buNone/>
            </a:pPr>
            <a:r>
              <a:rPr lang="en-US" altLang="zh-CN" sz="1700" dirty="0">
                <a:solidFill>
                  <a:srgbClr val="000000"/>
                </a:solidFill>
                <a:ea typeface="Arial"/>
              </a:rPr>
              <a:t>• </a:t>
            </a:r>
            <a:r>
              <a:rPr lang="tr-TR" sz="1900" dirty="0">
                <a:solidFill>
                  <a:prstClr val="black"/>
                </a:solidFill>
              </a:rPr>
              <a:t>Türkiye'nin uluslararası kongrelerle tanışması 1969 yılında gerçekleşmiştir. Turist Seyahat A.Ş. tarafından "Dünya Kızılhaç Kongresi" (1300 yabancı delege) ve "Dünya Ticaret Odaları Uluslararası Kongresi" (1200 yabancı delege) </a:t>
            </a:r>
            <a:r>
              <a:rPr lang="tr-TR" sz="1900" dirty="0" err="1">
                <a:solidFill>
                  <a:prstClr val="black"/>
                </a:solidFill>
              </a:rPr>
              <a:t>Vip</a:t>
            </a:r>
            <a:r>
              <a:rPr lang="tr-TR" sz="1900" dirty="0">
                <a:solidFill>
                  <a:prstClr val="black"/>
                </a:solidFill>
              </a:rPr>
              <a:t> Turizm Seyahat Acentesi tarafından organize edilmiştir (Arslan,2008:25).</a:t>
            </a:r>
          </a:p>
          <a:p>
            <a:pPr marL="0" lvl="0" indent="0">
              <a:lnSpc>
                <a:spcPct val="100416"/>
              </a:lnSpc>
              <a:spcBef>
                <a:spcPts val="304"/>
              </a:spcBef>
              <a:buNone/>
            </a:pPr>
            <a:endParaRPr lang="tr-TR" altLang="zh-CN" sz="2200" dirty="0" smtClean="0">
              <a:solidFill>
                <a:srgbClr val="000000"/>
              </a:solidFill>
              <a:ea typeface="Calibri"/>
            </a:endParaRPr>
          </a:p>
          <a:p>
            <a:pPr marL="0" lvl="0" indent="0">
              <a:lnSpc>
                <a:spcPts val="1000"/>
              </a:lnSpc>
              <a:spcBef>
                <a:spcPts val="0"/>
              </a:spcBef>
              <a:buNone/>
            </a:pPr>
            <a:endParaRPr lang="en-US" sz="1800" dirty="0">
              <a:solidFill>
                <a:prstClr val="black"/>
              </a:solidFill>
              <a:latin typeface="Century Gothic" panose="020B0502020202020204"/>
            </a:endParaRPr>
          </a:p>
          <a:p>
            <a:pPr marL="0" lvl="0" indent="0">
              <a:lnSpc>
                <a:spcPts val="1000"/>
              </a:lnSpc>
              <a:spcBef>
                <a:spcPts val="0"/>
              </a:spcBef>
              <a:buNone/>
            </a:pPr>
            <a:endParaRPr lang="en-US" sz="1800" dirty="0">
              <a:solidFill>
                <a:prstClr val="black"/>
              </a:solidFill>
              <a:latin typeface="Century Gothic" panose="020B0502020202020204"/>
            </a:endParaRPr>
          </a:p>
          <a:p>
            <a:pPr marL="0" lvl="0" indent="0">
              <a:lnSpc>
                <a:spcPts val="1539"/>
              </a:lnSpc>
              <a:spcBef>
                <a:spcPts val="0"/>
              </a:spcBef>
              <a:buNone/>
            </a:pPr>
            <a:endParaRPr lang="en-US" sz="1800" dirty="0">
              <a:solidFill>
                <a:prstClr val="black"/>
              </a:solidFill>
              <a:latin typeface="Century Gothic" panose="020B0502020202020204"/>
            </a:endParaRPr>
          </a:p>
        </p:txBody>
      </p:sp>
    </p:spTree>
    <p:extLst>
      <p:ext uri="{BB962C8B-B14F-4D97-AF65-F5344CB8AC3E}">
        <p14:creationId xmlns:p14="http://schemas.microsoft.com/office/powerpoint/2010/main" val="15894931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1464</Words>
  <Application>Microsoft Office PowerPoint</Application>
  <PresentationFormat>Geniş ekran</PresentationFormat>
  <Paragraphs>252</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Calibri Light</vt:lpstr>
      <vt:lpstr>Century Gothic</vt:lpstr>
      <vt:lpstr>等线</vt:lpstr>
      <vt:lpstr>Office Teması</vt:lpstr>
      <vt:lpstr>KONGRE VE FUAR YÖNETİMİ</vt:lpstr>
      <vt:lpstr>KONGRE VE KONGRE TURİZMİ</vt:lpstr>
      <vt:lpstr>YAPILIŞ TARZINA GÖRE TOPLANTILAR</vt:lpstr>
      <vt:lpstr>TOPLANTI TÜRLERİ</vt:lpstr>
      <vt:lpstr>TOPLANTI TÜRLERİ</vt:lpstr>
      <vt:lpstr>TOPLANTI TÜRLERİ</vt:lpstr>
      <vt:lpstr>TOPLANTI TÜRLERİ</vt:lpstr>
      <vt:lpstr>KONGRE TANIMLARI</vt:lpstr>
      <vt:lpstr>KONGRECİLİĞİN TARİHİ</vt:lpstr>
      <vt:lpstr>KONGRECİLİĞİN TARİHİ</vt:lpstr>
      <vt:lpstr>KONGRE KONULARI</vt:lpstr>
      <vt:lpstr>KONGRE TURİZMİ</vt:lpstr>
      <vt:lpstr>KONGRE TURİZMİNİN DİĞER TURİZM TÜRLERİ İLE ETKİLEŞİMLERİ</vt:lpstr>
      <vt:lpstr>KONGRE TURİZMİNİN DİĞER TURİZM TÜRLERİ İLE ETKİLEŞİMLERİ</vt:lpstr>
      <vt:lpstr>KONGRE TURİZMİNİN DİĞER TURİZM TÜRLERİ İLE ETKİLEŞİMLERİ</vt:lpstr>
      <vt:lpstr>KONGRE TURİZMİNİN DİĞER TURİZM TÜRLERİ İLE ETKİLEŞİMLERİ</vt:lpstr>
      <vt:lpstr>KONGRE TURİZMİNİN DİĞER TURİZM TÜRLERİ İLE ETKİLEŞİMLERİ</vt:lpstr>
      <vt:lpstr>KONGRE TURİZMİNE İLİŞKİN NİTELİK VE SINIRLAMALAR</vt:lpstr>
      <vt:lpstr>KONGRE VE TOPLANTILARIN SINIFLANDIRILMASI</vt:lpstr>
      <vt:lpstr>KONGRE VE TOPLANTILARIN SINIFLANDIRILMASI</vt:lpstr>
      <vt:lpstr>KONGRE TURİZMİNİN GELİŞME NEDENLERİ</vt:lpstr>
      <vt:lpstr>KONGRE TURİZMİNİN GELİŞME NEDENLERİ</vt:lpstr>
      <vt:lpstr>KONGRE TURİZMİNİN GELİŞME NEDENLERİ</vt:lpstr>
      <vt:lpstr>KONGRE TURİZMİNİN ETKİLERİ</vt:lpstr>
      <vt:lpstr>KONGRE TURİZMİNİN ETKİLERİ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seyitAliçelik</dc:creator>
  <cp:lastModifiedBy>seyitAliçelik</cp:lastModifiedBy>
  <cp:revision>39</cp:revision>
  <dcterms:created xsi:type="dcterms:W3CDTF">2024-02-21T10:38:29Z</dcterms:created>
  <dcterms:modified xsi:type="dcterms:W3CDTF">2024-02-23T11:44:42Z</dcterms:modified>
</cp:coreProperties>
</file>