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70" r:id="rId5"/>
    <p:sldId id="271" r:id="rId6"/>
    <p:sldId id="272" r:id="rId7"/>
    <p:sldId id="273" r:id="rId8"/>
    <p:sldId id="269"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6E8AE29-AF5E-4A25-9BC7-9C5FE47D315B}" type="datetimeFigureOut">
              <a:rPr lang="tr-TR" smtClean="0"/>
              <a:t>1.03.2024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695369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6E8AE29-AF5E-4A25-9BC7-9C5FE47D315B}" type="datetimeFigureOut">
              <a:rPr lang="tr-TR" smtClean="0"/>
              <a:t>1.03.2024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3894371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6E8AE29-AF5E-4A25-9BC7-9C5FE47D315B}" type="datetimeFigureOut">
              <a:rPr lang="tr-TR" smtClean="0"/>
              <a:t>1.03.2024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2034924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6E8AE29-AF5E-4A25-9BC7-9C5FE47D315B}" type="datetimeFigureOut">
              <a:rPr lang="tr-TR" smtClean="0"/>
              <a:t>1.03.2024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606197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6E8AE29-AF5E-4A25-9BC7-9C5FE47D315B}" type="datetimeFigureOut">
              <a:rPr lang="tr-TR" smtClean="0"/>
              <a:t>1.03.2024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3440519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6E8AE29-AF5E-4A25-9BC7-9C5FE47D315B}" type="datetimeFigureOut">
              <a:rPr lang="tr-TR" smtClean="0"/>
              <a:t>1.03.2024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877347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6E8AE29-AF5E-4A25-9BC7-9C5FE47D315B}" type="datetimeFigureOut">
              <a:rPr lang="tr-TR" smtClean="0"/>
              <a:t>1.03.2024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3137485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6E8AE29-AF5E-4A25-9BC7-9C5FE47D315B}" type="datetimeFigureOut">
              <a:rPr lang="tr-TR" smtClean="0"/>
              <a:t>1.03.2024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1397724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6E8AE29-AF5E-4A25-9BC7-9C5FE47D315B}" type="datetimeFigureOut">
              <a:rPr lang="tr-TR" smtClean="0"/>
              <a:t>1.03.2024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1774014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6E8AE29-AF5E-4A25-9BC7-9C5FE47D315B}" type="datetimeFigureOut">
              <a:rPr lang="tr-TR" smtClean="0"/>
              <a:t>1.03.2024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1052644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6E8AE29-AF5E-4A25-9BC7-9C5FE47D315B}" type="datetimeFigureOut">
              <a:rPr lang="tr-TR" smtClean="0"/>
              <a:t>1.03.2024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434177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E8AE29-AF5E-4A25-9BC7-9C5FE47D315B}" type="datetimeFigureOut">
              <a:rPr lang="tr-TR" smtClean="0"/>
              <a:t>1.03.2024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D9757C-E6AE-4879-AC1A-6BE1F7AE87C3}" type="slidenum">
              <a:rPr lang="tr-TR" smtClean="0"/>
              <a:t>‹#›</a:t>
            </a:fld>
            <a:endParaRPr lang="tr-TR"/>
          </a:p>
        </p:txBody>
      </p:sp>
    </p:spTree>
    <p:extLst>
      <p:ext uri="{BB962C8B-B14F-4D97-AF65-F5344CB8AC3E}">
        <p14:creationId xmlns:p14="http://schemas.microsoft.com/office/powerpoint/2010/main" val="808928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1431266"/>
          </a:xfrm>
        </p:spPr>
        <p:txBody>
          <a:bodyPr>
            <a:normAutofit/>
          </a:bodyPr>
          <a:lstStyle/>
          <a:p>
            <a:r>
              <a:rPr lang="tr-TR" sz="4800" dirty="0" smtClean="0">
                <a:solidFill>
                  <a:srgbClr val="FF0000"/>
                </a:solidFill>
              </a:rPr>
              <a:t>KONGRE VE FUAR YÖNETİMİ</a:t>
            </a:r>
            <a:endParaRPr lang="tr-TR" sz="4800" dirty="0">
              <a:solidFill>
                <a:srgbClr val="FF0000"/>
              </a:solidFill>
            </a:endParaRPr>
          </a:p>
        </p:txBody>
      </p:sp>
      <p:sp>
        <p:nvSpPr>
          <p:cNvPr id="3" name="Alt Başlık 2"/>
          <p:cNvSpPr>
            <a:spLocks noGrp="1"/>
          </p:cNvSpPr>
          <p:nvPr>
            <p:ph type="subTitle" idx="1"/>
          </p:nvPr>
        </p:nvSpPr>
        <p:spPr>
          <a:xfrm>
            <a:off x="1524000" y="2732049"/>
            <a:ext cx="9144000" cy="2525751"/>
          </a:xfrm>
        </p:spPr>
        <p:txBody>
          <a:bodyPr/>
          <a:lstStyle/>
          <a:p>
            <a:r>
              <a:rPr lang="tr-TR" dirty="0" smtClean="0"/>
              <a:t>2.HAFTA</a:t>
            </a:r>
          </a:p>
          <a:p>
            <a:pPr algn="l"/>
            <a:r>
              <a:rPr lang="tr-TR" dirty="0" smtClean="0"/>
              <a:t>KONGRE VE TURİZM İLİŞKİSİ</a:t>
            </a:r>
            <a:endParaRPr lang="tr-TR" dirty="0"/>
          </a:p>
        </p:txBody>
      </p:sp>
    </p:spTree>
    <p:extLst>
      <p:ext uri="{BB962C8B-B14F-4D97-AF65-F5344CB8AC3E}">
        <p14:creationId xmlns:p14="http://schemas.microsoft.com/office/powerpoint/2010/main" val="988520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493519"/>
          </a:xfrm>
        </p:spPr>
        <p:txBody>
          <a:bodyPr>
            <a:normAutofit/>
          </a:bodyPr>
          <a:lstStyle/>
          <a:p>
            <a:r>
              <a:rPr lang="tr-TR" sz="2800" dirty="0" smtClean="0">
                <a:solidFill>
                  <a:srgbClr val="FF0000"/>
                </a:solidFill>
              </a:rPr>
              <a:t>KONGRE TURİZMİ</a:t>
            </a:r>
            <a:endParaRPr lang="tr-TR" sz="2800" dirty="0">
              <a:solidFill>
                <a:srgbClr val="FF0000"/>
              </a:solidFill>
            </a:endParaRPr>
          </a:p>
        </p:txBody>
      </p:sp>
      <p:sp>
        <p:nvSpPr>
          <p:cNvPr id="3" name="İçerik Yer Tutucusu 2"/>
          <p:cNvSpPr>
            <a:spLocks noGrp="1"/>
          </p:cNvSpPr>
          <p:nvPr>
            <p:ph idx="1"/>
          </p:nvPr>
        </p:nvSpPr>
        <p:spPr>
          <a:xfrm>
            <a:off x="838200" y="858644"/>
            <a:ext cx="10515600" cy="5318319"/>
          </a:xfrm>
        </p:spPr>
        <p:txBody>
          <a:bodyPr/>
          <a:lstStyle/>
          <a:p>
            <a:pPr marL="0" indent="0">
              <a:buNone/>
            </a:pPr>
            <a:r>
              <a:rPr lang="tr-TR" dirty="0" smtClean="0"/>
              <a:t>	Turizm faaliyetleri içerisinde önem kazanan bilgi alışverişi amacıyla yapılan seyahatler, iş turizminin önemli bir parçasıdır ve genellikle “</a:t>
            </a:r>
            <a:r>
              <a:rPr lang="tr-TR" u="sng" dirty="0" smtClean="0">
                <a:solidFill>
                  <a:srgbClr val="FF0000"/>
                </a:solidFill>
              </a:rPr>
              <a:t>kongre turizmi</a:t>
            </a:r>
            <a:r>
              <a:rPr lang="tr-TR" dirty="0" smtClean="0"/>
              <a:t>” diye adlandırılır. </a:t>
            </a:r>
          </a:p>
          <a:p>
            <a:pPr marL="0" indent="0">
              <a:buNone/>
            </a:pPr>
            <a:r>
              <a:rPr lang="tr-TR" u="sng" dirty="0" smtClean="0">
                <a:solidFill>
                  <a:srgbClr val="FF0000"/>
                </a:solidFill>
              </a:rPr>
              <a:t>Kongre turizmi </a:t>
            </a:r>
            <a:r>
              <a:rPr lang="tr-TR" dirty="0" smtClean="0"/>
              <a:t>literatürde şu şekilde tanımlanmaktadır: “Kişilerin daimi konakladıkları veya çalıştıkları yerler dışında uzmanlık gerektiren bilimsel alanlarda veya meslek kollarında, belirli bir konuda bilgi alışverişi yapmak amacıyla bir araya gelmelerinden ortaya çıkan seyahat, konaklama, olay ve ilişkilerinin tümüdür.”</a:t>
            </a:r>
            <a:endParaRPr lang="tr-TR" dirty="0"/>
          </a:p>
        </p:txBody>
      </p:sp>
    </p:spTree>
    <p:extLst>
      <p:ext uri="{BB962C8B-B14F-4D97-AF65-F5344CB8AC3E}">
        <p14:creationId xmlns:p14="http://schemas.microsoft.com/office/powerpoint/2010/main" val="429800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16904"/>
          </a:xfrm>
        </p:spPr>
        <p:txBody>
          <a:bodyPr>
            <a:normAutofit/>
          </a:bodyPr>
          <a:lstStyle/>
          <a:p>
            <a:r>
              <a:rPr lang="tr-TR" sz="2800" dirty="0" smtClean="0">
                <a:solidFill>
                  <a:srgbClr val="FF0000"/>
                </a:solidFill>
              </a:rPr>
              <a:t>KONGRE TURİZMİNİN DİĞER TURİZM TÜRLERİ İLE ETKİLEŞİMLERİ</a:t>
            </a:r>
            <a:endParaRPr lang="tr-TR" sz="2800" dirty="0">
              <a:solidFill>
                <a:srgbClr val="FF0000"/>
              </a:solidFill>
            </a:endParaRPr>
          </a:p>
        </p:txBody>
      </p:sp>
      <p:sp>
        <p:nvSpPr>
          <p:cNvPr id="3" name="İçerik Yer Tutucusu 2"/>
          <p:cNvSpPr>
            <a:spLocks noGrp="1"/>
          </p:cNvSpPr>
          <p:nvPr>
            <p:ph idx="1"/>
          </p:nvPr>
        </p:nvSpPr>
        <p:spPr>
          <a:xfrm>
            <a:off x="838200" y="992459"/>
            <a:ext cx="10515600" cy="5184504"/>
          </a:xfrm>
        </p:spPr>
        <p:txBody>
          <a:bodyPr>
            <a:normAutofit fontScale="70000" lnSpcReduction="20000"/>
          </a:bodyPr>
          <a:lstStyle/>
          <a:p>
            <a:pPr marL="0" indent="0">
              <a:buNone/>
            </a:pPr>
            <a:r>
              <a:rPr lang="tr-TR" dirty="0" smtClean="0"/>
              <a:t>1-Kongre turizmi ve tatil turizmi</a:t>
            </a:r>
          </a:p>
          <a:p>
            <a:pPr marL="0" indent="0">
              <a:buNone/>
            </a:pPr>
            <a:r>
              <a:rPr lang="tr-TR" dirty="0" smtClean="0"/>
              <a:t>	Kongre turizminin , tatil turizmini engellemesi veya gelişimini yavaşlatması söz konusu değildir. Kongre turizmi ve tatil amaçlı turizm türleri için bir zaman (sezon) ayrılığı söz konusudur. Genellikle uluslararası kuruluşlar ilkbahar ve sonbahar aylarını tercih ederler.</a:t>
            </a:r>
          </a:p>
          <a:p>
            <a:pPr marL="0" indent="0">
              <a:buNone/>
            </a:pPr>
            <a:r>
              <a:rPr lang="tr-TR" dirty="0"/>
              <a:t>	</a:t>
            </a:r>
            <a:r>
              <a:rPr lang="tr-TR" dirty="0" smtClean="0"/>
              <a:t>Kongre merkezlerinin bir kompleks içerisinde bulunmaması kongre zamanı ve mekanının uygunluğu kongre turizminin tatil turizmini olumsuz yönde etkilemesini engelleyecektir.</a:t>
            </a:r>
          </a:p>
          <a:p>
            <a:pPr marL="0" indent="0">
              <a:buNone/>
            </a:pPr>
            <a:r>
              <a:rPr lang="tr-TR" dirty="0"/>
              <a:t>	</a:t>
            </a:r>
            <a:r>
              <a:rPr lang="tr-TR" dirty="0" smtClean="0"/>
              <a:t>Yerli halk, konaklama işletmeleri ve şehirdeki diğer turizm işletmeleri  açısından kongre turizmi sezonun uzatılması açısından dikkate alınması gereken bir husustur.</a:t>
            </a:r>
          </a:p>
          <a:p>
            <a:pPr marL="0" indent="0">
              <a:buNone/>
            </a:pPr>
            <a:r>
              <a:rPr lang="tr-TR" dirty="0" smtClean="0"/>
              <a:t>2-Kongre turizmi ve kültür turizmi</a:t>
            </a:r>
          </a:p>
          <a:p>
            <a:pPr marL="0" indent="0">
              <a:buNone/>
            </a:pPr>
            <a:r>
              <a:rPr lang="tr-TR" dirty="0"/>
              <a:t>	</a:t>
            </a:r>
            <a:r>
              <a:rPr lang="tr-TR" dirty="0" smtClean="0"/>
              <a:t>Kongre her şeyden önce kültürel bir olaydır. Kültür alışverişi kongre yapılan ülke için oldukça yararlıdır. Kültür turizmi, eski sanat eserlerinin, tarihi yapıların, müzelerin, eski medeniyetlerin vb. görülmesi amacıyla yapılan seyahatlerdir.</a:t>
            </a:r>
          </a:p>
          <a:p>
            <a:pPr marL="0" indent="0">
              <a:buNone/>
            </a:pPr>
            <a:r>
              <a:rPr lang="tr-TR" dirty="0"/>
              <a:t>	</a:t>
            </a:r>
            <a:r>
              <a:rPr lang="tr-TR" dirty="0" smtClean="0"/>
              <a:t>Kültürel değerlerin zenginliği kongre organizasyonları için cazip mahallerdir.</a:t>
            </a:r>
          </a:p>
          <a:p>
            <a:pPr marL="0" indent="0">
              <a:buNone/>
            </a:pPr>
            <a:r>
              <a:rPr lang="tr-TR" dirty="0" smtClean="0"/>
              <a:t>3-Kongre turizmi ve politik turizm</a:t>
            </a:r>
          </a:p>
          <a:p>
            <a:pPr marL="0" indent="0">
              <a:buNone/>
            </a:pPr>
            <a:r>
              <a:rPr lang="tr-TR" dirty="0"/>
              <a:t>	</a:t>
            </a:r>
            <a:r>
              <a:rPr lang="tr-TR" dirty="0" smtClean="0"/>
              <a:t>Diplomat ve politikacıların değişik amaçlarla yapmış oldukları seyahatler politik turizm olarak isimlendirilir. Siyasi partilerin genel kurullarına, siyasi amaçlı toplantılara vb. katılan delegelerin ulaşım araçlarını, konaklama tesislerini ve toplantı salonlarını kullanmaları kongre turizmi içerisinde yer alır.</a:t>
            </a:r>
          </a:p>
        </p:txBody>
      </p:sp>
    </p:spTree>
    <p:extLst>
      <p:ext uri="{BB962C8B-B14F-4D97-AF65-F5344CB8AC3E}">
        <p14:creationId xmlns:p14="http://schemas.microsoft.com/office/powerpoint/2010/main" val="837315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493519"/>
          </a:xfrm>
        </p:spPr>
        <p:txBody>
          <a:bodyPr/>
          <a:lstStyle/>
          <a:p>
            <a:r>
              <a:rPr lang="tr-TR" sz="2800" dirty="0">
                <a:solidFill>
                  <a:srgbClr val="FF0000"/>
                </a:solidFill>
              </a:rPr>
              <a:t>KONGRE TURİZMİNİN DİĞER TURİZM TÜRLERİ İLE ETKİLEŞİMLERİ</a:t>
            </a:r>
            <a:endParaRPr lang="tr-TR" dirty="0"/>
          </a:p>
        </p:txBody>
      </p:sp>
      <p:sp>
        <p:nvSpPr>
          <p:cNvPr id="3" name="İçerik Yer Tutucusu 2"/>
          <p:cNvSpPr>
            <a:spLocks noGrp="1"/>
          </p:cNvSpPr>
          <p:nvPr>
            <p:ph idx="1"/>
          </p:nvPr>
        </p:nvSpPr>
        <p:spPr>
          <a:xfrm>
            <a:off x="838200" y="858644"/>
            <a:ext cx="10515600" cy="5318319"/>
          </a:xfrm>
        </p:spPr>
        <p:txBody>
          <a:bodyPr>
            <a:normAutofit/>
          </a:bodyPr>
          <a:lstStyle/>
          <a:p>
            <a:pPr marL="0" lvl="0" indent="0">
              <a:buNone/>
            </a:pPr>
            <a:r>
              <a:rPr lang="tr-TR" sz="2000" dirty="0">
                <a:solidFill>
                  <a:prstClr val="black"/>
                </a:solidFill>
              </a:rPr>
              <a:t>4-Kongre turizmi ve lüks turizm</a:t>
            </a:r>
          </a:p>
          <a:p>
            <a:pPr marL="0" lvl="0" indent="0">
              <a:buNone/>
            </a:pPr>
            <a:r>
              <a:rPr lang="tr-TR" sz="2000" dirty="0" smtClean="0">
                <a:solidFill>
                  <a:prstClr val="black"/>
                </a:solidFill>
              </a:rPr>
              <a:t>	Uluslararası kongreler tercihlerini lüks ve 1.sınıf konaklama, yiyecek içecek ve toplantı imkanlarını talep etmektedirler. Kısa süreli ve ulusal kongreler içinse genellikle orta sınıf işletmeler tercih edilmektedir.</a:t>
            </a:r>
          </a:p>
          <a:p>
            <a:pPr marL="0" lvl="0" indent="0">
              <a:buNone/>
            </a:pPr>
            <a:r>
              <a:rPr lang="tr-TR" sz="2000" dirty="0">
                <a:solidFill>
                  <a:prstClr val="black"/>
                </a:solidFill>
              </a:rPr>
              <a:t>	</a:t>
            </a:r>
            <a:r>
              <a:rPr lang="tr-TR" sz="2000" dirty="0" smtClean="0">
                <a:solidFill>
                  <a:prstClr val="black"/>
                </a:solidFill>
              </a:rPr>
              <a:t>Lüks turizme katılanlar kendi harcamalarını kendileri öderler. Kongreye katılanların harcamaları ise üyesi ya da mensubu olduğu  kurum veya kuruluşlar tarafından ödenmektedir. Her ikisi içinde kullanım ortaklığı olmasına rağmen amaç ve işlev açısından bağımsızlık söz konusudur.</a:t>
            </a:r>
          </a:p>
          <a:p>
            <a:pPr marL="0" lvl="0" indent="0">
              <a:buNone/>
            </a:pPr>
            <a:r>
              <a:rPr lang="tr-TR" sz="2000" dirty="0" smtClean="0">
                <a:solidFill>
                  <a:prstClr val="black"/>
                </a:solidFill>
              </a:rPr>
              <a:t>5-Kongre </a:t>
            </a:r>
            <a:r>
              <a:rPr lang="tr-TR" sz="2000" dirty="0">
                <a:solidFill>
                  <a:prstClr val="black"/>
                </a:solidFill>
              </a:rPr>
              <a:t>turizmi ve hafta sonu </a:t>
            </a:r>
            <a:r>
              <a:rPr lang="tr-TR" sz="2000" dirty="0" smtClean="0">
                <a:solidFill>
                  <a:prstClr val="black"/>
                </a:solidFill>
              </a:rPr>
              <a:t>turizmi</a:t>
            </a:r>
          </a:p>
          <a:p>
            <a:pPr marL="0" lvl="0" indent="0">
              <a:buNone/>
            </a:pPr>
            <a:r>
              <a:rPr lang="tr-TR" sz="2000" dirty="0">
                <a:solidFill>
                  <a:prstClr val="black"/>
                </a:solidFill>
              </a:rPr>
              <a:t>	</a:t>
            </a:r>
            <a:r>
              <a:rPr lang="tr-TR" sz="2000" dirty="0" smtClean="0">
                <a:solidFill>
                  <a:prstClr val="black"/>
                </a:solidFill>
              </a:rPr>
              <a:t>Ulusal kongre veya toplantılar genellikle hafta sonlarını tercih etmektedirler. Bu durum hafta sonu turizme katılacak tüketiciler için yer işletmelerde yer bulma sıkıntısı yaratmaktadır. Bu tüketiciler kongre turizminden olumsuz etkilenirler.</a:t>
            </a:r>
          </a:p>
          <a:p>
            <a:pPr marL="0" lvl="0" indent="0">
              <a:buNone/>
            </a:pPr>
            <a:r>
              <a:rPr lang="tr-TR" sz="2000" dirty="0">
                <a:solidFill>
                  <a:prstClr val="black"/>
                </a:solidFill>
              </a:rPr>
              <a:t>	</a:t>
            </a:r>
            <a:r>
              <a:rPr lang="tr-TR" sz="2000" dirty="0" smtClean="0">
                <a:solidFill>
                  <a:prstClr val="black"/>
                </a:solidFill>
              </a:rPr>
              <a:t>Uluslararası toplantı ve kongreler genellikle Pazartesi-Cuma günleri arasında yapılmaktadır. Katılımcılar işletmelere Cumartesi ve yoğunlukla Pazar günü giriş yaptıklarından bu durum hafta sonu tatilcilerini olumsuz etkilemektedir.</a:t>
            </a:r>
            <a:endParaRPr lang="tr-TR" sz="2000" dirty="0">
              <a:solidFill>
                <a:prstClr val="black"/>
              </a:solidFill>
            </a:endParaRPr>
          </a:p>
        </p:txBody>
      </p:sp>
    </p:spTree>
    <p:extLst>
      <p:ext uri="{BB962C8B-B14F-4D97-AF65-F5344CB8AC3E}">
        <p14:creationId xmlns:p14="http://schemas.microsoft.com/office/powerpoint/2010/main" val="1346858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38485"/>
          </a:xfrm>
        </p:spPr>
        <p:txBody>
          <a:bodyPr/>
          <a:lstStyle/>
          <a:p>
            <a:r>
              <a:rPr lang="tr-TR" sz="2800" dirty="0">
                <a:solidFill>
                  <a:srgbClr val="FF0000"/>
                </a:solidFill>
              </a:rPr>
              <a:t>KONGRE TURİZMİNİN DİĞER TURİZM TÜRLERİ İLE ETKİLEŞİMLERİ</a:t>
            </a:r>
            <a:endParaRPr lang="tr-TR" dirty="0"/>
          </a:p>
        </p:txBody>
      </p:sp>
      <p:sp>
        <p:nvSpPr>
          <p:cNvPr id="3" name="İçerik Yer Tutucusu 2"/>
          <p:cNvSpPr>
            <a:spLocks noGrp="1"/>
          </p:cNvSpPr>
          <p:nvPr>
            <p:ph idx="1"/>
          </p:nvPr>
        </p:nvSpPr>
        <p:spPr>
          <a:xfrm>
            <a:off x="838200" y="1003610"/>
            <a:ext cx="10515600" cy="5173353"/>
          </a:xfrm>
        </p:spPr>
        <p:txBody>
          <a:bodyPr>
            <a:normAutofit lnSpcReduction="10000"/>
          </a:bodyPr>
          <a:lstStyle/>
          <a:p>
            <a:pPr marL="0" lvl="0" indent="0">
              <a:buNone/>
            </a:pPr>
            <a:r>
              <a:rPr lang="tr-TR" dirty="0">
                <a:solidFill>
                  <a:prstClr val="black"/>
                </a:solidFill>
              </a:rPr>
              <a:t>6-Kongre turizmi ve ekonomik turizm</a:t>
            </a:r>
          </a:p>
          <a:p>
            <a:pPr marL="0" lvl="0" indent="0">
              <a:buNone/>
            </a:pPr>
            <a:r>
              <a:rPr lang="tr-TR" dirty="0">
                <a:solidFill>
                  <a:prstClr val="black"/>
                </a:solidFill>
              </a:rPr>
              <a:t>Turistik faaliyetler;</a:t>
            </a:r>
          </a:p>
          <a:p>
            <a:pPr marL="0" lvl="0" indent="0">
              <a:buNone/>
            </a:pPr>
            <a:r>
              <a:rPr lang="tr-TR" dirty="0">
                <a:solidFill>
                  <a:prstClr val="black"/>
                </a:solidFill>
              </a:rPr>
              <a:t>a-</a:t>
            </a:r>
            <a:r>
              <a:rPr lang="tr-TR" dirty="0" err="1">
                <a:solidFill>
                  <a:prstClr val="black"/>
                </a:solidFill>
              </a:rPr>
              <a:t>Rekreatif</a:t>
            </a:r>
            <a:r>
              <a:rPr lang="tr-TR" dirty="0">
                <a:solidFill>
                  <a:prstClr val="black"/>
                </a:solidFill>
              </a:rPr>
              <a:t> turizm</a:t>
            </a:r>
          </a:p>
          <a:p>
            <a:pPr marL="0" lvl="0" indent="0">
              <a:buNone/>
            </a:pPr>
            <a:r>
              <a:rPr lang="tr-TR" dirty="0">
                <a:solidFill>
                  <a:prstClr val="black"/>
                </a:solidFill>
              </a:rPr>
              <a:t>b-Kültürel turizm</a:t>
            </a:r>
          </a:p>
          <a:p>
            <a:pPr marL="0" lvl="0" indent="0">
              <a:buNone/>
            </a:pPr>
            <a:r>
              <a:rPr lang="tr-TR" dirty="0">
                <a:solidFill>
                  <a:prstClr val="black"/>
                </a:solidFill>
              </a:rPr>
              <a:t>c-Kitle turizmi</a:t>
            </a:r>
          </a:p>
          <a:p>
            <a:pPr marL="0" lvl="0" indent="0">
              <a:buNone/>
            </a:pPr>
            <a:r>
              <a:rPr lang="tr-TR" dirty="0">
                <a:solidFill>
                  <a:prstClr val="black"/>
                </a:solidFill>
              </a:rPr>
              <a:t>d-Spor turizmi</a:t>
            </a:r>
          </a:p>
          <a:p>
            <a:pPr marL="0" lvl="0" indent="0">
              <a:buNone/>
            </a:pPr>
            <a:r>
              <a:rPr lang="tr-TR" dirty="0">
                <a:solidFill>
                  <a:prstClr val="black"/>
                </a:solidFill>
              </a:rPr>
              <a:t>e-Politik turizm</a:t>
            </a:r>
          </a:p>
          <a:p>
            <a:pPr marL="0" lvl="0" indent="0">
              <a:buNone/>
            </a:pPr>
            <a:r>
              <a:rPr lang="tr-TR" dirty="0">
                <a:solidFill>
                  <a:srgbClr val="FF0000"/>
                </a:solidFill>
              </a:rPr>
              <a:t>f-Ekonomik turizm</a:t>
            </a:r>
          </a:p>
          <a:p>
            <a:pPr marL="0" lvl="0" indent="0">
              <a:buNone/>
            </a:pPr>
            <a:r>
              <a:rPr lang="tr-TR" dirty="0" smtClean="0">
                <a:solidFill>
                  <a:prstClr val="black"/>
                </a:solidFill>
              </a:rPr>
              <a:t>a-İş </a:t>
            </a:r>
            <a:r>
              <a:rPr lang="tr-TR" dirty="0">
                <a:solidFill>
                  <a:prstClr val="black"/>
                </a:solidFill>
              </a:rPr>
              <a:t>turizmi</a:t>
            </a:r>
          </a:p>
          <a:p>
            <a:pPr marL="0" lvl="0" indent="0">
              <a:buNone/>
            </a:pPr>
            <a:r>
              <a:rPr lang="tr-TR" dirty="0" smtClean="0">
                <a:solidFill>
                  <a:prstClr val="black"/>
                </a:solidFill>
              </a:rPr>
              <a:t>b-Fuar </a:t>
            </a:r>
            <a:r>
              <a:rPr lang="tr-TR" dirty="0">
                <a:solidFill>
                  <a:prstClr val="black"/>
                </a:solidFill>
              </a:rPr>
              <a:t>ve sergi turizmi</a:t>
            </a:r>
          </a:p>
          <a:p>
            <a:pPr marL="0" lvl="0" indent="0">
              <a:buNone/>
            </a:pPr>
            <a:r>
              <a:rPr lang="tr-TR" dirty="0" smtClean="0">
                <a:solidFill>
                  <a:prstClr val="black"/>
                </a:solidFill>
              </a:rPr>
              <a:t>c-Kongre </a:t>
            </a:r>
            <a:r>
              <a:rPr lang="tr-TR" dirty="0">
                <a:solidFill>
                  <a:prstClr val="black"/>
                </a:solidFill>
              </a:rPr>
              <a:t>turizmi</a:t>
            </a:r>
          </a:p>
          <a:p>
            <a:pPr marL="0" indent="0">
              <a:buNone/>
            </a:pPr>
            <a:endParaRPr lang="tr-TR" dirty="0"/>
          </a:p>
        </p:txBody>
      </p:sp>
    </p:spTree>
    <p:extLst>
      <p:ext uri="{BB962C8B-B14F-4D97-AF65-F5344CB8AC3E}">
        <p14:creationId xmlns:p14="http://schemas.microsoft.com/office/powerpoint/2010/main" val="1136569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60787"/>
          </a:xfrm>
        </p:spPr>
        <p:txBody>
          <a:bodyPr/>
          <a:lstStyle/>
          <a:p>
            <a:r>
              <a:rPr lang="tr-TR" sz="2800" dirty="0">
                <a:solidFill>
                  <a:srgbClr val="FF0000"/>
                </a:solidFill>
              </a:rPr>
              <a:t>KONGRE TURİZMİNİN DİĞER TURİZM TÜRLERİ İLE ETKİLEŞİMLERİ</a:t>
            </a:r>
            <a:endParaRPr lang="tr-TR" dirty="0"/>
          </a:p>
        </p:txBody>
      </p:sp>
      <p:sp>
        <p:nvSpPr>
          <p:cNvPr id="3" name="İçerik Yer Tutucusu 2"/>
          <p:cNvSpPr>
            <a:spLocks noGrp="1"/>
          </p:cNvSpPr>
          <p:nvPr>
            <p:ph idx="1"/>
          </p:nvPr>
        </p:nvSpPr>
        <p:spPr>
          <a:xfrm>
            <a:off x="838200" y="1025912"/>
            <a:ext cx="10515600" cy="5151051"/>
          </a:xfrm>
        </p:spPr>
        <p:txBody>
          <a:bodyPr>
            <a:normAutofit fontScale="55000" lnSpcReduction="20000"/>
          </a:bodyPr>
          <a:lstStyle/>
          <a:p>
            <a:pPr marL="0" lvl="0" indent="0">
              <a:buNone/>
            </a:pPr>
            <a:r>
              <a:rPr lang="tr-TR" dirty="0">
                <a:solidFill>
                  <a:srgbClr val="FF0000"/>
                </a:solidFill>
              </a:rPr>
              <a:t>f-Ekonomik turizm</a:t>
            </a:r>
          </a:p>
          <a:p>
            <a:pPr marL="0" lvl="0" indent="0">
              <a:buNone/>
            </a:pPr>
            <a:r>
              <a:rPr lang="tr-TR" u="sng" dirty="0">
                <a:solidFill>
                  <a:prstClr val="black"/>
                </a:solidFill>
              </a:rPr>
              <a:t>a-İş </a:t>
            </a:r>
            <a:r>
              <a:rPr lang="tr-TR" u="sng" dirty="0" smtClean="0">
                <a:solidFill>
                  <a:prstClr val="black"/>
                </a:solidFill>
              </a:rPr>
              <a:t>turizmi</a:t>
            </a:r>
          </a:p>
          <a:p>
            <a:pPr marL="0" lvl="0" indent="0">
              <a:buNone/>
            </a:pPr>
            <a:r>
              <a:rPr lang="tr-TR" dirty="0">
                <a:solidFill>
                  <a:prstClr val="black"/>
                </a:solidFill>
              </a:rPr>
              <a:t>	</a:t>
            </a:r>
            <a:r>
              <a:rPr lang="tr-TR" dirty="0" smtClean="0">
                <a:solidFill>
                  <a:prstClr val="black"/>
                </a:solidFill>
              </a:rPr>
              <a:t>mesleki nedenlerle yapılan seyahatlerin tamamı iş seyahati olarak değerlendirilir. Kişilerin meslekleri ile ilgili bilgi alışverişi nedeniyle kongre, konferans gibi faaliyetlere katılmaları kongre ve iş turizmi ayrımı yapmayı güçleştirmektedir. Bu sebepten dolayı bazen veriler ayrı bazen de aynı kategoride değerlendirilmektedir. İş turizmi harcamaları konusunda tatil amaçlı harcamalardan oldukça daha fazla gerçekleşmektedir.</a:t>
            </a:r>
          </a:p>
          <a:p>
            <a:pPr marL="0" lvl="0" indent="0">
              <a:buNone/>
            </a:pPr>
            <a:r>
              <a:rPr lang="tr-TR" dirty="0" smtClean="0">
                <a:solidFill>
                  <a:prstClr val="black"/>
                </a:solidFill>
              </a:rPr>
              <a:t>Bir görüşe göre iş turizmi;</a:t>
            </a:r>
          </a:p>
          <a:p>
            <a:pPr marL="0" lvl="0" indent="0">
              <a:buNone/>
            </a:pPr>
            <a:r>
              <a:rPr lang="tr-TR" dirty="0" smtClean="0">
                <a:solidFill>
                  <a:prstClr val="black"/>
                </a:solidFill>
              </a:rPr>
              <a:t>*Uluslararası kongreleri</a:t>
            </a:r>
          </a:p>
          <a:p>
            <a:pPr marL="0" lvl="0" indent="0">
              <a:buNone/>
            </a:pPr>
            <a:r>
              <a:rPr lang="tr-TR" dirty="0" smtClean="0">
                <a:solidFill>
                  <a:prstClr val="black"/>
                </a:solidFill>
              </a:rPr>
              <a:t>*Birlik ve mesleki konferans ve kongreleri</a:t>
            </a:r>
          </a:p>
          <a:p>
            <a:pPr marL="0" lvl="0" indent="0">
              <a:buNone/>
            </a:pPr>
            <a:r>
              <a:rPr lang="tr-TR" dirty="0" smtClean="0">
                <a:solidFill>
                  <a:prstClr val="black"/>
                </a:solidFill>
              </a:rPr>
              <a:t>*Firma toplantıları</a:t>
            </a:r>
          </a:p>
          <a:p>
            <a:pPr marL="0" lvl="0" indent="0">
              <a:buNone/>
            </a:pPr>
            <a:r>
              <a:rPr lang="tr-TR" dirty="0" smtClean="0">
                <a:solidFill>
                  <a:prstClr val="black"/>
                </a:solidFill>
              </a:rPr>
              <a:t>*</a:t>
            </a:r>
            <a:r>
              <a:rPr lang="tr-TR" dirty="0" err="1" smtClean="0">
                <a:solidFill>
                  <a:prstClr val="black"/>
                </a:solidFill>
              </a:rPr>
              <a:t>Incentive</a:t>
            </a:r>
            <a:r>
              <a:rPr lang="tr-TR" dirty="0" smtClean="0">
                <a:solidFill>
                  <a:prstClr val="black"/>
                </a:solidFill>
              </a:rPr>
              <a:t> (ödül) seyahatleri</a:t>
            </a:r>
          </a:p>
          <a:p>
            <a:pPr marL="0" lvl="0" indent="0">
              <a:buNone/>
            </a:pPr>
            <a:r>
              <a:rPr lang="tr-TR" dirty="0" smtClean="0">
                <a:solidFill>
                  <a:prstClr val="black"/>
                </a:solidFill>
              </a:rPr>
              <a:t>*Eğitim seyahatleri</a:t>
            </a:r>
          </a:p>
          <a:p>
            <a:pPr marL="0" lvl="0" indent="0">
              <a:buNone/>
            </a:pPr>
            <a:r>
              <a:rPr lang="tr-TR" dirty="0" smtClean="0">
                <a:solidFill>
                  <a:prstClr val="black"/>
                </a:solidFill>
              </a:rPr>
              <a:t>*Fuar ve sergi ziyaretlerini kapsamaktadır.</a:t>
            </a:r>
          </a:p>
          <a:p>
            <a:pPr marL="0" lvl="0" indent="0">
              <a:buNone/>
            </a:pPr>
            <a:r>
              <a:rPr lang="tr-TR" dirty="0" smtClean="0">
                <a:solidFill>
                  <a:prstClr val="black"/>
                </a:solidFill>
              </a:rPr>
              <a:t>İş </a:t>
            </a:r>
            <a:r>
              <a:rPr lang="tr-TR" dirty="0" err="1" smtClean="0">
                <a:solidFill>
                  <a:prstClr val="black"/>
                </a:solidFill>
              </a:rPr>
              <a:t>turizmi:Bir</a:t>
            </a:r>
            <a:r>
              <a:rPr lang="tr-TR" dirty="0" smtClean="0">
                <a:solidFill>
                  <a:prstClr val="black"/>
                </a:solidFill>
              </a:rPr>
              <a:t> şirkette veya işletmede yöneticiler için tamamen işle ilgili seyahatler veya tur operatörü veya seyahat acentesi tarafından düzenlenen özellikle iş amaçlı seyahatler, iş grupları seyahatleri olarak ifade edilir.</a:t>
            </a:r>
          </a:p>
          <a:p>
            <a:pPr marL="0" lvl="0" indent="0">
              <a:buNone/>
            </a:pPr>
            <a:r>
              <a:rPr lang="tr-TR" dirty="0" smtClean="0">
                <a:solidFill>
                  <a:prstClr val="black"/>
                </a:solidFill>
              </a:rPr>
              <a:t>NOT: Seyahat </a:t>
            </a:r>
            <a:r>
              <a:rPr lang="tr-TR" dirty="0" err="1" smtClean="0">
                <a:solidFill>
                  <a:prstClr val="black"/>
                </a:solidFill>
              </a:rPr>
              <a:t>Acentaları</a:t>
            </a:r>
            <a:r>
              <a:rPr lang="tr-TR" dirty="0" smtClean="0">
                <a:solidFill>
                  <a:prstClr val="black"/>
                </a:solidFill>
              </a:rPr>
              <a:t> Yönetmeliği 5. Madde a fıkrası </a:t>
            </a:r>
          </a:p>
          <a:p>
            <a:pPr marL="0" lvl="0" indent="0">
              <a:buNone/>
            </a:pPr>
            <a:r>
              <a:rPr lang="tr-TR" dirty="0" smtClean="0">
                <a:solidFill>
                  <a:prstClr val="black"/>
                </a:solidFill>
              </a:rPr>
              <a:t>«</a:t>
            </a:r>
            <a:r>
              <a:rPr lang="tr-TR" dirty="0" smtClean="0"/>
              <a:t>5</a:t>
            </a:r>
            <a:r>
              <a:rPr lang="tr-TR" dirty="0"/>
              <a:t>) Kâr amacıyla konaklama, ulaşım, gezi, yeme-içme, eğlence sağlayan, sportif faaliyetler, </a:t>
            </a:r>
            <a:r>
              <a:rPr lang="tr-TR" dirty="0">
                <a:solidFill>
                  <a:srgbClr val="FF0000"/>
                </a:solidFill>
              </a:rPr>
              <a:t>kongre-konferans</a:t>
            </a:r>
            <a:r>
              <a:rPr lang="tr-TR" dirty="0"/>
              <a:t>, dinî, sağlık, eğitim, kültürel, bilimsel ve meslekî inceleme, teşvik veya destek amaçlı seyahat ve bunun içinde yer alan hizmetleri organize etmeyi, sağlamayı, pazarlamayı, gerçekleştirmeyi içeren paket tur veya turları düzenler, satar</a:t>
            </a:r>
            <a:r>
              <a:rPr lang="tr-TR" dirty="0" smtClean="0"/>
              <a:t>,»</a:t>
            </a:r>
            <a:endParaRPr lang="tr-TR" dirty="0">
              <a:solidFill>
                <a:prstClr val="black"/>
              </a:solidFill>
            </a:endParaRPr>
          </a:p>
          <a:p>
            <a:pPr marL="0" indent="0">
              <a:buNone/>
            </a:pPr>
            <a:endParaRPr lang="tr-TR" dirty="0"/>
          </a:p>
        </p:txBody>
      </p:sp>
    </p:spTree>
    <p:extLst>
      <p:ext uri="{BB962C8B-B14F-4D97-AF65-F5344CB8AC3E}">
        <p14:creationId xmlns:p14="http://schemas.microsoft.com/office/powerpoint/2010/main" val="1856783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437763"/>
          </a:xfrm>
        </p:spPr>
        <p:txBody>
          <a:bodyPr>
            <a:normAutofit/>
          </a:bodyPr>
          <a:lstStyle/>
          <a:p>
            <a:r>
              <a:rPr lang="tr-TR" sz="2000" dirty="0">
                <a:solidFill>
                  <a:srgbClr val="FF0000"/>
                </a:solidFill>
              </a:rPr>
              <a:t>KONGRE TURİZMİNİN DİĞER TURİZM TÜRLERİ İLE ETKİLEŞİMLERİ</a:t>
            </a:r>
            <a:endParaRPr lang="tr-TR" sz="2000" dirty="0"/>
          </a:p>
        </p:txBody>
      </p:sp>
      <p:sp>
        <p:nvSpPr>
          <p:cNvPr id="3" name="İçerik Yer Tutucusu 2"/>
          <p:cNvSpPr>
            <a:spLocks noGrp="1"/>
          </p:cNvSpPr>
          <p:nvPr>
            <p:ph idx="1"/>
          </p:nvPr>
        </p:nvSpPr>
        <p:spPr>
          <a:xfrm>
            <a:off x="838200" y="802887"/>
            <a:ext cx="10515600" cy="5720575"/>
          </a:xfrm>
        </p:spPr>
        <p:txBody>
          <a:bodyPr>
            <a:normAutofit fontScale="70000" lnSpcReduction="20000"/>
          </a:bodyPr>
          <a:lstStyle/>
          <a:p>
            <a:pPr marL="0" lvl="0" indent="0">
              <a:buNone/>
            </a:pPr>
            <a:r>
              <a:rPr lang="tr-TR" sz="2600" dirty="0">
                <a:solidFill>
                  <a:prstClr val="black"/>
                </a:solidFill>
              </a:rPr>
              <a:t>b-Fuar ve sergi turizmi</a:t>
            </a:r>
          </a:p>
          <a:p>
            <a:pPr marL="0" lvl="0" indent="0">
              <a:buNone/>
            </a:pPr>
            <a:r>
              <a:rPr lang="tr-TR" sz="2600" dirty="0">
                <a:solidFill>
                  <a:prstClr val="black"/>
                </a:solidFill>
              </a:rPr>
              <a:t>c-Kongre turizmi</a:t>
            </a:r>
          </a:p>
          <a:p>
            <a:pPr marL="0" indent="0">
              <a:buNone/>
            </a:pPr>
            <a:r>
              <a:rPr lang="tr-TR" sz="2600" u="sng" dirty="0" smtClean="0"/>
              <a:t>c-Kongre turizmi ve </a:t>
            </a:r>
            <a:r>
              <a:rPr lang="tr-TR" sz="2600" u="sng" dirty="0" err="1" smtClean="0"/>
              <a:t>Incentive</a:t>
            </a:r>
            <a:r>
              <a:rPr lang="tr-TR" sz="2600" u="sng" dirty="0" smtClean="0"/>
              <a:t> turizm</a:t>
            </a:r>
          </a:p>
          <a:p>
            <a:pPr marL="0" indent="0">
              <a:buNone/>
            </a:pPr>
            <a:r>
              <a:rPr lang="tr-TR" sz="2600" dirty="0" err="1" smtClean="0">
                <a:solidFill>
                  <a:srgbClr val="FF0000"/>
                </a:solidFill>
              </a:rPr>
              <a:t>Incentive</a:t>
            </a:r>
            <a:r>
              <a:rPr lang="tr-TR" sz="2600" dirty="0" smtClean="0">
                <a:solidFill>
                  <a:srgbClr val="FF0000"/>
                </a:solidFill>
              </a:rPr>
              <a:t> Turizm</a:t>
            </a:r>
            <a:r>
              <a:rPr lang="tr-TR" sz="2600" dirty="0" smtClean="0"/>
              <a:t>: Bir işletme çalışanları veya işletmeye hizmet edenler için bütün masrafları (bazı kısıtlamalar olabilir) karşılanmak koşuluyla iş ve dinlence amaçlı olarak düzenlenen turistik amaçlı seyahatlerin bütünüdür.</a:t>
            </a:r>
          </a:p>
          <a:p>
            <a:pPr marL="0" indent="0">
              <a:buNone/>
            </a:pPr>
            <a:r>
              <a:rPr lang="tr-TR" sz="2600" dirty="0" err="1" smtClean="0"/>
              <a:t>Incentive</a:t>
            </a:r>
            <a:r>
              <a:rPr lang="tr-TR" sz="2600" dirty="0" smtClean="0"/>
              <a:t> seyahatlerin artma nedenleri;</a:t>
            </a:r>
          </a:p>
          <a:p>
            <a:pPr marL="0" indent="0">
              <a:buNone/>
            </a:pPr>
            <a:r>
              <a:rPr lang="tr-TR" sz="2600" dirty="0" smtClean="0"/>
              <a:t>*Satışları arttırmak,</a:t>
            </a:r>
          </a:p>
          <a:p>
            <a:pPr marL="0" indent="0">
              <a:buNone/>
            </a:pPr>
            <a:r>
              <a:rPr lang="tr-TR" sz="2600" dirty="0" smtClean="0"/>
              <a:t>*İşletmenin imajını korumak ve geliştirmek,</a:t>
            </a:r>
          </a:p>
          <a:p>
            <a:pPr marL="0" indent="0">
              <a:buNone/>
            </a:pPr>
            <a:r>
              <a:rPr lang="tr-TR" sz="2600" dirty="0" smtClean="0"/>
              <a:t>*Yeni ürünleri tanıtmak ve sunmak,</a:t>
            </a:r>
          </a:p>
          <a:p>
            <a:pPr marL="0" indent="0">
              <a:buNone/>
            </a:pPr>
            <a:r>
              <a:rPr lang="tr-TR" sz="2600" dirty="0" smtClean="0"/>
              <a:t>*Satış eğitimi yapmak,</a:t>
            </a:r>
          </a:p>
          <a:p>
            <a:pPr marL="0" indent="0">
              <a:buNone/>
            </a:pPr>
            <a:r>
              <a:rPr lang="tr-TR" sz="2600" dirty="0" smtClean="0"/>
              <a:t>*Tüketiciler için promosyon yapmak,</a:t>
            </a:r>
          </a:p>
          <a:p>
            <a:pPr marL="0" indent="0">
              <a:buNone/>
            </a:pPr>
            <a:r>
              <a:rPr lang="tr-TR" sz="2600" dirty="0" smtClean="0"/>
              <a:t>*Rekabeti arttırmak,</a:t>
            </a:r>
          </a:p>
          <a:p>
            <a:pPr marL="0" indent="0">
              <a:buNone/>
            </a:pPr>
            <a:r>
              <a:rPr lang="tr-TR" sz="2600" dirty="0" smtClean="0"/>
              <a:t>*İş hacmi düşük sezonları değerlendirmek,</a:t>
            </a:r>
          </a:p>
          <a:p>
            <a:pPr marL="0" indent="0">
              <a:buNone/>
            </a:pPr>
            <a:r>
              <a:rPr lang="tr-TR" sz="2600" dirty="0" smtClean="0"/>
              <a:t>*Seyahate gönderilenleri mesleki bilgiler edindirmek.</a:t>
            </a:r>
          </a:p>
          <a:p>
            <a:pPr marL="0" indent="0">
              <a:buNone/>
            </a:pPr>
            <a:r>
              <a:rPr lang="tr-TR" sz="2600" dirty="0" smtClean="0"/>
              <a:t>	</a:t>
            </a:r>
            <a:r>
              <a:rPr lang="tr-TR" sz="2600" dirty="0" err="1" smtClean="0"/>
              <a:t>Incentive</a:t>
            </a:r>
            <a:r>
              <a:rPr lang="tr-TR" sz="2600" dirty="0" smtClean="0"/>
              <a:t> turizmi çoğunlukla tercih eden kuruluşlar; Sigorta, Elektrik-elektronik malzeme üretimi, Yedek parça, Otomotiv,-Ofis malzemeleri üretenler, İnşaat sektörü vb.</a:t>
            </a:r>
          </a:p>
          <a:p>
            <a:pPr marL="0" indent="0">
              <a:buNone/>
            </a:pPr>
            <a:r>
              <a:rPr lang="tr-TR" sz="2600" dirty="0" smtClean="0"/>
              <a:t>*1988 den beri her yıl mayıs ayında İsviçre-Cenevre’de EIBTM (</a:t>
            </a:r>
            <a:r>
              <a:rPr lang="tr-TR" sz="2600" dirty="0" err="1" smtClean="0"/>
              <a:t>European</a:t>
            </a:r>
            <a:r>
              <a:rPr lang="tr-TR" sz="2600" dirty="0" smtClean="0"/>
              <a:t> </a:t>
            </a:r>
            <a:r>
              <a:rPr lang="tr-TR" sz="2600" dirty="0" err="1" smtClean="0"/>
              <a:t>Incentive</a:t>
            </a:r>
            <a:r>
              <a:rPr lang="tr-TR" sz="2600" dirty="0" smtClean="0"/>
              <a:t> Business Travel Meeting) düzenlenmektedir. Bu fuar ITME Chicago fuarı ile birlikte Dünyadaki en büyük </a:t>
            </a:r>
            <a:r>
              <a:rPr lang="tr-TR" sz="2600" dirty="0" err="1" smtClean="0"/>
              <a:t>Incentive</a:t>
            </a:r>
            <a:r>
              <a:rPr lang="tr-TR" sz="2600" dirty="0" smtClean="0"/>
              <a:t> fuarıdır.</a:t>
            </a:r>
          </a:p>
          <a:p>
            <a:pPr marL="0" indent="0">
              <a:buNone/>
            </a:pPr>
            <a:endParaRPr lang="tr-TR" dirty="0"/>
          </a:p>
        </p:txBody>
      </p:sp>
    </p:spTree>
    <p:extLst>
      <p:ext uri="{BB962C8B-B14F-4D97-AF65-F5344CB8AC3E}">
        <p14:creationId xmlns:p14="http://schemas.microsoft.com/office/powerpoint/2010/main" val="414731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482368"/>
          </a:xfrm>
        </p:spPr>
        <p:txBody>
          <a:bodyPr>
            <a:normAutofit/>
          </a:bodyPr>
          <a:lstStyle/>
          <a:p>
            <a:r>
              <a:rPr lang="tr-TR" sz="2800" dirty="0" smtClean="0">
                <a:solidFill>
                  <a:srgbClr val="FF0000"/>
                </a:solidFill>
              </a:rPr>
              <a:t>KONGRE TURİZMİNE İLİŞKİN NİTELİK VE SINIRLAMALAR</a:t>
            </a:r>
            <a:endParaRPr lang="tr-TR" sz="2800" dirty="0">
              <a:solidFill>
                <a:srgbClr val="FF0000"/>
              </a:solidFill>
            </a:endParaRPr>
          </a:p>
        </p:txBody>
      </p:sp>
      <p:sp>
        <p:nvSpPr>
          <p:cNvPr id="3" name="İçerik Yer Tutucusu 2"/>
          <p:cNvSpPr>
            <a:spLocks noGrp="1"/>
          </p:cNvSpPr>
          <p:nvPr>
            <p:ph idx="1"/>
          </p:nvPr>
        </p:nvSpPr>
        <p:spPr>
          <a:xfrm>
            <a:off x="838200" y="847494"/>
            <a:ext cx="10515600" cy="5329469"/>
          </a:xfrm>
        </p:spPr>
        <p:txBody>
          <a:bodyPr>
            <a:normAutofit fontScale="62500" lnSpcReduction="20000"/>
          </a:bodyPr>
          <a:lstStyle/>
          <a:p>
            <a:pPr marL="0" indent="0">
              <a:buNone/>
            </a:pPr>
            <a:r>
              <a:rPr lang="tr-TR" dirty="0" smtClean="0">
                <a:solidFill>
                  <a:srgbClr val="FF0000"/>
                </a:solidFill>
              </a:rPr>
              <a:t>1-Kongre turizmi ve zaman sınırlamaları</a:t>
            </a:r>
          </a:p>
          <a:p>
            <a:pPr marL="0" indent="0">
              <a:buNone/>
            </a:pPr>
            <a:r>
              <a:rPr lang="tr-TR" dirty="0">
                <a:solidFill>
                  <a:srgbClr val="FF0000"/>
                </a:solidFill>
              </a:rPr>
              <a:t>	</a:t>
            </a:r>
            <a:r>
              <a:rPr lang="tr-TR" dirty="0" smtClean="0"/>
              <a:t>Kongre süreleri kongrenin türüne ,katılımcılara, amaca vb. özelliklere göre değişmektedir.</a:t>
            </a:r>
          </a:p>
          <a:p>
            <a:pPr marL="0" indent="0">
              <a:buNone/>
            </a:pPr>
            <a:r>
              <a:rPr lang="tr-TR" dirty="0" smtClean="0"/>
              <a:t>	Genellikle süreler 4-5 gün, özel durumlarda ise 6-14 gün olarak belirlenmektedir.</a:t>
            </a:r>
          </a:p>
          <a:p>
            <a:pPr marL="0" indent="0">
              <a:buNone/>
            </a:pPr>
            <a:r>
              <a:rPr lang="tr-TR" dirty="0" smtClean="0">
                <a:solidFill>
                  <a:srgbClr val="C00000"/>
                </a:solidFill>
              </a:rPr>
              <a:t>2-Kongrelerin sayısal sınırlamaları</a:t>
            </a:r>
          </a:p>
          <a:p>
            <a:pPr marL="0" indent="0">
              <a:buNone/>
            </a:pPr>
            <a:r>
              <a:rPr lang="tr-TR" dirty="0"/>
              <a:t>	</a:t>
            </a:r>
            <a:r>
              <a:rPr lang="tr-TR" dirty="0" smtClean="0"/>
              <a:t>Kongrelere katılanların sayısı konusu tartışma konusudur. Fakat sayı ne kadar yüksek olursa ekonomik açıdan o kadar fayda sağlamaktadır. Alt sınır olarak genellikle 15-25 kişi kabul görmektedir.</a:t>
            </a:r>
          </a:p>
          <a:p>
            <a:pPr marL="0" indent="0">
              <a:buNone/>
            </a:pPr>
            <a:r>
              <a:rPr lang="tr-TR" dirty="0" smtClean="0">
                <a:solidFill>
                  <a:srgbClr val="C00000"/>
                </a:solidFill>
              </a:rPr>
              <a:t>3-Teknolojik gelişmelerin kongre turizmine etkileri</a:t>
            </a:r>
          </a:p>
          <a:p>
            <a:pPr marL="0" indent="0">
              <a:buNone/>
            </a:pPr>
            <a:r>
              <a:rPr lang="tr-TR" dirty="0"/>
              <a:t>	</a:t>
            </a:r>
            <a:r>
              <a:rPr lang="tr-TR" dirty="0" smtClean="0"/>
              <a:t>Dünyada turizmin gelişmesine teknolojik gelişmelerin etkisi çok büyüktür. Bunun yanında turizmin gelişmesi de teknolojik ve bilimsel gelişmelere yol açmaktadır.</a:t>
            </a:r>
          </a:p>
          <a:p>
            <a:pPr marL="0" indent="0">
              <a:buNone/>
            </a:pPr>
            <a:r>
              <a:rPr lang="tr-TR" dirty="0" smtClean="0">
                <a:solidFill>
                  <a:srgbClr val="C00000"/>
                </a:solidFill>
              </a:rPr>
              <a:t>Olumlu etkileri;</a:t>
            </a:r>
          </a:p>
          <a:p>
            <a:pPr marL="0" indent="0">
              <a:buNone/>
            </a:pPr>
            <a:r>
              <a:rPr lang="tr-TR" dirty="0" smtClean="0"/>
              <a:t>*Otomasyon sonucu personelin serbest zamanında artış olmuştur,</a:t>
            </a:r>
          </a:p>
          <a:p>
            <a:pPr marL="0" indent="0">
              <a:buNone/>
            </a:pPr>
            <a:r>
              <a:rPr lang="tr-TR" dirty="0" smtClean="0"/>
              <a:t>*Tatil ,eğlence, sportif katılımları vb. arttırmıştır.</a:t>
            </a:r>
          </a:p>
          <a:p>
            <a:pPr marL="0" indent="0">
              <a:buNone/>
            </a:pPr>
            <a:r>
              <a:rPr lang="tr-TR" dirty="0" smtClean="0">
                <a:solidFill>
                  <a:srgbClr val="C00000"/>
                </a:solidFill>
              </a:rPr>
              <a:t>Olumsuz etkileri;</a:t>
            </a:r>
          </a:p>
          <a:p>
            <a:pPr marL="0" indent="0">
              <a:buNone/>
            </a:pPr>
            <a:r>
              <a:rPr lang="tr-TR" dirty="0" smtClean="0"/>
              <a:t>*Vasıfsız , yarı vasıfsız çalışanların işlerini kaybetmesine yol açmıştır.</a:t>
            </a:r>
          </a:p>
          <a:p>
            <a:pPr marL="0" indent="0">
              <a:buNone/>
            </a:pPr>
            <a:r>
              <a:rPr lang="tr-TR" dirty="0" smtClean="0"/>
              <a:t>*Gelişmekte olan ülkelerde uygun olmayan teknolojilerin kullanılmasına sebep olmuştur.</a:t>
            </a:r>
          </a:p>
          <a:p>
            <a:pPr marL="0" indent="0">
              <a:buNone/>
            </a:pPr>
            <a:r>
              <a:rPr lang="tr-TR" dirty="0" smtClean="0"/>
              <a:t>*Telekonferans sistemi katılımcı sayısını azaltmıştır.</a:t>
            </a:r>
            <a:endParaRPr lang="tr-TR" dirty="0"/>
          </a:p>
        </p:txBody>
      </p:sp>
    </p:spTree>
    <p:extLst>
      <p:ext uri="{BB962C8B-B14F-4D97-AF65-F5344CB8AC3E}">
        <p14:creationId xmlns:p14="http://schemas.microsoft.com/office/powerpoint/2010/main" val="235778771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TotalTime>
  <Words>193</Words>
  <Application>Microsoft Office PowerPoint</Application>
  <PresentationFormat>Geniş ekran</PresentationFormat>
  <Paragraphs>80</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KONGRE VE FUAR YÖNETİMİ</vt:lpstr>
      <vt:lpstr>KONGRE TURİZMİ</vt:lpstr>
      <vt:lpstr>KONGRE TURİZMİNİN DİĞER TURİZM TÜRLERİ İLE ETKİLEŞİMLERİ</vt:lpstr>
      <vt:lpstr>KONGRE TURİZMİNİN DİĞER TURİZM TÜRLERİ İLE ETKİLEŞİMLERİ</vt:lpstr>
      <vt:lpstr>KONGRE TURİZMİNİN DİĞER TURİZM TÜRLERİ İLE ETKİLEŞİMLERİ</vt:lpstr>
      <vt:lpstr>KONGRE TURİZMİNİN DİĞER TURİZM TÜRLERİ İLE ETKİLEŞİMLERİ</vt:lpstr>
      <vt:lpstr>KONGRE TURİZMİNİN DİĞER TURİZM TÜRLERİ İLE ETKİLEŞİMLERİ</vt:lpstr>
      <vt:lpstr>KONGRE TURİZMİNE İLİŞKİN NİTELİK VE SINIRLAMALAR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KONGRE VE FUAR YÖNETİMİ</dc:title>
  <dc:creator>seyitAliçelik</dc:creator>
  <cp:lastModifiedBy>seyitAliçelik</cp:lastModifiedBy>
  <cp:revision>41</cp:revision>
  <dcterms:created xsi:type="dcterms:W3CDTF">2024-02-21T10:38:29Z</dcterms:created>
  <dcterms:modified xsi:type="dcterms:W3CDTF">2024-03-01T12:12:32Z</dcterms:modified>
</cp:coreProperties>
</file>