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953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89437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203492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061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E8AE29-AF5E-4A25-9BC7-9C5FE47D315B}" type="datetimeFigureOut">
              <a:rPr lang="tr-TR" smtClean="0"/>
              <a:t>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4405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87734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E8AE29-AF5E-4A25-9BC7-9C5FE47D315B}" type="datetimeFigureOut">
              <a:rPr lang="tr-TR" smtClean="0"/>
              <a:t>1.03.2024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137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E8AE29-AF5E-4A25-9BC7-9C5FE47D315B}" type="datetimeFigureOut">
              <a:rPr lang="tr-TR" smtClean="0"/>
              <a:t>1.03.2024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3977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E8AE29-AF5E-4A25-9BC7-9C5FE47D315B}" type="datetimeFigureOut">
              <a:rPr lang="tr-TR" smtClean="0"/>
              <a:t>1.03.2024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7740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0526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43417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8AE29-AF5E-4A25-9BC7-9C5FE47D315B}" type="datetimeFigureOut">
              <a:rPr lang="tr-TR" smtClean="0"/>
              <a:t>1.03.2024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757C-E6AE-4879-AC1A-6BE1F7AE87C3}" type="slidenum">
              <a:rPr lang="tr-TR" smtClean="0"/>
              <a:t>‹#›</a:t>
            </a:fld>
            <a:endParaRPr lang="tr-TR"/>
          </a:p>
        </p:txBody>
      </p:sp>
    </p:spTree>
    <p:extLst>
      <p:ext uri="{BB962C8B-B14F-4D97-AF65-F5344CB8AC3E}">
        <p14:creationId xmlns:p14="http://schemas.microsoft.com/office/powerpoint/2010/main" val="80892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31266"/>
          </a:xfrm>
        </p:spPr>
        <p:txBody>
          <a:bodyPr>
            <a:normAutofit/>
          </a:bodyPr>
          <a:lstStyle/>
          <a:p>
            <a:r>
              <a:rPr lang="tr-TR" sz="4800" dirty="0" smtClean="0">
                <a:solidFill>
                  <a:srgbClr val="FF0000"/>
                </a:solidFill>
              </a:rPr>
              <a:t>KONGRE VE FUAR YÖNETİMİ</a:t>
            </a:r>
            <a:endParaRPr lang="tr-TR" sz="4800" dirty="0">
              <a:solidFill>
                <a:srgbClr val="FF0000"/>
              </a:solidFill>
            </a:endParaRPr>
          </a:p>
        </p:txBody>
      </p:sp>
      <p:sp>
        <p:nvSpPr>
          <p:cNvPr id="3" name="Alt Başlık 2"/>
          <p:cNvSpPr>
            <a:spLocks noGrp="1"/>
          </p:cNvSpPr>
          <p:nvPr>
            <p:ph type="subTitle" idx="1"/>
          </p:nvPr>
        </p:nvSpPr>
        <p:spPr>
          <a:xfrm>
            <a:off x="1524000" y="2732049"/>
            <a:ext cx="9144000" cy="2525751"/>
          </a:xfrm>
        </p:spPr>
        <p:txBody>
          <a:bodyPr/>
          <a:lstStyle/>
          <a:p>
            <a:r>
              <a:rPr lang="tr-TR" dirty="0" smtClean="0"/>
              <a:t>3.HAFTA</a:t>
            </a:r>
          </a:p>
          <a:p>
            <a:pPr algn="l"/>
            <a:r>
              <a:rPr lang="tr-TR" dirty="0" smtClean="0"/>
              <a:t>Kongre </a:t>
            </a:r>
            <a:r>
              <a:rPr lang="tr-TR" dirty="0"/>
              <a:t>ve toplantıların sınıflandırılması</a:t>
            </a:r>
            <a:endParaRPr lang="tr-TR" dirty="0" smtClean="0"/>
          </a:p>
        </p:txBody>
      </p:sp>
    </p:spTree>
    <p:extLst>
      <p:ext uri="{BB962C8B-B14F-4D97-AF65-F5344CB8AC3E}">
        <p14:creationId xmlns:p14="http://schemas.microsoft.com/office/powerpoint/2010/main" val="98852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61148"/>
          </a:xfrm>
        </p:spPr>
        <p:txBody>
          <a:bodyPr>
            <a:normAutofit/>
          </a:bodyPr>
          <a:lstStyle/>
          <a:p>
            <a:r>
              <a:rPr lang="tr-TR" sz="2800" dirty="0" smtClean="0">
                <a:solidFill>
                  <a:srgbClr val="C00000"/>
                </a:solidFill>
              </a:rPr>
              <a:t>KONGRE VE TOPLANTILARIN SINIFLANDIRILMASI</a:t>
            </a:r>
            <a:endParaRPr lang="tr-TR" sz="2800" dirty="0">
              <a:solidFill>
                <a:srgbClr val="C00000"/>
              </a:solidFill>
            </a:endParaRPr>
          </a:p>
        </p:txBody>
      </p:sp>
      <p:sp>
        <p:nvSpPr>
          <p:cNvPr id="3" name="İçerik Yer Tutucusu 2"/>
          <p:cNvSpPr>
            <a:spLocks noGrp="1"/>
          </p:cNvSpPr>
          <p:nvPr>
            <p:ph idx="1"/>
          </p:nvPr>
        </p:nvSpPr>
        <p:spPr>
          <a:xfrm>
            <a:off x="838200" y="1014760"/>
            <a:ext cx="10515600" cy="5475249"/>
          </a:xfrm>
        </p:spPr>
        <p:txBody>
          <a:bodyPr>
            <a:normAutofit fontScale="62500" lnSpcReduction="20000"/>
          </a:bodyPr>
          <a:lstStyle/>
          <a:p>
            <a:pPr marL="0" indent="0">
              <a:buNone/>
            </a:pPr>
            <a:r>
              <a:rPr lang="tr-TR" b="1" u="sng" dirty="0" smtClean="0"/>
              <a:t>A-Katılanların milliyetlerine göre kongreler</a:t>
            </a:r>
          </a:p>
          <a:p>
            <a:pPr marL="0" indent="0">
              <a:buNone/>
            </a:pPr>
            <a:r>
              <a:rPr lang="tr-TR" dirty="0" smtClean="0"/>
              <a:t>1-Ulusal kongreler</a:t>
            </a:r>
          </a:p>
          <a:p>
            <a:pPr marL="0" indent="0">
              <a:buNone/>
            </a:pPr>
            <a:r>
              <a:rPr lang="tr-TR" dirty="0" smtClean="0"/>
              <a:t>*Katılanların çoğu ülke vatandaşlarıdır.</a:t>
            </a:r>
          </a:p>
          <a:p>
            <a:pPr marL="0" indent="0">
              <a:buNone/>
            </a:pPr>
            <a:r>
              <a:rPr lang="tr-TR" dirty="0" smtClean="0"/>
              <a:t>*Uluslararası kongrelere göre daha az zahmetli ve masraflıdır.</a:t>
            </a:r>
          </a:p>
          <a:p>
            <a:pPr marL="0" indent="0">
              <a:buNone/>
            </a:pPr>
            <a:r>
              <a:rPr lang="tr-TR" dirty="0" smtClean="0"/>
              <a:t>*Ödemelerin bir kısmı veya tamamı katılımcıların bağlı bulundukları kongreyi düzenleyen kuruluşlar tarafından ödenir.</a:t>
            </a:r>
          </a:p>
          <a:p>
            <a:pPr marL="0" indent="0">
              <a:buNone/>
            </a:pPr>
            <a:r>
              <a:rPr lang="tr-TR" dirty="0" smtClean="0"/>
              <a:t>*Orta düzeydeki konaklama işletmeleri tercih edilir.</a:t>
            </a:r>
          </a:p>
          <a:p>
            <a:pPr marL="0" indent="0">
              <a:buNone/>
            </a:pPr>
            <a:r>
              <a:rPr lang="tr-TR" dirty="0" smtClean="0"/>
              <a:t>*Katılımcılar çoğunlukla akademisyenlerdir.</a:t>
            </a:r>
          </a:p>
          <a:p>
            <a:pPr marL="0" indent="0">
              <a:buNone/>
            </a:pPr>
            <a:r>
              <a:rPr lang="tr-TR" dirty="0" smtClean="0"/>
              <a:t>*Hafta sonları tercih edilir. 2-3 günlük süreler tercih edilir.</a:t>
            </a:r>
          </a:p>
          <a:p>
            <a:pPr marL="0" indent="0">
              <a:buNone/>
            </a:pPr>
            <a:r>
              <a:rPr lang="tr-TR" dirty="0" smtClean="0"/>
              <a:t>2-Uluslararası kongreler</a:t>
            </a:r>
          </a:p>
          <a:p>
            <a:pPr marL="0" indent="0">
              <a:buNone/>
            </a:pPr>
            <a:r>
              <a:rPr lang="tr-TR" dirty="0" smtClean="0"/>
              <a:t>*En az 3 ulusa ait temsilciler olmalıdır.</a:t>
            </a:r>
          </a:p>
          <a:p>
            <a:pPr marL="0" indent="0">
              <a:buNone/>
            </a:pPr>
            <a:r>
              <a:rPr lang="tr-TR" dirty="0" smtClean="0"/>
              <a:t>*Ulusal kongrelere göre daha uzun sürelidirler (4-7 gün).</a:t>
            </a:r>
          </a:p>
          <a:p>
            <a:pPr marL="0" indent="0">
              <a:buNone/>
            </a:pPr>
            <a:r>
              <a:rPr lang="tr-TR" dirty="0" smtClean="0"/>
              <a:t>*Genellikle Pazartesi başlayıp Cuma akşamı sona ererler.</a:t>
            </a:r>
          </a:p>
          <a:p>
            <a:pPr marL="0" indent="0">
              <a:buNone/>
            </a:pPr>
            <a:r>
              <a:rPr lang="tr-TR" dirty="0" smtClean="0"/>
              <a:t>*Daha karmaşık yapıya sahiptirler.</a:t>
            </a:r>
          </a:p>
          <a:p>
            <a:pPr marL="0" indent="0">
              <a:buNone/>
            </a:pPr>
            <a:r>
              <a:rPr lang="tr-TR" dirty="0" smtClean="0"/>
              <a:t>*Simultane çeviri imkanı sunulmalıdır.</a:t>
            </a:r>
          </a:p>
          <a:p>
            <a:pPr marL="0" indent="0">
              <a:buNone/>
            </a:pPr>
            <a:r>
              <a:rPr lang="tr-TR" dirty="0" smtClean="0"/>
              <a:t>*Ulaşım konusuna dikkat edilmelidir.</a:t>
            </a:r>
          </a:p>
          <a:p>
            <a:pPr marL="0" indent="0">
              <a:buNone/>
            </a:pPr>
            <a:r>
              <a:rPr lang="tr-TR" dirty="0" smtClean="0"/>
              <a:t>*Lüks ve 1.sınıf konaklama işletmeleri tercih edilir. Özellikle yurtdışından gelen katılımcılar için.(Bu nedenden ötürü </a:t>
            </a:r>
            <a:r>
              <a:rPr lang="tr-TR" dirty="0" smtClean="0">
                <a:solidFill>
                  <a:srgbClr val="C00000"/>
                </a:solidFill>
              </a:rPr>
              <a:t>seçkinler tur</a:t>
            </a:r>
            <a:r>
              <a:rPr lang="tr-TR" dirty="0" smtClean="0"/>
              <a:t>izmi olarak adlandırılırlar.</a:t>
            </a:r>
            <a:endParaRPr lang="tr-TR" dirty="0"/>
          </a:p>
        </p:txBody>
      </p:sp>
    </p:spTree>
    <p:extLst>
      <p:ext uri="{BB962C8B-B14F-4D97-AF65-F5344CB8AC3E}">
        <p14:creationId xmlns:p14="http://schemas.microsoft.com/office/powerpoint/2010/main" val="199805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15821"/>
          </a:xfrm>
        </p:spPr>
        <p:txBody>
          <a:bodyPr/>
          <a:lstStyle/>
          <a:p>
            <a:r>
              <a:rPr lang="tr-TR" sz="2800" dirty="0">
                <a:solidFill>
                  <a:srgbClr val="C00000"/>
                </a:solidFill>
              </a:rPr>
              <a:t>KONGRE VE TOPLANTILARIN SINIFLANDIRILMASI</a:t>
            </a:r>
            <a:endParaRPr lang="tr-TR" dirty="0"/>
          </a:p>
        </p:txBody>
      </p:sp>
      <p:sp>
        <p:nvSpPr>
          <p:cNvPr id="3" name="İçerik Yer Tutucusu 2"/>
          <p:cNvSpPr>
            <a:spLocks noGrp="1"/>
          </p:cNvSpPr>
          <p:nvPr>
            <p:ph idx="1"/>
          </p:nvPr>
        </p:nvSpPr>
        <p:spPr>
          <a:xfrm>
            <a:off x="838200" y="880946"/>
            <a:ext cx="10515600" cy="5296017"/>
          </a:xfrm>
        </p:spPr>
        <p:txBody>
          <a:bodyPr>
            <a:normAutofit fontScale="77500" lnSpcReduction="20000"/>
          </a:bodyPr>
          <a:lstStyle/>
          <a:p>
            <a:pPr marL="0" indent="0">
              <a:buNone/>
            </a:pPr>
            <a:r>
              <a:rPr lang="tr-TR" b="1" u="sng" dirty="0" smtClean="0"/>
              <a:t>B-Düzenlenme amaçlarına göre kongre ve toplantılar</a:t>
            </a:r>
          </a:p>
          <a:p>
            <a:pPr marL="0" indent="0">
              <a:buNone/>
            </a:pPr>
            <a:r>
              <a:rPr lang="tr-TR" dirty="0" smtClean="0"/>
              <a:t>1-Şirket konferansları ve toplantıları</a:t>
            </a:r>
          </a:p>
          <a:p>
            <a:pPr marL="0" indent="0">
              <a:buNone/>
            </a:pPr>
            <a:r>
              <a:rPr lang="tr-TR" dirty="0" smtClean="0"/>
              <a:t>	Ortaklara, çalışanlara, satış elemanlarına, bayilere ve tüketicilere yönelik ve farklı nedenlerle yapılan toplantılardır.</a:t>
            </a:r>
          </a:p>
          <a:p>
            <a:pPr marL="0" indent="0">
              <a:buNone/>
            </a:pPr>
            <a:r>
              <a:rPr lang="tr-TR" dirty="0" smtClean="0"/>
              <a:t>a-Bilgilendirme toplantıları</a:t>
            </a:r>
          </a:p>
          <a:p>
            <a:pPr marL="0" indent="0">
              <a:buNone/>
            </a:pPr>
            <a:r>
              <a:rPr lang="tr-TR" dirty="0" smtClean="0"/>
              <a:t>b-Yönetim kurulu toplantıları</a:t>
            </a:r>
          </a:p>
          <a:p>
            <a:pPr marL="0" indent="0">
              <a:buNone/>
            </a:pPr>
            <a:r>
              <a:rPr lang="tr-TR" dirty="0" smtClean="0"/>
              <a:t>c-Ulusal ve bölgesel ürün toplantıları </a:t>
            </a:r>
          </a:p>
          <a:p>
            <a:pPr marL="0" indent="0">
              <a:buNone/>
            </a:pPr>
            <a:r>
              <a:rPr lang="tr-TR" dirty="0" smtClean="0"/>
              <a:t>d-Satış toplantıları</a:t>
            </a:r>
          </a:p>
          <a:p>
            <a:pPr marL="0" indent="0">
              <a:buNone/>
            </a:pPr>
            <a:r>
              <a:rPr lang="tr-TR" dirty="0" smtClean="0"/>
              <a:t>*Birinci sınıf oteller tercih edilir.</a:t>
            </a:r>
          </a:p>
          <a:p>
            <a:pPr marL="0" indent="0">
              <a:buNone/>
            </a:pPr>
            <a:r>
              <a:rPr lang="tr-TR" dirty="0" smtClean="0"/>
              <a:t>*Yiyecek içecek kalitesine dikkat edilir.</a:t>
            </a:r>
          </a:p>
          <a:p>
            <a:pPr marL="0" indent="0">
              <a:buNone/>
            </a:pPr>
            <a:r>
              <a:rPr lang="tr-TR" dirty="0" smtClean="0"/>
              <a:t>*Amaçlardan birisi de çalışanlarını motive etmektir.</a:t>
            </a:r>
          </a:p>
          <a:p>
            <a:pPr marL="0" indent="0">
              <a:buNone/>
            </a:pPr>
            <a:r>
              <a:rPr lang="tr-TR" dirty="0" smtClean="0"/>
              <a:t>2-Ulusal dernek, siyasi parti ve sendika toplantıları</a:t>
            </a:r>
          </a:p>
          <a:p>
            <a:pPr marL="0" indent="0">
              <a:buNone/>
            </a:pPr>
            <a:r>
              <a:rPr lang="tr-TR" dirty="0" smtClean="0"/>
              <a:t>3-Uluslararası birlik kongreleri</a:t>
            </a:r>
          </a:p>
          <a:p>
            <a:pPr marL="0" indent="0">
              <a:buNone/>
            </a:pPr>
            <a:r>
              <a:rPr lang="tr-TR" dirty="0"/>
              <a:t>	</a:t>
            </a:r>
            <a:r>
              <a:rPr lang="tr-TR" dirty="0" smtClean="0"/>
              <a:t>Birliğe üye ülkeler arasında düzenli bir sıra dahilinde yapılan kongrelerdir. </a:t>
            </a:r>
            <a:r>
              <a:rPr lang="tr-TR" dirty="0" err="1" smtClean="0"/>
              <a:t>Çoğunluğ</a:t>
            </a:r>
            <a:r>
              <a:rPr lang="tr-TR" dirty="0" smtClean="0"/>
              <a:t> Avrupa’da yapılmaktadır.</a:t>
            </a:r>
          </a:p>
          <a:p>
            <a:pPr marL="0" indent="0">
              <a:buNone/>
            </a:pPr>
            <a:endParaRPr lang="tr-TR" dirty="0"/>
          </a:p>
        </p:txBody>
      </p:sp>
    </p:spTree>
    <p:extLst>
      <p:ext uri="{BB962C8B-B14F-4D97-AF65-F5344CB8AC3E}">
        <p14:creationId xmlns:p14="http://schemas.microsoft.com/office/powerpoint/2010/main" val="375383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05392"/>
          </a:xfrm>
        </p:spPr>
        <p:txBody>
          <a:bodyPr>
            <a:normAutofit/>
          </a:bodyPr>
          <a:lstStyle/>
          <a:p>
            <a:r>
              <a:rPr lang="tr-TR" sz="2800" dirty="0" smtClean="0">
                <a:solidFill>
                  <a:srgbClr val="C00000"/>
                </a:solidFill>
              </a:rPr>
              <a:t>KONGRE TURİZMİNİN GELİŞME NEDENLERİ</a:t>
            </a:r>
            <a:endParaRPr lang="tr-TR" sz="2800" dirty="0">
              <a:solidFill>
                <a:srgbClr val="C00000"/>
              </a:solidFill>
            </a:endParaRPr>
          </a:p>
        </p:txBody>
      </p:sp>
      <p:sp>
        <p:nvSpPr>
          <p:cNvPr id="3" name="İçerik Yer Tutucusu 2"/>
          <p:cNvSpPr>
            <a:spLocks noGrp="1"/>
          </p:cNvSpPr>
          <p:nvPr>
            <p:ph idx="1"/>
          </p:nvPr>
        </p:nvSpPr>
        <p:spPr>
          <a:xfrm>
            <a:off x="838200" y="914400"/>
            <a:ext cx="10515600" cy="5262563"/>
          </a:xfrm>
        </p:spPr>
        <p:txBody>
          <a:bodyPr>
            <a:normAutofit fontScale="92500" lnSpcReduction="10000"/>
          </a:bodyPr>
          <a:lstStyle/>
          <a:p>
            <a:pPr marL="0" indent="0">
              <a:buNone/>
            </a:pPr>
            <a:r>
              <a:rPr lang="tr-TR" dirty="0" smtClean="0"/>
              <a:t>	Araştırmalar </a:t>
            </a:r>
            <a:r>
              <a:rPr lang="tr-TR" dirty="0"/>
              <a:t>sonucunda katılımcıların harcama kalemlerine bakıldığında içerisinde en büyük payı konaklama harcamalarının aldığı, ikinci sırada restoran ve üçüncü sırada ise perakendeci mağazalarda yapılan harcamalar olduğu tespit edilmiştir. Bu gelirler seyahat </a:t>
            </a:r>
            <a:r>
              <a:rPr lang="tr-TR" dirty="0" err="1"/>
              <a:t>acentalarına</a:t>
            </a:r>
            <a:r>
              <a:rPr lang="tr-TR" dirty="0"/>
              <a:t> ve otellere kâr sağlamakla birlikte kongre düzenlenen şehre doğrudan gelir gelmesine sebep olmaktadır</a:t>
            </a:r>
            <a:r>
              <a:rPr lang="tr-TR" dirty="0" smtClean="0"/>
              <a:t>.</a:t>
            </a:r>
          </a:p>
          <a:p>
            <a:pPr marL="0" indent="0">
              <a:buNone/>
            </a:pPr>
            <a:r>
              <a:rPr lang="tr-TR" b="1" u="sng" dirty="0" smtClean="0"/>
              <a:t>1-Talep açısından </a:t>
            </a:r>
          </a:p>
          <a:p>
            <a:pPr marL="0" indent="0">
              <a:buNone/>
            </a:pPr>
            <a:r>
              <a:rPr lang="tr-TR" dirty="0"/>
              <a:t>• Örgütlerin büyümesi ve toplantı gereksinimi duymaları; özelikle çok uluslu ve ülke genelinde şubeleri bulunan şirketlerin gelişmesi ve bu gelişimle ortaya çıkan toplantı ihtiyaçları, </a:t>
            </a:r>
            <a:endParaRPr lang="tr-TR" dirty="0" smtClean="0"/>
          </a:p>
          <a:p>
            <a:pPr marL="0" indent="0">
              <a:buNone/>
            </a:pPr>
            <a:r>
              <a:rPr lang="tr-TR" dirty="0" smtClean="0"/>
              <a:t>• </a:t>
            </a:r>
            <a:r>
              <a:rPr lang="tr-TR" dirty="0"/>
              <a:t>İnsanların derneklere, kooperatiflere, profesyonel gruplara olan ilgilerinin artması, </a:t>
            </a:r>
            <a:endParaRPr lang="tr-TR" dirty="0" smtClean="0"/>
          </a:p>
          <a:p>
            <a:pPr marL="0" indent="0">
              <a:buNone/>
            </a:pPr>
            <a:r>
              <a:rPr lang="tr-TR" dirty="0" smtClean="0"/>
              <a:t>• </a:t>
            </a:r>
            <a:r>
              <a:rPr lang="tr-TR" dirty="0"/>
              <a:t>Satış tekniklerindeki ve piyasaya ürün sürme tekniklerindeki değişim ve satış artırma toplantıları,</a:t>
            </a:r>
          </a:p>
        </p:txBody>
      </p:sp>
    </p:spTree>
    <p:extLst>
      <p:ext uri="{BB962C8B-B14F-4D97-AF65-F5344CB8AC3E}">
        <p14:creationId xmlns:p14="http://schemas.microsoft.com/office/powerpoint/2010/main" val="198481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lstStyle/>
          <a:p>
            <a:r>
              <a:rPr lang="tr-TR" sz="2800" dirty="0">
                <a:solidFill>
                  <a:srgbClr val="C00000"/>
                </a:solidFill>
              </a:rPr>
              <a:t>KONGRE TURİZMİNİN GELİŞME NEDENLERİ</a:t>
            </a:r>
            <a:endParaRPr lang="tr-TR" dirty="0"/>
          </a:p>
        </p:txBody>
      </p:sp>
      <p:sp>
        <p:nvSpPr>
          <p:cNvPr id="3" name="İçerik Yer Tutucusu 2"/>
          <p:cNvSpPr>
            <a:spLocks noGrp="1"/>
          </p:cNvSpPr>
          <p:nvPr>
            <p:ph idx="1"/>
          </p:nvPr>
        </p:nvSpPr>
        <p:spPr>
          <a:xfrm>
            <a:off x="838200" y="1037064"/>
            <a:ext cx="10515600" cy="5397190"/>
          </a:xfrm>
        </p:spPr>
        <p:txBody>
          <a:bodyPr>
            <a:normAutofit fontScale="85000" lnSpcReduction="20000"/>
          </a:bodyPr>
          <a:lstStyle/>
          <a:p>
            <a:pPr marL="0" indent="0">
              <a:buNone/>
            </a:pPr>
            <a:r>
              <a:rPr lang="tr-TR" dirty="0"/>
              <a:t>• Şirket içi eğitimlerde bilgi ve yöntem güncelleme ihtiyacı, sürekli profesyonel gelişim ve önceden belirlenmiş veya acil toplantılara katılım ihtiyacı, </a:t>
            </a:r>
            <a:endParaRPr lang="tr-TR" dirty="0" smtClean="0"/>
          </a:p>
          <a:p>
            <a:pPr marL="0" indent="0">
              <a:buNone/>
            </a:pPr>
            <a:r>
              <a:rPr lang="tr-TR" dirty="0" smtClean="0"/>
              <a:t>• </a:t>
            </a:r>
            <a:r>
              <a:rPr lang="tr-TR" dirty="0"/>
              <a:t>Bilimsel, teknolojik bilgilerin, meslekî uzmanlıkların gelişmesi ve bu alanlarda bilgi alışverişi gereğinin doğması, </a:t>
            </a:r>
            <a:endParaRPr lang="tr-TR" dirty="0" smtClean="0"/>
          </a:p>
          <a:p>
            <a:pPr marL="0" indent="0">
              <a:buNone/>
            </a:pPr>
            <a:r>
              <a:rPr lang="tr-TR" dirty="0" smtClean="0"/>
              <a:t>• </a:t>
            </a:r>
            <a:r>
              <a:rPr lang="tr-TR" dirty="0"/>
              <a:t>Yeni üretilen ürünlerin tanıtılması amacıyla yapılan sergi ve fuar etkinliklerinin yanında toplantıların da düzenlenmesi, </a:t>
            </a:r>
            <a:endParaRPr lang="tr-TR" dirty="0" smtClean="0"/>
          </a:p>
          <a:p>
            <a:pPr marL="0" indent="0">
              <a:buNone/>
            </a:pPr>
            <a:r>
              <a:rPr lang="tr-TR" dirty="0" smtClean="0"/>
              <a:t>• </a:t>
            </a:r>
            <a:r>
              <a:rPr lang="tr-TR" dirty="0"/>
              <a:t>Herhangi bir sektördeki ilişkileri geliştirme ve iş birliği yapma amacıyla toplantı yapma gereksinimi. </a:t>
            </a:r>
            <a:endParaRPr lang="tr-TR" dirty="0" smtClean="0"/>
          </a:p>
          <a:p>
            <a:pPr marL="0" indent="0">
              <a:buNone/>
            </a:pPr>
            <a:r>
              <a:rPr lang="tr-TR" b="1" u="sng" dirty="0" smtClean="0"/>
              <a:t>2-Arz açısından</a:t>
            </a:r>
          </a:p>
          <a:p>
            <a:pPr marL="0" indent="0">
              <a:buNone/>
            </a:pPr>
            <a:r>
              <a:rPr lang="tr-TR" dirty="0"/>
              <a:t>• Toplantı ihtiyaçlarını karşılayacak kurum ve kuruluşların, kongre merkezlerinin, toplantı salonlarının sayılarının artırılması ve içlerine fuar ve sergi alanlarının da yapılarak sunulan hizmetlerin çeşitlendirilmesi, </a:t>
            </a:r>
            <a:endParaRPr lang="tr-TR" dirty="0" smtClean="0"/>
          </a:p>
          <a:p>
            <a:pPr marL="0" indent="0">
              <a:buNone/>
            </a:pPr>
            <a:r>
              <a:rPr lang="tr-TR" dirty="0" smtClean="0"/>
              <a:t>• </a:t>
            </a:r>
            <a:r>
              <a:rPr lang="tr-TR" dirty="0"/>
              <a:t>Büyük şehirlerde kongre ve ziyaretçi büroları kurarak şehirlerde kongre ve toplantı düzenleyebilme olanaklarının artırılması, </a:t>
            </a:r>
            <a:endParaRPr lang="tr-TR" dirty="0" smtClean="0"/>
          </a:p>
          <a:p>
            <a:pPr marL="0" indent="0">
              <a:buNone/>
            </a:pPr>
            <a:r>
              <a:rPr lang="tr-TR" dirty="0" smtClean="0"/>
              <a:t>• </a:t>
            </a:r>
            <a:r>
              <a:rPr lang="tr-TR" dirty="0"/>
              <a:t>Otellerin önemli bir kısmının, toplantı pazarını dikkate alarak, var olan toplantı olanaklarını iyileştirmeleri ve bazılarının da yeni toplantı salonlarını hizmete sokmaları,</a:t>
            </a:r>
          </a:p>
        </p:txBody>
      </p:sp>
    </p:spTree>
    <p:extLst>
      <p:ext uri="{BB962C8B-B14F-4D97-AF65-F5344CB8AC3E}">
        <p14:creationId xmlns:p14="http://schemas.microsoft.com/office/powerpoint/2010/main" val="108438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8485"/>
          </a:xfrm>
        </p:spPr>
        <p:txBody>
          <a:bodyPr/>
          <a:lstStyle/>
          <a:p>
            <a:r>
              <a:rPr lang="tr-TR" sz="2800" dirty="0">
                <a:solidFill>
                  <a:srgbClr val="C00000"/>
                </a:solidFill>
              </a:rPr>
              <a:t>KONGRE TURİZMİNİN GELİŞME NEDENLERİ</a:t>
            </a:r>
            <a:endParaRPr lang="tr-TR" dirty="0"/>
          </a:p>
        </p:txBody>
      </p:sp>
      <p:sp>
        <p:nvSpPr>
          <p:cNvPr id="3" name="İçerik Yer Tutucusu 2"/>
          <p:cNvSpPr>
            <a:spLocks noGrp="1"/>
          </p:cNvSpPr>
          <p:nvPr>
            <p:ph idx="1"/>
          </p:nvPr>
        </p:nvSpPr>
        <p:spPr>
          <a:xfrm>
            <a:off x="838200" y="914400"/>
            <a:ext cx="10515600" cy="5262563"/>
          </a:xfrm>
        </p:spPr>
        <p:txBody>
          <a:bodyPr>
            <a:normAutofit fontScale="92500" lnSpcReduction="20000"/>
          </a:bodyPr>
          <a:lstStyle/>
          <a:p>
            <a:pPr marL="0" indent="0">
              <a:buNone/>
            </a:pPr>
            <a:r>
              <a:rPr lang="tr-TR" dirty="0"/>
              <a:t>• Toplantı sayılarının artmasıyla birlikte bu alanda kariyer olanakları da artmıştır. Bir toplantıyı, talep edenlerin isteklerine uygun olacak şekilde baştan sona organize etme ve uygulama görevini üstlenen kişi ve kuruluşlar da ortaya çıkmıştır. </a:t>
            </a:r>
            <a:endParaRPr lang="tr-TR" dirty="0" smtClean="0"/>
          </a:p>
          <a:p>
            <a:pPr marL="0" indent="0">
              <a:buNone/>
            </a:pPr>
            <a:r>
              <a:rPr lang="tr-TR" dirty="0" smtClean="0"/>
              <a:t>• </a:t>
            </a:r>
            <a:r>
              <a:rPr lang="tr-TR" dirty="0"/>
              <a:t>Kongre katılımcılarına kolay ulaşım sağlanması için havaalanlarına yakın yerlerde, toplantı olanakları bulunan konaklama tesislerinin kurulması, </a:t>
            </a:r>
            <a:endParaRPr lang="tr-TR" dirty="0" smtClean="0"/>
          </a:p>
          <a:p>
            <a:pPr marL="0" indent="0">
              <a:buNone/>
            </a:pPr>
            <a:r>
              <a:rPr lang="tr-TR" dirty="0" smtClean="0"/>
              <a:t>• </a:t>
            </a:r>
            <a:r>
              <a:rPr lang="tr-TR" dirty="0"/>
              <a:t>Hava yolu taşımacılığında yaşanan teknolojik gelişmelerin ulaşım maliyetlerini önemli ölçüde düşürmesiyle birlikte kongrelere ve toplantılara katılımın daha düşük maliyetlerle gerçekleşebilmesi</a:t>
            </a:r>
            <a:r>
              <a:rPr lang="tr-TR" dirty="0" smtClean="0"/>
              <a:t>,</a:t>
            </a:r>
          </a:p>
          <a:p>
            <a:pPr marL="0" indent="0">
              <a:buNone/>
            </a:pPr>
            <a:r>
              <a:rPr lang="tr-TR" dirty="0"/>
              <a:t>• Görsel ve işitsel teknoloji ile elektronik alandaki gelişmelerin toplantı organizatörlerine, kongre konuşmacılarına ve katılımcılarına büyük kolaylıklar sağlaması, </a:t>
            </a:r>
            <a:endParaRPr lang="tr-TR" dirty="0" smtClean="0"/>
          </a:p>
          <a:p>
            <a:pPr marL="0" indent="0">
              <a:buNone/>
            </a:pPr>
            <a:r>
              <a:rPr lang="tr-TR" dirty="0" smtClean="0"/>
              <a:t>• </a:t>
            </a:r>
            <a:r>
              <a:rPr lang="tr-TR" dirty="0"/>
              <a:t>Turistik çekim merkezlerinde düzenlenen kongrelerde, delegelerin boş kalan zamanlarında gezi turları gibi çeşitli faaliyetleri de gerçekleştirme fırsatı verilmesi.</a:t>
            </a:r>
          </a:p>
        </p:txBody>
      </p:sp>
    </p:spTree>
    <p:extLst>
      <p:ext uri="{BB962C8B-B14F-4D97-AF65-F5344CB8AC3E}">
        <p14:creationId xmlns:p14="http://schemas.microsoft.com/office/powerpoint/2010/main" val="65460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6182"/>
          </a:xfrm>
        </p:spPr>
        <p:txBody>
          <a:bodyPr>
            <a:normAutofit/>
          </a:bodyPr>
          <a:lstStyle/>
          <a:p>
            <a:r>
              <a:rPr lang="tr-TR" sz="2800" dirty="0" smtClean="0">
                <a:solidFill>
                  <a:srgbClr val="C00000"/>
                </a:solidFill>
              </a:rPr>
              <a:t>KONGRE TURİZMİNİN ETKİLERİ</a:t>
            </a:r>
            <a:endParaRPr lang="tr-TR" sz="2800" dirty="0">
              <a:solidFill>
                <a:srgbClr val="C00000"/>
              </a:solidFill>
            </a:endParaRPr>
          </a:p>
        </p:txBody>
      </p:sp>
      <p:sp>
        <p:nvSpPr>
          <p:cNvPr id="3" name="İçerik Yer Tutucusu 2"/>
          <p:cNvSpPr>
            <a:spLocks noGrp="1"/>
          </p:cNvSpPr>
          <p:nvPr>
            <p:ph idx="1"/>
          </p:nvPr>
        </p:nvSpPr>
        <p:spPr>
          <a:xfrm>
            <a:off x="838200" y="981308"/>
            <a:ext cx="10515600" cy="5195655"/>
          </a:xfrm>
        </p:spPr>
        <p:txBody>
          <a:bodyPr>
            <a:normAutofit fontScale="70000" lnSpcReduction="20000"/>
          </a:bodyPr>
          <a:lstStyle/>
          <a:p>
            <a:pPr marL="0" indent="0">
              <a:buNone/>
            </a:pPr>
            <a:r>
              <a:rPr lang="tr-TR" b="1" u="sng" dirty="0" smtClean="0"/>
              <a:t>1-Ekonomik etkileri</a:t>
            </a:r>
          </a:p>
          <a:p>
            <a:pPr marL="0" indent="0">
              <a:buNone/>
            </a:pPr>
            <a:r>
              <a:rPr lang="tr-TR" dirty="0" smtClean="0">
                <a:solidFill>
                  <a:srgbClr val="C00000"/>
                </a:solidFill>
              </a:rPr>
              <a:t>Harcamalar;</a:t>
            </a:r>
          </a:p>
          <a:p>
            <a:pPr marL="0" indent="0">
              <a:buNone/>
            </a:pPr>
            <a:r>
              <a:rPr lang="tr-TR" dirty="0" smtClean="0"/>
              <a:t>a-Katılımcıların harcamaları</a:t>
            </a:r>
          </a:p>
          <a:p>
            <a:pPr marL="0" indent="0">
              <a:buNone/>
            </a:pPr>
            <a:r>
              <a:rPr lang="tr-TR" dirty="0" smtClean="0"/>
              <a:t>b-Dernek, kuruluş veya birlik harcamaları</a:t>
            </a:r>
          </a:p>
          <a:p>
            <a:pPr marL="0" indent="0">
              <a:buNone/>
            </a:pPr>
            <a:r>
              <a:rPr lang="tr-TR" dirty="0" smtClean="0"/>
              <a:t>c-Ticari fuar katılımcılarının harcamaları</a:t>
            </a:r>
            <a:endParaRPr lang="tr-TR" dirty="0"/>
          </a:p>
          <a:p>
            <a:pPr marL="0" indent="0">
              <a:buNone/>
            </a:pPr>
            <a:r>
              <a:rPr lang="tr-TR" dirty="0" smtClean="0"/>
              <a:t>Bir başka ayrıma göre;</a:t>
            </a:r>
          </a:p>
          <a:p>
            <a:pPr marL="0" indent="0">
              <a:buNone/>
            </a:pPr>
            <a:r>
              <a:rPr lang="tr-TR" dirty="0" smtClean="0"/>
              <a:t>a)Kongre organizatörlerinin yaptığı harcamalar</a:t>
            </a:r>
          </a:p>
          <a:p>
            <a:pPr marL="0" indent="0">
              <a:buNone/>
            </a:pPr>
            <a:r>
              <a:rPr lang="tr-TR" dirty="0" smtClean="0"/>
              <a:t>-Dokümantasyon harcamaları (promosyon materyalleri, konferansla ilgili açıklamalar, tebliğlerin kopyaları vb.)</a:t>
            </a:r>
          </a:p>
          <a:p>
            <a:pPr marL="0" indent="0">
              <a:buNone/>
            </a:pPr>
            <a:r>
              <a:rPr lang="tr-TR" dirty="0" smtClean="0"/>
              <a:t>-Kira harcamaları</a:t>
            </a:r>
          </a:p>
          <a:p>
            <a:pPr marL="0" indent="0">
              <a:buNone/>
            </a:pPr>
            <a:r>
              <a:rPr lang="tr-TR" dirty="0" smtClean="0"/>
              <a:t>-İkramlar</a:t>
            </a:r>
          </a:p>
          <a:p>
            <a:pPr marL="0" indent="0">
              <a:buNone/>
            </a:pPr>
            <a:r>
              <a:rPr lang="tr-TR" dirty="0" smtClean="0"/>
              <a:t>-Uzmanlar için yapılan harcamalar (ulaşım ,konaklama, ücretler vb.)</a:t>
            </a:r>
          </a:p>
          <a:p>
            <a:pPr marL="0" indent="0">
              <a:buNone/>
            </a:pPr>
            <a:r>
              <a:rPr lang="tr-TR" dirty="0" smtClean="0"/>
              <a:t>b)Katılımcıların yaptığı harcamalar</a:t>
            </a:r>
          </a:p>
          <a:p>
            <a:pPr marL="0" indent="0">
              <a:buNone/>
            </a:pPr>
            <a:r>
              <a:rPr lang="tr-TR" dirty="0" smtClean="0"/>
              <a:t>Öte yandan harcamalar değişik faktörlere bağlı olarak farklılık göstermektedir; Kongrenin türü, ulusal veya uluslararası olması, kongrenin düzenlendiği yerin fiyat seviyesi, katılımcının kongre konusuna yakınlık derecesi vb.</a:t>
            </a:r>
            <a:endParaRPr lang="tr-TR" dirty="0"/>
          </a:p>
        </p:txBody>
      </p:sp>
    </p:spTree>
    <p:extLst>
      <p:ext uri="{BB962C8B-B14F-4D97-AF65-F5344CB8AC3E}">
        <p14:creationId xmlns:p14="http://schemas.microsoft.com/office/powerpoint/2010/main" val="3025818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27334"/>
          </a:xfrm>
        </p:spPr>
        <p:txBody>
          <a:bodyPr/>
          <a:lstStyle/>
          <a:p>
            <a:r>
              <a:rPr lang="tr-TR" sz="2800" dirty="0">
                <a:solidFill>
                  <a:srgbClr val="C00000"/>
                </a:solidFill>
              </a:rPr>
              <a:t>KONGRE TURİZMİNİN ETKİLERİ</a:t>
            </a:r>
            <a:endParaRPr lang="tr-TR" dirty="0"/>
          </a:p>
        </p:txBody>
      </p:sp>
      <p:sp>
        <p:nvSpPr>
          <p:cNvPr id="3" name="İçerik Yer Tutucusu 2"/>
          <p:cNvSpPr>
            <a:spLocks noGrp="1"/>
          </p:cNvSpPr>
          <p:nvPr>
            <p:ph idx="1"/>
          </p:nvPr>
        </p:nvSpPr>
        <p:spPr>
          <a:xfrm>
            <a:off x="838200" y="992460"/>
            <a:ext cx="10515600" cy="5184503"/>
          </a:xfrm>
        </p:spPr>
        <p:txBody>
          <a:bodyPr>
            <a:normAutofit fontScale="77500" lnSpcReduction="20000"/>
          </a:bodyPr>
          <a:lstStyle/>
          <a:p>
            <a:pPr marL="0" indent="0">
              <a:buNone/>
            </a:pPr>
            <a:r>
              <a:rPr lang="tr-TR" b="1" u="sng" dirty="0" smtClean="0"/>
              <a:t>2-Sosyal ve kültürel etkileri</a:t>
            </a:r>
          </a:p>
          <a:p>
            <a:pPr marL="0" indent="0">
              <a:buNone/>
            </a:pPr>
            <a:r>
              <a:rPr lang="tr-TR" dirty="0" smtClean="0"/>
              <a:t>*Turizmde iki yönlü bir etkileşim söz konusudur.</a:t>
            </a:r>
          </a:p>
          <a:p>
            <a:pPr marL="0" indent="0">
              <a:buNone/>
            </a:pPr>
            <a:r>
              <a:rPr lang="tr-TR" dirty="0" smtClean="0"/>
              <a:t>*Turizm </a:t>
            </a:r>
            <a:r>
              <a:rPr lang="tr-TR" dirty="0" err="1" smtClean="0"/>
              <a:t>sosyo</a:t>
            </a:r>
            <a:r>
              <a:rPr lang="tr-TR" dirty="0" smtClean="0"/>
              <a:t>-ekonomik bir olaydır.</a:t>
            </a:r>
          </a:p>
          <a:p>
            <a:pPr marL="0" indent="0">
              <a:buNone/>
            </a:pPr>
            <a:r>
              <a:rPr lang="tr-TR" dirty="0" smtClean="0"/>
              <a:t>*Yabancı dil öğrenme etkinliğini arttırır.</a:t>
            </a:r>
          </a:p>
          <a:p>
            <a:pPr marL="0" indent="0">
              <a:buNone/>
            </a:pPr>
            <a:r>
              <a:rPr lang="tr-TR" dirty="0" smtClean="0"/>
              <a:t>*Giyim kuşamda etkileşimler meydana gelir.</a:t>
            </a:r>
          </a:p>
          <a:p>
            <a:pPr marL="0" indent="0">
              <a:buNone/>
            </a:pPr>
            <a:r>
              <a:rPr lang="tr-TR" dirty="0" smtClean="0"/>
              <a:t>*Tarihi ve kültürel değerlerin bakımı ve korunmasını arttırır.</a:t>
            </a:r>
          </a:p>
          <a:p>
            <a:pPr marL="0" indent="0">
              <a:buNone/>
            </a:pPr>
            <a:r>
              <a:rPr lang="tr-TR" dirty="0" smtClean="0"/>
              <a:t>*Şehrin tanınmasını sağlar.</a:t>
            </a:r>
          </a:p>
          <a:p>
            <a:pPr marL="0" indent="0">
              <a:buNone/>
            </a:pPr>
            <a:r>
              <a:rPr lang="tr-TR" dirty="0" smtClean="0"/>
              <a:t>*Önyargıların yok olmasına ve görüşlerin değişmesine yol açar.</a:t>
            </a:r>
          </a:p>
          <a:p>
            <a:pPr marL="0" indent="0">
              <a:buNone/>
            </a:pPr>
            <a:r>
              <a:rPr lang="tr-TR" b="1" u="sng" dirty="0" smtClean="0"/>
              <a:t>3-Diğer etkileri</a:t>
            </a:r>
          </a:p>
          <a:p>
            <a:pPr marL="0" indent="0">
              <a:buNone/>
            </a:pPr>
            <a:r>
              <a:rPr lang="tr-TR" dirty="0" smtClean="0"/>
              <a:t>*Düşük sezonda otel işletmelerinin kapanmasını engeller.</a:t>
            </a:r>
          </a:p>
          <a:p>
            <a:pPr marL="0" indent="0">
              <a:buNone/>
            </a:pPr>
            <a:r>
              <a:rPr lang="tr-TR" dirty="0" smtClean="0"/>
              <a:t>*Konaklama işletmelerindeki düşük sezon fiyatlarının düşmesini engeller.</a:t>
            </a:r>
          </a:p>
          <a:p>
            <a:pPr marL="0" indent="0">
              <a:buNone/>
            </a:pPr>
            <a:r>
              <a:rPr lang="tr-TR" dirty="0" smtClean="0"/>
              <a:t>*Katılımcı ve refakatçilerin sonrasında bu merkezlere tatile gelişini sağlar.</a:t>
            </a:r>
          </a:p>
          <a:p>
            <a:pPr marL="0" indent="0">
              <a:buNone/>
            </a:pPr>
            <a:endParaRPr lang="tr-TR" dirty="0"/>
          </a:p>
          <a:p>
            <a:pPr marL="0" indent="0">
              <a:buNone/>
            </a:pPr>
            <a:r>
              <a:rPr lang="tr-TR" dirty="0" smtClean="0"/>
              <a:t>Kaynak: Kongre Turizmi ve Fuar Organizasyonları, </a:t>
            </a:r>
            <a:r>
              <a:rPr lang="tr-TR" dirty="0" err="1" smtClean="0"/>
              <a:t>Yrd.Doç.Dr.Yusuf</a:t>
            </a:r>
            <a:r>
              <a:rPr lang="tr-TR" dirty="0" smtClean="0"/>
              <a:t> </a:t>
            </a:r>
            <a:r>
              <a:rPr lang="tr-TR" smtClean="0"/>
              <a:t>Aymankuy</a:t>
            </a:r>
            <a:endParaRPr lang="tr-TR" dirty="0"/>
          </a:p>
        </p:txBody>
      </p:sp>
    </p:spTree>
    <p:extLst>
      <p:ext uri="{BB962C8B-B14F-4D97-AF65-F5344CB8AC3E}">
        <p14:creationId xmlns:p14="http://schemas.microsoft.com/office/powerpoint/2010/main" val="22372086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626</Words>
  <Application>Microsoft Office PowerPoint</Application>
  <PresentationFormat>Geniş ekran</PresentationFormat>
  <Paragraphs>84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KONGRE VE FUAR YÖNETİMİ</vt:lpstr>
      <vt:lpstr>KONGRE VE TOPLANTILARIN SINIFLANDIRILMASI</vt:lpstr>
      <vt:lpstr>KONGRE VE TOPLANTILARIN SINIFLANDIRILMASI</vt:lpstr>
      <vt:lpstr>KONGRE TURİZMİNİN GELİŞME NEDENLERİ</vt:lpstr>
      <vt:lpstr>KONGRE TURİZMİNİN GELİŞME NEDENLERİ</vt:lpstr>
      <vt:lpstr>KONGRE TURİZMİNİN GELİŞME NEDENLERİ</vt:lpstr>
      <vt:lpstr>KONGRE TURİZMİNİN ETKİLERİ</vt:lpstr>
      <vt:lpstr>KONGRE TURİZMİNİN ETKİLERİ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seyitAliçelik</dc:creator>
  <cp:lastModifiedBy>seyitAliçelik</cp:lastModifiedBy>
  <cp:revision>40</cp:revision>
  <dcterms:created xsi:type="dcterms:W3CDTF">2024-02-21T10:38:29Z</dcterms:created>
  <dcterms:modified xsi:type="dcterms:W3CDTF">2024-03-01T12:14:50Z</dcterms:modified>
</cp:coreProperties>
</file>