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6" r:id="rId3"/>
    <p:sldId id="290" r:id="rId4"/>
    <p:sldId id="291" r:id="rId5"/>
    <p:sldId id="292" r:id="rId6"/>
    <p:sldId id="293" r:id="rId7"/>
    <p:sldId id="294" r:id="rId8"/>
    <p:sldId id="295" r:id="rId9"/>
    <p:sldId id="296" r:id="rId10"/>
    <p:sldId id="297" r:id="rId11"/>
    <p:sldId id="298" r:id="rId12"/>
    <p:sldId id="299" r:id="rId13"/>
    <p:sldId id="300" r:id="rId14"/>
    <p:sldId id="301" r:id="rId15"/>
    <p:sldId id="302" r:id="rId16"/>
    <p:sldId id="303" r:id="rId1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Orta Stil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70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66E8AE29-AF5E-4A25-9BC7-9C5FE47D315B}" type="datetimeFigureOut">
              <a:rPr lang="tr-TR" smtClean="0"/>
              <a:t>20.03.2024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2D9757C-E6AE-4879-AC1A-6BE1F7AE87C3}" type="slidenum">
              <a:rPr lang="tr-TR" smtClean="0"/>
              <a:t>‹#›</a:t>
            </a:fld>
            <a:endParaRPr lang="tr-TR"/>
          </a:p>
        </p:txBody>
      </p:sp>
    </p:spTree>
    <p:extLst>
      <p:ext uri="{BB962C8B-B14F-4D97-AF65-F5344CB8AC3E}">
        <p14:creationId xmlns:p14="http://schemas.microsoft.com/office/powerpoint/2010/main" val="6953698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6E8AE29-AF5E-4A25-9BC7-9C5FE47D315B}" type="datetimeFigureOut">
              <a:rPr lang="tr-TR" smtClean="0"/>
              <a:t>20.03.2024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2D9757C-E6AE-4879-AC1A-6BE1F7AE87C3}" type="slidenum">
              <a:rPr lang="tr-TR" smtClean="0"/>
              <a:t>‹#›</a:t>
            </a:fld>
            <a:endParaRPr lang="tr-TR"/>
          </a:p>
        </p:txBody>
      </p:sp>
    </p:spTree>
    <p:extLst>
      <p:ext uri="{BB962C8B-B14F-4D97-AF65-F5344CB8AC3E}">
        <p14:creationId xmlns:p14="http://schemas.microsoft.com/office/powerpoint/2010/main" val="38943719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6E8AE29-AF5E-4A25-9BC7-9C5FE47D315B}" type="datetimeFigureOut">
              <a:rPr lang="tr-TR" smtClean="0"/>
              <a:t>20.03.2024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2D9757C-E6AE-4879-AC1A-6BE1F7AE87C3}" type="slidenum">
              <a:rPr lang="tr-TR" smtClean="0"/>
              <a:t>‹#›</a:t>
            </a:fld>
            <a:endParaRPr lang="tr-TR"/>
          </a:p>
        </p:txBody>
      </p:sp>
    </p:spTree>
    <p:extLst>
      <p:ext uri="{BB962C8B-B14F-4D97-AF65-F5344CB8AC3E}">
        <p14:creationId xmlns:p14="http://schemas.microsoft.com/office/powerpoint/2010/main" val="20349247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6E8AE29-AF5E-4A25-9BC7-9C5FE47D315B}" type="datetimeFigureOut">
              <a:rPr lang="tr-TR" smtClean="0"/>
              <a:t>20.03.2024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2D9757C-E6AE-4879-AC1A-6BE1F7AE87C3}" type="slidenum">
              <a:rPr lang="tr-TR" smtClean="0"/>
              <a:t>‹#›</a:t>
            </a:fld>
            <a:endParaRPr lang="tr-TR"/>
          </a:p>
        </p:txBody>
      </p:sp>
    </p:spTree>
    <p:extLst>
      <p:ext uri="{BB962C8B-B14F-4D97-AF65-F5344CB8AC3E}">
        <p14:creationId xmlns:p14="http://schemas.microsoft.com/office/powerpoint/2010/main" val="6061971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66E8AE29-AF5E-4A25-9BC7-9C5FE47D315B}" type="datetimeFigureOut">
              <a:rPr lang="tr-TR" smtClean="0"/>
              <a:t>20.03.2024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2D9757C-E6AE-4879-AC1A-6BE1F7AE87C3}" type="slidenum">
              <a:rPr lang="tr-TR" smtClean="0"/>
              <a:t>‹#›</a:t>
            </a:fld>
            <a:endParaRPr lang="tr-TR"/>
          </a:p>
        </p:txBody>
      </p:sp>
    </p:spTree>
    <p:extLst>
      <p:ext uri="{BB962C8B-B14F-4D97-AF65-F5344CB8AC3E}">
        <p14:creationId xmlns:p14="http://schemas.microsoft.com/office/powerpoint/2010/main" val="34405195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66E8AE29-AF5E-4A25-9BC7-9C5FE47D315B}" type="datetimeFigureOut">
              <a:rPr lang="tr-TR" smtClean="0"/>
              <a:t>20.03.2024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2D9757C-E6AE-4879-AC1A-6BE1F7AE87C3}" type="slidenum">
              <a:rPr lang="tr-TR" smtClean="0"/>
              <a:t>‹#›</a:t>
            </a:fld>
            <a:endParaRPr lang="tr-TR"/>
          </a:p>
        </p:txBody>
      </p:sp>
    </p:spTree>
    <p:extLst>
      <p:ext uri="{BB962C8B-B14F-4D97-AF65-F5344CB8AC3E}">
        <p14:creationId xmlns:p14="http://schemas.microsoft.com/office/powerpoint/2010/main" val="8773479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66E8AE29-AF5E-4A25-9BC7-9C5FE47D315B}" type="datetimeFigureOut">
              <a:rPr lang="tr-TR" smtClean="0"/>
              <a:t>20.03.2024</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82D9757C-E6AE-4879-AC1A-6BE1F7AE87C3}" type="slidenum">
              <a:rPr lang="tr-TR" smtClean="0"/>
              <a:t>‹#›</a:t>
            </a:fld>
            <a:endParaRPr lang="tr-TR"/>
          </a:p>
        </p:txBody>
      </p:sp>
    </p:spTree>
    <p:extLst>
      <p:ext uri="{BB962C8B-B14F-4D97-AF65-F5344CB8AC3E}">
        <p14:creationId xmlns:p14="http://schemas.microsoft.com/office/powerpoint/2010/main" val="31374851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66E8AE29-AF5E-4A25-9BC7-9C5FE47D315B}" type="datetimeFigureOut">
              <a:rPr lang="tr-TR" smtClean="0"/>
              <a:t>20.03.2024</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82D9757C-E6AE-4879-AC1A-6BE1F7AE87C3}" type="slidenum">
              <a:rPr lang="tr-TR" smtClean="0"/>
              <a:t>‹#›</a:t>
            </a:fld>
            <a:endParaRPr lang="tr-TR"/>
          </a:p>
        </p:txBody>
      </p:sp>
    </p:spTree>
    <p:extLst>
      <p:ext uri="{BB962C8B-B14F-4D97-AF65-F5344CB8AC3E}">
        <p14:creationId xmlns:p14="http://schemas.microsoft.com/office/powerpoint/2010/main" val="1397724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6E8AE29-AF5E-4A25-9BC7-9C5FE47D315B}" type="datetimeFigureOut">
              <a:rPr lang="tr-TR" smtClean="0"/>
              <a:t>20.03.2024</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82D9757C-E6AE-4879-AC1A-6BE1F7AE87C3}" type="slidenum">
              <a:rPr lang="tr-TR" smtClean="0"/>
              <a:t>‹#›</a:t>
            </a:fld>
            <a:endParaRPr lang="tr-TR"/>
          </a:p>
        </p:txBody>
      </p:sp>
    </p:spTree>
    <p:extLst>
      <p:ext uri="{BB962C8B-B14F-4D97-AF65-F5344CB8AC3E}">
        <p14:creationId xmlns:p14="http://schemas.microsoft.com/office/powerpoint/2010/main" val="17740143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66E8AE29-AF5E-4A25-9BC7-9C5FE47D315B}" type="datetimeFigureOut">
              <a:rPr lang="tr-TR" smtClean="0"/>
              <a:t>20.03.2024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2D9757C-E6AE-4879-AC1A-6BE1F7AE87C3}" type="slidenum">
              <a:rPr lang="tr-TR" smtClean="0"/>
              <a:t>‹#›</a:t>
            </a:fld>
            <a:endParaRPr lang="tr-TR"/>
          </a:p>
        </p:txBody>
      </p:sp>
    </p:spTree>
    <p:extLst>
      <p:ext uri="{BB962C8B-B14F-4D97-AF65-F5344CB8AC3E}">
        <p14:creationId xmlns:p14="http://schemas.microsoft.com/office/powerpoint/2010/main" val="10526447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66E8AE29-AF5E-4A25-9BC7-9C5FE47D315B}" type="datetimeFigureOut">
              <a:rPr lang="tr-TR" smtClean="0"/>
              <a:t>20.03.2024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2D9757C-E6AE-4879-AC1A-6BE1F7AE87C3}" type="slidenum">
              <a:rPr lang="tr-TR" smtClean="0"/>
              <a:t>‹#›</a:t>
            </a:fld>
            <a:endParaRPr lang="tr-TR"/>
          </a:p>
        </p:txBody>
      </p:sp>
    </p:spTree>
    <p:extLst>
      <p:ext uri="{BB962C8B-B14F-4D97-AF65-F5344CB8AC3E}">
        <p14:creationId xmlns:p14="http://schemas.microsoft.com/office/powerpoint/2010/main" val="4341778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E8AE29-AF5E-4A25-9BC7-9C5FE47D315B}" type="datetimeFigureOut">
              <a:rPr lang="tr-TR" smtClean="0"/>
              <a:t>20.03.2024</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D9757C-E6AE-4879-AC1A-6BE1F7AE87C3}" type="slidenum">
              <a:rPr lang="tr-TR" smtClean="0"/>
              <a:t>‹#›</a:t>
            </a:fld>
            <a:endParaRPr lang="tr-TR"/>
          </a:p>
        </p:txBody>
      </p:sp>
    </p:spTree>
    <p:extLst>
      <p:ext uri="{BB962C8B-B14F-4D97-AF65-F5344CB8AC3E}">
        <p14:creationId xmlns:p14="http://schemas.microsoft.com/office/powerpoint/2010/main" val="8089283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1431266"/>
          </a:xfrm>
        </p:spPr>
        <p:txBody>
          <a:bodyPr>
            <a:normAutofit/>
          </a:bodyPr>
          <a:lstStyle/>
          <a:p>
            <a:r>
              <a:rPr lang="tr-TR" sz="4800" dirty="0" smtClean="0">
                <a:solidFill>
                  <a:srgbClr val="FF0000"/>
                </a:solidFill>
              </a:rPr>
              <a:t>KONGRE VE FUAR YÖNETİMİ</a:t>
            </a:r>
            <a:endParaRPr lang="tr-TR" sz="4800" dirty="0">
              <a:solidFill>
                <a:srgbClr val="FF0000"/>
              </a:solidFill>
            </a:endParaRPr>
          </a:p>
        </p:txBody>
      </p:sp>
      <p:sp>
        <p:nvSpPr>
          <p:cNvPr id="3" name="Alt Başlık 2"/>
          <p:cNvSpPr>
            <a:spLocks noGrp="1"/>
          </p:cNvSpPr>
          <p:nvPr>
            <p:ph type="subTitle" idx="1"/>
          </p:nvPr>
        </p:nvSpPr>
        <p:spPr>
          <a:xfrm>
            <a:off x="1524000" y="2732049"/>
            <a:ext cx="9144000" cy="2525751"/>
          </a:xfrm>
        </p:spPr>
        <p:txBody>
          <a:bodyPr/>
          <a:lstStyle/>
          <a:p>
            <a:r>
              <a:rPr lang="tr-TR" dirty="0" smtClean="0"/>
              <a:t>6-HAFTA</a:t>
            </a:r>
            <a:endParaRPr lang="tr-TR" dirty="0" smtClean="0"/>
          </a:p>
          <a:p>
            <a:pPr algn="l"/>
            <a:r>
              <a:rPr lang="tr-TR" dirty="0" smtClean="0"/>
              <a:t>-</a:t>
            </a:r>
            <a:r>
              <a:rPr lang="en-US" altLang="zh-CN" sz="3000" b="1" dirty="0">
                <a:solidFill>
                  <a:srgbClr val="000000"/>
                </a:solidFill>
                <a:latin typeface="Times New Roman"/>
                <a:ea typeface="Times New Roman"/>
              </a:rPr>
              <a:t> </a:t>
            </a:r>
            <a:r>
              <a:rPr lang="en-US" altLang="zh-CN" sz="3000" b="1" dirty="0" err="1">
                <a:solidFill>
                  <a:srgbClr val="000000"/>
                </a:solidFill>
                <a:latin typeface="Times New Roman"/>
                <a:ea typeface="Times New Roman"/>
              </a:rPr>
              <a:t>Kongre</a:t>
            </a:r>
            <a:r>
              <a:rPr lang="en-US" altLang="zh-CN" sz="3000" b="1" dirty="0">
                <a:solidFill>
                  <a:srgbClr val="000000"/>
                </a:solidFill>
                <a:latin typeface="Times New Roman"/>
                <a:ea typeface="宋体" panose="02010600030101010101" pitchFamily="2" charset="-122"/>
                <a:cs typeface="Times New Roman"/>
              </a:rPr>
              <a:t> </a:t>
            </a:r>
            <a:r>
              <a:rPr lang="en-US" altLang="zh-CN" sz="3000" b="1" dirty="0" err="1">
                <a:solidFill>
                  <a:srgbClr val="000000"/>
                </a:solidFill>
                <a:latin typeface="Times New Roman"/>
                <a:ea typeface="Times New Roman"/>
              </a:rPr>
              <a:t>Organizasyonu</a:t>
            </a:r>
            <a:r>
              <a:rPr lang="en-US" altLang="zh-CN" sz="3000" b="1" spc="-55" dirty="0">
                <a:solidFill>
                  <a:srgbClr val="000000"/>
                </a:solidFill>
                <a:latin typeface="Times New Roman"/>
                <a:ea typeface="宋体" panose="02010600030101010101" pitchFamily="2" charset="-122"/>
                <a:cs typeface="Times New Roman"/>
              </a:rPr>
              <a:t> </a:t>
            </a:r>
            <a:r>
              <a:rPr lang="en-US" altLang="zh-CN" sz="3000" b="1" dirty="0" err="1">
                <a:solidFill>
                  <a:srgbClr val="000000"/>
                </a:solidFill>
                <a:latin typeface="Times New Roman"/>
                <a:ea typeface="Times New Roman"/>
              </a:rPr>
              <a:t>Planlaması</a:t>
            </a:r>
            <a:endParaRPr lang="tr-TR" dirty="0" smtClean="0"/>
          </a:p>
        </p:txBody>
      </p:sp>
    </p:spTree>
    <p:extLst>
      <p:ext uri="{BB962C8B-B14F-4D97-AF65-F5344CB8AC3E}">
        <p14:creationId xmlns:p14="http://schemas.microsoft.com/office/powerpoint/2010/main" val="9885207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627334"/>
          </a:xfrm>
        </p:spPr>
        <p:txBody>
          <a:bodyPr/>
          <a:lstStyle/>
          <a:p>
            <a:r>
              <a:rPr lang="tr-TR" sz="2800" b="1" dirty="0">
                <a:solidFill>
                  <a:srgbClr val="FF0000"/>
                </a:solidFill>
              </a:rPr>
              <a:t>E-Tanıtma Faaliyetleri</a:t>
            </a:r>
            <a:endParaRPr lang="tr-TR" dirty="0"/>
          </a:p>
        </p:txBody>
      </p:sp>
      <p:sp>
        <p:nvSpPr>
          <p:cNvPr id="3" name="İçerik Yer Tutucusu 2"/>
          <p:cNvSpPr>
            <a:spLocks noGrp="1"/>
          </p:cNvSpPr>
          <p:nvPr>
            <p:ph idx="1"/>
          </p:nvPr>
        </p:nvSpPr>
        <p:spPr>
          <a:xfrm>
            <a:off x="838200" y="880946"/>
            <a:ext cx="10515600" cy="5296017"/>
          </a:xfrm>
        </p:spPr>
        <p:txBody>
          <a:bodyPr>
            <a:normAutofit/>
          </a:bodyPr>
          <a:lstStyle/>
          <a:p>
            <a:pPr marL="0" indent="0">
              <a:buNone/>
            </a:pPr>
            <a:r>
              <a:rPr lang="tr-TR" dirty="0" smtClean="0"/>
              <a:t>*Mikro </a:t>
            </a:r>
            <a:r>
              <a:rPr lang="tr-TR" dirty="0"/>
              <a:t>Tanıtım, organizatörün kongreye katılımı arttırmak için yaptığı </a:t>
            </a:r>
            <a:r>
              <a:rPr lang="tr-TR" dirty="0" smtClean="0"/>
              <a:t>tanıtım </a:t>
            </a:r>
            <a:endParaRPr lang="tr-TR" dirty="0"/>
          </a:p>
          <a:p>
            <a:pPr marL="0" indent="0">
              <a:buNone/>
            </a:pPr>
            <a:r>
              <a:rPr lang="tr-TR" dirty="0"/>
              <a:t>faaliyetleridir.</a:t>
            </a:r>
          </a:p>
          <a:p>
            <a:pPr marL="0" indent="0">
              <a:buNone/>
            </a:pPr>
            <a:r>
              <a:rPr lang="tr-TR" dirty="0" smtClean="0"/>
              <a:t>*Kongre </a:t>
            </a:r>
            <a:r>
              <a:rPr lang="tr-TR" dirty="0"/>
              <a:t>organizasyon işletmeleri, kongre ile ilgili hazırlanan broşür, afiş vb. </a:t>
            </a:r>
            <a:r>
              <a:rPr lang="tr-TR" dirty="0" smtClean="0"/>
              <a:t>basılı materyalleri</a:t>
            </a:r>
            <a:r>
              <a:rPr lang="tr-TR" dirty="0"/>
              <a:t>, kongrenin hedef kitlesine ya da potansiyel katılımcılara posta ve kargo ile dağım hizmeti sunmaktadırlar.</a:t>
            </a:r>
          </a:p>
          <a:p>
            <a:pPr marL="0" indent="0">
              <a:buNone/>
            </a:pPr>
            <a:r>
              <a:rPr lang="tr-TR" dirty="0" smtClean="0"/>
              <a:t>*İnternet </a:t>
            </a:r>
            <a:r>
              <a:rPr lang="tr-TR" dirty="0"/>
              <a:t>ve teknolojinin gelişimi kongre ile ilgili bazı tanıtım ve </a:t>
            </a:r>
            <a:r>
              <a:rPr lang="tr-TR" dirty="0" smtClean="0"/>
              <a:t>bilgilendirme faaliyetlerinin </a:t>
            </a:r>
            <a:r>
              <a:rPr lang="tr-TR" dirty="0"/>
              <a:t>elektronik ortama (e-davetiyelerin mail adreslerine gönderimi, önemli tarihlerin cep telefonlarına SMS olarak gönderimi) kaymasına neden olmaktadır.</a:t>
            </a:r>
          </a:p>
        </p:txBody>
      </p:sp>
    </p:spTree>
    <p:extLst>
      <p:ext uri="{BB962C8B-B14F-4D97-AF65-F5344CB8AC3E}">
        <p14:creationId xmlns:p14="http://schemas.microsoft.com/office/powerpoint/2010/main" val="3382198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560426"/>
          </a:xfrm>
        </p:spPr>
        <p:txBody>
          <a:bodyPr/>
          <a:lstStyle/>
          <a:p>
            <a:r>
              <a:rPr lang="tr-TR" sz="2800" b="1" dirty="0">
                <a:solidFill>
                  <a:srgbClr val="FF0000"/>
                </a:solidFill>
              </a:rPr>
              <a:t>E-Tanıtma Faaliyetleri</a:t>
            </a:r>
            <a:endParaRPr lang="tr-TR" dirty="0"/>
          </a:p>
        </p:txBody>
      </p:sp>
      <p:sp>
        <p:nvSpPr>
          <p:cNvPr id="3" name="İçerik Yer Tutucusu 2"/>
          <p:cNvSpPr>
            <a:spLocks noGrp="1"/>
          </p:cNvSpPr>
          <p:nvPr>
            <p:ph idx="1"/>
          </p:nvPr>
        </p:nvSpPr>
        <p:spPr>
          <a:xfrm>
            <a:off x="838200" y="925552"/>
            <a:ext cx="10515600" cy="5251411"/>
          </a:xfrm>
        </p:spPr>
        <p:txBody>
          <a:bodyPr>
            <a:normAutofit fontScale="85000" lnSpcReduction="20000"/>
          </a:bodyPr>
          <a:lstStyle/>
          <a:p>
            <a:pPr marL="0" indent="0">
              <a:buNone/>
            </a:pPr>
            <a:r>
              <a:rPr lang="tr-TR" u="sng" dirty="0" smtClean="0">
                <a:solidFill>
                  <a:srgbClr val="FF0000"/>
                </a:solidFill>
              </a:rPr>
              <a:t>Tanıtma </a:t>
            </a:r>
            <a:r>
              <a:rPr lang="tr-TR" u="sng" dirty="0">
                <a:solidFill>
                  <a:srgbClr val="FF0000"/>
                </a:solidFill>
              </a:rPr>
              <a:t>faaliyetlerinde kullanılacak araçlar şunlardır:</a:t>
            </a:r>
          </a:p>
          <a:p>
            <a:r>
              <a:rPr lang="tr-TR" dirty="0" smtClean="0"/>
              <a:t>Dış </a:t>
            </a:r>
            <a:r>
              <a:rPr lang="tr-TR" dirty="0"/>
              <a:t>basın ilanları,</a:t>
            </a:r>
          </a:p>
          <a:p>
            <a:r>
              <a:rPr lang="tr-TR" dirty="0" smtClean="0"/>
              <a:t> </a:t>
            </a:r>
            <a:r>
              <a:rPr lang="tr-TR" dirty="0"/>
              <a:t>iç basın ilanları,</a:t>
            </a:r>
          </a:p>
          <a:p>
            <a:r>
              <a:rPr lang="tr-TR" dirty="0" smtClean="0"/>
              <a:t>gazete </a:t>
            </a:r>
            <a:r>
              <a:rPr lang="tr-TR" dirty="0"/>
              <a:t>ve dergi ilanları,</a:t>
            </a:r>
          </a:p>
          <a:p>
            <a:r>
              <a:rPr lang="tr-TR" dirty="0" smtClean="0"/>
              <a:t>röportaj </a:t>
            </a:r>
            <a:r>
              <a:rPr lang="tr-TR" dirty="0"/>
              <a:t>ve sponsorluk programları,</a:t>
            </a:r>
          </a:p>
          <a:p>
            <a:r>
              <a:rPr lang="tr-TR" dirty="0" smtClean="0"/>
              <a:t>yurt </a:t>
            </a:r>
            <a:r>
              <a:rPr lang="tr-TR" dirty="0"/>
              <a:t>içi ve yurt dışı tanıtım gezileri,</a:t>
            </a:r>
          </a:p>
          <a:p>
            <a:r>
              <a:rPr lang="tr-TR" dirty="0" smtClean="0"/>
              <a:t>kongre </a:t>
            </a:r>
            <a:r>
              <a:rPr lang="tr-TR" dirty="0"/>
              <a:t>ve fuar katılım,</a:t>
            </a:r>
          </a:p>
          <a:p>
            <a:r>
              <a:rPr lang="tr-TR" dirty="0" smtClean="0"/>
              <a:t>basın </a:t>
            </a:r>
            <a:r>
              <a:rPr lang="tr-TR" dirty="0"/>
              <a:t>bültenleri, basın toplantıları,</a:t>
            </a:r>
          </a:p>
          <a:p>
            <a:r>
              <a:rPr lang="tr-TR" dirty="0" smtClean="0"/>
              <a:t>düzenlenmekte </a:t>
            </a:r>
            <a:r>
              <a:rPr lang="tr-TR" dirty="0"/>
              <a:t>olan kongrelerde gelecek kongrelerin tanıtımı,</a:t>
            </a:r>
          </a:p>
          <a:p>
            <a:r>
              <a:rPr lang="tr-TR" dirty="0" smtClean="0"/>
              <a:t>üniversiteler </a:t>
            </a:r>
            <a:r>
              <a:rPr lang="tr-TR" dirty="0"/>
              <a:t>aracılığıyla tanıtım,</a:t>
            </a:r>
          </a:p>
          <a:p>
            <a:r>
              <a:rPr lang="tr-TR" dirty="0" smtClean="0"/>
              <a:t>ulusal </a:t>
            </a:r>
            <a:r>
              <a:rPr lang="tr-TR" dirty="0"/>
              <a:t>ve uluslar arası çeşitli resmi/özel kurum ve kuruluşlar aracılığıyla tanıtım,</a:t>
            </a:r>
          </a:p>
          <a:p>
            <a:r>
              <a:rPr lang="tr-TR" dirty="0" smtClean="0"/>
              <a:t> </a:t>
            </a:r>
            <a:r>
              <a:rPr lang="tr-TR" dirty="0"/>
              <a:t>tanıtıcı posterlerin basımı,</a:t>
            </a:r>
          </a:p>
          <a:p>
            <a:r>
              <a:rPr lang="tr-TR" dirty="0" smtClean="0"/>
              <a:t>duyuruyu </a:t>
            </a:r>
            <a:r>
              <a:rPr lang="tr-TR" dirty="0"/>
              <a:t>potansiyel katılımcıya göndererek tanıtımdır.</a:t>
            </a:r>
          </a:p>
          <a:p>
            <a:endParaRPr lang="tr-TR" dirty="0"/>
          </a:p>
        </p:txBody>
      </p:sp>
    </p:spTree>
    <p:extLst>
      <p:ext uri="{BB962C8B-B14F-4D97-AF65-F5344CB8AC3E}">
        <p14:creationId xmlns:p14="http://schemas.microsoft.com/office/powerpoint/2010/main" val="22363049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582729"/>
          </a:xfrm>
        </p:spPr>
        <p:txBody>
          <a:bodyPr/>
          <a:lstStyle/>
          <a:p>
            <a:r>
              <a:rPr lang="tr-TR" sz="2800" b="1" dirty="0">
                <a:solidFill>
                  <a:srgbClr val="FF0000"/>
                </a:solidFill>
              </a:rPr>
              <a:t>E-Tanıtma Faaliyetleri</a:t>
            </a:r>
            <a:endParaRPr lang="tr-TR" dirty="0"/>
          </a:p>
        </p:txBody>
      </p:sp>
      <p:sp>
        <p:nvSpPr>
          <p:cNvPr id="3" name="İçerik Yer Tutucusu 2"/>
          <p:cNvSpPr>
            <a:spLocks noGrp="1"/>
          </p:cNvSpPr>
          <p:nvPr>
            <p:ph idx="1"/>
          </p:nvPr>
        </p:nvSpPr>
        <p:spPr>
          <a:xfrm>
            <a:off x="838200" y="947854"/>
            <a:ext cx="10515600" cy="5229109"/>
          </a:xfrm>
        </p:spPr>
        <p:txBody>
          <a:bodyPr>
            <a:normAutofit/>
          </a:bodyPr>
          <a:lstStyle/>
          <a:p>
            <a:pPr marL="0" indent="0">
              <a:buNone/>
            </a:pPr>
            <a:endParaRPr lang="tr-TR" dirty="0" smtClean="0">
              <a:solidFill>
                <a:srgbClr val="FF0000"/>
              </a:solidFill>
            </a:endParaRPr>
          </a:p>
          <a:p>
            <a:pPr marL="0" indent="0">
              <a:buNone/>
            </a:pPr>
            <a:r>
              <a:rPr lang="tr-TR" dirty="0" smtClean="0">
                <a:solidFill>
                  <a:srgbClr val="FF0000"/>
                </a:solidFill>
              </a:rPr>
              <a:t>*Tasarım </a:t>
            </a:r>
            <a:r>
              <a:rPr lang="tr-TR" dirty="0">
                <a:solidFill>
                  <a:srgbClr val="FF0000"/>
                </a:solidFill>
              </a:rPr>
              <a:t>uygulamaları</a:t>
            </a:r>
            <a:r>
              <a:rPr lang="tr-TR" dirty="0"/>
              <a:t>; kongreye özel logo yaratılması, kongre alanı </a:t>
            </a:r>
            <a:r>
              <a:rPr lang="tr-TR" dirty="0" smtClean="0"/>
              <a:t>yerleşim planları</a:t>
            </a:r>
            <a:r>
              <a:rPr lang="tr-TR" dirty="0"/>
              <a:t>, sahne, kayıt ve sergi alanlarının tasarımı gibi kongre ile ilgili tüm önemli öğelerin görsel bir bütünlük içerisinde sunulması hizmetidir. Kongrelerde görsel sunum önemli olduğu için tasarın uygulamaları da önemli olmaktadır.</a:t>
            </a:r>
          </a:p>
          <a:p>
            <a:pPr marL="0" indent="0">
              <a:buNone/>
            </a:pPr>
            <a:r>
              <a:rPr lang="tr-TR" dirty="0" smtClean="0">
                <a:solidFill>
                  <a:srgbClr val="FF0000"/>
                </a:solidFill>
              </a:rPr>
              <a:t>*Kongre </a:t>
            </a:r>
            <a:r>
              <a:rPr lang="tr-TR" dirty="0">
                <a:solidFill>
                  <a:srgbClr val="FF0000"/>
                </a:solidFill>
              </a:rPr>
              <a:t>organizasyon işletmeleri</a:t>
            </a:r>
            <a:r>
              <a:rPr lang="tr-TR" dirty="0"/>
              <a:t>, web sayfası vasıtasıyla (etkileşimli </a:t>
            </a:r>
            <a:r>
              <a:rPr lang="tr-TR" dirty="0" smtClean="0"/>
              <a:t>interaktif kongre </a:t>
            </a:r>
            <a:r>
              <a:rPr lang="tr-TR" dirty="0"/>
              <a:t>web sayfaları ile); kayıt, konaklama ve transfer rezervasyonları, bildiri ve sunum gönderimleri, ücret ödemeleri gibi birçok işlemin online olarak gerçekleştirilmesi olanağını sunmaktadırlar.</a:t>
            </a:r>
          </a:p>
        </p:txBody>
      </p:sp>
    </p:spTree>
    <p:extLst>
      <p:ext uri="{BB962C8B-B14F-4D97-AF65-F5344CB8AC3E}">
        <p14:creationId xmlns:p14="http://schemas.microsoft.com/office/powerpoint/2010/main" val="18845986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738846"/>
          </a:xfrm>
        </p:spPr>
        <p:txBody>
          <a:bodyPr/>
          <a:lstStyle/>
          <a:p>
            <a:r>
              <a:rPr lang="tr-TR" b="1" dirty="0">
                <a:solidFill>
                  <a:srgbClr val="FF0000"/>
                </a:solidFill>
              </a:rPr>
              <a:t>F-Personel İhtiyacı</a:t>
            </a:r>
          </a:p>
        </p:txBody>
      </p:sp>
      <p:sp>
        <p:nvSpPr>
          <p:cNvPr id="3" name="İçerik Yer Tutucusu 2"/>
          <p:cNvSpPr>
            <a:spLocks noGrp="1"/>
          </p:cNvSpPr>
          <p:nvPr>
            <p:ph idx="1"/>
          </p:nvPr>
        </p:nvSpPr>
        <p:spPr>
          <a:xfrm>
            <a:off x="838200" y="1003610"/>
            <a:ext cx="10515600" cy="5173353"/>
          </a:xfrm>
        </p:spPr>
        <p:txBody>
          <a:bodyPr>
            <a:normAutofit fontScale="70000" lnSpcReduction="20000"/>
          </a:bodyPr>
          <a:lstStyle/>
          <a:p>
            <a:pPr marL="0" indent="0">
              <a:buNone/>
            </a:pPr>
            <a:r>
              <a:rPr lang="tr-TR" dirty="0" smtClean="0"/>
              <a:t>*Bir </a:t>
            </a:r>
            <a:r>
              <a:rPr lang="tr-TR" dirty="0"/>
              <a:t>ülke veya şehrin kongre merkezi olarak seçilmesindeki etkenlerden biri </a:t>
            </a:r>
            <a:r>
              <a:rPr lang="tr-TR" dirty="0" smtClean="0"/>
              <a:t>de deneyimli </a:t>
            </a:r>
            <a:r>
              <a:rPr lang="tr-TR" dirty="0"/>
              <a:t>personelin olup olmamasıdır.</a:t>
            </a:r>
          </a:p>
          <a:p>
            <a:pPr marL="0" indent="0">
              <a:buNone/>
            </a:pPr>
            <a:r>
              <a:rPr lang="tr-TR" dirty="0" smtClean="0"/>
              <a:t>*Kongreye </a:t>
            </a:r>
            <a:r>
              <a:rPr lang="tr-TR" dirty="0"/>
              <a:t>katılan kişiler gelir düzeyleri yüksek ve belirli bir eğitime </a:t>
            </a:r>
            <a:r>
              <a:rPr lang="tr-TR" dirty="0" smtClean="0"/>
              <a:t>sahip kişilerdir</a:t>
            </a:r>
            <a:r>
              <a:rPr lang="tr-TR" dirty="0"/>
              <a:t>. Kongreye katılmak için ücretler ödemişlerdir. Bu yüzden verilecek olan hizmetlerin sorunsuz ve en iyi şekilde verilmesini istemektedirler</a:t>
            </a:r>
            <a:r>
              <a:rPr lang="tr-TR" dirty="0" smtClean="0"/>
              <a:t>.</a:t>
            </a:r>
          </a:p>
          <a:p>
            <a:pPr marL="0" indent="0">
              <a:buNone/>
            </a:pPr>
            <a:r>
              <a:rPr lang="tr-TR" u="sng" dirty="0" smtClean="0">
                <a:solidFill>
                  <a:srgbClr val="FF0000"/>
                </a:solidFill>
              </a:rPr>
              <a:t>*Kongre </a:t>
            </a:r>
            <a:r>
              <a:rPr lang="tr-TR" u="sng" dirty="0">
                <a:solidFill>
                  <a:srgbClr val="FF0000"/>
                </a:solidFill>
              </a:rPr>
              <a:t>organizasyonu süresince delegelere sürekli oturdukları ülke ve bölgelerden yola çıkıp,</a:t>
            </a:r>
          </a:p>
          <a:p>
            <a:pPr marL="0" indent="0">
              <a:buNone/>
            </a:pPr>
            <a:r>
              <a:rPr lang="tr-TR" u="sng" dirty="0" smtClean="0">
                <a:solidFill>
                  <a:srgbClr val="FF0000"/>
                </a:solidFill>
              </a:rPr>
              <a:t>tekrar </a:t>
            </a:r>
            <a:r>
              <a:rPr lang="tr-TR" u="sng" dirty="0">
                <a:solidFill>
                  <a:srgbClr val="FF0000"/>
                </a:solidFill>
              </a:rPr>
              <a:t>oraya dönünceye kadar hizmet sunacak personel:</a:t>
            </a:r>
          </a:p>
          <a:p>
            <a:pPr marL="0" indent="0">
              <a:buNone/>
            </a:pPr>
            <a:r>
              <a:rPr lang="tr-TR" dirty="0" smtClean="0"/>
              <a:t>1.Havayolları </a:t>
            </a:r>
            <a:r>
              <a:rPr lang="tr-TR" dirty="0"/>
              <a:t>yer ve uçuş personeli (Yer hostesleri, pilotlar ve uçuş hostesleri </a:t>
            </a:r>
            <a:br>
              <a:rPr lang="tr-TR" dirty="0"/>
            </a:br>
            <a:r>
              <a:rPr lang="tr-TR" dirty="0"/>
              <a:t>2.Havaalanı- Otel- Havaalanı arası transfer yapacak </a:t>
            </a:r>
            <a:r>
              <a:rPr lang="tr-TR" dirty="0" err="1"/>
              <a:t>transfermanlar</a:t>
            </a:r>
            <a:r>
              <a:rPr lang="tr-TR" dirty="0"/>
              <a:t> ve şoförler </a:t>
            </a:r>
            <a:br>
              <a:rPr lang="tr-TR" dirty="0"/>
            </a:br>
            <a:r>
              <a:rPr lang="tr-TR" dirty="0"/>
              <a:t>3.Otel- Kongre Merkezi- Otel arası transfer yapacak personeller</a:t>
            </a:r>
          </a:p>
          <a:p>
            <a:pPr marL="0" indent="0">
              <a:buNone/>
            </a:pPr>
            <a:r>
              <a:rPr lang="tr-TR" dirty="0" smtClean="0"/>
              <a:t>4.Otel </a:t>
            </a:r>
            <a:r>
              <a:rPr lang="tr-TR" dirty="0"/>
              <a:t>ön büro elemanları</a:t>
            </a:r>
          </a:p>
          <a:p>
            <a:pPr marL="0" indent="0">
              <a:buNone/>
            </a:pPr>
            <a:r>
              <a:rPr lang="tr-TR" dirty="0" smtClean="0"/>
              <a:t>5.Otel </a:t>
            </a:r>
            <a:r>
              <a:rPr lang="tr-TR" dirty="0"/>
              <a:t>yiyecek-içecek servis elemanları</a:t>
            </a:r>
          </a:p>
          <a:p>
            <a:pPr marL="0" indent="0">
              <a:buNone/>
            </a:pPr>
            <a:r>
              <a:rPr lang="tr-TR" dirty="0" smtClean="0"/>
              <a:t>6.Kat </a:t>
            </a:r>
            <a:r>
              <a:rPr lang="tr-TR" dirty="0"/>
              <a:t>hizmetleri elemanları</a:t>
            </a:r>
          </a:p>
          <a:p>
            <a:pPr marL="0" indent="0">
              <a:buNone/>
            </a:pPr>
            <a:r>
              <a:rPr lang="tr-TR" dirty="0" smtClean="0"/>
              <a:t>7.Yardımcı </a:t>
            </a:r>
            <a:r>
              <a:rPr lang="tr-TR" dirty="0"/>
              <a:t>hizmet departmanları personeli (Teknik servis, çamaşırhane, park-bahçe vb</a:t>
            </a:r>
            <a:r>
              <a:rPr lang="tr-TR" dirty="0" smtClean="0"/>
              <a:t>. departman </a:t>
            </a:r>
            <a:r>
              <a:rPr lang="tr-TR" dirty="0"/>
              <a:t>personeli)</a:t>
            </a:r>
          </a:p>
          <a:p>
            <a:pPr marL="0" indent="0">
              <a:buNone/>
            </a:pPr>
            <a:r>
              <a:rPr lang="tr-TR" dirty="0" smtClean="0"/>
              <a:t>8.Kongre </a:t>
            </a:r>
            <a:r>
              <a:rPr lang="tr-TR" dirty="0"/>
              <a:t>kayıt personeli</a:t>
            </a:r>
          </a:p>
          <a:p>
            <a:pPr marL="0" indent="0">
              <a:buNone/>
            </a:pPr>
            <a:r>
              <a:rPr lang="tr-TR" dirty="0" smtClean="0"/>
              <a:t>9.Kongre </a:t>
            </a:r>
            <a:r>
              <a:rPr lang="tr-TR" dirty="0"/>
              <a:t>sırasında simültane veya ardı sıra çeviri yapan tercümanlar</a:t>
            </a:r>
          </a:p>
          <a:p>
            <a:pPr marL="0" indent="0">
              <a:buNone/>
            </a:pPr>
            <a:endParaRPr lang="tr-TR" dirty="0"/>
          </a:p>
          <a:p>
            <a:pPr marL="0" indent="0">
              <a:buNone/>
            </a:pPr>
            <a:endParaRPr lang="tr-TR" dirty="0"/>
          </a:p>
          <a:p>
            <a:pPr marL="0" indent="0">
              <a:buNone/>
            </a:pPr>
            <a:endParaRPr lang="tr-TR" dirty="0"/>
          </a:p>
        </p:txBody>
      </p:sp>
    </p:spTree>
    <p:extLst>
      <p:ext uri="{BB962C8B-B14F-4D97-AF65-F5344CB8AC3E}">
        <p14:creationId xmlns:p14="http://schemas.microsoft.com/office/powerpoint/2010/main" val="26402376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549275"/>
          </a:xfrm>
        </p:spPr>
        <p:txBody>
          <a:bodyPr>
            <a:normAutofit fontScale="90000"/>
          </a:bodyPr>
          <a:lstStyle/>
          <a:p>
            <a:r>
              <a:rPr lang="tr-TR" b="1" dirty="0">
                <a:solidFill>
                  <a:srgbClr val="FF0000"/>
                </a:solidFill>
              </a:rPr>
              <a:t>F-Personel İhtiyacı</a:t>
            </a:r>
            <a:endParaRPr lang="tr-TR" dirty="0"/>
          </a:p>
        </p:txBody>
      </p:sp>
      <p:sp>
        <p:nvSpPr>
          <p:cNvPr id="3" name="İçerik Yer Tutucusu 2"/>
          <p:cNvSpPr>
            <a:spLocks noGrp="1"/>
          </p:cNvSpPr>
          <p:nvPr>
            <p:ph idx="1"/>
          </p:nvPr>
        </p:nvSpPr>
        <p:spPr>
          <a:xfrm>
            <a:off x="838200" y="914400"/>
            <a:ext cx="10515600" cy="5262563"/>
          </a:xfrm>
        </p:spPr>
        <p:txBody>
          <a:bodyPr>
            <a:normAutofit fontScale="62500" lnSpcReduction="20000"/>
          </a:bodyPr>
          <a:lstStyle/>
          <a:p>
            <a:pPr marL="0" indent="0">
              <a:buNone/>
            </a:pPr>
            <a:r>
              <a:rPr lang="tr-TR" dirty="0" smtClean="0">
                <a:solidFill>
                  <a:srgbClr val="FF0000"/>
                </a:solidFill>
              </a:rPr>
              <a:t>*Kongre </a:t>
            </a:r>
            <a:r>
              <a:rPr lang="tr-TR" dirty="0">
                <a:solidFill>
                  <a:srgbClr val="FF0000"/>
                </a:solidFill>
              </a:rPr>
              <a:t>organizasyonu süresince delegelere sürekli oturdukları ülke ve </a:t>
            </a:r>
            <a:r>
              <a:rPr lang="tr-TR" dirty="0" smtClean="0">
                <a:solidFill>
                  <a:srgbClr val="FF0000"/>
                </a:solidFill>
              </a:rPr>
              <a:t>bölgelerden yola </a:t>
            </a:r>
            <a:r>
              <a:rPr lang="tr-TR" dirty="0">
                <a:solidFill>
                  <a:srgbClr val="FF0000"/>
                </a:solidFill>
              </a:rPr>
              <a:t>çıkıp, tekrar oraya dönünceye kadar hizmet sunacak personel:</a:t>
            </a:r>
          </a:p>
          <a:p>
            <a:pPr marL="0" indent="0">
              <a:buNone/>
            </a:pPr>
            <a:r>
              <a:rPr lang="tr-TR" dirty="0" smtClean="0"/>
              <a:t>10</a:t>
            </a:r>
            <a:r>
              <a:rPr lang="tr-TR" dirty="0"/>
              <a:t>. Kongre merkezindeki personel:</a:t>
            </a:r>
          </a:p>
          <a:p>
            <a:pPr marL="0" indent="0">
              <a:buNone/>
            </a:pPr>
            <a:r>
              <a:rPr lang="tr-TR" dirty="0" smtClean="0"/>
              <a:t>  *Ses</a:t>
            </a:r>
            <a:r>
              <a:rPr lang="tr-TR" dirty="0"/>
              <a:t>, ışık sine vizyon telekonferans vs. hizmetleri sağlayan teknik personel,</a:t>
            </a:r>
          </a:p>
          <a:p>
            <a:pPr marL="0" indent="0">
              <a:buNone/>
            </a:pPr>
            <a:r>
              <a:rPr lang="tr-TR" dirty="0" smtClean="0"/>
              <a:t> *Kongre </a:t>
            </a:r>
            <a:r>
              <a:rPr lang="tr-TR" dirty="0"/>
              <a:t>merkezinde hizmet veren hostesler</a:t>
            </a:r>
          </a:p>
          <a:p>
            <a:pPr marL="0" indent="0">
              <a:buNone/>
            </a:pPr>
            <a:r>
              <a:rPr lang="tr-TR" dirty="0" smtClean="0"/>
              <a:t> * </a:t>
            </a:r>
            <a:r>
              <a:rPr lang="tr-TR" dirty="0"/>
              <a:t>Kongre sekretaryası</a:t>
            </a:r>
          </a:p>
          <a:p>
            <a:pPr marL="0" indent="0">
              <a:buNone/>
            </a:pPr>
            <a:r>
              <a:rPr lang="tr-TR" dirty="0" smtClean="0"/>
              <a:t> *Profesyonel </a:t>
            </a:r>
            <a:r>
              <a:rPr lang="tr-TR" dirty="0"/>
              <a:t>kongre organizatörü temsilcisi</a:t>
            </a:r>
          </a:p>
          <a:p>
            <a:pPr marL="0" indent="0">
              <a:buNone/>
            </a:pPr>
            <a:r>
              <a:rPr lang="tr-TR" dirty="0" smtClean="0"/>
              <a:t> *Yerel </a:t>
            </a:r>
            <a:r>
              <a:rPr lang="tr-TR" dirty="0"/>
              <a:t>seyahat acentesi personeli</a:t>
            </a:r>
          </a:p>
          <a:p>
            <a:pPr marL="0" indent="0">
              <a:buNone/>
            </a:pPr>
            <a:r>
              <a:rPr lang="tr-TR" dirty="0" smtClean="0"/>
              <a:t> *Bölgesel </a:t>
            </a:r>
            <a:r>
              <a:rPr lang="tr-TR" dirty="0"/>
              <a:t>turlara katılacak </a:t>
            </a:r>
            <a:r>
              <a:rPr lang="tr-TR" dirty="0" smtClean="0"/>
              <a:t>rehberler</a:t>
            </a:r>
          </a:p>
          <a:p>
            <a:pPr marL="0" indent="0">
              <a:buNone/>
            </a:pPr>
            <a:r>
              <a:rPr lang="tr-TR" dirty="0" smtClean="0"/>
              <a:t>-İşletme </a:t>
            </a:r>
            <a:r>
              <a:rPr lang="tr-TR" dirty="0"/>
              <a:t>personel seçimi konusunda belirlenmiş kriterlere uygun davranmıyorsa işletme </a:t>
            </a:r>
            <a:r>
              <a:rPr lang="tr-TR" dirty="0" smtClean="0"/>
              <a:t>baştan başarısız </a:t>
            </a:r>
            <a:r>
              <a:rPr lang="tr-TR" dirty="0"/>
              <a:t>bir hizmet ve sunumu kabul etmiştir. Ayrıca personel maliyetlerinde ki artışlarda bunu ortaya çıkararak işletmeye dezavantaj sağlamaktadır.</a:t>
            </a:r>
          </a:p>
          <a:p>
            <a:pPr marL="0" indent="0">
              <a:buNone/>
            </a:pPr>
            <a:r>
              <a:rPr lang="tr-TR" dirty="0" smtClean="0"/>
              <a:t>-Profesyonel </a:t>
            </a:r>
            <a:r>
              <a:rPr lang="tr-TR" dirty="0"/>
              <a:t>kongre organizatörü kişi ya da kuruluşun sürekli çalıştırdığı personel sayısı </a:t>
            </a:r>
            <a:r>
              <a:rPr lang="tr-TR" dirty="0" smtClean="0"/>
              <a:t>pek fazla </a:t>
            </a:r>
            <a:r>
              <a:rPr lang="tr-TR" dirty="0"/>
              <a:t>değildir. Kongre organizatörü her bir kongre için ayrı ayrı ekip oluşturur. ekiplerin koordinasyonu ve uyumlu çalışması için organizatör kuruluşun bünyesinden bir ya da birkaç </a:t>
            </a:r>
            <a:r>
              <a:rPr lang="tr-TR" dirty="0" smtClean="0"/>
              <a:t>kişi </a:t>
            </a:r>
            <a:r>
              <a:rPr lang="tr-TR" dirty="0"/>
              <a:t>her ekibin başında bulunur.</a:t>
            </a:r>
          </a:p>
          <a:p>
            <a:pPr marL="0" indent="0">
              <a:buNone/>
            </a:pPr>
            <a:r>
              <a:rPr lang="tr-TR" dirty="0" smtClean="0"/>
              <a:t>-Ekipler </a:t>
            </a:r>
            <a:r>
              <a:rPr lang="tr-TR" dirty="0"/>
              <a:t>geçici elemanlarla desteklenir.</a:t>
            </a:r>
          </a:p>
          <a:p>
            <a:pPr marL="0" indent="0">
              <a:buNone/>
            </a:pPr>
            <a:r>
              <a:rPr lang="tr-TR" dirty="0" smtClean="0"/>
              <a:t>-Organizatör </a:t>
            </a:r>
            <a:r>
              <a:rPr lang="tr-TR" dirty="0"/>
              <a:t>tarafından ekiplerin daha önceden belirlenmiş olan yetki ve </a:t>
            </a:r>
            <a:r>
              <a:rPr lang="tr-TR" dirty="0" smtClean="0"/>
              <a:t>sorumlulukları doğrultusunda </a:t>
            </a:r>
            <a:r>
              <a:rPr lang="tr-TR" dirty="0"/>
              <a:t>geçici elemanlara gerekli olan gerçekleştirilecek organizasyonla ilgili bilgiler kongre başlamadan önce yazılı olarak verilir. Böylece oluşabilecek sorunların önlenmesi ve kongre faaliyetlerinin sorunsuz olarak yürütülmesi sağlanır.</a:t>
            </a:r>
          </a:p>
          <a:p>
            <a:pPr marL="0" indent="0">
              <a:buNone/>
            </a:pPr>
            <a:endParaRPr lang="tr-TR" dirty="0"/>
          </a:p>
          <a:p>
            <a:pPr marL="0" indent="0">
              <a:buNone/>
            </a:pPr>
            <a:endParaRPr lang="tr-TR" dirty="0"/>
          </a:p>
          <a:p>
            <a:pPr marL="0" indent="0">
              <a:buNone/>
            </a:pPr>
            <a:endParaRPr lang="tr-TR" dirty="0"/>
          </a:p>
          <a:p>
            <a:pPr marL="0" indent="0">
              <a:buNone/>
            </a:pPr>
            <a:endParaRPr lang="tr-TR" dirty="0"/>
          </a:p>
        </p:txBody>
      </p:sp>
    </p:spTree>
    <p:extLst>
      <p:ext uri="{BB962C8B-B14F-4D97-AF65-F5344CB8AC3E}">
        <p14:creationId xmlns:p14="http://schemas.microsoft.com/office/powerpoint/2010/main" val="29935931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493519"/>
          </a:xfrm>
        </p:spPr>
        <p:txBody>
          <a:bodyPr>
            <a:normAutofit fontScale="90000"/>
          </a:bodyPr>
          <a:lstStyle/>
          <a:p>
            <a:r>
              <a:rPr lang="tr-TR" sz="2800" b="1" dirty="0" smtClean="0">
                <a:solidFill>
                  <a:srgbClr val="FF0000"/>
                </a:solidFill>
              </a:rPr>
              <a:t/>
            </a:r>
            <a:br>
              <a:rPr lang="tr-TR" sz="2800" b="1" dirty="0" smtClean="0">
                <a:solidFill>
                  <a:srgbClr val="FF0000"/>
                </a:solidFill>
              </a:rPr>
            </a:br>
            <a:r>
              <a:rPr lang="tr-TR" sz="2800" b="1" dirty="0" smtClean="0">
                <a:solidFill>
                  <a:srgbClr val="FF0000"/>
                </a:solidFill>
              </a:rPr>
              <a:t/>
            </a:r>
            <a:br>
              <a:rPr lang="tr-TR" sz="2800" b="1" dirty="0" smtClean="0">
                <a:solidFill>
                  <a:srgbClr val="FF0000"/>
                </a:solidFill>
              </a:rPr>
            </a:br>
            <a:r>
              <a:rPr lang="tr-TR" sz="2800" b="1" dirty="0" smtClean="0">
                <a:solidFill>
                  <a:srgbClr val="FF0000"/>
                </a:solidFill>
              </a:rPr>
              <a:t>G-Doküman İhtiyac</a:t>
            </a:r>
            <a:r>
              <a:rPr lang="tr-TR" sz="2800" dirty="0">
                <a:solidFill>
                  <a:srgbClr val="FF0000"/>
                </a:solidFill>
              </a:rPr>
              <a:t>ı</a:t>
            </a:r>
            <a:r>
              <a:rPr lang="tr-TR" dirty="0"/>
              <a:t/>
            </a:r>
            <a:br>
              <a:rPr lang="tr-TR" dirty="0"/>
            </a:br>
            <a:endParaRPr lang="tr-TR" dirty="0"/>
          </a:p>
        </p:txBody>
      </p:sp>
      <p:sp>
        <p:nvSpPr>
          <p:cNvPr id="3" name="İçerik Yer Tutucusu 2"/>
          <p:cNvSpPr>
            <a:spLocks noGrp="1"/>
          </p:cNvSpPr>
          <p:nvPr>
            <p:ph idx="1"/>
          </p:nvPr>
        </p:nvSpPr>
        <p:spPr>
          <a:xfrm>
            <a:off x="838200" y="858644"/>
            <a:ext cx="10515600" cy="5318319"/>
          </a:xfrm>
        </p:spPr>
        <p:txBody>
          <a:bodyPr>
            <a:normAutofit fontScale="92500" lnSpcReduction="10000"/>
          </a:bodyPr>
          <a:lstStyle/>
          <a:p>
            <a:pPr marL="0" indent="0">
              <a:buNone/>
            </a:pPr>
            <a:r>
              <a:rPr lang="tr-TR" u="sng" dirty="0" smtClean="0">
                <a:solidFill>
                  <a:srgbClr val="FF0000"/>
                </a:solidFill>
              </a:rPr>
              <a:t>1-Kongre </a:t>
            </a:r>
            <a:r>
              <a:rPr lang="tr-TR" u="sng" dirty="0">
                <a:solidFill>
                  <a:srgbClr val="FF0000"/>
                </a:solidFill>
              </a:rPr>
              <a:t>öncesi dokümanlar:</a:t>
            </a:r>
          </a:p>
          <a:p>
            <a:pPr marL="0" indent="0">
              <a:buNone/>
            </a:pPr>
            <a:r>
              <a:rPr lang="tr-TR" dirty="0" smtClean="0"/>
              <a:t>*kayıt </a:t>
            </a:r>
            <a:r>
              <a:rPr lang="tr-TR" dirty="0"/>
              <a:t>yaptırmış ve düşünme aşamasındaki delegeler için gerekli dokümanlar,</a:t>
            </a:r>
          </a:p>
          <a:p>
            <a:pPr marL="0" indent="0">
              <a:buNone/>
            </a:pPr>
            <a:r>
              <a:rPr lang="tr-TR" dirty="0" smtClean="0"/>
              <a:t>*davetli </a:t>
            </a:r>
            <a:r>
              <a:rPr lang="tr-TR" dirty="0"/>
              <a:t>konuşmacılar ve kesin konuşmacılar için gerekli dokümanlar,</a:t>
            </a:r>
          </a:p>
          <a:p>
            <a:pPr marL="0" indent="0">
              <a:buNone/>
            </a:pPr>
            <a:r>
              <a:rPr lang="tr-TR" dirty="0" smtClean="0"/>
              <a:t>*basın </a:t>
            </a:r>
            <a:r>
              <a:rPr lang="tr-TR" dirty="0"/>
              <a:t>için dokümanlar,</a:t>
            </a:r>
          </a:p>
          <a:p>
            <a:pPr marL="0" indent="0">
              <a:buNone/>
            </a:pPr>
            <a:r>
              <a:rPr lang="tr-TR" dirty="0" smtClean="0"/>
              <a:t>*</a:t>
            </a:r>
            <a:r>
              <a:rPr lang="tr-TR" dirty="0" err="1" smtClean="0"/>
              <a:t>esmi</a:t>
            </a:r>
            <a:r>
              <a:rPr lang="tr-TR" dirty="0" smtClean="0"/>
              <a:t> </a:t>
            </a:r>
            <a:r>
              <a:rPr lang="tr-TR" dirty="0"/>
              <a:t>kurumlar için gerekli dokümanlardır.</a:t>
            </a:r>
          </a:p>
          <a:p>
            <a:pPr marL="0" indent="0">
              <a:buNone/>
            </a:pPr>
            <a:endParaRPr lang="tr-TR" dirty="0"/>
          </a:p>
          <a:p>
            <a:pPr marL="0" indent="0">
              <a:buNone/>
            </a:pPr>
            <a:r>
              <a:rPr lang="tr-TR" dirty="0" smtClean="0">
                <a:solidFill>
                  <a:srgbClr val="FF0000"/>
                </a:solidFill>
              </a:rPr>
              <a:t>Bu </a:t>
            </a:r>
            <a:r>
              <a:rPr lang="tr-TR" dirty="0">
                <a:solidFill>
                  <a:srgbClr val="FF0000"/>
                </a:solidFill>
              </a:rPr>
              <a:t>dokümanlar şunlardan oluşur:</a:t>
            </a:r>
          </a:p>
          <a:p>
            <a:pPr marL="0" indent="0">
              <a:buNone/>
            </a:pPr>
            <a:r>
              <a:rPr lang="tr-TR" dirty="0" smtClean="0"/>
              <a:t>*çağrı </a:t>
            </a:r>
            <a:r>
              <a:rPr lang="tr-TR" dirty="0"/>
              <a:t>yazıları,</a:t>
            </a:r>
          </a:p>
          <a:p>
            <a:pPr marL="0" indent="0">
              <a:buNone/>
            </a:pPr>
            <a:r>
              <a:rPr lang="tr-TR" dirty="0" smtClean="0"/>
              <a:t>*davetiyeler</a:t>
            </a:r>
            <a:r>
              <a:rPr lang="tr-TR" dirty="0"/>
              <a:t>,</a:t>
            </a:r>
          </a:p>
          <a:p>
            <a:pPr marL="0" indent="0">
              <a:buNone/>
            </a:pPr>
            <a:r>
              <a:rPr lang="tr-TR" dirty="0" smtClean="0"/>
              <a:t>*resmi </a:t>
            </a:r>
            <a:r>
              <a:rPr lang="tr-TR" dirty="0"/>
              <a:t>kurumlardan izin yazıları,</a:t>
            </a:r>
          </a:p>
          <a:p>
            <a:pPr marL="0" indent="0">
              <a:buNone/>
            </a:pPr>
            <a:r>
              <a:rPr lang="tr-TR" dirty="0" smtClean="0"/>
              <a:t>*basın </a:t>
            </a:r>
            <a:r>
              <a:rPr lang="tr-TR" dirty="0"/>
              <a:t>bildirileri ve ilanlar ile</a:t>
            </a:r>
          </a:p>
          <a:p>
            <a:pPr marL="0" indent="0">
              <a:buNone/>
            </a:pPr>
            <a:r>
              <a:rPr lang="tr-TR" dirty="0" smtClean="0"/>
              <a:t>* </a:t>
            </a:r>
            <a:r>
              <a:rPr lang="tr-TR" dirty="0"/>
              <a:t>tahmini kongre programları.</a:t>
            </a:r>
          </a:p>
          <a:p>
            <a:pPr marL="0" indent="0">
              <a:buNone/>
            </a:pPr>
            <a:endParaRPr lang="tr-TR" dirty="0"/>
          </a:p>
        </p:txBody>
      </p:sp>
    </p:spTree>
    <p:extLst>
      <p:ext uri="{BB962C8B-B14F-4D97-AF65-F5344CB8AC3E}">
        <p14:creationId xmlns:p14="http://schemas.microsoft.com/office/powerpoint/2010/main" val="4212139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493519"/>
          </a:xfrm>
        </p:spPr>
        <p:txBody>
          <a:bodyPr/>
          <a:lstStyle/>
          <a:p>
            <a:r>
              <a:rPr lang="tr-TR" sz="2500" b="1" dirty="0">
                <a:solidFill>
                  <a:srgbClr val="FF0000"/>
                </a:solidFill>
              </a:rPr>
              <a:t>G-Doküman İhtiyac</a:t>
            </a:r>
            <a:r>
              <a:rPr lang="tr-TR" sz="2500" dirty="0">
                <a:solidFill>
                  <a:srgbClr val="FF0000"/>
                </a:solidFill>
              </a:rPr>
              <a:t>ı</a:t>
            </a:r>
            <a:endParaRPr lang="tr-TR" dirty="0"/>
          </a:p>
        </p:txBody>
      </p:sp>
      <p:sp>
        <p:nvSpPr>
          <p:cNvPr id="3" name="İçerik Yer Tutucusu 2"/>
          <p:cNvSpPr>
            <a:spLocks noGrp="1"/>
          </p:cNvSpPr>
          <p:nvPr>
            <p:ph idx="1"/>
          </p:nvPr>
        </p:nvSpPr>
        <p:spPr>
          <a:xfrm>
            <a:off x="838200" y="858644"/>
            <a:ext cx="10515600" cy="5318319"/>
          </a:xfrm>
        </p:spPr>
        <p:txBody>
          <a:bodyPr>
            <a:normAutofit fontScale="70000" lnSpcReduction="20000"/>
          </a:bodyPr>
          <a:lstStyle/>
          <a:p>
            <a:pPr marL="0" indent="0">
              <a:buNone/>
            </a:pPr>
            <a:r>
              <a:rPr lang="tr-TR" u="sng" dirty="0" smtClean="0">
                <a:solidFill>
                  <a:srgbClr val="FF0000"/>
                </a:solidFill>
              </a:rPr>
              <a:t>2-Kongre </a:t>
            </a:r>
            <a:r>
              <a:rPr lang="tr-TR" u="sng" dirty="0">
                <a:solidFill>
                  <a:srgbClr val="FF0000"/>
                </a:solidFill>
              </a:rPr>
              <a:t>sırasındaki dokümanlar:</a:t>
            </a:r>
          </a:p>
          <a:p>
            <a:pPr marL="0" indent="0">
              <a:buNone/>
            </a:pPr>
            <a:r>
              <a:rPr lang="tr-TR" dirty="0" smtClean="0"/>
              <a:t>*kesin </a:t>
            </a:r>
            <a:r>
              <a:rPr lang="tr-TR" dirty="0"/>
              <a:t>programlar,</a:t>
            </a:r>
          </a:p>
          <a:p>
            <a:pPr marL="0" indent="0">
              <a:buNone/>
            </a:pPr>
            <a:r>
              <a:rPr lang="tr-TR" dirty="0" smtClean="0"/>
              <a:t>*katılanların </a:t>
            </a:r>
            <a:r>
              <a:rPr lang="tr-TR" dirty="0"/>
              <a:t>isim listeleri,</a:t>
            </a:r>
          </a:p>
          <a:p>
            <a:pPr marL="0" indent="0">
              <a:buNone/>
            </a:pPr>
            <a:r>
              <a:rPr lang="tr-TR" dirty="0" smtClean="0"/>
              <a:t>*yaka </a:t>
            </a:r>
            <a:r>
              <a:rPr lang="tr-TR" dirty="0"/>
              <a:t>kartları ve rozetler,</a:t>
            </a:r>
          </a:p>
          <a:p>
            <a:pPr marL="0" indent="0">
              <a:buNone/>
            </a:pPr>
            <a:r>
              <a:rPr lang="tr-TR" dirty="0" smtClean="0"/>
              <a:t>*davetiyeler</a:t>
            </a:r>
            <a:r>
              <a:rPr lang="tr-TR" dirty="0"/>
              <a:t>,</a:t>
            </a:r>
          </a:p>
          <a:p>
            <a:pPr marL="0" indent="0">
              <a:buNone/>
            </a:pPr>
            <a:r>
              <a:rPr lang="tr-TR" dirty="0" smtClean="0"/>
              <a:t>*günlük </a:t>
            </a:r>
            <a:r>
              <a:rPr lang="tr-TR" dirty="0"/>
              <a:t>bültenler,</a:t>
            </a:r>
          </a:p>
          <a:p>
            <a:pPr marL="0" indent="0">
              <a:buNone/>
            </a:pPr>
            <a:r>
              <a:rPr lang="tr-TR" dirty="0" smtClean="0"/>
              <a:t>*dosyalar</a:t>
            </a:r>
            <a:r>
              <a:rPr lang="tr-TR" dirty="0"/>
              <a:t>,</a:t>
            </a:r>
          </a:p>
          <a:p>
            <a:pPr marL="0" indent="0">
              <a:buNone/>
            </a:pPr>
            <a:r>
              <a:rPr lang="tr-TR" dirty="0" smtClean="0"/>
              <a:t>*blok </a:t>
            </a:r>
            <a:r>
              <a:rPr lang="tr-TR" dirty="0"/>
              <a:t>notlar,</a:t>
            </a:r>
          </a:p>
          <a:p>
            <a:pPr marL="0" indent="0">
              <a:buNone/>
            </a:pPr>
            <a:r>
              <a:rPr lang="tr-TR" dirty="0" smtClean="0"/>
              <a:t>*kalemler</a:t>
            </a:r>
          </a:p>
          <a:p>
            <a:pPr marL="0" indent="0">
              <a:buNone/>
            </a:pPr>
            <a:r>
              <a:rPr lang="tr-TR" u="sng" dirty="0" smtClean="0">
                <a:solidFill>
                  <a:srgbClr val="FF0000"/>
                </a:solidFill>
              </a:rPr>
              <a:t>3-Kongre </a:t>
            </a:r>
            <a:r>
              <a:rPr lang="tr-TR" u="sng" dirty="0">
                <a:solidFill>
                  <a:srgbClr val="FF0000"/>
                </a:solidFill>
              </a:rPr>
              <a:t>sonrası dokümanlar</a:t>
            </a:r>
          </a:p>
          <a:p>
            <a:pPr marL="0" indent="0">
              <a:buNone/>
            </a:pPr>
            <a:r>
              <a:rPr lang="tr-TR" dirty="0" smtClean="0"/>
              <a:t>*özetler</a:t>
            </a:r>
            <a:r>
              <a:rPr lang="tr-TR" dirty="0"/>
              <a:t>,</a:t>
            </a:r>
          </a:p>
          <a:p>
            <a:pPr marL="0" indent="0">
              <a:buNone/>
            </a:pPr>
            <a:r>
              <a:rPr lang="tr-TR" dirty="0" smtClean="0"/>
              <a:t>*haber </a:t>
            </a:r>
            <a:r>
              <a:rPr lang="tr-TR" dirty="0"/>
              <a:t>bültenleri,</a:t>
            </a:r>
          </a:p>
          <a:p>
            <a:pPr marL="0" indent="0">
              <a:buNone/>
            </a:pPr>
            <a:r>
              <a:rPr lang="tr-TR" dirty="0" smtClean="0"/>
              <a:t>*kongre </a:t>
            </a:r>
            <a:r>
              <a:rPr lang="tr-TR" dirty="0"/>
              <a:t>kitabı</a:t>
            </a:r>
          </a:p>
          <a:p>
            <a:pPr marL="0" indent="0">
              <a:buNone/>
            </a:pPr>
            <a:r>
              <a:rPr lang="tr-TR" u="sng" dirty="0" smtClean="0">
                <a:solidFill>
                  <a:srgbClr val="FF0000"/>
                </a:solidFill>
              </a:rPr>
              <a:t>4-Fonksiyonlarına </a:t>
            </a:r>
            <a:r>
              <a:rPr lang="tr-TR" u="sng" dirty="0">
                <a:solidFill>
                  <a:srgbClr val="FF0000"/>
                </a:solidFill>
              </a:rPr>
              <a:t>göre dokümanlar</a:t>
            </a:r>
            <a:r>
              <a:rPr lang="tr-TR" dirty="0"/>
              <a:t>; organizasyonla, yönetimle, yayınla, </a:t>
            </a:r>
            <a:r>
              <a:rPr lang="tr-TR"/>
              <a:t>özendirmeyle </a:t>
            </a:r>
            <a:r>
              <a:rPr lang="tr-TR" smtClean="0"/>
              <a:t>ilgili </a:t>
            </a:r>
            <a:endParaRPr lang="tr-TR" dirty="0"/>
          </a:p>
          <a:p>
            <a:pPr marL="0" indent="0">
              <a:buNone/>
            </a:pPr>
            <a:r>
              <a:rPr lang="tr-TR" dirty="0"/>
              <a:t>dokümanlar ve kongre kitabı olarak sınıflandırılabilir.</a:t>
            </a:r>
          </a:p>
          <a:p>
            <a:pPr marL="0" indent="0">
              <a:buNone/>
            </a:pPr>
            <a:endParaRPr lang="tr-TR" dirty="0"/>
          </a:p>
          <a:p>
            <a:pPr marL="0" indent="0">
              <a:buNone/>
            </a:pPr>
            <a:endParaRPr lang="tr-TR" dirty="0"/>
          </a:p>
          <a:p>
            <a:pPr marL="0" indent="0">
              <a:buNone/>
            </a:pPr>
            <a:endParaRPr lang="tr-TR" dirty="0"/>
          </a:p>
        </p:txBody>
      </p:sp>
    </p:spTree>
    <p:extLst>
      <p:ext uri="{BB962C8B-B14F-4D97-AF65-F5344CB8AC3E}">
        <p14:creationId xmlns:p14="http://schemas.microsoft.com/office/powerpoint/2010/main" val="33329635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448913"/>
          </a:xfrm>
        </p:spPr>
        <p:txBody>
          <a:bodyPr>
            <a:normAutofit fontScale="90000"/>
          </a:bodyPr>
          <a:lstStyle/>
          <a:p>
            <a:r>
              <a:rPr lang="en-US" altLang="zh-CN" sz="3000" b="1" dirty="0" err="1">
                <a:solidFill>
                  <a:srgbClr val="FF0000"/>
                </a:solidFill>
                <a:latin typeface="Times New Roman"/>
                <a:ea typeface="Times New Roman"/>
                <a:cs typeface="+mn-cs"/>
              </a:rPr>
              <a:t>Kongre</a:t>
            </a:r>
            <a:r>
              <a:rPr lang="en-US" altLang="zh-CN" sz="3000" b="1" dirty="0">
                <a:solidFill>
                  <a:srgbClr val="FF0000"/>
                </a:solidFill>
                <a:latin typeface="Times New Roman"/>
                <a:ea typeface="宋体" panose="02010600030101010101" pitchFamily="2" charset="-122"/>
                <a:cs typeface="Times New Roman"/>
              </a:rPr>
              <a:t> </a:t>
            </a:r>
            <a:r>
              <a:rPr lang="en-US" altLang="zh-CN" sz="3000" b="1" dirty="0" err="1">
                <a:solidFill>
                  <a:srgbClr val="FF0000"/>
                </a:solidFill>
                <a:latin typeface="Times New Roman"/>
                <a:ea typeface="Times New Roman"/>
                <a:cs typeface="+mn-cs"/>
              </a:rPr>
              <a:t>Organizasyonu</a:t>
            </a:r>
            <a:r>
              <a:rPr lang="en-US" altLang="zh-CN" sz="3000" b="1" spc="-55" dirty="0">
                <a:solidFill>
                  <a:srgbClr val="FF0000"/>
                </a:solidFill>
                <a:latin typeface="Times New Roman"/>
                <a:ea typeface="宋体" panose="02010600030101010101" pitchFamily="2" charset="-122"/>
                <a:cs typeface="Times New Roman"/>
              </a:rPr>
              <a:t> </a:t>
            </a:r>
            <a:r>
              <a:rPr lang="en-US" altLang="zh-CN" sz="3000" b="1" dirty="0" err="1">
                <a:solidFill>
                  <a:srgbClr val="FF0000"/>
                </a:solidFill>
                <a:latin typeface="Times New Roman"/>
                <a:ea typeface="Times New Roman"/>
                <a:cs typeface="+mn-cs"/>
              </a:rPr>
              <a:t>Planlaması</a:t>
            </a:r>
            <a:endParaRPr lang="tr-TR" sz="2800" dirty="0">
              <a:solidFill>
                <a:srgbClr val="FF0000"/>
              </a:solidFill>
            </a:endParaRPr>
          </a:p>
        </p:txBody>
      </p:sp>
      <p:sp>
        <p:nvSpPr>
          <p:cNvPr id="3" name="İçerik Yer Tutucusu 2"/>
          <p:cNvSpPr>
            <a:spLocks noGrp="1"/>
          </p:cNvSpPr>
          <p:nvPr>
            <p:ph idx="1"/>
          </p:nvPr>
        </p:nvSpPr>
        <p:spPr>
          <a:xfrm>
            <a:off x="838200" y="814040"/>
            <a:ext cx="10515600" cy="5754028"/>
          </a:xfrm>
        </p:spPr>
        <p:txBody>
          <a:bodyPr>
            <a:normAutofit fontScale="77500" lnSpcReduction="20000"/>
          </a:bodyPr>
          <a:lstStyle/>
          <a:p>
            <a:pPr marL="0" lvl="0" indent="0">
              <a:lnSpc>
                <a:spcPct val="100000"/>
              </a:lnSpc>
              <a:spcBef>
                <a:spcPct val="20000"/>
              </a:spcBef>
              <a:buNone/>
            </a:pPr>
            <a:r>
              <a:rPr lang="tr-TR" sz="1700" u="sng" dirty="0">
                <a:solidFill>
                  <a:srgbClr val="C00000"/>
                </a:solidFill>
              </a:rPr>
              <a:t>Planlama</a:t>
            </a:r>
          </a:p>
          <a:p>
            <a:pPr marL="0" lvl="0" indent="0">
              <a:lnSpc>
                <a:spcPct val="100000"/>
              </a:lnSpc>
              <a:spcBef>
                <a:spcPct val="20000"/>
              </a:spcBef>
              <a:buNone/>
            </a:pPr>
            <a:r>
              <a:rPr lang="tr-TR" sz="1700" dirty="0">
                <a:solidFill>
                  <a:srgbClr val="FF0000"/>
                </a:solidFill>
              </a:rPr>
              <a:t>Plan: </a:t>
            </a:r>
            <a:r>
              <a:rPr lang="tr-TR" sz="1700" dirty="0">
                <a:solidFill>
                  <a:prstClr val="black"/>
                </a:solidFill>
              </a:rPr>
              <a:t>Bugünden, gelecekte nereye ulaşılmak istendiğinin, nelerin gerçekleştirilmek istendiğinin kararlaştırılmasıdır. </a:t>
            </a:r>
          </a:p>
          <a:p>
            <a:pPr marL="0" lvl="0" indent="0">
              <a:lnSpc>
                <a:spcPct val="100000"/>
              </a:lnSpc>
              <a:spcBef>
                <a:spcPct val="20000"/>
              </a:spcBef>
              <a:buNone/>
            </a:pPr>
            <a:r>
              <a:rPr lang="tr-TR" sz="1700" dirty="0">
                <a:solidFill>
                  <a:srgbClr val="FF0000"/>
                </a:solidFill>
              </a:rPr>
              <a:t>Planlama:</a:t>
            </a:r>
            <a:r>
              <a:rPr lang="tr-TR" sz="1700" dirty="0">
                <a:solidFill>
                  <a:prstClr val="black"/>
                </a:solidFill>
              </a:rPr>
              <a:t> Bir veya birden fazla amaç tespit ederek bu amaçlara ulaşmak için gerekli araç ve yolların önceden tayin ve tespitidir.</a:t>
            </a:r>
          </a:p>
          <a:p>
            <a:pPr marL="0" lvl="0" indent="0">
              <a:lnSpc>
                <a:spcPct val="100000"/>
              </a:lnSpc>
              <a:spcBef>
                <a:spcPct val="20000"/>
              </a:spcBef>
              <a:buNone/>
            </a:pPr>
            <a:r>
              <a:rPr lang="tr-TR" sz="1700" dirty="0">
                <a:solidFill>
                  <a:srgbClr val="FF0000"/>
                </a:solidFill>
              </a:rPr>
              <a:t>Planlama:</a:t>
            </a:r>
            <a:r>
              <a:rPr lang="tr-TR" sz="1700" dirty="0">
                <a:solidFill>
                  <a:prstClr val="black"/>
                </a:solidFill>
              </a:rPr>
              <a:t> Planı ortaya çıkarmak için sarf edilen gayretleri içeren bir süreci ifade eder. </a:t>
            </a:r>
            <a:endParaRPr lang="tr-TR" sz="1700" dirty="0" smtClean="0">
              <a:solidFill>
                <a:prstClr val="black"/>
              </a:solidFill>
            </a:endParaRPr>
          </a:p>
          <a:p>
            <a:pPr marL="0" lvl="0" indent="0">
              <a:lnSpc>
                <a:spcPct val="100000"/>
              </a:lnSpc>
              <a:spcBef>
                <a:spcPct val="20000"/>
              </a:spcBef>
              <a:buNone/>
            </a:pPr>
            <a:r>
              <a:rPr lang="tr-TR" sz="1700" dirty="0">
                <a:solidFill>
                  <a:srgbClr val="C00000"/>
                </a:solidFill>
              </a:rPr>
              <a:t>Plan (Planlama) Çeşitleri</a:t>
            </a:r>
          </a:p>
          <a:p>
            <a:pPr marL="0" lvl="0" indent="0">
              <a:lnSpc>
                <a:spcPct val="100000"/>
              </a:lnSpc>
              <a:spcBef>
                <a:spcPct val="20000"/>
              </a:spcBef>
              <a:buNone/>
            </a:pPr>
            <a:r>
              <a:rPr lang="tr-TR" sz="1700" dirty="0">
                <a:solidFill>
                  <a:prstClr val="black"/>
                </a:solidFill>
              </a:rPr>
              <a:t>A-Sürelerine Göre</a:t>
            </a:r>
          </a:p>
          <a:p>
            <a:pPr marL="0" lvl="0" indent="0">
              <a:lnSpc>
                <a:spcPct val="100000"/>
              </a:lnSpc>
              <a:spcBef>
                <a:spcPct val="20000"/>
              </a:spcBef>
              <a:buNone/>
            </a:pPr>
            <a:r>
              <a:rPr lang="tr-TR" sz="1700" dirty="0">
                <a:solidFill>
                  <a:prstClr val="black"/>
                </a:solidFill>
              </a:rPr>
              <a:t>1-Kısa süreli planlar</a:t>
            </a:r>
          </a:p>
          <a:p>
            <a:pPr marL="0" lvl="0" indent="0">
              <a:lnSpc>
                <a:spcPct val="100000"/>
              </a:lnSpc>
              <a:spcBef>
                <a:spcPct val="20000"/>
              </a:spcBef>
              <a:buNone/>
            </a:pPr>
            <a:r>
              <a:rPr lang="tr-TR" sz="1700" dirty="0">
                <a:solidFill>
                  <a:prstClr val="black"/>
                </a:solidFill>
              </a:rPr>
              <a:t>2-Orta süreli planlar</a:t>
            </a:r>
          </a:p>
          <a:p>
            <a:pPr marL="0" lvl="0" indent="0">
              <a:lnSpc>
                <a:spcPct val="100000"/>
              </a:lnSpc>
              <a:spcBef>
                <a:spcPct val="20000"/>
              </a:spcBef>
              <a:buNone/>
            </a:pPr>
            <a:r>
              <a:rPr lang="tr-TR" sz="1700" dirty="0">
                <a:solidFill>
                  <a:prstClr val="black"/>
                </a:solidFill>
              </a:rPr>
              <a:t>3-Uzun vadeli planlar</a:t>
            </a:r>
          </a:p>
          <a:p>
            <a:pPr marL="0" lvl="0" indent="0">
              <a:lnSpc>
                <a:spcPct val="100000"/>
              </a:lnSpc>
              <a:spcBef>
                <a:spcPct val="20000"/>
              </a:spcBef>
              <a:buNone/>
            </a:pPr>
            <a:r>
              <a:rPr lang="tr-TR" sz="1700" dirty="0">
                <a:solidFill>
                  <a:prstClr val="black"/>
                </a:solidFill>
              </a:rPr>
              <a:t>B-Kapsamlarına göre planlar</a:t>
            </a:r>
          </a:p>
          <a:p>
            <a:pPr marL="0" lvl="0" indent="0">
              <a:lnSpc>
                <a:spcPct val="100000"/>
              </a:lnSpc>
              <a:spcBef>
                <a:spcPct val="20000"/>
              </a:spcBef>
              <a:buNone/>
            </a:pPr>
            <a:r>
              <a:rPr lang="tr-TR" sz="1700" dirty="0">
                <a:solidFill>
                  <a:prstClr val="black"/>
                </a:solidFill>
              </a:rPr>
              <a:t>1-Kısmi planlar</a:t>
            </a:r>
          </a:p>
          <a:p>
            <a:pPr marL="0" lvl="0" indent="0">
              <a:lnSpc>
                <a:spcPct val="100000"/>
              </a:lnSpc>
              <a:spcBef>
                <a:spcPct val="20000"/>
              </a:spcBef>
              <a:buNone/>
            </a:pPr>
            <a:r>
              <a:rPr lang="tr-TR" sz="1700" dirty="0">
                <a:solidFill>
                  <a:prstClr val="black"/>
                </a:solidFill>
              </a:rPr>
              <a:t>2-Genel planlar</a:t>
            </a:r>
          </a:p>
          <a:p>
            <a:pPr marL="0" lvl="0" indent="0">
              <a:lnSpc>
                <a:spcPct val="100000"/>
              </a:lnSpc>
              <a:spcBef>
                <a:spcPct val="20000"/>
              </a:spcBef>
              <a:buNone/>
            </a:pPr>
            <a:r>
              <a:rPr lang="tr-TR" sz="1700" dirty="0">
                <a:solidFill>
                  <a:prstClr val="black"/>
                </a:solidFill>
              </a:rPr>
              <a:t>C-Tekrarlanmalarına göre planlar</a:t>
            </a:r>
          </a:p>
          <a:p>
            <a:pPr marL="0" lvl="0" indent="0">
              <a:lnSpc>
                <a:spcPct val="100000"/>
              </a:lnSpc>
              <a:spcBef>
                <a:spcPct val="20000"/>
              </a:spcBef>
              <a:buNone/>
            </a:pPr>
            <a:r>
              <a:rPr lang="tr-TR" sz="1700" dirty="0">
                <a:solidFill>
                  <a:prstClr val="black"/>
                </a:solidFill>
              </a:rPr>
              <a:t>1-Tek seferlik planlar</a:t>
            </a:r>
          </a:p>
          <a:p>
            <a:pPr marL="0" lvl="0" indent="0">
              <a:lnSpc>
                <a:spcPct val="100000"/>
              </a:lnSpc>
              <a:spcBef>
                <a:spcPct val="20000"/>
              </a:spcBef>
              <a:buNone/>
            </a:pPr>
            <a:r>
              <a:rPr lang="tr-TR" sz="1700" dirty="0">
                <a:solidFill>
                  <a:prstClr val="black"/>
                </a:solidFill>
              </a:rPr>
              <a:t>2-Sürekli planlar</a:t>
            </a:r>
          </a:p>
          <a:p>
            <a:pPr marL="0" lvl="0" indent="0">
              <a:lnSpc>
                <a:spcPct val="100000"/>
              </a:lnSpc>
              <a:spcBef>
                <a:spcPct val="20000"/>
              </a:spcBef>
              <a:buNone/>
            </a:pPr>
            <a:r>
              <a:rPr lang="tr-TR" sz="1700" dirty="0">
                <a:solidFill>
                  <a:prstClr val="black"/>
                </a:solidFill>
              </a:rPr>
              <a:t>D-Biçimlerine göre planlar</a:t>
            </a:r>
          </a:p>
          <a:p>
            <a:pPr marL="0" lvl="0" indent="0">
              <a:lnSpc>
                <a:spcPct val="100000"/>
              </a:lnSpc>
              <a:spcBef>
                <a:spcPct val="20000"/>
              </a:spcBef>
              <a:buNone/>
            </a:pPr>
            <a:r>
              <a:rPr lang="tr-TR" sz="1700" dirty="0">
                <a:solidFill>
                  <a:prstClr val="black"/>
                </a:solidFill>
              </a:rPr>
              <a:t>1-Yazılı planlar</a:t>
            </a:r>
          </a:p>
          <a:p>
            <a:pPr marL="0" lvl="0" indent="0">
              <a:lnSpc>
                <a:spcPct val="100000"/>
              </a:lnSpc>
              <a:spcBef>
                <a:spcPct val="20000"/>
              </a:spcBef>
              <a:buNone/>
            </a:pPr>
            <a:r>
              <a:rPr lang="tr-TR" sz="1700" dirty="0">
                <a:solidFill>
                  <a:prstClr val="black"/>
                </a:solidFill>
              </a:rPr>
              <a:t>2-Yazılı olmayan planlar</a:t>
            </a:r>
          </a:p>
          <a:p>
            <a:pPr marL="0" lvl="0" indent="0">
              <a:lnSpc>
                <a:spcPct val="100000"/>
              </a:lnSpc>
              <a:spcBef>
                <a:spcPct val="20000"/>
              </a:spcBef>
              <a:buNone/>
            </a:pPr>
            <a:r>
              <a:rPr lang="tr-TR" sz="1700" dirty="0">
                <a:solidFill>
                  <a:prstClr val="black"/>
                </a:solidFill>
              </a:rPr>
              <a:t>E-Örgütsel kademelere göre planlar</a:t>
            </a:r>
          </a:p>
          <a:p>
            <a:pPr marL="0" lvl="0" indent="0">
              <a:lnSpc>
                <a:spcPct val="100000"/>
              </a:lnSpc>
              <a:spcBef>
                <a:spcPct val="20000"/>
              </a:spcBef>
              <a:buNone/>
            </a:pPr>
            <a:r>
              <a:rPr lang="tr-TR" sz="1700" dirty="0">
                <a:solidFill>
                  <a:prstClr val="black"/>
                </a:solidFill>
              </a:rPr>
              <a:t>1-Stratejik planlar: Üst yönetim tarafından hazırlanır.</a:t>
            </a:r>
          </a:p>
          <a:p>
            <a:pPr marL="0" lvl="0" indent="0">
              <a:lnSpc>
                <a:spcPct val="100000"/>
              </a:lnSpc>
              <a:spcBef>
                <a:spcPct val="20000"/>
              </a:spcBef>
              <a:buNone/>
            </a:pPr>
            <a:r>
              <a:rPr lang="tr-TR" sz="1700" dirty="0">
                <a:solidFill>
                  <a:prstClr val="black"/>
                </a:solidFill>
              </a:rPr>
              <a:t>2-Taktiksel planlar: Orta kademe yöneticiler tarafından hazırlanır.</a:t>
            </a:r>
          </a:p>
          <a:p>
            <a:pPr marL="0" lvl="0" indent="0">
              <a:lnSpc>
                <a:spcPct val="100000"/>
              </a:lnSpc>
              <a:spcBef>
                <a:spcPct val="20000"/>
              </a:spcBef>
              <a:buNone/>
            </a:pPr>
            <a:r>
              <a:rPr lang="tr-TR" sz="1700" dirty="0">
                <a:solidFill>
                  <a:prstClr val="black"/>
                </a:solidFill>
              </a:rPr>
              <a:t>3-Operasyonel planlar: Alt kademe yöneticiler tarafından hazırlanır.</a:t>
            </a:r>
          </a:p>
          <a:p>
            <a:pPr marL="0" lvl="0" indent="0">
              <a:lnSpc>
                <a:spcPct val="100000"/>
              </a:lnSpc>
              <a:spcBef>
                <a:spcPct val="20000"/>
              </a:spcBef>
              <a:buNone/>
            </a:pPr>
            <a:r>
              <a:rPr lang="tr-TR" sz="1700" dirty="0">
                <a:solidFill>
                  <a:prstClr val="black"/>
                </a:solidFill>
              </a:rPr>
              <a:t>F-Uygulanışlarına göre planlar</a:t>
            </a:r>
          </a:p>
          <a:p>
            <a:pPr marL="0" lvl="0" indent="0">
              <a:lnSpc>
                <a:spcPct val="100000"/>
              </a:lnSpc>
              <a:spcBef>
                <a:spcPct val="20000"/>
              </a:spcBef>
              <a:buNone/>
            </a:pPr>
            <a:r>
              <a:rPr lang="tr-TR" sz="1700" dirty="0">
                <a:solidFill>
                  <a:prstClr val="black"/>
                </a:solidFill>
              </a:rPr>
              <a:t>1-Zorlayıcı planlar</a:t>
            </a:r>
          </a:p>
          <a:p>
            <a:pPr marL="0" lvl="0" indent="0">
              <a:lnSpc>
                <a:spcPct val="100000"/>
              </a:lnSpc>
              <a:spcBef>
                <a:spcPct val="20000"/>
              </a:spcBef>
              <a:buNone/>
            </a:pPr>
            <a:r>
              <a:rPr lang="tr-TR" sz="1700" dirty="0">
                <a:solidFill>
                  <a:prstClr val="black"/>
                </a:solidFill>
              </a:rPr>
              <a:t>2-Demokratik planlar</a:t>
            </a:r>
          </a:p>
          <a:p>
            <a:pPr marL="0" lvl="0" indent="0">
              <a:lnSpc>
                <a:spcPct val="100000"/>
              </a:lnSpc>
              <a:spcBef>
                <a:spcPct val="20000"/>
              </a:spcBef>
              <a:buNone/>
            </a:pPr>
            <a:r>
              <a:rPr lang="tr-TR" sz="1700" dirty="0">
                <a:solidFill>
                  <a:prstClr val="black"/>
                </a:solidFill>
              </a:rPr>
              <a:t>G-Esnekliklerine göre planlar</a:t>
            </a:r>
          </a:p>
          <a:p>
            <a:pPr marL="0" lvl="0" indent="0">
              <a:lnSpc>
                <a:spcPct val="100000"/>
              </a:lnSpc>
              <a:spcBef>
                <a:spcPct val="20000"/>
              </a:spcBef>
              <a:buNone/>
            </a:pPr>
            <a:r>
              <a:rPr lang="tr-TR" sz="1700" dirty="0">
                <a:solidFill>
                  <a:prstClr val="black"/>
                </a:solidFill>
              </a:rPr>
              <a:t>1-Katı planlar</a:t>
            </a:r>
          </a:p>
          <a:p>
            <a:pPr marL="0" lvl="0" indent="0">
              <a:lnSpc>
                <a:spcPct val="100000"/>
              </a:lnSpc>
              <a:spcBef>
                <a:spcPct val="20000"/>
              </a:spcBef>
              <a:buNone/>
            </a:pPr>
            <a:r>
              <a:rPr lang="tr-TR" sz="1700" dirty="0">
                <a:solidFill>
                  <a:prstClr val="black"/>
                </a:solidFill>
              </a:rPr>
              <a:t>2-Elastik planlar</a:t>
            </a:r>
          </a:p>
          <a:p>
            <a:pPr marL="0" lvl="0" indent="0">
              <a:lnSpc>
                <a:spcPct val="100000"/>
              </a:lnSpc>
              <a:spcBef>
                <a:spcPct val="20000"/>
              </a:spcBef>
              <a:buNone/>
            </a:pPr>
            <a:endParaRPr lang="tr-TR" sz="1600" dirty="0">
              <a:solidFill>
                <a:prstClr val="black"/>
              </a:solidFill>
            </a:endParaRPr>
          </a:p>
          <a:p>
            <a:pPr marL="0" lvl="0" indent="2919730">
              <a:lnSpc>
                <a:spcPts val="2085"/>
              </a:lnSpc>
              <a:spcBef>
                <a:spcPts val="0"/>
              </a:spcBef>
              <a:buNone/>
            </a:pPr>
            <a:endParaRPr lang="tr-TR" sz="3200" dirty="0" smtClean="0">
              <a:solidFill>
                <a:prstClr val="black"/>
              </a:solidFill>
            </a:endParaRPr>
          </a:p>
        </p:txBody>
      </p:sp>
    </p:spTree>
    <p:extLst>
      <p:ext uri="{BB962C8B-B14F-4D97-AF65-F5344CB8AC3E}">
        <p14:creationId xmlns:p14="http://schemas.microsoft.com/office/powerpoint/2010/main" val="19848130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738846"/>
          </a:xfrm>
        </p:spPr>
        <p:txBody>
          <a:bodyPr/>
          <a:lstStyle/>
          <a:p>
            <a:r>
              <a:rPr lang="tr-TR" dirty="0" smtClean="0">
                <a:solidFill>
                  <a:srgbClr val="FF0000"/>
                </a:solidFill>
              </a:rPr>
              <a:t>Kongre Organizasyonu Planlaması</a:t>
            </a:r>
            <a:endParaRPr lang="tr-TR" dirty="0">
              <a:solidFill>
                <a:srgbClr val="FF0000"/>
              </a:solidFill>
            </a:endParaRPr>
          </a:p>
        </p:txBody>
      </p:sp>
      <p:sp>
        <p:nvSpPr>
          <p:cNvPr id="3" name="İçerik Yer Tutucusu 2"/>
          <p:cNvSpPr>
            <a:spLocks noGrp="1"/>
          </p:cNvSpPr>
          <p:nvPr>
            <p:ph idx="1"/>
          </p:nvPr>
        </p:nvSpPr>
        <p:spPr>
          <a:xfrm>
            <a:off x="838200" y="1025912"/>
            <a:ext cx="10515600" cy="5151051"/>
          </a:xfrm>
        </p:spPr>
        <p:txBody>
          <a:bodyPr>
            <a:normAutofit/>
          </a:bodyPr>
          <a:lstStyle/>
          <a:p>
            <a:pPr marL="0" indent="0">
              <a:buNone/>
            </a:pPr>
            <a:r>
              <a:rPr lang="tr-TR" dirty="0" smtClean="0"/>
              <a:t>5N1K</a:t>
            </a:r>
          </a:p>
          <a:p>
            <a:pPr marL="0" indent="0">
              <a:buNone/>
            </a:pPr>
            <a:r>
              <a:rPr lang="tr-TR" dirty="0" smtClean="0"/>
              <a:t>Ne </a:t>
            </a:r>
            <a:r>
              <a:rPr lang="tr-TR" dirty="0"/>
              <a:t>yapılacak?</a:t>
            </a:r>
          </a:p>
          <a:p>
            <a:pPr marL="0" indent="0">
              <a:buNone/>
            </a:pPr>
            <a:r>
              <a:rPr lang="tr-TR" dirty="0" smtClean="0"/>
              <a:t>Nasıl </a:t>
            </a:r>
            <a:r>
              <a:rPr lang="tr-TR" dirty="0"/>
              <a:t>yapılacak?</a:t>
            </a:r>
          </a:p>
          <a:p>
            <a:pPr marL="0" indent="0">
              <a:buNone/>
            </a:pPr>
            <a:r>
              <a:rPr lang="tr-TR" dirty="0" smtClean="0"/>
              <a:t>Ne </a:t>
            </a:r>
            <a:r>
              <a:rPr lang="tr-TR" dirty="0"/>
              <a:t>zaman yapılacak</a:t>
            </a:r>
            <a:r>
              <a:rPr lang="tr-TR" dirty="0" smtClean="0"/>
              <a:t>?</a:t>
            </a:r>
          </a:p>
          <a:p>
            <a:pPr marL="0" indent="0">
              <a:buNone/>
            </a:pPr>
            <a:r>
              <a:rPr lang="tr-TR" dirty="0" smtClean="0"/>
              <a:t>Niçin yapılacak?</a:t>
            </a:r>
          </a:p>
          <a:p>
            <a:pPr marL="0" indent="0">
              <a:buNone/>
            </a:pPr>
            <a:r>
              <a:rPr lang="tr-TR" dirty="0" smtClean="0"/>
              <a:t>Nerede yapılacak</a:t>
            </a:r>
            <a:endParaRPr lang="tr-TR" dirty="0"/>
          </a:p>
          <a:p>
            <a:pPr marL="0" indent="0">
              <a:buNone/>
            </a:pPr>
            <a:r>
              <a:rPr lang="tr-TR" dirty="0" smtClean="0"/>
              <a:t>Kimler </a:t>
            </a:r>
            <a:r>
              <a:rPr lang="tr-TR" dirty="0"/>
              <a:t>yapacak?</a:t>
            </a:r>
          </a:p>
          <a:p>
            <a:pPr marL="0" indent="0">
              <a:buNone/>
            </a:pPr>
            <a:r>
              <a:rPr lang="tr-TR" dirty="0" smtClean="0"/>
              <a:t>	Kongre </a:t>
            </a:r>
            <a:r>
              <a:rPr lang="tr-TR" dirty="0"/>
              <a:t>faaliyetlerini gerçekleştiren taraflar için en yüksek faydayı sağlamak için en uygun yöntemlerin belirlenmesi gerekmektedir.</a:t>
            </a:r>
          </a:p>
        </p:txBody>
      </p:sp>
    </p:spTree>
    <p:extLst>
      <p:ext uri="{BB962C8B-B14F-4D97-AF65-F5344CB8AC3E}">
        <p14:creationId xmlns:p14="http://schemas.microsoft.com/office/powerpoint/2010/main" val="34562306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839207"/>
          </a:xfrm>
        </p:spPr>
        <p:txBody>
          <a:bodyPr/>
          <a:lstStyle/>
          <a:p>
            <a:r>
              <a:rPr lang="tr-TR" dirty="0" smtClean="0">
                <a:solidFill>
                  <a:srgbClr val="FF0000"/>
                </a:solidFill>
              </a:rPr>
              <a:t>A-Kongre ülkesi ve şehir seçimi</a:t>
            </a:r>
            <a:endParaRPr lang="tr-TR" dirty="0">
              <a:solidFill>
                <a:srgbClr val="FF0000"/>
              </a:solidFill>
            </a:endParaRPr>
          </a:p>
        </p:txBody>
      </p:sp>
      <p:sp>
        <p:nvSpPr>
          <p:cNvPr id="3" name="İçerik Yer Tutucusu 2"/>
          <p:cNvSpPr>
            <a:spLocks noGrp="1"/>
          </p:cNvSpPr>
          <p:nvPr>
            <p:ph idx="1"/>
          </p:nvPr>
        </p:nvSpPr>
        <p:spPr>
          <a:xfrm>
            <a:off x="838200" y="1204332"/>
            <a:ext cx="10515600" cy="4972631"/>
          </a:xfrm>
        </p:spPr>
        <p:txBody>
          <a:bodyPr>
            <a:normAutofit fontScale="70000" lnSpcReduction="20000"/>
          </a:bodyPr>
          <a:lstStyle/>
          <a:p>
            <a:pPr marL="0" indent="0">
              <a:buNone/>
            </a:pPr>
            <a:r>
              <a:rPr lang="tr-TR" b="1" dirty="0" smtClean="0">
                <a:solidFill>
                  <a:srgbClr val="FF0000"/>
                </a:solidFill>
              </a:rPr>
              <a:t>Bir kentin uluslararası kongre şehri unvanı kazanabilmesi için gerekli özellikler;</a:t>
            </a:r>
          </a:p>
          <a:p>
            <a:pPr marL="0" indent="0">
              <a:buNone/>
            </a:pPr>
            <a:r>
              <a:rPr lang="tr-TR" dirty="0" smtClean="0"/>
              <a:t>*Ulaşım</a:t>
            </a:r>
          </a:p>
          <a:p>
            <a:pPr marL="0" indent="0">
              <a:buNone/>
            </a:pPr>
            <a:r>
              <a:rPr lang="tr-TR" dirty="0" smtClean="0"/>
              <a:t>*Alt yapı</a:t>
            </a:r>
          </a:p>
          <a:p>
            <a:pPr marL="0" indent="0">
              <a:buNone/>
            </a:pPr>
            <a:r>
              <a:rPr lang="tr-TR" dirty="0" smtClean="0"/>
              <a:t>*Konaklama</a:t>
            </a:r>
          </a:p>
          <a:p>
            <a:pPr marL="0" indent="0">
              <a:buNone/>
            </a:pPr>
            <a:r>
              <a:rPr lang="tr-TR" dirty="0" smtClean="0"/>
              <a:t>*Kongre salonu ve olanakları</a:t>
            </a:r>
          </a:p>
          <a:p>
            <a:pPr marL="0" indent="0">
              <a:buNone/>
            </a:pPr>
            <a:r>
              <a:rPr lang="tr-TR" dirty="0" smtClean="0"/>
              <a:t>*Güvenlik</a:t>
            </a:r>
          </a:p>
          <a:p>
            <a:pPr marL="0" indent="0">
              <a:buNone/>
            </a:pPr>
            <a:r>
              <a:rPr lang="tr-TR" dirty="0" smtClean="0"/>
              <a:t>*Yan hizmetler</a:t>
            </a:r>
          </a:p>
          <a:p>
            <a:pPr marL="0" indent="0">
              <a:buNone/>
            </a:pPr>
            <a:r>
              <a:rPr lang="tr-TR" b="1" dirty="0" smtClean="0">
                <a:solidFill>
                  <a:srgbClr val="FF0000"/>
                </a:solidFill>
              </a:rPr>
              <a:t>Kongre yeri seçiminde;</a:t>
            </a:r>
          </a:p>
          <a:p>
            <a:pPr marL="0" indent="0">
              <a:buNone/>
            </a:pPr>
            <a:r>
              <a:rPr lang="tr-TR" dirty="0" smtClean="0"/>
              <a:t>*Coğrafi </a:t>
            </a:r>
            <a:r>
              <a:rPr lang="tr-TR" dirty="0"/>
              <a:t>konumu, doğal güzellikleri, iklimi gibi doğal faktörler ile kültürel ve tarihi </a:t>
            </a:r>
            <a:r>
              <a:rPr lang="tr-TR" dirty="0" smtClean="0"/>
              <a:t>zenginlikler yanında </a:t>
            </a:r>
            <a:r>
              <a:rPr lang="tr-TR" dirty="0"/>
              <a:t>özel bir takım alt ve üst yapı imkânlarının var olması önemlidir.</a:t>
            </a:r>
          </a:p>
          <a:p>
            <a:pPr marL="0" indent="0">
              <a:buNone/>
            </a:pPr>
            <a:r>
              <a:rPr lang="tr-TR" dirty="0" smtClean="0"/>
              <a:t>*Ulusal </a:t>
            </a:r>
            <a:r>
              <a:rPr lang="tr-TR" dirty="0"/>
              <a:t>ve uluslararası turizm için elverişli olan her yer, kongre turizmi için uygun olmayabilir. </a:t>
            </a:r>
            <a:r>
              <a:rPr lang="tr-TR" dirty="0" smtClean="0"/>
              <a:t>Fakat kongre </a:t>
            </a:r>
            <a:r>
              <a:rPr lang="tr-TR" dirty="0"/>
              <a:t>turizmi için özel yatırımların yapılacağı yerlerin mutlaka buraya gelecek yerli ve </a:t>
            </a:r>
            <a:r>
              <a:rPr lang="tr-TR" dirty="0" smtClean="0"/>
              <a:t>yabancı misafirlerin </a:t>
            </a:r>
            <a:r>
              <a:rPr lang="tr-TR" dirty="0"/>
              <a:t>(delegelerin) konaklama, yeme-içme, rekreasyon vb. ihtiyaçlarını gidermelerine </a:t>
            </a:r>
            <a:r>
              <a:rPr lang="tr-TR" dirty="0" smtClean="0"/>
              <a:t>de elverişli </a:t>
            </a:r>
            <a:r>
              <a:rPr lang="tr-TR" dirty="0"/>
              <a:t>arz imkânlarına sahip olması gereklidir.</a:t>
            </a:r>
          </a:p>
          <a:p>
            <a:pPr marL="0" indent="0">
              <a:buNone/>
            </a:pPr>
            <a:r>
              <a:rPr lang="tr-TR" dirty="0" smtClean="0"/>
              <a:t>*Bir </a:t>
            </a:r>
            <a:r>
              <a:rPr lang="tr-TR" dirty="0"/>
              <a:t>kentin kongre turizmi için önemli bir destinasyon olabilmesi için kentin kendine özgü bir</a:t>
            </a:r>
          </a:p>
          <a:p>
            <a:pPr marL="0" indent="0">
              <a:buNone/>
            </a:pPr>
            <a:r>
              <a:rPr lang="tr-TR" dirty="0" smtClean="0"/>
              <a:t>imajının </a:t>
            </a:r>
            <a:r>
              <a:rPr lang="tr-TR" dirty="0"/>
              <a:t>olması da aranan bir özelliktir.</a:t>
            </a:r>
          </a:p>
          <a:p>
            <a:pPr marL="0" indent="0">
              <a:buNone/>
            </a:pPr>
            <a:endParaRPr lang="tr-TR" dirty="0"/>
          </a:p>
        </p:txBody>
      </p:sp>
    </p:spTree>
    <p:extLst>
      <p:ext uri="{BB962C8B-B14F-4D97-AF65-F5344CB8AC3E}">
        <p14:creationId xmlns:p14="http://schemas.microsoft.com/office/powerpoint/2010/main" val="17610157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828055"/>
          </a:xfrm>
        </p:spPr>
        <p:txBody>
          <a:bodyPr>
            <a:normAutofit fontScale="90000"/>
          </a:bodyPr>
          <a:lstStyle/>
          <a:p>
            <a:r>
              <a:rPr lang="tr-TR" dirty="0" smtClean="0"/>
              <a:t/>
            </a:r>
            <a:br>
              <a:rPr lang="tr-TR" dirty="0" smtClean="0"/>
            </a:br>
            <a:r>
              <a:rPr lang="tr-TR" dirty="0"/>
              <a:t/>
            </a:r>
            <a:br>
              <a:rPr lang="tr-TR" dirty="0"/>
            </a:br>
            <a:r>
              <a:rPr lang="tr-TR" dirty="0" smtClean="0">
                <a:solidFill>
                  <a:srgbClr val="FF0000"/>
                </a:solidFill>
              </a:rPr>
              <a:t>B-Kongre </a:t>
            </a:r>
            <a:r>
              <a:rPr lang="tr-TR" dirty="0">
                <a:solidFill>
                  <a:srgbClr val="FF0000"/>
                </a:solidFill>
              </a:rPr>
              <a:t>Zamanı ve Mekânı Seçimi</a:t>
            </a:r>
            <a:r>
              <a:rPr lang="tr-TR" dirty="0"/>
              <a:t/>
            </a:r>
            <a:br>
              <a:rPr lang="tr-TR" dirty="0"/>
            </a:br>
            <a:r>
              <a:rPr lang="tr-TR" dirty="0"/>
              <a:t/>
            </a:r>
            <a:br>
              <a:rPr lang="tr-TR" dirty="0"/>
            </a:br>
            <a:endParaRPr lang="tr-TR" dirty="0"/>
          </a:p>
        </p:txBody>
      </p:sp>
      <p:sp>
        <p:nvSpPr>
          <p:cNvPr id="3" name="İçerik Yer Tutucusu 2"/>
          <p:cNvSpPr>
            <a:spLocks noGrp="1"/>
          </p:cNvSpPr>
          <p:nvPr>
            <p:ph idx="1"/>
          </p:nvPr>
        </p:nvSpPr>
        <p:spPr>
          <a:xfrm>
            <a:off x="838200" y="1092820"/>
            <a:ext cx="10515600" cy="5084143"/>
          </a:xfrm>
        </p:spPr>
        <p:txBody>
          <a:bodyPr>
            <a:normAutofit fontScale="77500" lnSpcReduction="20000"/>
          </a:bodyPr>
          <a:lstStyle/>
          <a:p>
            <a:pPr marL="0" indent="0">
              <a:buNone/>
            </a:pPr>
            <a:r>
              <a:rPr lang="tr-TR" dirty="0" smtClean="0"/>
              <a:t>*Bir </a:t>
            </a:r>
            <a:r>
              <a:rPr lang="tr-TR" dirty="0"/>
              <a:t>kongre organize edilirken gerek katılımcılar gerekse </a:t>
            </a:r>
            <a:r>
              <a:rPr lang="tr-TR" dirty="0" smtClean="0"/>
              <a:t>kongreyi düzenleyen </a:t>
            </a:r>
            <a:r>
              <a:rPr lang="tr-TR" dirty="0"/>
              <a:t>kişi ve kuruluşlarca en uygun zamanın </a:t>
            </a:r>
            <a:r>
              <a:rPr lang="tr-TR" dirty="0" smtClean="0"/>
              <a:t>seçilmesi gerekmektedir</a:t>
            </a:r>
            <a:r>
              <a:rPr lang="tr-TR" dirty="0"/>
              <a:t>.</a:t>
            </a:r>
          </a:p>
          <a:p>
            <a:pPr marL="0" indent="0">
              <a:buNone/>
            </a:pPr>
            <a:r>
              <a:rPr lang="tr-TR" dirty="0" smtClean="0"/>
              <a:t>*Kongreyi </a:t>
            </a:r>
            <a:r>
              <a:rPr lang="tr-TR" dirty="0"/>
              <a:t>düzenleyen dernek ya da kuruluş kongre </a:t>
            </a:r>
            <a:r>
              <a:rPr lang="tr-TR" dirty="0" smtClean="0"/>
              <a:t>katılımcılarının çalıştıkları </a:t>
            </a:r>
            <a:r>
              <a:rPr lang="tr-TR" dirty="0"/>
              <a:t>iş dallarının özelliklerine göre uygun zamanı seçmek isterler.</a:t>
            </a:r>
          </a:p>
          <a:p>
            <a:pPr marL="0" indent="0">
              <a:buNone/>
            </a:pPr>
            <a:r>
              <a:rPr lang="tr-TR" dirty="0" smtClean="0"/>
              <a:t>Çünkü </a:t>
            </a:r>
            <a:r>
              <a:rPr lang="tr-TR" dirty="0"/>
              <a:t>katılımcılar işlerinin çok yoğun olduğu dönemlerde bu </a:t>
            </a:r>
            <a:r>
              <a:rPr lang="tr-TR" dirty="0" smtClean="0"/>
              <a:t>tür toplantılara </a:t>
            </a:r>
            <a:r>
              <a:rPr lang="tr-TR" dirty="0"/>
              <a:t>katılmak istemezler</a:t>
            </a:r>
            <a:r>
              <a:rPr lang="tr-TR" dirty="0" smtClean="0"/>
              <a:t>.</a:t>
            </a:r>
          </a:p>
          <a:p>
            <a:pPr marL="0" indent="0">
              <a:buNone/>
            </a:pPr>
            <a:r>
              <a:rPr lang="tr-TR" dirty="0" smtClean="0"/>
              <a:t>*Kongre </a:t>
            </a:r>
            <a:r>
              <a:rPr lang="tr-TR" dirty="0"/>
              <a:t>zamanının saptanmasında organizasyon komitesi için özel durumlar söz </a:t>
            </a:r>
            <a:r>
              <a:rPr lang="tr-TR" dirty="0" smtClean="0"/>
              <a:t>konusu değilse </a:t>
            </a:r>
            <a:r>
              <a:rPr lang="tr-TR" dirty="0"/>
              <a:t>kongre tarihinin tespit edilmesinde kongre organizasyonunda ilgili tüm </a:t>
            </a:r>
            <a:r>
              <a:rPr lang="tr-TR" dirty="0" smtClean="0"/>
              <a:t>taraflar için </a:t>
            </a:r>
            <a:r>
              <a:rPr lang="tr-TR" dirty="0"/>
              <a:t>kabul görmüş genel esaslar vardır. Bu esaslar kongreden maksimum </a:t>
            </a:r>
            <a:r>
              <a:rPr lang="tr-TR" dirty="0" smtClean="0"/>
              <a:t>fayda sağlanmasına </a:t>
            </a:r>
            <a:r>
              <a:rPr lang="tr-TR" dirty="0"/>
              <a:t>yöneliktir</a:t>
            </a:r>
          </a:p>
          <a:p>
            <a:pPr marL="0" indent="0">
              <a:buNone/>
            </a:pPr>
            <a:r>
              <a:rPr lang="tr-TR" dirty="0" smtClean="0"/>
              <a:t>*Kongre </a:t>
            </a:r>
            <a:r>
              <a:rPr lang="tr-TR" dirty="0"/>
              <a:t>turizmine hizmet eden konaklama tesisleri ve diğer işletmelerde turizm sezonu</a:t>
            </a:r>
          </a:p>
          <a:p>
            <a:pPr marL="0" indent="0">
              <a:buNone/>
            </a:pPr>
            <a:r>
              <a:rPr lang="tr-TR" dirty="0" smtClean="0"/>
              <a:t>dışındaki </a:t>
            </a:r>
            <a:r>
              <a:rPr lang="tr-TR" dirty="0"/>
              <a:t>dönemlerde bu türden gelen taleplere çok uygun fiyatlar uygulayarak, böylece</a:t>
            </a:r>
          </a:p>
          <a:p>
            <a:pPr marL="0" indent="0">
              <a:buNone/>
            </a:pPr>
            <a:r>
              <a:rPr lang="tr-TR" dirty="0" smtClean="0"/>
              <a:t>sezonun </a:t>
            </a:r>
            <a:r>
              <a:rPr lang="tr-TR" dirty="0"/>
              <a:t>uzatılmasını sağlamaya çalışmaktadırlar.</a:t>
            </a:r>
          </a:p>
          <a:p>
            <a:pPr marL="0" indent="0">
              <a:buNone/>
            </a:pPr>
            <a:r>
              <a:rPr lang="tr-TR" dirty="0" smtClean="0"/>
              <a:t>*Katılımcılar </a:t>
            </a:r>
            <a:r>
              <a:rPr lang="tr-TR" dirty="0"/>
              <a:t>ise kongrenin gidilecek yerin en uygun mevsiminde yapılmasını da</a:t>
            </a:r>
          </a:p>
          <a:p>
            <a:pPr marL="0" indent="0">
              <a:buNone/>
            </a:pPr>
            <a:r>
              <a:rPr lang="tr-TR" dirty="0" smtClean="0"/>
              <a:t>istemektedirler</a:t>
            </a:r>
            <a:r>
              <a:rPr lang="tr-TR" dirty="0"/>
              <a:t>. Böylelikle kongre süresi boyunca ya da süreyi uzatarak gittikleri yerlerin</a:t>
            </a:r>
          </a:p>
          <a:p>
            <a:pPr marL="0" indent="0">
              <a:buNone/>
            </a:pPr>
            <a:r>
              <a:rPr lang="tr-TR" dirty="0" smtClean="0"/>
              <a:t>doğal</a:t>
            </a:r>
            <a:r>
              <a:rPr lang="tr-TR" dirty="0"/>
              <a:t>, tarihi ve kültürel değerlerini değerlendirme fırsatı bulurlar.</a:t>
            </a:r>
          </a:p>
          <a:p>
            <a:pPr marL="0" indent="0">
              <a:buNone/>
            </a:pPr>
            <a:endParaRPr lang="tr-TR" dirty="0"/>
          </a:p>
        </p:txBody>
      </p:sp>
    </p:spTree>
    <p:extLst>
      <p:ext uri="{BB962C8B-B14F-4D97-AF65-F5344CB8AC3E}">
        <p14:creationId xmlns:p14="http://schemas.microsoft.com/office/powerpoint/2010/main" val="9795171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716543"/>
          </a:xfrm>
        </p:spPr>
        <p:txBody>
          <a:bodyPr>
            <a:normAutofit fontScale="90000"/>
          </a:bodyPr>
          <a:lstStyle/>
          <a:p>
            <a:r>
              <a:rPr lang="tr-TR" sz="4000" dirty="0" smtClean="0">
                <a:solidFill>
                  <a:srgbClr val="FF0000"/>
                </a:solidFill>
              </a:rPr>
              <a:t/>
            </a:r>
            <a:br>
              <a:rPr lang="tr-TR" sz="4000" dirty="0" smtClean="0">
                <a:solidFill>
                  <a:srgbClr val="FF0000"/>
                </a:solidFill>
              </a:rPr>
            </a:br>
            <a:r>
              <a:rPr lang="tr-TR" sz="4000" dirty="0" smtClean="0">
                <a:solidFill>
                  <a:srgbClr val="FF0000"/>
                </a:solidFill>
              </a:rPr>
              <a:t>B-Kongre </a:t>
            </a:r>
            <a:r>
              <a:rPr lang="tr-TR" sz="4000" dirty="0">
                <a:solidFill>
                  <a:srgbClr val="FF0000"/>
                </a:solidFill>
              </a:rPr>
              <a:t>Zamanı ve Mekânı Seçimi</a:t>
            </a:r>
            <a:r>
              <a:rPr lang="tr-TR" sz="4000" dirty="0">
                <a:solidFill>
                  <a:prstClr val="black"/>
                </a:solidFill>
              </a:rPr>
              <a:t/>
            </a:r>
            <a:br>
              <a:rPr lang="tr-TR" sz="4000" dirty="0">
                <a:solidFill>
                  <a:prstClr val="black"/>
                </a:solidFill>
              </a:rPr>
            </a:br>
            <a:endParaRPr lang="tr-TR" dirty="0"/>
          </a:p>
        </p:txBody>
      </p:sp>
      <p:sp>
        <p:nvSpPr>
          <p:cNvPr id="3" name="İçerik Yer Tutucusu 2"/>
          <p:cNvSpPr>
            <a:spLocks noGrp="1"/>
          </p:cNvSpPr>
          <p:nvPr>
            <p:ph idx="1"/>
          </p:nvPr>
        </p:nvSpPr>
        <p:spPr>
          <a:xfrm>
            <a:off x="838200" y="1081668"/>
            <a:ext cx="10515600" cy="5095295"/>
          </a:xfrm>
        </p:spPr>
        <p:txBody>
          <a:bodyPr>
            <a:normAutofit fontScale="85000" lnSpcReduction="20000"/>
          </a:bodyPr>
          <a:lstStyle/>
          <a:p>
            <a:pPr marL="0" indent="0">
              <a:buNone/>
            </a:pPr>
            <a:r>
              <a:rPr lang="tr-TR" dirty="0" smtClean="0"/>
              <a:t>* </a:t>
            </a:r>
            <a:r>
              <a:rPr lang="tr-TR" dirty="0"/>
              <a:t>Kongreler en çok ilkbahar ayları ve sonbahar aylarında yapılır.</a:t>
            </a:r>
          </a:p>
          <a:p>
            <a:pPr marL="0" indent="0">
              <a:buNone/>
            </a:pPr>
            <a:r>
              <a:rPr lang="tr-TR" dirty="0" smtClean="0"/>
              <a:t>* </a:t>
            </a:r>
            <a:r>
              <a:rPr lang="tr-TR" dirty="0"/>
              <a:t>Bu aylar konaklama tesisleri, havayolu şirketleri ve seyahat acenteleri için “ölü sezon</a:t>
            </a:r>
            <a:r>
              <a:rPr lang="tr-TR" dirty="0" smtClean="0"/>
              <a:t>” olarak </a:t>
            </a:r>
            <a:r>
              <a:rPr lang="tr-TR" dirty="0"/>
              <a:t>ifade edilir.</a:t>
            </a:r>
          </a:p>
          <a:p>
            <a:pPr marL="0" indent="0">
              <a:buNone/>
            </a:pPr>
            <a:r>
              <a:rPr lang="tr-TR" dirty="0" smtClean="0"/>
              <a:t>*Uluslararası </a:t>
            </a:r>
            <a:r>
              <a:rPr lang="tr-TR" dirty="0"/>
              <a:t>Dernekler Birliği (UIA) tarafından dünya genelinde yapılan bir </a:t>
            </a:r>
            <a:r>
              <a:rPr lang="tr-TR" dirty="0" smtClean="0"/>
              <a:t>araştırmaya göre</a:t>
            </a:r>
            <a:r>
              <a:rPr lang="tr-TR" dirty="0"/>
              <a:t>, tüm dünya toplantılar için en çok tercih edilen ay eylül olarak belirlenmiştir</a:t>
            </a:r>
            <a:r>
              <a:rPr lang="tr-TR" dirty="0" smtClean="0"/>
              <a:t>.</a:t>
            </a:r>
          </a:p>
          <a:p>
            <a:pPr marL="0" indent="0">
              <a:buNone/>
            </a:pPr>
            <a:endParaRPr lang="tr-TR" dirty="0"/>
          </a:p>
          <a:p>
            <a:pPr marL="0" indent="0">
              <a:buNone/>
            </a:pPr>
            <a:r>
              <a:rPr lang="tr-TR" b="1" dirty="0" smtClean="0">
                <a:solidFill>
                  <a:srgbClr val="FF0000"/>
                </a:solidFill>
              </a:rPr>
              <a:t>Kongrelerin </a:t>
            </a:r>
            <a:r>
              <a:rPr lang="tr-TR" b="1" dirty="0">
                <a:solidFill>
                  <a:srgbClr val="FF0000"/>
                </a:solidFill>
              </a:rPr>
              <a:t>gerçekleştirileceği tesislerine </a:t>
            </a:r>
            <a:r>
              <a:rPr lang="tr-TR" b="1" dirty="0" smtClean="0">
                <a:solidFill>
                  <a:srgbClr val="FF0000"/>
                </a:solidFill>
              </a:rPr>
              <a:t>belirlenmesinde;</a:t>
            </a:r>
            <a:endParaRPr lang="tr-TR" b="1" dirty="0">
              <a:solidFill>
                <a:srgbClr val="FF0000"/>
              </a:solidFill>
            </a:endParaRPr>
          </a:p>
          <a:p>
            <a:pPr marL="0" indent="0">
              <a:buNone/>
            </a:pPr>
            <a:r>
              <a:rPr lang="tr-TR" dirty="0" smtClean="0"/>
              <a:t>* </a:t>
            </a:r>
            <a:r>
              <a:rPr lang="tr-TR" dirty="0"/>
              <a:t>kongrelerin büyüklüğü,</a:t>
            </a:r>
          </a:p>
          <a:p>
            <a:pPr marL="0" indent="0">
              <a:buNone/>
            </a:pPr>
            <a:r>
              <a:rPr lang="tr-TR" dirty="0" smtClean="0"/>
              <a:t>* </a:t>
            </a:r>
            <a:r>
              <a:rPr lang="tr-TR" dirty="0"/>
              <a:t>katılımcı sayısı</a:t>
            </a:r>
          </a:p>
          <a:p>
            <a:pPr marL="0" indent="0">
              <a:buNone/>
            </a:pPr>
            <a:r>
              <a:rPr lang="tr-TR" dirty="0" smtClean="0"/>
              <a:t>*organizasyonu </a:t>
            </a:r>
            <a:r>
              <a:rPr lang="tr-TR" dirty="0"/>
              <a:t>gerçekleştiren kurum, kuruluş ya da organizatörlerin beklentileri</a:t>
            </a:r>
          </a:p>
          <a:p>
            <a:pPr marL="0" indent="0">
              <a:buNone/>
            </a:pPr>
            <a:r>
              <a:rPr lang="tr-TR" dirty="0" smtClean="0"/>
              <a:t>* </a:t>
            </a:r>
            <a:r>
              <a:rPr lang="tr-TR" dirty="0"/>
              <a:t>toplantı salonlarının gelişmişlik düzeyi (iyi bir teknik ekibin var olup olmadığı,</a:t>
            </a:r>
          </a:p>
          <a:p>
            <a:pPr marL="0" indent="0">
              <a:buNone/>
            </a:pPr>
            <a:r>
              <a:rPr lang="tr-TR" dirty="0" smtClean="0"/>
              <a:t>güvenlik </a:t>
            </a:r>
            <a:r>
              <a:rPr lang="tr-TR" dirty="0"/>
              <a:t>sistemi gibi)</a:t>
            </a:r>
          </a:p>
          <a:p>
            <a:pPr marL="0" indent="0">
              <a:buNone/>
            </a:pPr>
            <a:r>
              <a:rPr lang="tr-TR" dirty="0" smtClean="0"/>
              <a:t>*yiyecek-içecek </a:t>
            </a:r>
            <a:r>
              <a:rPr lang="tr-TR" dirty="0"/>
              <a:t>konusundaki imkanlar incelenir.</a:t>
            </a:r>
          </a:p>
          <a:p>
            <a:pPr marL="0" indent="0">
              <a:buNone/>
            </a:pPr>
            <a:endParaRPr lang="tr-TR" dirty="0"/>
          </a:p>
          <a:p>
            <a:pPr marL="0" indent="0">
              <a:buNone/>
            </a:pPr>
            <a:endParaRPr lang="tr-TR" dirty="0"/>
          </a:p>
        </p:txBody>
      </p:sp>
    </p:spTree>
    <p:extLst>
      <p:ext uri="{BB962C8B-B14F-4D97-AF65-F5344CB8AC3E}">
        <p14:creationId xmlns:p14="http://schemas.microsoft.com/office/powerpoint/2010/main" val="33693853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772299"/>
          </a:xfrm>
        </p:spPr>
        <p:txBody>
          <a:bodyPr/>
          <a:lstStyle/>
          <a:p>
            <a:r>
              <a:rPr lang="tr-TR" dirty="0" smtClean="0">
                <a:solidFill>
                  <a:srgbClr val="FF0000"/>
                </a:solidFill>
              </a:rPr>
              <a:t>C-Kongre </a:t>
            </a:r>
            <a:r>
              <a:rPr lang="tr-TR" dirty="0">
                <a:solidFill>
                  <a:srgbClr val="FF0000"/>
                </a:solidFill>
              </a:rPr>
              <a:t>Süresinin Belirlenmesi</a:t>
            </a:r>
          </a:p>
        </p:txBody>
      </p:sp>
      <p:sp>
        <p:nvSpPr>
          <p:cNvPr id="3" name="İçerik Yer Tutucusu 2"/>
          <p:cNvSpPr>
            <a:spLocks noGrp="1"/>
          </p:cNvSpPr>
          <p:nvPr>
            <p:ph idx="1"/>
          </p:nvPr>
        </p:nvSpPr>
        <p:spPr>
          <a:xfrm>
            <a:off x="838200" y="1226634"/>
            <a:ext cx="10515600" cy="4950329"/>
          </a:xfrm>
        </p:spPr>
        <p:txBody>
          <a:bodyPr>
            <a:normAutofit fontScale="85000" lnSpcReduction="20000"/>
          </a:bodyPr>
          <a:lstStyle/>
          <a:p>
            <a:pPr marL="0" indent="0">
              <a:buNone/>
            </a:pPr>
            <a:r>
              <a:rPr lang="tr-TR" dirty="0" smtClean="0"/>
              <a:t>*Kongrenin </a:t>
            </a:r>
            <a:r>
              <a:rPr lang="tr-TR" dirty="0"/>
              <a:t>süresi ile büyüklüğü arasında doğru orantı vardır.</a:t>
            </a:r>
          </a:p>
          <a:p>
            <a:pPr marL="0" indent="0">
              <a:buNone/>
            </a:pPr>
            <a:r>
              <a:rPr lang="tr-TR" dirty="0" smtClean="0"/>
              <a:t>*Büyük </a:t>
            </a:r>
            <a:r>
              <a:rPr lang="tr-TR" dirty="0"/>
              <a:t>kongreler küçüklerine göre daha uzun sürelidirler.</a:t>
            </a:r>
          </a:p>
          <a:p>
            <a:pPr marL="0" indent="0">
              <a:buNone/>
            </a:pPr>
            <a:r>
              <a:rPr lang="tr-TR" dirty="0" smtClean="0"/>
              <a:t>*Ulusal </a:t>
            </a:r>
            <a:r>
              <a:rPr lang="tr-TR" dirty="0"/>
              <a:t>kongreler uluslararası kongrelere oranla daha kısa sürelidirler.</a:t>
            </a:r>
          </a:p>
          <a:p>
            <a:pPr marL="0" indent="0">
              <a:buNone/>
            </a:pPr>
            <a:r>
              <a:rPr lang="tr-TR" dirty="0" smtClean="0"/>
              <a:t>*Kongre </a:t>
            </a:r>
            <a:r>
              <a:rPr lang="tr-TR" dirty="0"/>
              <a:t>katılımcılarının eğer zamanları uygunsa ülkeyi veya şehri tanımak </a:t>
            </a:r>
            <a:r>
              <a:rPr lang="tr-TR" dirty="0" smtClean="0"/>
              <a:t>için konaklama </a:t>
            </a:r>
            <a:r>
              <a:rPr lang="tr-TR" dirty="0"/>
              <a:t>sürelerini uzatabilmektedirler</a:t>
            </a:r>
            <a:r>
              <a:rPr lang="tr-TR" dirty="0" smtClean="0"/>
              <a:t>.</a:t>
            </a:r>
          </a:p>
          <a:p>
            <a:pPr marL="0" indent="0">
              <a:buNone/>
            </a:pPr>
            <a:endParaRPr lang="tr-TR" b="1" dirty="0" smtClean="0">
              <a:solidFill>
                <a:srgbClr val="FF0000"/>
              </a:solidFill>
            </a:endParaRPr>
          </a:p>
          <a:p>
            <a:pPr marL="0" indent="0">
              <a:buNone/>
            </a:pPr>
            <a:r>
              <a:rPr lang="tr-TR" b="1" dirty="0" smtClean="0">
                <a:solidFill>
                  <a:srgbClr val="FF0000"/>
                </a:solidFill>
              </a:rPr>
              <a:t>Kongrenin </a:t>
            </a:r>
            <a:r>
              <a:rPr lang="tr-TR" b="1" dirty="0">
                <a:solidFill>
                  <a:srgbClr val="FF0000"/>
                </a:solidFill>
              </a:rPr>
              <a:t>süresini etkileyen faktörler şunlardır:</a:t>
            </a:r>
          </a:p>
          <a:p>
            <a:pPr marL="0" indent="0">
              <a:buNone/>
            </a:pPr>
            <a:r>
              <a:rPr lang="tr-TR" dirty="0" smtClean="0"/>
              <a:t>*Kongrenin </a:t>
            </a:r>
            <a:r>
              <a:rPr lang="tr-TR" dirty="0"/>
              <a:t>büyüklüğü</a:t>
            </a:r>
          </a:p>
          <a:p>
            <a:pPr marL="0" indent="0">
              <a:buNone/>
            </a:pPr>
            <a:r>
              <a:rPr lang="tr-TR" dirty="0" smtClean="0"/>
              <a:t>*Kongrenin </a:t>
            </a:r>
            <a:r>
              <a:rPr lang="tr-TR" dirty="0"/>
              <a:t>ulusal veya uluslararası olması</a:t>
            </a:r>
          </a:p>
          <a:p>
            <a:pPr marL="0" indent="0">
              <a:buNone/>
            </a:pPr>
            <a:r>
              <a:rPr lang="tr-TR" dirty="0" smtClean="0"/>
              <a:t>*Kongrenin </a:t>
            </a:r>
            <a:r>
              <a:rPr lang="tr-TR" dirty="0"/>
              <a:t>konusu</a:t>
            </a:r>
          </a:p>
          <a:p>
            <a:pPr marL="0" indent="0">
              <a:buNone/>
            </a:pPr>
            <a:r>
              <a:rPr lang="tr-TR" dirty="0" smtClean="0"/>
              <a:t>*Kongre </a:t>
            </a:r>
            <a:r>
              <a:rPr lang="tr-TR" dirty="0"/>
              <a:t>şehrinin katılımcılara uzaklığı</a:t>
            </a:r>
          </a:p>
          <a:p>
            <a:pPr marL="0" indent="0">
              <a:buNone/>
            </a:pPr>
            <a:r>
              <a:rPr lang="tr-TR" dirty="0" smtClean="0"/>
              <a:t>*Kongrenin </a:t>
            </a:r>
            <a:r>
              <a:rPr lang="tr-TR" dirty="0"/>
              <a:t>kültürel ve toplumsal fonksiyonu</a:t>
            </a:r>
          </a:p>
          <a:p>
            <a:pPr marL="0" indent="0">
              <a:buNone/>
            </a:pPr>
            <a:r>
              <a:rPr lang="tr-TR" dirty="0" smtClean="0"/>
              <a:t>*Hafta </a:t>
            </a:r>
            <a:r>
              <a:rPr lang="tr-TR" dirty="0"/>
              <a:t>içi özel indirimler.</a:t>
            </a:r>
          </a:p>
          <a:p>
            <a:pPr marL="0" indent="0">
              <a:buNone/>
            </a:pPr>
            <a:endParaRPr lang="tr-TR" dirty="0"/>
          </a:p>
        </p:txBody>
      </p:sp>
    </p:spTree>
    <p:extLst>
      <p:ext uri="{BB962C8B-B14F-4D97-AF65-F5344CB8AC3E}">
        <p14:creationId xmlns:p14="http://schemas.microsoft.com/office/powerpoint/2010/main" val="5163411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749997"/>
          </a:xfrm>
        </p:spPr>
        <p:txBody>
          <a:bodyPr>
            <a:normAutofit fontScale="90000"/>
          </a:bodyPr>
          <a:lstStyle/>
          <a:p>
            <a:r>
              <a:rPr lang="tr-TR" sz="2700" dirty="0" smtClean="0">
                <a:solidFill>
                  <a:srgbClr val="FF0000"/>
                </a:solidFill>
              </a:rPr>
              <a:t/>
            </a:r>
            <a:br>
              <a:rPr lang="tr-TR" sz="2700" dirty="0" smtClean="0">
                <a:solidFill>
                  <a:srgbClr val="FF0000"/>
                </a:solidFill>
              </a:rPr>
            </a:br>
            <a:r>
              <a:rPr lang="tr-TR" sz="2700" b="1" dirty="0" smtClean="0">
                <a:solidFill>
                  <a:srgbClr val="FF0000"/>
                </a:solidFill>
              </a:rPr>
              <a:t>D-Kongre </a:t>
            </a:r>
            <a:r>
              <a:rPr lang="tr-TR" sz="2700" b="1" dirty="0">
                <a:solidFill>
                  <a:srgbClr val="FF0000"/>
                </a:solidFill>
              </a:rPr>
              <a:t>Katılımcı Sayısının Arttırılması ve Slogan Seçimi</a:t>
            </a:r>
            <a:r>
              <a:rPr lang="tr-TR" sz="2700" dirty="0">
                <a:solidFill>
                  <a:srgbClr val="FF0000"/>
                </a:solidFill>
              </a:rPr>
              <a:t/>
            </a:r>
            <a:br>
              <a:rPr lang="tr-TR" sz="2700" dirty="0">
                <a:solidFill>
                  <a:srgbClr val="FF0000"/>
                </a:solidFill>
              </a:rPr>
            </a:br>
            <a:endParaRPr lang="tr-TR" sz="2700" dirty="0">
              <a:solidFill>
                <a:srgbClr val="FF0000"/>
              </a:solidFill>
            </a:endParaRPr>
          </a:p>
        </p:txBody>
      </p:sp>
      <p:sp>
        <p:nvSpPr>
          <p:cNvPr id="3" name="İçerik Yer Tutucusu 2"/>
          <p:cNvSpPr>
            <a:spLocks noGrp="1"/>
          </p:cNvSpPr>
          <p:nvPr>
            <p:ph idx="1"/>
          </p:nvPr>
        </p:nvSpPr>
        <p:spPr>
          <a:xfrm>
            <a:off x="838200" y="1003610"/>
            <a:ext cx="10515600" cy="5173353"/>
          </a:xfrm>
        </p:spPr>
        <p:txBody>
          <a:bodyPr>
            <a:normAutofit fontScale="77500" lnSpcReduction="20000"/>
          </a:bodyPr>
          <a:lstStyle/>
          <a:p>
            <a:pPr marL="0" indent="0">
              <a:buNone/>
            </a:pPr>
            <a:r>
              <a:rPr lang="tr-TR" dirty="0" smtClean="0"/>
              <a:t>*Katılımcı </a:t>
            </a:r>
            <a:r>
              <a:rPr lang="tr-TR" dirty="0"/>
              <a:t>sayısının artırılması için kongre ile ilgili yapılan planlamalarda kongre </a:t>
            </a:r>
            <a:r>
              <a:rPr lang="tr-TR" dirty="0" smtClean="0"/>
              <a:t>yerinin ve </a:t>
            </a:r>
            <a:r>
              <a:rPr lang="tr-TR" dirty="0"/>
              <a:t>zamanının tespiti çok önemlidir.</a:t>
            </a:r>
          </a:p>
          <a:p>
            <a:pPr marL="0" indent="0">
              <a:buNone/>
            </a:pPr>
            <a:r>
              <a:rPr lang="tr-TR" dirty="0" smtClean="0"/>
              <a:t>*Katılımların </a:t>
            </a:r>
            <a:r>
              <a:rPr lang="tr-TR" dirty="0"/>
              <a:t>arttırılması büyük ölçüde kongre yerinin doğru seçilmesiyle bağlantılıdır.</a:t>
            </a:r>
          </a:p>
          <a:p>
            <a:pPr marL="0" indent="0">
              <a:buNone/>
            </a:pPr>
            <a:r>
              <a:rPr lang="tr-TR" dirty="0" smtClean="0"/>
              <a:t>*Delegeler </a:t>
            </a:r>
            <a:r>
              <a:rPr lang="tr-TR" dirty="0"/>
              <a:t>tarafından daha önce görülmemiş, yeterli doğal, tarihi ve kültürel </a:t>
            </a:r>
            <a:r>
              <a:rPr lang="tr-TR" dirty="0" smtClean="0"/>
              <a:t>çekiciliklere sahip </a:t>
            </a:r>
            <a:r>
              <a:rPr lang="tr-TR" dirty="0"/>
              <a:t>bölgelerde düzenlenen kongrelere katılım daha fazla olmaktadır.</a:t>
            </a:r>
          </a:p>
          <a:p>
            <a:pPr marL="0" indent="0">
              <a:buNone/>
            </a:pPr>
            <a:r>
              <a:rPr lang="tr-TR" dirty="0" smtClean="0"/>
              <a:t>*Potansiyel </a:t>
            </a:r>
            <a:r>
              <a:rPr lang="tr-TR" dirty="0"/>
              <a:t>delegelerin kongrelere katılım için özendirilmesinde </a:t>
            </a:r>
            <a:r>
              <a:rPr lang="tr-TR" dirty="0" smtClean="0"/>
              <a:t>kongreyi düzenleyenlere ya </a:t>
            </a:r>
            <a:r>
              <a:rPr lang="tr-TR" dirty="0"/>
              <a:t>da diğer birlik yönetimlerine büyük görevler düşmektedir</a:t>
            </a:r>
            <a:r>
              <a:rPr lang="tr-TR" dirty="0" smtClean="0"/>
              <a:t>.</a:t>
            </a:r>
          </a:p>
          <a:p>
            <a:pPr marL="0" indent="0">
              <a:buNone/>
            </a:pPr>
            <a:r>
              <a:rPr lang="tr-TR" dirty="0" smtClean="0"/>
              <a:t>*Kongreye </a:t>
            </a:r>
            <a:r>
              <a:rPr lang="tr-TR" dirty="0"/>
              <a:t>katılımı artırıcı bir diğer yöntem, kongre düzenleyen kuruluş ya da </a:t>
            </a:r>
            <a:r>
              <a:rPr lang="tr-TR" dirty="0" smtClean="0"/>
              <a:t>kurumun bir </a:t>
            </a:r>
            <a:r>
              <a:rPr lang="tr-TR" dirty="0" err="1"/>
              <a:t>sekreterya</a:t>
            </a:r>
            <a:r>
              <a:rPr lang="tr-TR" dirty="0"/>
              <a:t> kurmasıdır. Böylece katılımcıların her türlü sorularına cevap vererek katılımın artırılması sağlanabilir.</a:t>
            </a:r>
          </a:p>
          <a:p>
            <a:pPr marL="0" indent="0">
              <a:buNone/>
            </a:pPr>
            <a:r>
              <a:rPr lang="tr-TR" dirty="0" smtClean="0"/>
              <a:t>*Kongreye </a:t>
            </a:r>
            <a:r>
              <a:rPr lang="tr-TR" dirty="0"/>
              <a:t>katılımı artıracak diğer bir yöntem ise etkili bir slogan kullanmaktır. İyi </a:t>
            </a:r>
            <a:r>
              <a:rPr lang="tr-TR" dirty="0" smtClean="0"/>
              <a:t>bir slogan </a:t>
            </a:r>
            <a:r>
              <a:rPr lang="tr-TR" dirty="0"/>
              <a:t>kongrenin içeriğinden kaynaklanmaktadır. Slogan, kongrenin ne için yapıldığını belirleyen nedenlerin bileşkesidir. Konuyla ilgili en kısa ve en öz mesajdır.</a:t>
            </a:r>
          </a:p>
          <a:p>
            <a:pPr marL="0" indent="0">
              <a:buNone/>
            </a:pPr>
            <a:r>
              <a:rPr lang="tr-TR" dirty="0" smtClean="0"/>
              <a:t>*Her </a:t>
            </a:r>
            <a:r>
              <a:rPr lang="tr-TR" dirty="0"/>
              <a:t>birlik ya da organizatör, kongrelerinde slogan kullanılmaz.</a:t>
            </a:r>
          </a:p>
          <a:p>
            <a:pPr marL="0" indent="0">
              <a:buNone/>
            </a:pPr>
            <a:r>
              <a:rPr lang="tr-TR" dirty="0" smtClean="0"/>
              <a:t>*Slogan </a:t>
            </a:r>
            <a:r>
              <a:rPr lang="tr-TR" dirty="0"/>
              <a:t>belirlendikten sonra bu sloganın kongreye gerçekten yararlı olması isteniyorsa</a:t>
            </a:r>
            <a:r>
              <a:rPr lang="tr-TR" dirty="0" smtClean="0"/>
              <a:t>, </a:t>
            </a:r>
            <a:endParaRPr lang="tr-TR" dirty="0"/>
          </a:p>
          <a:p>
            <a:pPr marL="0" indent="0">
              <a:buNone/>
            </a:pPr>
            <a:r>
              <a:rPr lang="tr-TR" dirty="0"/>
              <a:t>organizatörün bunu sürekli canlı tutması gerekmektedir. Aksi halde slogan belirlemenin pek bir anlamı yoktur.</a:t>
            </a:r>
          </a:p>
          <a:p>
            <a:pPr marL="0" indent="0">
              <a:buNone/>
            </a:pPr>
            <a:endParaRPr lang="tr-TR" dirty="0"/>
          </a:p>
          <a:p>
            <a:pPr marL="0" indent="0">
              <a:buNone/>
            </a:pPr>
            <a:endParaRPr lang="tr-TR" dirty="0"/>
          </a:p>
        </p:txBody>
      </p:sp>
    </p:spTree>
    <p:extLst>
      <p:ext uri="{BB962C8B-B14F-4D97-AF65-F5344CB8AC3E}">
        <p14:creationId xmlns:p14="http://schemas.microsoft.com/office/powerpoint/2010/main" val="26641765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671938"/>
          </a:xfrm>
        </p:spPr>
        <p:txBody>
          <a:bodyPr>
            <a:normAutofit/>
          </a:bodyPr>
          <a:lstStyle/>
          <a:p>
            <a:r>
              <a:rPr lang="tr-TR" sz="2800" b="1" dirty="0">
                <a:solidFill>
                  <a:srgbClr val="FF0000"/>
                </a:solidFill>
              </a:rPr>
              <a:t>E-Tanıtma Faaliyetleri</a:t>
            </a:r>
          </a:p>
        </p:txBody>
      </p:sp>
      <p:sp>
        <p:nvSpPr>
          <p:cNvPr id="3" name="İçerik Yer Tutucusu 2"/>
          <p:cNvSpPr>
            <a:spLocks noGrp="1"/>
          </p:cNvSpPr>
          <p:nvPr>
            <p:ph idx="1"/>
          </p:nvPr>
        </p:nvSpPr>
        <p:spPr>
          <a:xfrm>
            <a:off x="838200" y="1037064"/>
            <a:ext cx="10515600" cy="5139899"/>
          </a:xfrm>
        </p:spPr>
        <p:txBody>
          <a:bodyPr>
            <a:normAutofit fontScale="85000" lnSpcReduction="20000"/>
          </a:bodyPr>
          <a:lstStyle/>
          <a:p>
            <a:pPr marL="0" indent="0">
              <a:buNone/>
            </a:pPr>
            <a:r>
              <a:rPr lang="tr-TR" dirty="0" smtClean="0"/>
              <a:t>*Makro </a:t>
            </a:r>
            <a:r>
              <a:rPr lang="tr-TR" dirty="0"/>
              <a:t>Tanıtım, ülkenin geneli hakkında yapılan tanıtma çalışmalarıdır. </a:t>
            </a:r>
            <a:r>
              <a:rPr lang="tr-TR" dirty="0" smtClean="0"/>
              <a:t>Bu çalışmalar </a:t>
            </a:r>
            <a:r>
              <a:rPr lang="tr-TR" dirty="0"/>
              <a:t>çoğunlukla </a:t>
            </a:r>
            <a:r>
              <a:rPr lang="tr-TR" dirty="0" err="1" smtClean="0"/>
              <a:t>T.C.Kültür</a:t>
            </a:r>
            <a:r>
              <a:rPr lang="tr-TR" dirty="0" smtClean="0"/>
              <a:t> ve Turizm </a:t>
            </a:r>
            <a:r>
              <a:rPr lang="tr-TR" dirty="0"/>
              <a:t>bakanlığı, </a:t>
            </a:r>
            <a:r>
              <a:rPr lang="tr-TR" dirty="0" err="1" smtClean="0"/>
              <a:t>T.C.Dışişleri</a:t>
            </a:r>
            <a:r>
              <a:rPr lang="tr-TR" dirty="0" smtClean="0"/>
              <a:t> </a:t>
            </a:r>
            <a:r>
              <a:rPr lang="tr-TR" dirty="0"/>
              <a:t>Bakanlığı, ulusal hava yolu şirketleri vb. gibi resmi kuruluşlar ile turizm sektöründe faaliyet gösteren işletmelerin kurdukları ulusal birlikleri (TUROB, TURSAB vs.) tarafından gerçekleştirilir. Burada amaç ülke hakkında iyi bir imaj vermek ve uluslararası piyasada gelecekte iyi bir yer edinmek olarak ifade edilebilir.</a:t>
            </a:r>
          </a:p>
          <a:p>
            <a:pPr marL="0" indent="0">
              <a:buNone/>
            </a:pPr>
            <a:r>
              <a:rPr lang="tr-TR" dirty="0" smtClean="0"/>
              <a:t>*Makro </a:t>
            </a:r>
            <a:r>
              <a:rPr lang="tr-TR" dirty="0"/>
              <a:t>tanıtımda ülkeler, günümüzün tanıtma teknikleri olan reklam ve </a:t>
            </a:r>
            <a:r>
              <a:rPr lang="tr-TR" dirty="0" smtClean="0"/>
              <a:t>halkla ilişkiler </a:t>
            </a:r>
            <a:r>
              <a:rPr lang="tr-TR" dirty="0"/>
              <a:t>çalışmaları ile lobicilik faaliyetlerini başarılı olarak uygulayabildikleri ölçüde başarılı olurlar</a:t>
            </a:r>
            <a:r>
              <a:rPr lang="tr-TR" dirty="0" smtClean="0"/>
              <a:t>.</a:t>
            </a:r>
          </a:p>
          <a:p>
            <a:pPr marL="0" indent="0">
              <a:buNone/>
            </a:pPr>
            <a:r>
              <a:rPr lang="tr-TR" dirty="0" smtClean="0"/>
              <a:t>*Tanıtım </a:t>
            </a:r>
            <a:r>
              <a:rPr lang="tr-TR" dirty="0"/>
              <a:t>faaliyetlerinin ilk aşaması pazarın incelenmesidir. Pazar ne kadar iyi </a:t>
            </a:r>
            <a:r>
              <a:rPr lang="tr-TR" dirty="0" smtClean="0"/>
              <a:t>analiz edilirse </a:t>
            </a:r>
            <a:r>
              <a:rPr lang="tr-TR" dirty="0"/>
              <a:t>tanıtma faaliyetlerinin başarısı o denli yüksek olur.</a:t>
            </a:r>
          </a:p>
          <a:p>
            <a:pPr marL="0" indent="0">
              <a:buNone/>
            </a:pPr>
            <a:r>
              <a:rPr lang="tr-TR" dirty="0" smtClean="0"/>
              <a:t>*Tanıtma </a:t>
            </a:r>
            <a:r>
              <a:rPr lang="tr-TR" dirty="0"/>
              <a:t>faaliyetleri katılım artırır.</a:t>
            </a:r>
          </a:p>
          <a:p>
            <a:pPr marL="0" indent="0">
              <a:buNone/>
            </a:pPr>
            <a:r>
              <a:rPr lang="tr-TR" dirty="0" smtClean="0"/>
              <a:t>*Katılımcıların </a:t>
            </a:r>
            <a:r>
              <a:rPr lang="tr-TR" dirty="0"/>
              <a:t>kongreden beklentilerini ortaya çıkarıcı bir özendirme </a:t>
            </a:r>
            <a:r>
              <a:rPr lang="tr-TR" dirty="0" smtClean="0"/>
              <a:t>programı yapılmalı </a:t>
            </a:r>
            <a:r>
              <a:rPr lang="tr-TR" dirty="0"/>
              <a:t>ve bu program kongrenin yapılacağı yerin çekicilikleri ile desteklenmelidir.</a:t>
            </a:r>
          </a:p>
          <a:p>
            <a:pPr marL="0" indent="0">
              <a:buNone/>
            </a:pPr>
            <a:r>
              <a:rPr lang="tr-TR" dirty="0" smtClean="0"/>
              <a:t>*Kongreye </a:t>
            </a:r>
            <a:r>
              <a:rPr lang="tr-TR" dirty="0"/>
              <a:t>katılacak delegelerin beklentilerini genel olarak yeni </a:t>
            </a:r>
            <a:r>
              <a:rPr lang="tr-TR" dirty="0" smtClean="0"/>
              <a:t>tecrübeler kazanmak </a:t>
            </a:r>
            <a:r>
              <a:rPr lang="tr-TR" dirty="0"/>
              <a:t>arzusu, organizasyona güvenme, cevap bulacağından emin olma, tanıma olarak özetleyebiliriz.</a:t>
            </a:r>
          </a:p>
          <a:p>
            <a:pPr marL="0" indent="0">
              <a:buNone/>
            </a:pPr>
            <a:endParaRPr lang="tr-TR" dirty="0"/>
          </a:p>
        </p:txBody>
      </p:sp>
    </p:spTree>
    <p:extLst>
      <p:ext uri="{BB962C8B-B14F-4D97-AF65-F5344CB8AC3E}">
        <p14:creationId xmlns:p14="http://schemas.microsoft.com/office/powerpoint/2010/main" val="3498123992"/>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629</TotalTime>
  <Words>1652</Words>
  <Application>Microsoft Office PowerPoint</Application>
  <PresentationFormat>Geniş ekran</PresentationFormat>
  <Paragraphs>188</Paragraphs>
  <Slides>16</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16</vt:i4>
      </vt:variant>
    </vt:vector>
  </HeadingPairs>
  <TitlesOfParts>
    <vt:vector size="22" baseType="lpstr">
      <vt:lpstr>宋体</vt:lpstr>
      <vt:lpstr>Arial</vt:lpstr>
      <vt:lpstr>Calibri</vt:lpstr>
      <vt:lpstr>Calibri Light</vt:lpstr>
      <vt:lpstr>Times New Roman</vt:lpstr>
      <vt:lpstr>Office Teması</vt:lpstr>
      <vt:lpstr>KONGRE VE FUAR YÖNETİMİ</vt:lpstr>
      <vt:lpstr>Kongre Organizasyonu Planlaması</vt:lpstr>
      <vt:lpstr>Kongre Organizasyonu Planlaması</vt:lpstr>
      <vt:lpstr>A-Kongre ülkesi ve şehir seçimi</vt:lpstr>
      <vt:lpstr>  B-Kongre Zamanı ve Mekânı Seçimi  </vt:lpstr>
      <vt:lpstr> B-Kongre Zamanı ve Mekânı Seçimi </vt:lpstr>
      <vt:lpstr>C-Kongre Süresinin Belirlenmesi</vt:lpstr>
      <vt:lpstr> D-Kongre Katılımcı Sayısının Arttırılması ve Slogan Seçimi </vt:lpstr>
      <vt:lpstr>E-Tanıtma Faaliyetleri</vt:lpstr>
      <vt:lpstr>E-Tanıtma Faaliyetleri</vt:lpstr>
      <vt:lpstr>E-Tanıtma Faaliyetleri</vt:lpstr>
      <vt:lpstr>E-Tanıtma Faaliyetleri</vt:lpstr>
      <vt:lpstr>F-Personel İhtiyacı</vt:lpstr>
      <vt:lpstr>F-Personel İhtiyacı</vt:lpstr>
      <vt:lpstr>  G-Doküman İhtiyacı </vt:lpstr>
      <vt:lpstr>G-Doküman İhtiyacı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KONGRE VE FUAR YÖNETİMİ</dc:title>
  <dc:creator>seyitAliçelik</dc:creator>
  <cp:lastModifiedBy>seyitAliçelik</cp:lastModifiedBy>
  <cp:revision>61</cp:revision>
  <dcterms:created xsi:type="dcterms:W3CDTF">2024-02-21T10:38:29Z</dcterms:created>
  <dcterms:modified xsi:type="dcterms:W3CDTF">2024-03-20T10:40:31Z</dcterms:modified>
</cp:coreProperties>
</file>