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6E8AE29-AF5E-4A25-9BC7-9C5FE47D315B}" type="datetimeFigureOut">
              <a:rPr lang="tr-TR" smtClean="0"/>
              <a:t>20.03.2024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69536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E8AE29-AF5E-4A25-9BC7-9C5FE47D315B}" type="datetimeFigureOut">
              <a:rPr lang="tr-TR" smtClean="0"/>
              <a:t>20.03.2024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389437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E8AE29-AF5E-4A25-9BC7-9C5FE47D315B}" type="datetimeFigureOut">
              <a:rPr lang="tr-TR" smtClean="0"/>
              <a:t>20.03.2024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203492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E8AE29-AF5E-4A25-9BC7-9C5FE47D315B}" type="datetimeFigureOut">
              <a:rPr lang="tr-TR" smtClean="0"/>
              <a:t>20.03.2024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60619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6E8AE29-AF5E-4A25-9BC7-9C5FE47D315B}" type="datetimeFigureOut">
              <a:rPr lang="tr-TR" smtClean="0"/>
              <a:t>20.03.2024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344051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6E8AE29-AF5E-4A25-9BC7-9C5FE47D315B}" type="datetimeFigureOut">
              <a:rPr lang="tr-TR" smtClean="0"/>
              <a:t>20.03.2024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87734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6E8AE29-AF5E-4A25-9BC7-9C5FE47D315B}" type="datetimeFigureOut">
              <a:rPr lang="tr-TR" smtClean="0"/>
              <a:t>20.03.2024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313748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6E8AE29-AF5E-4A25-9BC7-9C5FE47D315B}" type="datetimeFigureOut">
              <a:rPr lang="tr-TR" smtClean="0"/>
              <a:t>20.03.2024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139772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6E8AE29-AF5E-4A25-9BC7-9C5FE47D315B}" type="datetimeFigureOut">
              <a:rPr lang="tr-TR" smtClean="0"/>
              <a:t>20.03.2024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177401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6E8AE29-AF5E-4A25-9BC7-9C5FE47D315B}" type="datetimeFigureOut">
              <a:rPr lang="tr-TR" smtClean="0"/>
              <a:t>20.03.2024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105264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6E8AE29-AF5E-4A25-9BC7-9C5FE47D315B}" type="datetimeFigureOut">
              <a:rPr lang="tr-TR" smtClean="0"/>
              <a:t>20.03.2024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2D9757C-E6AE-4879-AC1A-6BE1F7AE87C3}" type="slidenum">
              <a:rPr lang="tr-TR" smtClean="0"/>
              <a:t>‹#›</a:t>
            </a:fld>
            <a:endParaRPr lang="tr-TR"/>
          </a:p>
        </p:txBody>
      </p:sp>
    </p:spTree>
    <p:extLst>
      <p:ext uri="{BB962C8B-B14F-4D97-AF65-F5344CB8AC3E}">
        <p14:creationId xmlns:p14="http://schemas.microsoft.com/office/powerpoint/2010/main" val="43417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8AE29-AF5E-4A25-9BC7-9C5FE47D315B}" type="datetimeFigureOut">
              <a:rPr lang="tr-TR" smtClean="0"/>
              <a:t>20.03.2024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9757C-E6AE-4879-AC1A-6BE1F7AE87C3}" type="slidenum">
              <a:rPr lang="tr-TR" smtClean="0"/>
              <a:t>‹#›</a:t>
            </a:fld>
            <a:endParaRPr lang="tr-TR"/>
          </a:p>
        </p:txBody>
      </p:sp>
    </p:spTree>
    <p:extLst>
      <p:ext uri="{BB962C8B-B14F-4D97-AF65-F5344CB8AC3E}">
        <p14:creationId xmlns:p14="http://schemas.microsoft.com/office/powerpoint/2010/main" val="808928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1431266"/>
          </a:xfrm>
        </p:spPr>
        <p:txBody>
          <a:bodyPr>
            <a:normAutofit/>
          </a:bodyPr>
          <a:lstStyle/>
          <a:p>
            <a:r>
              <a:rPr lang="tr-TR" sz="4800" dirty="0" smtClean="0">
                <a:solidFill>
                  <a:srgbClr val="FF0000"/>
                </a:solidFill>
              </a:rPr>
              <a:t>KONGRE VE FUAR YÖNETİMİ</a:t>
            </a:r>
            <a:endParaRPr lang="tr-TR" sz="4800" dirty="0">
              <a:solidFill>
                <a:srgbClr val="FF0000"/>
              </a:solidFill>
            </a:endParaRPr>
          </a:p>
        </p:txBody>
      </p:sp>
      <p:sp>
        <p:nvSpPr>
          <p:cNvPr id="3" name="Alt Başlık 2"/>
          <p:cNvSpPr>
            <a:spLocks noGrp="1"/>
          </p:cNvSpPr>
          <p:nvPr>
            <p:ph type="subTitle" idx="1"/>
          </p:nvPr>
        </p:nvSpPr>
        <p:spPr>
          <a:xfrm>
            <a:off x="1524000" y="2732049"/>
            <a:ext cx="9144000" cy="2525751"/>
          </a:xfrm>
        </p:spPr>
        <p:txBody>
          <a:bodyPr/>
          <a:lstStyle/>
          <a:p>
            <a:r>
              <a:rPr lang="tr-TR" dirty="0" smtClean="0"/>
              <a:t>7-HAFTA</a:t>
            </a:r>
          </a:p>
          <a:p>
            <a:pPr algn="l"/>
            <a:r>
              <a:rPr lang="tr-TR" dirty="0"/>
              <a:t>-KONGRE-TOPLANTI HİZMETLERİNİN ORGANİZASYONU</a:t>
            </a:r>
          </a:p>
          <a:p>
            <a:pPr algn="l"/>
            <a:endParaRPr lang="tr-TR" dirty="0" smtClean="0"/>
          </a:p>
        </p:txBody>
      </p:sp>
    </p:spTree>
    <p:extLst>
      <p:ext uri="{BB962C8B-B14F-4D97-AF65-F5344CB8AC3E}">
        <p14:creationId xmlns:p14="http://schemas.microsoft.com/office/powerpoint/2010/main" val="988520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88489"/>
            <a:ext cx="10515600" cy="5488474"/>
          </a:xfrm>
        </p:spPr>
        <p:txBody>
          <a:bodyPr/>
          <a:lstStyle/>
          <a:p>
            <a:pPr marL="0" lvl="0" indent="0">
              <a:buNone/>
            </a:pPr>
            <a:r>
              <a:rPr lang="tr-TR" sz="2000" u="sng" dirty="0">
                <a:solidFill>
                  <a:srgbClr val="C00000"/>
                </a:solidFill>
              </a:rPr>
              <a:t>Bütçe ve Finansal Kontrol</a:t>
            </a:r>
          </a:p>
          <a:p>
            <a:pPr marL="0" indent="0">
              <a:buNone/>
            </a:pPr>
            <a:endParaRPr lang="tr-TR" dirty="0"/>
          </a:p>
        </p:txBody>
      </p:sp>
      <p:pic>
        <p:nvPicPr>
          <p:cNvPr id="5" name="Resim 4"/>
          <p:cNvPicPr>
            <a:picLocks noChangeAspect="1"/>
          </p:cNvPicPr>
          <p:nvPr/>
        </p:nvPicPr>
        <p:blipFill>
          <a:blip r:embed="rId2"/>
          <a:stretch>
            <a:fillRect/>
          </a:stretch>
        </p:blipFill>
        <p:spPr>
          <a:xfrm>
            <a:off x="978834" y="1068071"/>
            <a:ext cx="5651573" cy="4442160"/>
          </a:xfrm>
          <a:prstGeom prst="rect">
            <a:avLst/>
          </a:prstGeom>
        </p:spPr>
      </p:pic>
    </p:spTree>
    <p:extLst>
      <p:ext uri="{BB962C8B-B14F-4D97-AF65-F5344CB8AC3E}">
        <p14:creationId xmlns:p14="http://schemas.microsoft.com/office/powerpoint/2010/main" val="212441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8958" y="806824"/>
            <a:ext cx="10515600" cy="5669280"/>
          </a:xfrm>
        </p:spPr>
        <p:txBody>
          <a:bodyPr>
            <a:normAutofit fontScale="85000" lnSpcReduction="20000"/>
          </a:bodyPr>
          <a:lstStyle/>
          <a:p>
            <a:pPr marL="0" indent="0">
              <a:buNone/>
            </a:pPr>
            <a:r>
              <a:rPr lang="tr-TR" u="sng" dirty="0">
                <a:solidFill>
                  <a:srgbClr val="C00000"/>
                </a:solidFill>
              </a:rPr>
              <a:t>Kongre Öncesi Toplantılar</a:t>
            </a:r>
          </a:p>
          <a:p>
            <a:pPr marL="0" indent="0">
              <a:buNone/>
            </a:pPr>
            <a:r>
              <a:rPr lang="tr-TR" dirty="0" smtClean="0"/>
              <a:t>*Toplantıyı </a:t>
            </a:r>
            <a:r>
              <a:rPr lang="tr-TR" dirty="0"/>
              <a:t>yönetecek, yönlendirecek kişilerin katılacağı kongre</a:t>
            </a:r>
          </a:p>
          <a:p>
            <a:pPr marL="0" indent="0">
              <a:buNone/>
            </a:pPr>
            <a:r>
              <a:rPr lang="tr-TR" dirty="0"/>
              <a:t>öncesi yapılan toplantıdır.</a:t>
            </a:r>
          </a:p>
          <a:p>
            <a:pPr marL="0" indent="0">
              <a:buNone/>
            </a:pPr>
            <a:r>
              <a:rPr lang="tr-TR" dirty="0" smtClean="0"/>
              <a:t>*</a:t>
            </a:r>
            <a:r>
              <a:rPr lang="tr-TR" dirty="0" smtClean="0">
                <a:solidFill>
                  <a:srgbClr val="C00000"/>
                </a:solidFill>
              </a:rPr>
              <a:t>Bu </a:t>
            </a:r>
            <a:r>
              <a:rPr lang="tr-TR" dirty="0">
                <a:solidFill>
                  <a:srgbClr val="C00000"/>
                </a:solidFill>
              </a:rPr>
              <a:t>toplantıda aşağıdaki kişiler bulunmalıdır:</a:t>
            </a:r>
          </a:p>
          <a:p>
            <a:pPr marL="0" indent="0">
              <a:buNone/>
            </a:pPr>
            <a:r>
              <a:rPr lang="tr-TR" dirty="0" smtClean="0"/>
              <a:t>-Müşteri </a:t>
            </a:r>
            <a:r>
              <a:rPr lang="tr-TR" dirty="0"/>
              <a:t>(toplantı planlamacısı) ve onun kilit personeli</a:t>
            </a:r>
          </a:p>
          <a:p>
            <a:pPr marL="0" indent="0">
              <a:buNone/>
            </a:pPr>
            <a:r>
              <a:rPr lang="tr-TR" dirty="0" smtClean="0"/>
              <a:t>-Otel </a:t>
            </a:r>
            <a:r>
              <a:rPr lang="tr-TR" dirty="0"/>
              <a:t>genel müdürü</a:t>
            </a:r>
          </a:p>
          <a:p>
            <a:pPr marL="0" indent="0">
              <a:buNone/>
            </a:pPr>
            <a:r>
              <a:rPr lang="tr-TR" dirty="0" smtClean="0"/>
              <a:t>-Otel </a:t>
            </a:r>
            <a:r>
              <a:rPr lang="tr-TR" dirty="0"/>
              <a:t>pazarlama müdürü, satış müdürü veya toplantının</a:t>
            </a:r>
          </a:p>
          <a:p>
            <a:pPr marL="0" indent="0">
              <a:buNone/>
            </a:pPr>
            <a:r>
              <a:rPr lang="tr-TR" dirty="0"/>
              <a:t>sağlanmasından sorumlu satış elemanı</a:t>
            </a:r>
          </a:p>
          <a:p>
            <a:pPr marL="0" indent="0">
              <a:buNone/>
            </a:pPr>
            <a:r>
              <a:rPr lang="tr-TR" dirty="0" smtClean="0"/>
              <a:t>-Yiyecek-içecek </a:t>
            </a:r>
            <a:r>
              <a:rPr lang="tr-TR" dirty="0"/>
              <a:t>müdürü; banket müdürü, restoran şefi (</a:t>
            </a:r>
            <a:r>
              <a:rPr lang="tr-TR" dirty="0" smtClean="0"/>
              <a:t>yiyecek-içecek </a:t>
            </a:r>
            <a:r>
              <a:rPr lang="tr-TR" dirty="0"/>
              <a:t>miktarına ve ihtiyaçlarına göre</a:t>
            </a:r>
            <a:r>
              <a:rPr lang="tr-TR" dirty="0" smtClean="0"/>
              <a:t>)</a:t>
            </a:r>
          </a:p>
          <a:p>
            <a:pPr marL="0" indent="0">
              <a:buNone/>
            </a:pPr>
            <a:endParaRPr lang="tr-TR" dirty="0" smtClean="0"/>
          </a:p>
          <a:p>
            <a:pPr marL="0" indent="0">
              <a:buNone/>
            </a:pPr>
            <a:r>
              <a:rPr lang="tr-TR" dirty="0"/>
              <a:t>*</a:t>
            </a:r>
            <a:r>
              <a:rPr lang="tr-TR" dirty="0" smtClean="0"/>
              <a:t>Kongrenin </a:t>
            </a:r>
            <a:r>
              <a:rPr lang="tr-TR" dirty="0"/>
              <a:t>büyüklüğü ve karmaşıklığına göre ve zamana </a:t>
            </a:r>
            <a:r>
              <a:rPr lang="tr-TR" dirty="0" smtClean="0"/>
              <a:t>bağlı olarak </a:t>
            </a:r>
            <a:r>
              <a:rPr lang="tr-TR" dirty="0"/>
              <a:t>kongre planlayıcısı ve kongre hizmetleri müdürü arasında toplantı öncesinde bir dizi buluşma ve görüşmeler yapılabilir.</a:t>
            </a:r>
          </a:p>
          <a:p>
            <a:pPr marL="0" indent="0">
              <a:buNone/>
            </a:pPr>
            <a:r>
              <a:rPr lang="tr-TR" dirty="0" smtClean="0"/>
              <a:t>*Kongre </a:t>
            </a:r>
            <a:r>
              <a:rPr lang="tr-TR" dirty="0"/>
              <a:t>planlayıcısı ve kongre hizmetleri müdürü arasında </a:t>
            </a:r>
            <a:r>
              <a:rPr lang="tr-TR" dirty="0" smtClean="0"/>
              <a:t>yapılan bu </a:t>
            </a:r>
            <a:r>
              <a:rPr lang="tr-TR" dirty="0"/>
              <a:t>toplantılarda şu konular görüşülür:</a:t>
            </a:r>
          </a:p>
          <a:p>
            <a:pPr marL="0" indent="0">
              <a:buNone/>
            </a:pPr>
            <a:endParaRPr lang="tr-TR" dirty="0"/>
          </a:p>
        </p:txBody>
      </p:sp>
    </p:spTree>
    <p:extLst>
      <p:ext uri="{BB962C8B-B14F-4D97-AF65-F5344CB8AC3E}">
        <p14:creationId xmlns:p14="http://schemas.microsoft.com/office/powerpoint/2010/main" val="115574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42278"/>
            <a:ext cx="10515600" cy="5434685"/>
          </a:xfrm>
        </p:spPr>
        <p:txBody>
          <a:bodyPr/>
          <a:lstStyle/>
          <a:p>
            <a:pPr marL="0" indent="0">
              <a:buNone/>
            </a:pPr>
            <a:r>
              <a:rPr lang="tr-TR" u="sng" dirty="0">
                <a:solidFill>
                  <a:srgbClr val="C00000"/>
                </a:solidFill>
              </a:rPr>
              <a:t>Kongre Öncesi Toplantılar</a:t>
            </a:r>
          </a:p>
          <a:p>
            <a:pPr marL="0" indent="0">
              <a:buNone/>
            </a:pPr>
            <a:endParaRPr lang="tr-TR" dirty="0"/>
          </a:p>
        </p:txBody>
      </p:sp>
      <p:pic>
        <p:nvPicPr>
          <p:cNvPr id="4" name="Resim 3"/>
          <p:cNvPicPr>
            <a:picLocks noChangeAspect="1"/>
          </p:cNvPicPr>
          <p:nvPr/>
        </p:nvPicPr>
        <p:blipFill>
          <a:blip r:embed="rId2"/>
          <a:stretch>
            <a:fillRect/>
          </a:stretch>
        </p:blipFill>
        <p:spPr>
          <a:xfrm>
            <a:off x="2248348" y="1226372"/>
            <a:ext cx="7024744" cy="4808668"/>
          </a:xfrm>
          <a:prstGeom prst="rect">
            <a:avLst/>
          </a:prstGeom>
        </p:spPr>
      </p:pic>
    </p:spTree>
    <p:extLst>
      <p:ext uri="{BB962C8B-B14F-4D97-AF65-F5344CB8AC3E}">
        <p14:creationId xmlns:p14="http://schemas.microsoft.com/office/powerpoint/2010/main" val="219334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90339"/>
          </a:xfrm>
        </p:spPr>
        <p:txBody>
          <a:bodyPr>
            <a:normAutofit fontScale="90000"/>
          </a:bodyPr>
          <a:lstStyle/>
          <a:p>
            <a:pPr algn="ctr"/>
            <a:r>
              <a:rPr lang="tr-TR" sz="2700" dirty="0" smtClean="0"/>
              <a:t/>
            </a:r>
            <a:br>
              <a:rPr lang="tr-TR" sz="2700" dirty="0" smtClean="0"/>
            </a:br>
            <a:r>
              <a:rPr lang="tr-TR" sz="2700" dirty="0"/>
              <a:t/>
            </a:r>
            <a:br>
              <a:rPr lang="tr-TR" sz="2700" dirty="0"/>
            </a:br>
            <a:r>
              <a:rPr lang="tr-TR" sz="2700" u="sng" dirty="0" smtClean="0">
                <a:solidFill>
                  <a:srgbClr val="C00000"/>
                </a:solidFill>
              </a:rPr>
              <a:t>Kongre </a:t>
            </a:r>
            <a:r>
              <a:rPr lang="tr-TR" sz="2700" u="sng" dirty="0">
                <a:solidFill>
                  <a:srgbClr val="C00000"/>
                </a:solidFill>
              </a:rPr>
              <a:t>Öncesi Toplantılar</a:t>
            </a:r>
            <a:r>
              <a:rPr lang="tr-TR" sz="2700" dirty="0"/>
              <a:t/>
            </a:r>
            <a:br>
              <a:rPr lang="tr-TR" sz="2700" dirty="0"/>
            </a:br>
            <a:r>
              <a:rPr lang="tr-TR" sz="2700" dirty="0"/>
              <a:t>TOPLANTI TARİHİ İLE REZERVASYON TARİHİ </a:t>
            </a:r>
            <a:r>
              <a:rPr lang="tr-TR" sz="2700" dirty="0" smtClean="0"/>
              <a:t>ARASINDAKİ PROSEDÜRLER </a:t>
            </a:r>
            <a:r>
              <a:rPr lang="tr-TR" sz="2700" dirty="0"/>
              <a:t>VE DÖKÜMANLAR</a:t>
            </a: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607374" y="1405824"/>
            <a:ext cx="6977251" cy="4721040"/>
          </a:xfrm>
          <a:prstGeom prst="rect">
            <a:avLst/>
          </a:prstGeom>
        </p:spPr>
      </p:pic>
    </p:spTree>
    <p:extLst>
      <p:ext uri="{BB962C8B-B14F-4D97-AF65-F5344CB8AC3E}">
        <p14:creationId xmlns:p14="http://schemas.microsoft.com/office/powerpoint/2010/main" val="314011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602391" y="1162219"/>
            <a:ext cx="6987218" cy="4681200"/>
          </a:xfrm>
          <a:prstGeom prst="rect">
            <a:avLst/>
          </a:prstGeom>
        </p:spPr>
      </p:pic>
    </p:spTree>
    <p:extLst>
      <p:ext uri="{BB962C8B-B14F-4D97-AF65-F5344CB8AC3E}">
        <p14:creationId xmlns:p14="http://schemas.microsoft.com/office/powerpoint/2010/main" val="25815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607374" y="1167775"/>
            <a:ext cx="6977251" cy="4681200"/>
          </a:xfrm>
          <a:prstGeom prst="rect">
            <a:avLst/>
          </a:prstGeom>
        </p:spPr>
      </p:pic>
    </p:spTree>
    <p:extLst>
      <p:ext uri="{BB962C8B-B14F-4D97-AF65-F5344CB8AC3E}">
        <p14:creationId xmlns:p14="http://schemas.microsoft.com/office/powerpoint/2010/main" val="334921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291380" y="1166493"/>
            <a:ext cx="7457710" cy="4664152"/>
          </a:xfrm>
          <a:prstGeom prst="rect">
            <a:avLst/>
          </a:prstGeom>
        </p:spPr>
      </p:pic>
    </p:spTree>
    <p:extLst>
      <p:ext uri="{BB962C8B-B14F-4D97-AF65-F5344CB8AC3E}">
        <p14:creationId xmlns:p14="http://schemas.microsoft.com/office/powerpoint/2010/main" val="176670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109421" y="1174865"/>
            <a:ext cx="4109421" cy="4763356"/>
          </a:xfrm>
          <a:prstGeom prst="rect">
            <a:avLst/>
          </a:prstGeom>
        </p:spPr>
      </p:pic>
    </p:spTree>
    <p:extLst>
      <p:ext uri="{BB962C8B-B14F-4D97-AF65-F5344CB8AC3E}">
        <p14:creationId xmlns:p14="http://schemas.microsoft.com/office/powerpoint/2010/main" val="203556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492748" y="1049636"/>
            <a:ext cx="7206503" cy="4820640"/>
          </a:xfrm>
          <a:prstGeom prst="rect">
            <a:avLst/>
          </a:prstGeom>
        </p:spPr>
      </p:pic>
    </p:spTree>
    <p:extLst>
      <p:ext uri="{BB962C8B-B14F-4D97-AF65-F5344CB8AC3E}">
        <p14:creationId xmlns:p14="http://schemas.microsoft.com/office/powerpoint/2010/main" val="423663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384688" y="1684314"/>
            <a:ext cx="3099893" cy="2818680"/>
          </a:xfrm>
          <a:prstGeom prst="rect">
            <a:avLst/>
          </a:prstGeom>
        </p:spPr>
      </p:pic>
    </p:spTree>
    <p:extLst>
      <p:ext uri="{BB962C8B-B14F-4D97-AF65-F5344CB8AC3E}">
        <p14:creationId xmlns:p14="http://schemas.microsoft.com/office/powerpoint/2010/main" val="425723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448913"/>
          </a:xfrm>
        </p:spPr>
        <p:txBody>
          <a:bodyPr>
            <a:normAutofit fontScale="90000"/>
          </a:bodyPr>
          <a:lstStyle/>
          <a:p>
            <a:r>
              <a:rPr lang="tr-TR" sz="2800" dirty="0">
                <a:solidFill>
                  <a:srgbClr val="FF0000"/>
                </a:solidFill>
              </a:rPr>
              <a:t>KONGRE-TOPLANTI HİZMETLERİNİN ORGANİZASYONU</a:t>
            </a:r>
          </a:p>
        </p:txBody>
      </p:sp>
      <p:sp>
        <p:nvSpPr>
          <p:cNvPr id="3" name="İçerik Yer Tutucusu 2"/>
          <p:cNvSpPr>
            <a:spLocks noGrp="1"/>
          </p:cNvSpPr>
          <p:nvPr>
            <p:ph idx="1"/>
          </p:nvPr>
        </p:nvSpPr>
        <p:spPr>
          <a:xfrm>
            <a:off x="838200" y="814040"/>
            <a:ext cx="10515600" cy="5754028"/>
          </a:xfrm>
        </p:spPr>
        <p:txBody>
          <a:bodyPr>
            <a:normAutofit/>
          </a:bodyPr>
          <a:lstStyle/>
          <a:p>
            <a:pPr marL="0" lvl="0" indent="0">
              <a:lnSpc>
                <a:spcPct val="100000"/>
              </a:lnSpc>
              <a:spcBef>
                <a:spcPct val="20000"/>
              </a:spcBef>
              <a:buNone/>
            </a:pPr>
            <a:r>
              <a:rPr lang="tr-TR" sz="1600" b="1" u="sng" dirty="0" smtClean="0">
                <a:solidFill>
                  <a:srgbClr val="FF0000"/>
                </a:solidFill>
              </a:rPr>
              <a:t>Kongre Hizmetleri Yönetimi</a:t>
            </a:r>
          </a:p>
          <a:p>
            <a:pPr marL="0" lvl="0" indent="0">
              <a:lnSpc>
                <a:spcPct val="100000"/>
              </a:lnSpc>
              <a:spcBef>
                <a:spcPct val="20000"/>
              </a:spcBef>
              <a:buNone/>
            </a:pPr>
            <a:r>
              <a:rPr lang="tr-TR" sz="1600" dirty="0" smtClean="0">
                <a:solidFill>
                  <a:srgbClr val="C00000"/>
                </a:solidFill>
              </a:rPr>
              <a:t>Kongre hizmetleri;</a:t>
            </a:r>
          </a:p>
          <a:p>
            <a:pPr marL="0" lvl="0" indent="0">
              <a:lnSpc>
                <a:spcPct val="100000"/>
              </a:lnSpc>
              <a:spcBef>
                <a:spcPct val="20000"/>
              </a:spcBef>
              <a:buNone/>
            </a:pPr>
            <a:r>
              <a:rPr lang="tr-TR" sz="1600" dirty="0" smtClean="0"/>
              <a:t>1-Kongre öncesi faaliyetler</a:t>
            </a:r>
          </a:p>
          <a:p>
            <a:pPr marL="0" lvl="0" indent="0">
              <a:lnSpc>
                <a:spcPct val="100000"/>
              </a:lnSpc>
              <a:spcBef>
                <a:spcPct val="20000"/>
              </a:spcBef>
              <a:buNone/>
            </a:pPr>
            <a:r>
              <a:rPr lang="tr-TR" sz="1600" dirty="0" smtClean="0"/>
              <a:t>2-Kongre sırasındaki faaliyetler</a:t>
            </a:r>
          </a:p>
          <a:p>
            <a:pPr marL="0" lvl="0" indent="0">
              <a:lnSpc>
                <a:spcPct val="100000"/>
              </a:lnSpc>
              <a:spcBef>
                <a:spcPct val="20000"/>
              </a:spcBef>
              <a:buNone/>
            </a:pPr>
            <a:r>
              <a:rPr lang="tr-TR" sz="1600" dirty="0" smtClean="0"/>
              <a:t>3-Kongre sonrası çalışmalar olmak üzere üç bölümde incelenmektedir.</a:t>
            </a:r>
          </a:p>
          <a:p>
            <a:pPr marL="0" lvl="0" indent="0">
              <a:lnSpc>
                <a:spcPct val="100000"/>
              </a:lnSpc>
              <a:spcBef>
                <a:spcPct val="20000"/>
              </a:spcBef>
              <a:buNone/>
            </a:pPr>
            <a:endParaRPr lang="tr-TR" sz="1600" b="1" dirty="0" smtClean="0">
              <a:solidFill>
                <a:srgbClr val="C00000"/>
              </a:solidFill>
            </a:endParaRPr>
          </a:p>
          <a:p>
            <a:pPr marL="0" lvl="0" indent="0">
              <a:lnSpc>
                <a:spcPct val="100000"/>
              </a:lnSpc>
              <a:spcBef>
                <a:spcPct val="20000"/>
              </a:spcBef>
              <a:buNone/>
            </a:pPr>
            <a:r>
              <a:rPr lang="tr-TR" sz="1600" b="1" dirty="0" smtClean="0">
                <a:solidFill>
                  <a:srgbClr val="C00000"/>
                </a:solidFill>
              </a:rPr>
              <a:t>1- </a:t>
            </a:r>
            <a:r>
              <a:rPr lang="tr-TR" sz="1600" b="1" dirty="0">
                <a:solidFill>
                  <a:srgbClr val="C00000"/>
                </a:solidFill>
              </a:rPr>
              <a:t>Kongre Öncesi Faaliyetler</a:t>
            </a:r>
          </a:p>
          <a:p>
            <a:pPr marL="0" lvl="0" indent="0">
              <a:lnSpc>
                <a:spcPct val="100000"/>
              </a:lnSpc>
              <a:spcBef>
                <a:spcPct val="20000"/>
              </a:spcBef>
              <a:buNone/>
            </a:pPr>
            <a:r>
              <a:rPr lang="tr-TR" sz="1600" dirty="0" smtClean="0"/>
              <a:t>a. </a:t>
            </a:r>
            <a:r>
              <a:rPr lang="tr-TR" sz="1600" dirty="0"/>
              <a:t>Kongre İrtibat Bürosu ve Sekretaryasının Kurulması</a:t>
            </a:r>
          </a:p>
          <a:p>
            <a:pPr marL="0" lvl="0" indent="0">
              <a:lnSpc>
                <a:spcPct val="100000"/>
              </a:lnSpc>
              <a:spcBef>
                <a:spcPct val="20000"/>
              </a:spcBef>
              <a:buNone/>
            </a:pPr>
            <a:r>
              <a:rPr lang="tr-TR" sz="1600" dirty="0" smtClean="0"/>
              <a:t>b. </a:t>
            </a:r>
            <a:r>
              <a:rPr lang="tr-TR" sz="1600" dirty="0"/>
              <a:t>Banka Hesaplarının Açılması</a:t>
            </a:r>
          </a:p>
          <a:p>
            <a:pPr marL="0" lvl="0" indent="0">
              <a:lnSpc>
                <a:spcPct val="100000"/>
              </a:lnSpc>
              <a:spcBef>
                <a:spcPct val="20000"/>
              </a:spcBef>
              <a:buNone/>
            </a:pPr>
            <a:r>
              <a:rPr lang="tr-TR" sz="1600" dirty="0" smtClean="0"/>
              <a:t>c. </a:t>
            </a:r>
            <a:r>
              <a:rPr lang="tr-TR" sz="1600" dirty="0"/>
              <a:t>Programların Hazırlanması</a:t>
            </a:r>
          </a:p>
          <a:p>
            <a:pPr marL="0" lvl="0" indent="0">
              <a:lnSpc>
                <a:spcPct val="100000"/>
              </a:lnSpc>
              <a:spcBef>
                <a:spcPct val="20000"/>
              </a:spcBef>
              <a:buNone/>
            </a:pPr>
            <a:r>
              <a:rPr lang="tr-TR" sz="1600" dirty="0" smtClean="0"/>
              <a:t>d. </a:t>
            </a:r>
            <a:r>
              <a:rPr lang="tr-TR" sz="1600" dirty="0"/>
              <a:t>Resmi İzinler ve Duyuruların Yapılması</a:t>
            </a:r>
          </a:p>
          <a:p>
            <a:pPr marL="0" lvl="0" indent="0">
              <a:lnSpc>
                <a:spcPct val="100000"/>
              </a:lnSpc>
              <a:spcBef>
                <a:spcPct val="20000"/>
              </a:spcBef>
              <a:buNone/>
            </a:pPr>
            <a:r>
              <a:rPr lang="tr-TR" sz="1600" dirty="0" smtClean="0"/>
              <a:t>e. </a:t>
            </a:r>
            <a:r>
              <a:rPr lang="tr-TR" sz="1600" dirty="0"/>
              <a:t>Bütçe ve Finansal Kontrol</a:t>
            </a:r>
          </a:p>
          <a:p>
            <a:pPr marL="0" lvl="0" indent="0">
              <a:lnSpc>
                <a:spcPct val="100000"/>
              </a:lnSpc>
              <a:spcBef>
                <a:spcPct val="20000"/>
              </a:spcBef>
              <a:buNone/>
            </a:pPr>
            <a:r>
              <a:rPr lang="tr-TR" sz="1600" dirty="0" smtClean="0"/>
              <a:t>f.  </a:t>
            </a:r>
            <a:r>
              <a:rPr lang="tr-TR" sz="1600" dirty="0"/>
              <a:t>Kongre Öncesi Toplantılar</a:t>
            </a:r>
          </a:p>
          <a:p>
            <a:pPr marL="0" lvl="0" indent="0">
              <a:lnSpc>
                <a:spcPct val="100000"/>
              </a:lnSpc>
              <a:spcBef>
                <a:spcPct val="20000"/>
              </a:spcBef>
              <a:buNone/>
            </a:pPr>
            <a:endParaRPr lang="tr-TR" sz="1600" dirty="0"/>
          </a:p>
        </p:txBody>
      </p:sp>
    </p:spTree>
    <p:extLst>
      <p:ext uri="{BB962C8B-B14F-4D97-AF65-F5344CB8AC3E}">
        <p14:creationId xmlns:p14="http://schemas.microsoft.com/office/powerpoint/2010/main" val="198481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39096"/>
            <a:ext cx="10515600" cy="5337867"/>
          </a:xfrm>
        </p:spPr>
        <p:txBody>
          <a:bodyPr/>
          <a:lstStyle/>
          <a:p>
            <a:pPr marL="0" indent="0" algn="ctr">
              <a:buNone/>
            </a:pPr>
            <a:r>
              <a:rPr lang="tr-TR" sz="2400" dirty="0">
                <a:solidFill>
                  <a:srgbClr val="C00000"/>
                </a:solidFill>
              </a:rPr>
              <a:t>OTEL ORGANİZASYONU İÇİNDE KONGRE </a:t>
            </a:r>
            <a:r>
              <a:rPr lang="tr-TR" sz="2400" dirty="0" smtClean="0">
                <a:solidFill>
                  <a:srgbClr val="C00000"/>
                </a:solidFill>
              </a:rPr>
              <a:t>DEPARTMANININ YERİ</a:t>
            </a:r>
            <a:endParaRPr lang="tr-TR" sz="2400" dirty="0">
              <a:solidFill>
                <a:srgbClr val="C00000"/>
              </a:solidFill>
            </a:endParaRPr>
          </a:p>
          <a:p>
            <a:pPr marL="0" indent="0">
              <a:buNone/>
            </a:pPr>
            <a:endParaRPr lang="tr-TR" dirty="0"/>
          </a:p>
        </p:txBody>
      </p:sp>
      <p:pic>
        <p:nvPicPr>
          <p:cNvPr id="4" name="Resim 3"/>
          <p:cNvPicPr>
            <a:picLocks noChangeAspect="1"/>
          </p:cNvPicPr>
          <p:nvPr/>
        </p:nvPicPr>
        <p:blipFill>
          <a:blip r:embed="rId2"/>
          <a:stretch>
            <a:fillRect/>
          </a:stretch>
        </p:blipFill>
        <p:spPr>
          <a:xfrm>
            <a:off x="2442910" y="1252740"/>
            <a:ext cx="7306179" cy="4352520"/>
          </a:xfrm>
          <a:prstGeom prst="rect">
            <a:avLst/>
          </a:prstGeom>
        </p:spPr>
      </p:pic>
    </p:spTree>
    <p:extLst>
      <p:ext uri="{BB962C8B-B14F-4D97-AF65-F5344CB8AC3E}">
        <p14:creationId xmlns:p14="http://schemas.microsoft.com/office/powerpoint/2010/main" val="3148344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71938"/>
          </a:xfrm>
        </p:spPr>
        <p:txBody>
          <a:bodyPr>
            <a:normAutofit/>
          </a:bodyPr>
          <a:lstStyle/>
          <a:p>
            <a:r>
              <a:rPr lang="tr-TR" sz="2800" dirty="0" smtClean="0">
                <a:solidFill>
                  <a:srgbClr val="FF0000"/>
                </a:solidFill>
              </a:rPr>
              <a:t>Kongre esnasındaki faaliyetler</a:t>
            </a:r>
            <a:endParaRPr lang="tr-TR" sz="2800" dirty="0">
              <a:solidFill>
                <a:srgbClr val="FF0000"/>
              </a:solidFill>
            </a:endParaRPr>
          </a:p>
        </p:txBody>
      </p:sp>
      <p:sp>
        <p:nvSpPr>
          <p:cNvPr id="3" name="İçerik Yer Tutucusu 2"/>
          <p:cNvSpPr>
            <a:spLocks noGrp="1"/>
          </p:cNvSpPr>
          <p:nvPr>
            <p:ph idx="1"/>
          </p:nvPr>
        </p:nvSpPr>
        <p:spPr>
          <a:xfrm>
            <a:off x="838200" y="1037064"/>
            <a:ext cx="10515600" cy="5139899"/>
          </a:xfrm>
        </p:spPr>
        <p:txBody>
          <a:bodyPr>
            <a:normAutofit fontScale="55000" lnSpcReduction="20000"/>
          </a:bodyPr>
          <a:lstStyle/>
          <a:p>
            <a:pPr marL="0" indent="0">
              <a:buNone/>
            </a:pPr>
            <a:r>
              <a:rPr lang="tr-TR" dirty="0" smtClean="0"/>
              <a:t>1-Müşteri odaları ve donanımı</a:t>
            </a:r>
          </a:p>
          <a:p>
            <a:pPr marL="0" indent="0">
              <a:buNone/>
            </a:pPr>
            <a:r>
              <a:rPr lang="tr-TR" dirty="0" smtClean="0"/>
              <a:t>a)Rezervasyon işlemleri</a:t>
            </a:r>
          </a:p>
          <a:p>
            <a:pPr marL="0" indent="0">
              <a:buNone/>
            </a:pPr>
            <a:r>
              <a:rPr lang="tr-TR" dirty="0" smtClean="0"/>
              <a:t>-Kurum (şirket) toplantıları rezervasyonları</a:t>
            </a:r>
          </a:p>
          <a:p>
            <a:pPr marL="0" indent="0">
              <a:buNone/>
            </a:pPr>
            <a:r>
              <a:rPr lang="tr-TR" dirty="0" smtClean="0"/>
              <a:t>-Birlik toplantıları rezervasyonları</a:t>
            </a:r>
          </a:p>
          <a:p>
            <a:pPr marL="0" indent="0">
              <a:buNone/>
            </a:pPr>
            <a:r>
              <a:rPr lang="tr-TR" dirty="0" smtClean="0"/>
              <a:t>b)Oda dağılımı ile ilgili çalışmalar</a:t>
            </a:r>
          </a:p>
          <a:p>
            <a:pPr marL="0" indent="0">
              <a:buNone/>
            </a:pPr>
            <a:r>
              <a:rPr lang="tr-TR" dirty="0" smtClean="0"/>
              <a:t>c)No Show ve </a:t>
            </a:r>
            <a:r>
              <a:rPr lang="tr-TR" dirty="0" err="1" smtClean="0"/>
              <a:t>overbooking</a:t>
            </a:r>
            <a:r>
              <a:rPr lang="tr-TR" dirty="0" smtClean="0"/>
              <a:t> durumlarında yapılacak çalışmalar</a:t>
            </a:r>
          </a:p>
          <a:p>
            <a:pPr marL="0" indent="0">
              <a:buNone/>
            </a:pPr>
            <a:r>
              <a:rPr lang="tr-TR" dirty="0" smtClean="0"/>
              <a:t>d)</a:t>
            </a:r>
            <a:r>
              <a:rPr lang="tr-TR" dirty="0" err="1" smtClean="0"/>
              <a:t>Check</a:t>
            </a:r>
            <a:r>
              <a:rPr lang="tr-TR" dirty="0" smtClean="0"/>
              <a:t>- in/</a:t>
            </a:r>
            <a:r>
              <a:rPr lang="tr-TR" dirty="0" err="1" smtClean="0"/>
              <a:t>out</a:t>
            </a:r>
            <a:r>
              <a:rPr lang="tr-TR" dirty="0" smtClean="0"/>
              <a:t> işlemleri</a:t>
            </a:r>
          </a:p>
          <a:p>
            <a:pPr marL="0" indent="0">
              <a:buNone/>
            </a:pPr>
            <a:r>
              <a:rPr lang="tr-TR" dirty="0" smtClean="0"/>
              <a:t>2-Toplantı hizmet salonları</a:t>
            </a:r>
          </a:p>
          <a:p>
            <a:pPr marL="0" indent="0">
              <a:buNone/>
            </a:pPr>
            <a:r>
              <a:rPr lang="tr-TR" dirty="0" smtClean="0">
                <a:solidFill>
                  <a:srgbClr val="FF0000"/>
                </a:solidFill>
              </a:rPr>
              <a:t>Toplantı hizmet salonları;</a:t>
            </a:r>
          </a:p>
          <a:p>
            <a:pPr marL="0" indent="0">
              <a:buNone/>
            </a:pPr>
            <a:r>
              <a:rPr lang="tr-TR" dirty="0" smtClean="0"/>
              <a:t>-Sergi salonları</a:t>
            </a:r>
          </a:p>
          <a:p>
            <a:pPr marL="0" indent="0">
              <a:buNone/>
            </a:pPr>
            <a:r>
              <a:rPr lang="tr-TR" dirty="0" smtClean="0"/>
              <a:t>-Balo salonları</a:t>
            </a:r>
          </a:p>
          <a:p>
            <a:pPr marL="0" indent="0">
              <a:buNone/>
            </a:pPr>
            <a:r>
              <a:rPr lang="tr-TR" dirty="0" smtClean="0"/>
              <a:t>-Toplantı salonları</a:t>
            </a:r>
          </a:p>
          <a:p>
            <a:pPr marL="0" indent="0">
              <a:buNone/>
            </a:pPr>
            <a:r>
              <a:rPr lang="tr-TR" dirty="0" smtClean="0"/>
              <a:t>3-Toplantılardaki yerleşim düzenleri</a:t>
            </a:r>
          </a:p>
          <a:p>
            <a:pPr marL="0" indent="0">
              <a:buNone/>
            </a:pPr>
            <a:r>
              <a:rPr lang="tr-TR" dirty="0" smtClean="0"/>
              <a:t>En çok kullanılan yöntemler;</a:t>
            </a:r>
          </a:p>
          <a:p>
            <a:pPr marL="0" indent="0">
              <a:buNone/>
            </a:pPr>
            <a:r>
              <a:rPr lang="tr-TR" dirty="0" smtClean="0"/>
              <a:t>-Tiyatro şeklindeki oturma düzeni</a:t>
            </a:r>
          </a:p>
          <a:p>
            <a:pPr marL="0" indent="0">
              <a:buNone/>
            </a:pPr>
            <a:r>
              <a:rPr lang="tr-TR" dirty="0" smtClean="0"/>
              <a:t>-Sınıf şeklindeki oturma düzeni</a:t>
            </a:r>
          </a:p>
          <a:p>
            <a:pPr marL="0" indent="0">
              <a:buNone/>
            </a:pPr>
            <a:r>
              <a:rPr lang="tr-TR" dirty="0" smtClean="0"/>
              <a:t>-Konferans şeklindeki oturma düzeni</a:t>
            </a:r>
            <a:endParaRPr lang="tr-TR" dirty="0"/>
          </a:p>
        </p:txBody>
      </p:sp>
    </p:spTree>
    <p:extLst>
      <p:ext uri="{BB962C8B-B14F-4D97-AF65-F5344CB8AC3E}">
        <p14:creationId xmlns:p14="http://schemas.microsoft.com/office/powerpoint/2010/main" val="3428672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13678"/>
            <a:ext cx="10515600" cy="5463285"/>
          </a:xfrm>
        </p:spPr>
        <p:txBody>
          <a:bodyPr/>
          <a:lstStyle/>
          <a:p>
            <a:pPr marL="0" lvl="0" indent="0">
              <a:buNone/>
            </a:pPr>
            <a:r>
              <a:rPr lang="tr-TR" sz="1500" dirty="0">
                <a:solidFill>
                  <a:prstClr val="black"/>
                </a:solidFill>
              </a:rPr>
              <a:t>-Tiyatro şeklindeki oturma </a:t>
            </a:r>
            <a:r>
              <a:rPr lang="tr-TR" sz="1500" dirty="0" smtClean="0">
                <a:solidFill>
                  <a:prstClr val="black"/>
                </a:solidFill>
              </a:rPr>
              <a:t>düzeni</a:t>
            </a:r>
          </a:p>
          <a:p>
            <a:pPr marL="0" lvl="0" indent="0">
              <a:buNone/>
            </a:pPr>
            <a:r>
              <a:rPr lang="tr-TR" sz="1500" dirty="0" smtClean="0">
                <a:solidFill>
                  <a:prstClr val="black"/>
                </a:solidFill>
              </a:rPr>
              <a:t>*Geleneksel şekil</a:t>
            </a:r>
          </a:p>
          <a:p>
            <a:pPr marL="0" lvl="0" indent="0">
              <a:buNone/>
            </a:pPr>
            <a:r>
              <a:rPr lang="tr-TR" sz="1500" dirty="0" smtClean="0">
                <a:solidFill>
                  <a:prstClr val="black"/>
                </a:solidFill>
              </a:rPr>
              <a:t>*Yarım daire şekli</a:t>
            </a:r>
          </a:p>
          <a:p>
            <a:pPr marL="0" lvl="0" indent="0">
              <a:buNone/>
            </a:pPr>
            <a:r>
              <a:rPr lang="tr-TR" sz="1500" dirty="0" smtClean="0">
                <a:solidFill>
                  <a:prstClr val="black"/>
                </a:solidFill>
              </a:rPr>
              <a:t>*V şekli</a:t>
            </a:r>
            <a:endParaRPr lang="tr-TR" sz="1500" dirty="0">
              <a:solidFill>
                <a:prstClr val="black"/>
              </a:solidFill>
            </a:endParaRPr>
          </a:p>
          <a:p>
            <a:pPr marL="0" lvl="0" indent="0">
              <a:buNone/>
            </a:pPr>
            <a:r>
              <a:rPr lang="tr-TR" sz="1500" dirty="0">
                <a:solidFill>
                  <a:prstClr val="black"/>
                </a:solidFill>
              </a:rPr>
              <a:t>-Sınıf şeklindeki oturma </a:t>
            </a:r>
            <a:r>
              <a:rPr lang="tr-TR" sz="1500" dirty="0" smtClean="0">
                <a:solidFill>
                  <a:prstClr val="black"/>
                </a:solidFill>
              </a:rPr>
              <a:t>düzeni</a:t>
            </a:r>
          </a:p>
          <a:p>
            <a:pPr marL="0" lvl="0" indent="0">
              <a:buNone/>
            </a:pPr>
            <a:r>
              <a:rPr lang="tr-TR" sz="1500" dirty="0" smtClean="0">
                <a:solidFill>
                  <a:prstClr val="black"/>
                </a:solidFill>
              </a:rPr>
              <a:t>*Sınıf düzeni şekli</a:t>
            </a:r>
          </a:p>
          <a:p>
            <a:pPr marL="0" lvl="0" indent="0">
              <a:buNone/>
            </a:pPr>
            <a:r>
              <a:rPr lang="tr-TR" sz="1500" dirty="0" smtClean="0">
                <a:solidFill>
                  <a:prstClr val="black"/>
                </a:solidFill>
              </a:rPr>
              <a:t>*Dikey düzen</a:t>
            </a:r>
          </a:p>
          <a:p>
            <a:pPr marL="0" lvl="0" indent="0">
              <a:buNone/>
            </a:pPr>
            <a:r>
              <a:rPr lang="tr-TR" sz="1500" dirty="0" smtClean="0">
                <a:solidFill>
                  <a:prstClr val="black"/>
                </a:solidFill>
              </a:rPr>
              <a:t>*V şekli</a:t>
            </a:r>
            <a:endParaRPr lang="tr-TR" sz="1500" dirty="0">
              <a:solidFill>
                <a:prstClr val="black"/>
              </a:solidFill>
            </a:endParaRPr>
          </a:p>
          <a:p>
            <a:pPr marL="0" lvl="0" indent="0">
              <a:buNone/>
            </a:pPr>
            <a:r>
              <a:rPr lang="tr-TR" sz="1500" dirty="0">
                <a:solidFill>
                  <a:prstClr val="black"/>
                </a:solidFill>
              </a:rPr>
              <a:t>-Konferans şeklindeki oturma </a:t>
            </a:r>
            <a:r>
              <a:rPr lang="tr-TR" sz="1500" dirty="0" smtClean="0">
                <a:solidFill>
                  <a:prstClr val="black"/>
                </a:solidFill>
              </a:rPr>
              <a:t>düzeni</a:t>
            </a:r>
          </a:p>
          <a:p>
            <a:pPr marL="0" lvl="0" indent="0">
              <a:buNone/>
            </a:pPr>
            <a:r>
              <a:rPr lang="tr-TR" sz="1500" dirty="0" smtClean="0">
                <a:solidFill>
                  <a:prstClr val="black"/>
                </a:solidFill>
              </a:rPr>
              <a:t>*U şekli</a:t>
            </a:r>
          </a:p>
          <a:p>
            <a:pPr marL="0" lvl="0" indent="0">
              <a:buNone/>
            </a:pPr>
            <a:r>
              <a:rPr lang="tr-TR" sz="1500" dirty="0" smtClean="0">
                <a:solidFill>
                  <a:prstClr val="black"/>
                </a:solidFill>
              </a:rPr>
              <a:t>*Kare dikdörtgen şekil</a:t>
            </a:r>
          </a:p>
          <a:p>
            <a:pPr marL="0" lvl="0" indent="0">
              <a:buNone/>
            </a:pPr>
            <a:r>
              <a:rPr lang="tr-TR" sz="1500" dirty="0" smtClean="0">
                <a:solidFill>
                  <a:prstClr val="black"/>
                </a:solidFill>
              </a:rPr>
              <a:t>*Banket şekli</a:t>
            </a:r>
          </a:p>
          <a:p>
            <a:pPr marL="0" lvl="0" indent="0">
              <a:buNone/>
            </a:pPr>
            <a:r>
              <a:rPr lang="tr-TR" sz="1500" dirty="0" smtClean="0">
                <a:solidFill>
                  <a:prstClr val="black"/>
                </a:solidFill>
              </a:rPr>
              <a:t>*T şekli</a:t>
            </a:r>
          </a:p>
          <a:p>
            <a:pPr marL="0" lvl="0" indent="0">
              <a:buNone/>
            </a:pPr>
            <a:r>
              <a:rPr lang="tr-TR" sz="1500" dirty="0" smtClean="0">
                <a:solidFill>
                  <a:prstClr val="black"/>
                </a:solidFill>
              </a:rPr>
              <a:t>*Yönetim masası şekli</a:t>
            </a:r>
          </a:p>
          <a:p>
            <a:pPr marL="0" lvl="0" indent="0">
              <a:buNone/>
            </a:pPr>
            <a:r>
              <a:rPr lang="tr-TR" sz="1500" dirty="0" smtClean="0">
                <a:solidFill>
                  <a:prstClr val="black"/>
                </a:solidFill>
              </a:rPr>
              <a:t>4-Yiyecek-içecek hizmetleri</a:t>
            </a:r>
            <a:endParaRPr lang="tr-TR" sz="1500" dirty="0">
              <a:solidFill>
                <a:prstClr val="black"/>
              </a:solidFill>
            </a:endParaRPr>
          </a:p>
          <a:p>
            <a:pPr marL="0" indent="0">
              <a:buNone/>
            </a:pPr>
            <a:endParaRPr lang="tr-TR" dirty="0"/>
          </a:p>
        </p:txBody>
      </p:sp>
    </p:spTree>
    <p:extLst>
      <p:ext uri="{BB962C8B-B14F-4D97-AF65-F5344CB8AC3E}">
        <p14:creationId xmlns:p14="http://schemas.microsoft.com/office/powerpoint/2010/main" val="213658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24107"/>
            <a:ext cx="10515600" cy="5652856"/>
          </a:xfrm>
        </p:spPr>
        <p:txBody>
          <a:bodyPr>
            <a:normAutofit lnSpcReduction="10000"/>
          </a:bodyPr>
          <a:lstStyle/>
          <a:p>
            <a:pPr marL="0" indent="0">
              <a:buNone/>
            </a:pPr>
            <a:r>
              <a:rPr lang="tr-TR" dirty="0" smtClean="0"/>
              <a:t>5-Kongre teknolojisi</a:t>
            </a:r>
          </a:p>
          <a:p>
            <a:pPr marL="0" indent="0">
              <a:buNone/>
            </a:pPr>
            <a:r>
              <a:rPr lang="tr-TR" dirty="0" smtClean="0"/>
              <a:t>Kongre bilgi sistemi</a:t>
            </a:r>
          </a:p>
          <a:p>
            <a:pPr marL="0" indent="0">
              <a:buNone/>
            </a:pPr>
            <a:r>
              <a:rPr lang="tr-TR" dirty="0" smtClean="0"/>
              <a:t>*Otomatik ses kayıt cihazı</a:t>
            </a:r>
          </a:p>
          <a:p>
            <a:pPr marL="0" indent="0">
              <a:buNone/>
            </a:pPr>
            <a:r>
              <a:rPr lang="tr-TR" dirty="0" smtClean="0"/>
              <a:t>*Elektronik kontrol sistemi</a:t>
            </a:r>
          </a:p>
          <a:p>
            <a:pPr marL="0" indent="0">
              <a:buNone/>
            </a:pPr>
            <a:r>
              <a:rPr lang="tr-TR" dirty="0" smtClean="0"/>
              <a:t>*Simultane çeviri cihazları</a:t>
            </a:r>
          </a:p>
          <a:p>
            <a:pPr marL="0" indent="0">
              <a:buNone/>
            </a:pPr>
            <a:r>
              <a:rPr lang="tr-TR" dirty="0" smtClean="0"/>
              <a:t>*Mikrofonlar</a:t>
            </a:r>
          </a:p>
          <a:p>
            <a:pPr marL="0" indent="0">
              <a:buNone/>
            </a:pPr>
            <a:r>
              <a:rPr lang="tr-TR" dirty="0" smtClean="0"/>
              <a:t>*Oy kullanma cihazı</a:t>
            </a:r>
          </a:p>
          <a:p>
            <a:pPr marL="0" indent="0">
              <a:buNone/>
            </a:pPr>
            <a:r>
              <a:rPr lang="tr-TR" dirty="0" smtClean="0"/>
              <a:t>*Bilgisayar ve bilgisayar programları</a:t>
            </a:r>
          </a:p>
          <a:p>
            <a:pPr marL="0" indent="0">
              <a:buNone/>
            </a:pPr>
            <a:r>
              <a:rPr lang="tr-TR" dirty="0" smtClean="0"/>
              <a:t>6-Kongre esnasında ortaya çıkabilecek acil durumlar ve alınacak önlemler</a:t>
            </a:r>
          </a:p>
          <a:p>
            <a:pPr marL="0" indent="0">
              <a:buNone/>
            </a:pPr>
            <a:r>
              <a:rPr lang="tr-TR" dirty="0" smtClean="0"/>
              <a:t>7-Turlar, eğlenceler ve rekreasyon faaliyetleri</a:t>
            </a:r>
          </a:p>
          <a:p>
            <a:pPr marL="0" indent="0">
              <a:buNone/>
            </a:pPr>
            <a:r>
              <a:rPr lang="tr-TR" dirty="0" smtClean="0"/>
              <a:t>8-Medya ile ilgili faaliyetler</a:t>
            </a:r>
            <a:endParaRPr lang="tr-TR" dirty="0"/>
          </a:p>
        </p:txBody>
      </p:sp>
    </p:spTree>
    <p:extLst>
      <p:ext uri="{BB962C8B-B14F-4D97-AF65-F5344CB8AC3E}">
        <p14:creationId xmlns:p14="http://schemas.microsoft.com/office/powerpoint/2010/main" val="397899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05031"/>
          </a:xfrm>
        </p:spPr>
        <p:txBody>
          <a:bodyPr>
            <a:normAutofit/>
          </a:bodyPr>
          <a:lstStyle/>
          <a:p>
            <a:r>
              <a:rPr lang="tr-TR" sz="2800" dirty="0" smtClean="0">
                <a:solidFill>
                  <a:srgbClr val="FF0000"/>
                </a:solidFill>
              </a:rPr>
              <a:t>Kongre sonrasındaki faaliyetler</a:t>
            </a:r>
            <a:endParaRPr lang="tr-TR" sz="2800" dirty="0">
              <a:solidFill>
                <a:srgbClr val="FF0000"/>
              </a:solidFill>
            </a:endParaRPr>
          </a:p>
        </p:txBody>
      </p:sp>
      <p:sp>
        <p:nvSpPr>
          <p:cNvPr id="3" name="İçerik Yer Tutucusu 2"/>
          <p:cNvSpPr>
            <a:spLocks noGrp="1"/>
          </p:cNvSpPr>
          <p:nvPr>
            <p:ph idx="1"/>
          </p:nvPr>
        </p:nvSpPr>
        <p:spPr>
          <a:xfrm>
            <a:off x="838200" y="970156"/>
            <a:ext cx="10515600" cy="5206807"/>
          </a:xfrm>
        </p:spPr>
        <p:txBody>
          <a:bodyPr/>
          <a:lstStyle/>
          <a:p>
            <a:pPr marL="0" indent="0">
              <a:buNone/>
            </a:pPr>
            <a:r>
              <a:rPr lang="tr-TR" dirty="0" smtClean="0"/>
              <a:t>1-Kongrenin ana hesabının ve diğer masrafların hesaplanması ve faturalandırılması</a:t>
            </a:r>
          </a:p>
          <a:p>
            <a:pPr marL="0" indent="0">
              <a:buNone/>
            </a:pPr>
            <a:r>
              <a:rPr lang="tr-TR" dirty="0" smtClean="0"/>
              <a:t>2-İşletme personeline verilecek ödüller ve memnuniyetler</a:t>
            </a:r>
          </a:p>
          <a:p>
            <a:pPr marL="0" indent="0">
              <a:buNone/>
            </a:pPr>
            <a:r>
              <a:rPr lang="tr-TR" dirty="0" smtClean="0"/>
              <a:t>3-Kongre teknolojisi ve dokümanı için yapılacak çalışmalar</a:t>
            </a:r>
          </a:p>
          <a:p>
            <a:pPr marL="0" indent="0">
              <a:buNone/>
            </a:pPr>
            <a:r>
              <a:rPr lang="tr-TR" dirty="0" smtClean="0"/>
              <a:t>4-Değerlendirme toplantısı</a:t>
            </a:r>
            <a:endParaRPr lang="tr-TR" dirty="0"/>
          </a:p>
        </p:txBody>
      </p:sp>
    </p:spTree>
    <p:extLst>
      <p:ext uri="{BB962C8B-B14F-4D97-AF65-F5344CB8AC3E}">
        <p14:creationId xmlns:p14="http://schemas.microsoft.com/office/powerpoint/2010/main" val="181498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7"/>
            <a:ext cx="10515600" cy="493518"/>
          </a:xfrm>
        </p:spPr>
        <p:txBody>
          <a:bodyPr>
            <a:normAutofit fontScale="90000"/>
          </a:bodyPr>
          <a:lstStyle/>
          <a:p>
            <a:pPr lvl="0">
              <a:lnSpc>
                <a:spcPct val="100000"/>
              </a:lnSpc>
              <a:spcBef>
                <a:spcPct val="20000"/>
              </a:spcBef>
            </a:pPr>
            <a:r>
              <a:rPr lang="tr-TR" sz="2000" b="1" dirty="0" smtClean="0">
                <a:solidFill>
                  <a:srgbClr val="C00000"/>
                </a:solidFill>
                <a:latin typeface="Calibri" panose="020F0502020204030204"/>
                <a:ea typeface="+mn-ea"/>
                <a:cs typeface="+mn-cs"/>
              </a:rPr>
              <a:t/>
            </a:r>
            <a:br>
              <a:rPr lang="tr-TR" sz="2000" b="1" dirty="0" smtClean="0">
                <a:solidFill>
                  <a:srgbClr val="C00000"/>
                </a:solidFill>
                <a:latin typeface="Calibri" panose="020F0502020204030204"/>
                <a:ea typeface="+mn-ea"/>
                <a:cs typeface="+mn-cs"/>
              </a:rPr>
            </a:br>
            <a:r>
              <a:rPr lang="tr-TR" sz="2000" b="1" dirty="0" smtClean="0">
                <a:solidFill>
                  <a:srgbClr val="C00000"/>
                </a:solidFill>
                <a:latin typeface="Calibri" panose="020F0502020204030204"/>
                <a:ea typeface="+mn-ea"/>
                <a:cs typeface="+mn-cs"/>
              </a:rPr>
              <a:t/>
            </a:r>
            <a:br>
              <a:rPr lang="tr-TR" sz="2000" b="1" dirty="0" smtClean="0">
                <a:solidFill>
                  <a:srgbClr val="C00000"/>
                </a:solidFill>
                <a:latin typeface="Calibri" panose="020F0502020204030204"/>
                <a:ea typeface="+mn-ea"/>
                <a:cs typeface="+mn-cs"/>
              </a:rPr>
            </a:br>
            <a:r>
              <a:rPr lang="tr-TR" sz="2000" b="1" dirty="0" smtClean="0">
                <a:solidFill>
                  <a:srgbClr val="C00000"/>
                </a:solidFill>
                <a:latin typeface="Calibri" panose="020F0502020204030204"/>
                <a:ea typeface="+mn-ea"/>
                <a:cs typeface="+mn-cs"/>
              </a:rPr>
              <a:t>Kongre </a:t>
            </a:r>
            <a:r>
              <a:rPr lang="tr-TR" sz="2000" b="1" dirty="0">
                <a:solidFill>
                  <a:srgbClr val="C00000"/>
                </a:solidFill>
                <a:latin typeface="Calibri" panose="020F0502020204030204"/>
                <a:ea typeface="+mn-ea"/>
                <a:cs typeface="+mn-cs"/>
              </a:rPr>
              <a:t>Öncesi Faaliyetler</a:t>
            </a:r>
            <a:r>
              <a:rPr lang="tr-TR" sz="1600" b="1" dirty="0">
                <a:solidFill>
                  <a:srgbClr val="C00000"/>
                </a:solidFill>
                <a:latin typeface="Calibri" panose="020F0502020204030204"/>
                <a:ea typeface="+mn-ea"/>
                <a:cs typeface="+mn-cs"/>
              </a:rPr>
              <a:t/>
            </a:r>
            <a:br>
              <a:rPr lang="tr-TR" sz="1600" b="1" dirty="0">
                <a:solidFill>
                  <a:srgbClr val="C00000"/>
                </a:solidFill>
                <a:latin typeface="Calibri" panose="020F0502020204030204"/>
                <a:ea typeface="+mn-ea"/>
                <a:cs typeface="+mn-cs"/>
              </a:rPr>
            </a:br>
            <a:endParaRPr lang="tr-TR" dirty="0"/>
          </a:p>
        </p:txBody>
      </p:sp>
      <p:sp>
        <p:nvSpPr>
          <p:cNvPr id="3" name="İçerik Yer Tutucusu 2"/>
          <p:cNvSpPr>
            <a:spLocks noGrp="1"/>
          </p:cNvSpPr>
          <p:nvPr>
            <p:ph idx="1"/>
          </p:nvPr>
        </p:nvSpPr>
        <p:spPr>
          <a:xfrm>
            <a:off x="838200" y="747132"/>
            <a:ext cx="10515600" cy="5429831"/>
          </a:xfrm>
        </p:spPr>
        <p:txBody>
          <a:bodyPr>
            <a:normAutofit fontScale="92500" lnSpcReduction="20000"/>
          </a:bodyPr>
          <a:lstStyle/>
          <a:p>
            <a:pPr marL="0" indent="0">
              <a:buNone/>
            </a:pPr>
            <a:r>
              <a:rPr lang="tr-TR" dirty="0" smtClean="0"/>
              <a:t>*Kongre </a:t>
            </a:r>
            <a:r>
              <a:rPr lang="tr-TR" dirty="0"/>
              <a:t>organizatörleri ve kongre faaliyetini yerine getiren müdür </a:t>
            </a:r>
            <a:r>
              <a:rPr lang="tr-TR" dirty="0" smtClean="0"/>
              <a:t>arasında kongre </a:t>
            </a:r>
            <a:r>
              <a:rPr lang="tr-TR" dirty="0"/>
              <a:t>öncesinde görüşmelerin gerçekleştirilmesi gerekmektedir</a:t>
            </a:r>
            <a:r>
              <a:rPr lang="tr-TR" dirty="0" smtClean="0"/>
              <a:t>.</a:t>
            </a:r>
          </a:p>
          <a:p>
            <a:pPr marL="0" indent="0">
              <a:buNone/>
            </a:pPr>
            <a:r>
              <a:rPr lang="tr-TR" dirty="0" smtClean="0">
                <a:solidFill>
                  <a:srgbClr val="0070C0"/>
                </a:solidFill>
              </a:rPr>
              <a:t>-Kongre satış müdürü</a:t>
            </a:r>
          </a:p>
          <a:p>
            <a:pPr marL="0" indent="0">
              <a:buNone/>
            </a:pPr>
            <a:r>
              <a:rPr lang="tr-TR" dirty="0" smtClean="0">
                <a:solidFill>
                  <a:srgbClr val="0070C0"/>
                </a:solidFill>
              </a:rPr>
              <a:t>-Kongre </a:t>
            </a:r>
            <a:r>
              <a:rPr lang="tr-TR" dirty="0" err="1" smtClean="0">
                <a:solidFill>
                  <a:srgbClr val="0070C0"/>
                </a:solidFill>
              </a:rPr>
              <a:t>Kongre</a:t>
            </a:r>
            <a:r>
              <a:rPr lang="tr-TR" dirty="0" smtClean="0">
                <a:solidFill>
                  <a:srgbClr val="0070C0"/>
                </a:solidFill>
              </a:rPr>
              <a:t> hizmetleri müdürü (Yöneticisi)</a:t>
            </a:r>
            <a:endParaRPr lang="tr-TR" dirty="0">
              <a:solidFill>
                <a:srgbClr val="0070C0"/>
              </a:solidFill>
            </a:endParaRPr>
          </a:p>
          <a:p>
            <a:pPr marL="0" indent="0">
              <a:buNone/>
            </a:pPr>
            <a:r>
              <a:rPr lang="tr-TR" dirty="0" smtClean="0"/>
              <a:t>*Kongre </a:t>
            </a:r>
            <a:r>
              <a:rPr lang="tr-TR" dirty="0"/>
              <a:t>öncesi görüşmeler gerçekleştirmenin en önemli sebeplerinden birisi </a:t>
            </a:r>
            <a:r>
              <a:rPr lang="tr-TR" dirty="0" smtClean="0"/>
              <a:t>de oda </a:t>
            </a:r>
            <a:r>
              <a:rPr lang="tr-TR" dirty="0"/>
              <a:t>fiyatları ve yiyecek-içecek fiyatlarının belirlenmesidir</a:t>
            </a:r>
            <a:r>
              <a:rPr lang="tr-TR" dirty="0" smtClean="0"/>
              <a:t>.</a:t>
            </a:r>
          </a:p>
          <a:p>
            <a:pPr marL="0" indent="0">
              <a:buNone/>
            </a:pPr>
            <a:r>
              <a:rPr lang="tr-TR" u="sng" dirty="0" smtClean="0">
                <a:solidFill>
                  <a:srgbClr val="C00000"/>
                </a:solidFill>
              </a:rPr>
              <a:t>-Kongre  </a:t>
            </a:r>
            <a:r>
              <a:rPr lang="tr-TR" u="sng" dirty="0">
                <a:solidFill>
                  <a:srgbClr val="C00000"/>
                </a:solidFill>
              </a:rPr>
              <a:t>öncesinde  yapılması  gereken  hazırlıklar  sırasıyla  aşağıda</a:t>
            </a:r>
          </a:p>
          <a:p>
            <a:pPr marL="0" indent="0">
              <a:buNone/>
            </a:pPr>
            <a:r>
              <a:rPr lang="tr-TR" u="sng" dirty="0" smtClean="0">
                <a:solidFill>
                  <a:srgbClr val="C00000"/>
                </a:solidFill>
              </a:rPr>
              <a:t>belirtilmiştir</a:t>
            </a:r>
            <a:r>
              <a:rPr lang="tr-TR" u="sng" dirty="0">
                <a:solidFill>
                  <a:srgbClr val="C00000"/>
                </a:solidFill>
              </a:rPr>
              <a:t>:</a:t>
            </a:r>
          </a:p>
          <a:p>
            <a:pPr marL="0" indent="0">
              <a:buNone/>
            </a:pPr>
            <a:r>
              <a:rPr lang="tr-TR" dirty="0" smtClean="0"/>
              <a:t>*Kongre </a:t>
            </a:r>
            <a:r>
              <a:rPr lang="tr-TR" dirty="0"/>
              <a:t>İrtibat Bürosu ve Sekretaryasının Kurulması</a:t>
            </a:r>
          </a:p>
          <a:p>
            <a:pPr marL="0" indent="0">
              <a:buNone/>
            </a:pPr>
            <a:r>
              <a:rPr lang="tr-TR" dirty="0" smtClean="0"/>
              <a:t>*Banka </a:t>
            </a:r>
            <a:r>
              <a:rPr lang="tr-TR" dirty="0"/>
              <a:t>Hesaplarının Açılması</a:t>
            </a:r>
          </a:p>
          <a:p>
            <a:pPr marL="0" indent="0">
              <a:buNone/>
            </a:pPr>
            <a:r>
              <a:rPr lang="tr-TR" dirty="0" smtClean="0"/>
              <a:t>*Programların </a:t>
            </a:r>
            <a:r>
              <a:rPr lang="tr-TR" dirty="0"/>
              <a:t>Hazırlanması</a:t>
            </a:r>
          </a:p>
          <a:p>
            <a:pPr marL="0" indent="0">
              <a:buNone/>
            </a:pPr>
            <a:r>
              <a:rPr lang="tr-TR" dirty="0" smtClean="0"/>
              <a:t>*Resmi </a:t>
            </a:r>
            <a:r>
              <a:rPr lang="tr-TR" dirty="0"/>
              <a:t>İzinler in alınması ve Duyuruların Yapılması</a:t>
            </a:r>
          </a:p>
          <a:p>
            <a:pPr marL="0" indent="0">
              <a:buNone/>
            </a:pPr>
            <a:r>
              <a:rPr lang="tr-TR" dirty="0" smtClean="0"/>
              <a:t>*Bütçe </a:t>
            </a:r>
            <a:r>
              <a:rPr lang="tr-TR" dirty="0"/>
              <a:t>ve Finansal Kontrol</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1666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80224"/>
            <a:ext cx="10515600" cy="5887844"/>
          </a:xfrm>
        </p:spPr>
        <p:txBody>
          <a:bodyPr>
            <a:normAutofit fontScale="85000" lnSpcReduction="20000"/>
          </a:bodyPr>
          <a:lstStyle/>
          <a:p>
            <a:pPr marL="0" indent="0">
              <a:buNone/>
            </a:pPr>
            <a:r>
              <a:rPr lang="tr-TR" u="sng" dirty="0">
                <a:solidFill>
                  <a:srgbClr val="C00000"/>
                </a:solidFill>
              </a:rPr>
              <a:t>Kongre İrtibat Bürosu ve Sekretaryasının Kurulması</a:t>
            </a:r>
          </a:p>
          <a:p>
            <a:pPr marL="0" indent="0">
              <a:buNone/>
            </a:pPr>
            <a:r>
              <a:rPr lang="tr-TR" dirty="0" smtClean="0"/>
              <a:t>* </a:t>
            </a:r>
            <a:r>
              <a:rPr lang="tr-TR" dirty="0"/>
              <a:t>Kongre organizasyon şemasında belirtilen tüm hizmetlerin tek </a:t>
            </a:r>
            <a:r>
              <a:rPr lang="tr-TR" dirty="0" smtClean="0"/>
              <a:t>merkezde planlanıp </a:t>
            </a:r>
            <a:r>
              <a:rPr lang="tr-TR" dirty="0"/>
              <a:t>yürütülmesi, denetimi ve başarıyla </a:t>
            </a:r>
            <a:r>
              <a:rPr lang="tr-TR" dirty="0" smtClean="0"/>
              <a:t>sonuçlandırılması profesyonel bir </a:t>
            </a:r>
            <a:r>
              <a:rPr lang="tr-TR" dirty="0"/>
              <a:t>ekibin mesaisini gerektirmektedir.</a:t>
            </a:r>
          </a:p>
          <a:p>
            <a:pPr marL="0" indent="0">
              <a:buNone/>
            </a:pPr>
            <a:r>
              <a:rPr lang="tr-TR" dirty="0" smtClean="0"/>
              <a:t>* </a:t>
            </a:r>
            <a:r>
              <a:rPr lang="tr-TR" dirty="0"/>
              <a:t>Kongre bürosu başlangıçta bir yönetici, bilgisayar kullanabilen </a:t>
            </a:r>
            <a:r>
              <a:rPr lang="tr-TR" dirty="0">
                <a:solidFill>
                  <a:srgbClr val="C00000"/>
                </a:solidFill>
              </a:rPr>
              <a:t>üç</a:t>
            </a:r>
            <a:r>
              <a:rPr lang="tr-TR" dirty="0"/>
              <a:t> </a:t>
            </a:r>
            <a:r>
              <a:rPr lang="tr-TR" dirty="0" smtClean="0"/>
              <a:t>tecrübeli sekreter </a:t>
            </a:r>
            <a:r>
              <a:rPr lang="tr-TR" dirty="0"/>
              <a:t>ve bir odacıdan oluşarak, iş hacminin genişlemesiyle ve </a:t>
            </a:r>
            <a:r>
              <a:rPr lang="tr-TR" dirty="0" smtClean="0"/>
              <a:t>kongre tarihinin </a:t>
            </a:r>
            <a:r>
              <a:rPr lang="tr-TR" dirty="0"/>
              <a:t>yaklaşması ile gerekli sayıda kalifiye, geçici-yardımcı </a:t>
            </a:r>
            <a:r>
              <a:rPr lang="tr-TR" dirty="0" smtClean="0"/>
              <a:t>personelle takviye </a:t>
            </a:r>
            <a:r>
              <a:rPr lang="tr-TR" dirty="0"/>
              <a:t>edilir.</a:t>
            </a:r>
          </a:p>
          <a:p>
            <a:pPr marL="0" indent="0">
              <a:buNone/>
            </a:pPr>
            <a:r>
              <a:rPr lang="tr-TR" dirty="0" smtClean="0"/>
              <a:t>*Kongre </a:t>
            </a:r>
            <a:r>
              <a:rPr lang="tr-TR" dirty="0"/>
              <a:t>bürosunda bilgisayar, faks, fotokopi, internet </a:t>
            </a:r>
            <a:r>
              <a:rPr lang="tr-TR" dirty="0" smtClean="0"/>
              <a:t>bağlantısı bulundurulmalı </a:t>
            </a:r>
            <a:r>
              <a:rPr lang="tr-TR" dirty="0"/>
              <a:t>ve bir bilgi işlem merkezi kurulmalıdır. </a:t>
            </a:r>
            <a:r>
              <a:rPr lang="tr-TR" dirty="0" smtClean="0"/>
              <a:t>Ayrıca </a:t>
            </a:r>
            <a:endParaRPr lang="tr-TR" dirty="0"/>
          </a:p>
          <a:p>
            <a:pPr marL="0" indent="0">
              <a:buNone/>
            </a:pPr>
            <a:r>
              <a:rPr lang="tr-TR" dirty="0"/>
              <a:t>oluşturulacak büroya haberleşmenin sağlanması için birkaç telefon </a:t>
            </a:r>
            <a:r>
              <a:rPr lang="tr-TR" dirty="0" smtClean="0"/>
              <a:t>hattı temin </a:t>
            </a:r>
            <a:r>
              <a:rPr lang="tr-TR" dirty="0"/>
              <a:t>edilmelidir.</a:t>
            </a:r>
          </a:p>
          <a:p>
            <a:pPr marL="0" indent="0">
              <a:buNone/>
            </a:pPr>
            <a:r>
              <a:rPr lang="tr-TR" dirty="0" smtClean="0"/>
              <a:t>*Kongre </a:t>
            </a:r>
            <a:r>
              <a:rPr lang="tr-TR" dirty="0"/>
              <a:t>organizatörleri kongreyi düzenleyecekleri bölgede </a:t>
            </a:r>
            <a:r>
              <a:rPr lang="tr-TR" dirty="0" smtClean="0"/>
              <a:t>bulunan şubelerini </a:t>
            </a:r>
            <a:r>
              <a:rPr lang="tr-TR" dirty="0"/>
              <a:t>merkez olarak seçebilecekleri gibi başlangıçta </a:t>
            </a:r>
            <a:r>
              <a:rPr lang="tr-TR" dirty="0" smtClean="0"/>
              <a:t>kendi merkezlerinden </a:t>
            </a:r>
            <a:r>
              <a:rPr lang="tr-TR" dirty="0"/>
              <a:t>işleri takip edip, kongre tarihinin yaklaşmasıyla </a:t>
            </a:r>
            <a:r>
              <a:rPr lang="tr-TR" dirty="0" smtClean="0"/>
              <a:t>birlikte kongre </a:t>
            </a:r>
            <a:r>
              <a:rPr lang="tr-TR" dirty="0"/>
              <a:t>bürosunu ve kongre sekretaryasını kongrenin </a:t>
            </a:r>
            <a:r>
              <a:rPr lang="tr-TR" dirty="0" smtClean="0"/>
              <a:t>yapılacağı merkeze </a:t>
            </a:r>
            <a:r>
              <a:rPr lang="tr-TR" dirty="0"/>
              <a:t>veya otele taşıyabilirler</a:t>
            </a:r>
            <a:r>
              <a:rPr lang="tr-TR" dirty="0" smtClean="0"/>
              <a:t>.</a:t>
            </a:r>
          </a:p>
          <a:p>
            <a:pPr marL="0" indent="0">
              <a:buNone/>
            </a:pPr>
            <a:r>
              <a:rPr lang="tr-TR" dirty="0" smtClean="0"/>
              <a:t>*Kongre </a:t>
            </a:r>
            <a:r>
              <a:rPr lang="tr-TR" dirty="0"/>
              <a:t>irtibat bürosu ve sekretaryası aynı </a:t>
            </a:r>
            <a:r>
              <a:rPr lang="tr-TR" dirty="0" smtClean="0"/>
              <a:t>zamanda organizasyon </a:t>
            </a:r>
            <a:r>
              <a:rPr lang="tr-TR" dirty="0"/>
              <a:t>komitesi ile profesyonel kongre </a:t>
            </a:r>
            <a:r>
              <a:rPr lang="tr-TR" dirty="0" smtClean="0"/>
              <a:t>organizatörü arasında </a:t>
            </a:r>
            <a:r>
              <a:rPr lang="tr-TR" dirty="0"/>
              <a:t>her türlü haberleşmenin sağlandığı haberleşme merkezi</a:t>
            </a:r>
          </a:p>
          <a:p>
            <a:pPr marL="0" indent="0">
              <a:buNone/>
            </a:pPr>
            <a:r>
              <a:rPr lang="tr-TR" dirty="0" smtClean="0"/>
              <a:t>konumundadır</a:t>
            </a:r>
            <a:r>
              <a:rPr lang="tr-TR" dirty="0"/>
              <a:t>.</a:t>
            </a:r>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364274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95350"/>
            <a:ext cx="10515600" cy="5281613"/>
          </a:xfrm>
        </p:spPr>
        <p:txBody>
          <a:bodyPr>
            <a:normAutofit/>
          </a:bodyPr>
          <a:lstStyle/>
          <a:p>
            <a:pPr marL="0" indent="0">
              <a:buNone/>
            </a:pPr>
            <a:endParaRPr lang="tr-TR" u="sng" dirty="0" smtClean="0">
              <a:solidFill>
                <a:srgbClr val="C00000"/>
              </a:solidFill>
            </a:endParaRPr>
          </a:p>
          <a:p>
            <a:pPr marL="0" indent="0">
              <a:buNone/>
            </a:pPr>
            <a:r>
              <a:rPr lang="tr-TR" u="sng" dirty="0" smtClean="0">
                <a:solidFill>
                  <a:srgbClr val="C00000"/>
                </a:solidFill>
              </a:rPr>
              <a:t>Banka </a:t>
            </a:r>
            <a:r>
              <a:rPr lang="tr-TR" u="sng" dirty="0">
                <a:solidFill>
                  <a:srgbClr val="C00000"/>
                </a:solidFill>
              </a:rPr>
              <a:t>Hesaplarının Açılması</a:t>
            </a:r>
          </a:p>
          <a:p>
            <a:pPr marL="0" indent="0">
              <a:buNone/>
            </a:pPr>
            <a:r>
              <a:rPr lang="tr-TR" dirty="0" smtClean="0"/>
              <a:t>*Kongre </a:t>
            </a:r>
            <a:r>
              <a:rPr lang="tr-TR" dirty="0"/>
              <a:t>katılımcılarının ödeme yapmalarıyla ilgili hem </a:t>
            </a:r>
            <a:r>
              <a:rPr lang="tr-TR" dirty="0" smtClean="0"/>
              <a:t>döviz ödemeleri </a:t>
            </a:r>
            <a:r>
              <a:rPr lang="tr-TR" dirty="0"/>
              <a:t>hem de Türk lirası ödemeleri için hesaplar açılır.</a:t>
            </a:r>
          </a:p>
          <a:p>
            <a:pPr marL="0" indent="0">
              <a:buNone/>
            </a:pPr>
            <a:r>
              <a:rPr lang="tr-TR" dirty="0" smtClean="0"/>
              <a:t>*Hesapların </a:t>
            </a:r>
            <a:r>
              <a:rPr lang="tr-TR" dirty="0"/>
              <a:t>yatırılacağı banka indirimden ve </a:t>
            </a:r>
            <a:r>
              <a:rPr lang="tr-TR" dirty="0" smtClean="0"/>
              <a:t>ödeme şekillerinden </a:t>
            </a:r>
            <a:r>
              <a:rPr lang="tr-TR" dirty="0"/>
              <a:t>haberdar edilerek yapılan ve yapılacak olan </a:t>
            </a:r>
            <a:r>
              <a:rPr lang="tr-TR" dirty="0" smtClean="0"/>
              <a:t>para transferleri </a:t>
            </a:r>
            <a:r>
              <a:rPr lang="tr-TR" dirty="0"/>
              <a:t>sürekli olarak kontrol edilir.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680165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73723"/>
            <a:ext cx="10515600" cy="5403240"/>
          </a:xfrm>
        </p:spPr>
        <p:txBody>
          <a:bodyPr>
            <a:normAutofit/>
          </a:bodyPr>
          <a:lstStyle/>
          <a:p>
            <a:pPr marL="0" indent="0">
              <a:buNone/>
            </a:pPr>
            <a:endParaRPr lang="tr-TR" u="sng" dirty="0" smtClean="0">
              <a:solidFill>
                <a:srgbClr val="C00000"/>
              </a:solidFill>
            </a:endParaRPr>
          </a:p>
          <a:p>
            <a:pPr marL="0" indent="0">
              <a:buNone/>
            </a:pPr>
            <a:r>
              <a:rPr lang="tr-TR" u="sng" dirty="0" smtClean="0">
                <a:solidFill>
                  <a:srgbClr val="C00000"/>
                </a:solidFill>
              </a:rPr>
              <a:t>Programların </a:t>
            </a:r>
            <a:r>
              <a:rPr lang="tr-TR" u="sng" dirty="0">
                <a:solidFill>
                  <a:srgbClr val="C00000"/>
                </a:solidFill>
              </a:rPr>
              <a:t>Hazırlanması</a:t>
            </a:r>
          </a:p>
          <a:p>
            <a:pPr marL="0" indent="0">
              <a:buNone/>
            </a:pPr>
            <a:r>
              <a:rPr lang="tr-TR" dirty="0" smtClean="0"/>
              <a:t>*Kongre </a:t>
            </a:r>
            <a:r>
              <a:rPr lang="tr-TR" dirty="0"/>
              <a:t>organizasyonun başarılı şekilde gerçekleştirilmesi için</a:t>
            </a:r>
          </a:p>
          <a:p>
            <a:pPr marL="0" indent="0">
              <a:buNone/>
            </a:pPr>
            <a:r>
              <a:rPr lang="tr-TR" dirty="0" smtClean="0"/>
              <a:t>kongre </a:t>
            </a:r>
            <a:r>
              <a:rPr lang="tr-TR" dirty="0"/>
              <a:t>öncesinde ayrıntılı şekilde bir programın hazırlanması gereklidir.</a:t>
            </a:r>
          </a:p>
          <a:p>
            <a:pPr marL="0" indent="0">
              <a:buNone/>
            </a:pPr>
            <a:r>
              <a:rPr lang="tr-TR" dirty="0" smtClean="0"/>
              <a:t>*Kongrenin </a:t>
            </a:r>
            <a:r>
              <a:rPr lang="tr-TR" dirty="0"/>
              <a:t>asıl amacı olan kongrede nelerin yapılacağına dair</a:t>
            </a:r>
          </a:p>
          <a:p>
            <a:pPr marL="0" indent="0">
              <a:buNone/>
            </a:pPr>
            <a:r>
              <a:rPr lang="tr-TR" dirty="0" smtClean="0"/>
              <a:t>çalışmaların </a:t>
            </a:r>
            <a:r>
              <a:rPr lang="tr-TR" dirty="0"/>
              <a:t>yapılması gereklidir.</a:t>
            </a:r>
          </a:p>
          <a:p>
            <a:pPr marL="0" indent="0">
              <a:buNone/>
            </a:pPr>
            <a:r>
              <a:rPr lang="tr-TR" dirty="0" smtClean="0"/>
              <a:t>*Kongre </a:t>
            </a:r>
            <a:r>
              <a:rPr lang="tr-TR" dirty="0"/>
              <a:t>düzenleyen kuruluş ya da birliklerle görüşülerek sosyal</a:t>
            </a:r>
          </a:p>
          <a:p>
            <a:pPr marL="0" indent="0">
              <a:buNone/>
            </a:pPr>
            <a:r>
              <a:rPr lang="tr-TR" dirty="0" smtClean="0"/>
              <a:t>ve </a:t>
            </a:r>
            <a:r>
              <a:rPr lang="tr-TR" dirty="0"/>
              <a:t>kültürel programlarla bu bilimsel program birleştirilerek başarılı bir kongre programı hazırlanır.</a:t>
            </a:r>
          </a:p>
          <a:p>
            <a:pPr marL="0" indent="0">
              <a:buNone/>
            </a:pPr>
            <a:endParaRPr lang="tr-TR" dirty="0"/>
          </a:p>
        </p:txBody>
      </p:sp>
    </p:spTree>
    <p:extLst>
      <p:ext uri="{BB962C8B-B14F-4D97-AF65-F5344CB8AC3E}">
        <p14:creationId xmlns:p14="http://schemas.microsoft.com/office/powerpoint/2010/main" val="371489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53143"/>
            <a:ext cx="10515600" cy="5523820"/>
          </a:xfrm>
        </p:spPr>
        <p:txBody>
          <a:bodyPr>
            <a:normAutofit fontScale="92500" lnSpcReduction="10000"/>
          </a:bodyPr>
          <a:lstStyle/>
          <a:p>
            <a:pPr marL="0" indent="0">
              <a:buNone/>
            </a:pPr>
            <a:r>
              <a:rPr lang="tr-TR" u="sng" dirty="0">
                <a:solidFill>
                  <a:srgbClr val="C00000"/>
                </a:solidFill>
              </a:rPr>
              <a:t>Resmi İzinler ve Duyuruların Yapılması</a:t>
            </a:r>
          </a:p>
          <a:p>
            <a:pPr marL="0" indent="0">
              <a:buNone/>
            </a:pPr>
            <a:r>
              <a:rPr lang="tr-TR" dirty="0" smtClean="0"/>
              <a:t>*Resmi </a:t>
            </a:r>
            <a:r>
              <a:rPr lang="tr-TR" dirty="0"/>
              <a:t>izinler gerek bürokratik engelleri aşmak gerek de zorunluluktan dolayı alınır.</a:t>
            </a:r>
          </a:p>
          <a:p>
            <a:pPr marL="0" indent="0">
              <a:buNone/>
            </a:pPr>
            <a:r>
              <a:rPr lang="tr-TR" dirty="0" smtClean="0"/>
              <a:t>*İzinlerden </a:t>
            </a:r>
            <a:r>
              <a:rPr lang="tr-TR" dirty="0"/>
              <a:t>sonra kongre potansiyel katılımcılara duyurulur.</a:t>
            </a:r>
          </a:p>
          <a:p>
            <a:pPr marL="0" indent="0">
              <a:buNone/>
            </a:pPr>
            <a:r>
              <a:rPr lang="tr-TR" dirty="0" smtClean="0"/>
              <a:t>*</a:t>
            </a:r>
            <a:r>
              <a:rPr lang="tr-TR" dirty="0" smtClean="0">
                <a:solidFill>
                  <a:srgbClr val="C00000"/>
                </a:solidFill>
              </a:rPr>
              <a:t>Duyuruların </a:t>
            </a:r>
            <a:r>
              <a:rPr lang="tr-TR" dirty="0">
                <a:solidFill>
                  <a:srgbClr val="C00000"/>
                </a:solidFill>
              </a:rPr>
              <a:t>içerikleri aşağıdaki gibidir:</a:t>
            </a:r>
          </a:p>
          <a:p>
            <a:pPr marL="0" indent="0">
              <a:buNone/>
            </a:pPr>
            <a:r>
              <a:rPr lang="tr-TR" dirty="0" smtClean="0"/>
              <a:t>-Kongreyi </a:t>
            </a:r>
            <a:r>
              <a:rPr lang="tr-TR" dirty="0"/>
              <a:t>düzenleyen dernek ya da kuruluşun başkanının davet yazısı</a:t>
            </a:r>
          </a:p>
          <a:p>
            <a:pPr marL="0" indent="0">
              <a:buNone/>
            </a:pPr>
            <a:r>
              <a:rPr lang="tr-TR" dirty="0" smtClean="0"/>
              <a:t>-Organizasyon </a:t>
            </a:r>
            <a:r>
              <a:rPr lang="tr-TR" dirty="0"/>
              <a:t>komitesinin tanıtıcı bir bölüm</a:t>
            </a:r>
          </a:p>
          <a:p>
            <a:pPr marL="0" indent="0">
              <a:buNone/>
            </a:pPr>
            <a:r>
              <a:rPr lang="tr-TR" dirty="0" smtClean="0"/>
              <a:t>-Kongrenin </a:t>
            </a:r>
            <a:r>
              <a:rPr lang="tr-TR" dirty="0"/>
              <a:t>ana konuları</a:t>
            </a:r>
          </a:p>
          <a:p>
            <a:pPr marL="0" indent="0">
              <a:buNone/>
            </a:pPr>
            <a:r>
              <a:rPr lang="tr-TR" dirty="0" smtClean="0"/>
              <a:t>-Kongre </a:t>
            </a:r>
            <a:r>
              <a:rPr lang="tr-TR" dirty="0"/>
              <a:t>sekretaryasının isim ve adresi</a:t>
            </a:r>
          </a:p>
          <a:p>
            <a:pPr marL="0" indent="0">
              <a:buNone/>
            </a:pPr>
            <a:r>
              <a:rPr lang="tr-TR" dirty="0" smtClean="0"/>
              <a:t>-İkinci </a:t>
            </a:r>
            <a:r>
              <a:rPr lang="tr-TR" dirty="0"/>
              <a:t>duyuruların dağıtım tarihi</a:t>
            </a:r>
          </a:p>
          <a:p>
            <a:pPr marL="0" indent="0">
              <a:buNone/>
            </a:pPr>
            <a:r>
              <a:rPr lang="tr-TR" dirty="0" smtClean="0"/>
              <a:t>-Ön </a:t>
            </a:r>
            <a:r>
              <a:rPr lang="tr-TR" dirty="0"/>
              <a:t>katılım formu</a:t>
            </a:r>
          </a:p>
          <a:p>
            <a:pPr marL="0" indent="0">
              <a:buNone/>
            </a:pPr>
            <a:r>
              <a:rPr lang="tr-TR" dirty="0" smtClean="0"/>
              <a:t>-Kongre </a:t>
            </a:r>
            <a:r>
              <a:rPr lang="tr-TR" dirty="0"/>
              <a:t>bürosuna ilişkin bilgiler</a:t>
            </a:r>
          </a:p>
        </p:txBody>
      </p:sp>
    </p:spTree>
    <p:extLst>
      <p:ext uri="{BB962C8B-B14F-4D97-AF65-F5344CB8AC3E}">
        <p14:creationId xmlns:p14="http://schemas.microsoft.com/office/powerpoint/2010/main" val="262206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24931"/>
            <a:ext cx="10515600" cy="5152031"/>
          </a:xfrm>
        </p:spPr>
        <p:txBody>
          <a:bodyPr>
            <a:normAutofit fontScale="70000" lnSpcReduction="20000"/>
          </a:bodyPr>
          <a:lstStyle/>
          <a:p>
            <a:pPr marL="0" indent="0">
              <a:buNone/>
            </a:pPr>
            <a:r>
              <a:rPr lang="tr-TR" u="sng" dirty="0">
                <a:solidFill>
                  <a:srgbClr val="C00000"/>
                </a:solidFill>
              </a:rPr>
              <a:t>Bütçe ve Finansal Kontrol</a:t>
            </a:r>
          </a:p>
          <a:p>
            <a:pPr marL="0" indent="0">
              <a:buNone/>
            </a:pPr>
            <a:r>
              <a:rPr lang="tr-TR" dirty="0" smtClean="0"/>
              <a:t>*</a:t>
            </a:r>
            <a:r>
              <a:rPr lang="tr-TR" dirty="0" smtClean="0">
                <a:solidFill>
                  <a:srgbClr val="C00000"/>
                </a:solidFill>
              </a:rPr>
              <a:t>Kongre </a:t>
            </a:r>
            <a:r>
              <a:rPr lang="tr-TR" dirty="0">
                <a:solidFill>
                  <a:srgbClr val="C00000"/>
                </a:solidFill>
              </a:rPr>
              <a:t>bütçelerinin yapılabilmesi için aşağıdaki süreç izlenir:</a:t>
            </a:r>
          </a:p>
          <a:p>
            <a:pPr marL="0" indent="0">
              <a:buNone/>
            </a:pPr>
            <a:r>
              <a:rPr lang="tr-TR" dirty="0" smtClean="0"/>
              <a:t>1</a:t>
            </a:r>
            <a:r>
              <a:rPr lang="tr-TR" dirty="0"/>
              <a:t>.   Maliyet unsurlarının belirlenir,</a:t>
            </a:r>
          </a:p>
          <a:p>
            <a:pPr marL="0" indent="0">
              <a:buNone/>
            </a:pPr>
            <a:r>
              <a:rPr lang="tr-TR" dirty="0" smtClean="0"/>
              <a:t>2</a:t>
            </a:r>
            <a:r>
              <a:rPr lang="tr-TR" dirty="0"/>
              <a:t>.   Maliyetler hesaplanır,</a:t>
            </a:r>
          </a:p>
          <a:p>
            <a:pPr marL="0" indent="0">
              <a:buNone/>
            </a:pPr>
            <a:r>
              <a:rPr lang="tr-TR" dirty="0" smtClean="0"/>
              <a:t>3</a:t>
            </a:r>
            <a:r>
              <a:rPr lang="tr-TR" dirty="0"/>
              <a:t>.   Maliyetler sınıflandırılır,</a:t>
            </a:r>
          </a:p>
          <a:p>
            <a:pPr marL="0" indent="0">
              <a:buNone/>
            </a:pPr>
            <a:r>
              <a:rPr lang="tr-TR" dirty="0" smtClean="0"/>
              <a:t>4</a:t>
            </a:r>
            <a:r>
              <a:rPr lang="tr-TR" dirty="0"/>
              <a:t>.   Finansal kontrol süreci ile sapmalar analiz edilir,</a:t>
            </a:r>
          </a:p>
          <a:p>
            <a:pPr marL="514350" indent="-514350">
              <a:buAutoNum type="arabicPeriod" startAt="5"/>
            </a:pPr>
            <a:r>
              <a:rPr lang="tr-TR" dirty="0" smtClean="0"/>
              <a:t>Gerekli </a:t>
            </a:r>
            <a:r>
              <a:rPr lang="tr-TR" dirty="0"/>
              <a:t>ise düzenleyici önlemler alınır</a:t>
            </a:r>
            <a:r>
              <a:rPr lang="tr-TR" dirty="0" smtClean="0"/>
              <a:t>.</a:t>
            </a:r>
          </a:p>
          <a:p>
            <a:pPr marL="0" indent="0">
              <a:buNone/>
            </a:pPr>
            <a:endParaRPr lang="tr-TR" dirty="0" smtClean="0"/>
          </a:p>
          <a:p>
            <a:pPr marL="0" indent="0">
              <a:buNone/>
            </a:pPr>
            <a:r>
              <a:rPr lang="tr-TR" dirty="0" smtClean="0"/>
              <a:t>*</a:t>
            </a:r>
            <a:r>
              <a:rPr lang="tr-TR" dirty="0" smtClean="0">
                <a:solidFill>
                  <a:srgbClr val="C00000"/>
                </a:solidFill>
              </a:rPr>
              <a:t>Kongre </a:t>
            </a:r>
            <a:r>
              <a:rPr lang="tr-TR" dirty="0">
                <a:solidFill>
                  <a:srgbClr val="C00000"/>
                </a:solidFill>
              </a:rPr>
              <a:t>organizasyonunda maliyetleri başlıca Hazırlık Maliyeti ve Faaliyet </a:t>
            </a:r>
            <a:r>
              <a:rPr lang="tr-TR" dirty="0" smtClean="0">
                <a:solidFill>
                  <a:srgbClr val="C00000"/>
                </a:solidFill>
              </a:rPr>
              <a:t>Maliyeti olarak </a:t>
            </a:r>
            <a:r>
              <a:rPr lang="tr-TR" dirty="0">
                <a:solidFill>
                  <a:srgbClr val="C00000"/>
                </a:solidFill>
              </a:rPr>
              <a:t>iki gruba ayırabiliriz:</a:t>
            </a:r>
          </a:p>
          <a:p>
            <a:pPr marL="0" indent="0">
              <a:buNone/>
            </a:pPr>
            <a:r>
              <a:rPr lang="tr-TR" dirty="0" smtClean="0"/>
              <a:t>1.Hazırlık </a:t>
            </a:r>
            <a:r>
              <a:rPr lang="tr-TR" dirty="0"/>
              <a:t>Maliyeti: Bir kongre organizasyonun uygulama aşamasına getirinceye kadar yapılan giderlerin toplamına hazırlık maliyeti denir. Projelendirme, ön finansman, araştırma ve geliştirme.</a:t>
            </a:r>
          </a:p>
          <a:p>
            <a:pPr marL="0" indent="0">
              <a:buNone/>
            </a:pPr>
            <a:r>
              <a:rPr lang="tr-TR" dirty="0" smtClean="0"/>
              <a:t>2.Faaliyet </a:t>
            </a:r>
            <a:r>
              <a:rPr lang="tr-TR" dirty="0"/>
              <a:t>Maliyeti: Bir kongre organizasyonu için en önemli maliyet unsurları bu grupta toplanır. Bu grupta düzenlenecek organizasyonun özelliklerine, yerine, zamanına, katılacak kişi sayısına ve buna benzer bir sürü ince ayrıntılara göre hesaplanması gereken ve dönemler itibariyle incelenmesi gereken birbiri üzerine geçmiş bir sürü maliyet unsuru vardır.</a:t>
            </a:r>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247649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10005"/>
            <a:ext cx="10515600" cy="5466958"/>
          </a:xfrm>
        </p:spPr>
        <p:txBody>
          <a:bodyPr/>
          <a:lstStyle/>
          <a:p>
            <a:pPr marL="0" lvl="0" indent="0">
              <a:buNone/>
            </a:pPr>
            <a:r>
              <a:rPr lang="tr-TR" sz="2000" u="sng" dirty="0">
                <a:solidFill>
                  <a:srgbClr val="C00000"/>
                </a:solidFill>
              </a:rPr>
              <a:t>Bütçe ve Finansal Kontrol</a:t>
            </a:r>
          </a:p>
          <a:p>
            <a:pPr marL="0" indent="0">
              <a:buNone/>
            </a:pPr>
            <a:endParaRPr lang="tr-TR" dirty="0"/>
          </a:p>
        </p:txBody>
      </p:sp>
      <p:pic>
        <p:nvPicPr>
          <p:cNvPr id="4" name="Resim 3"/>
          <p:cNvPicPr>
            <a:picLocks noChangeAspect="1"/>
          </p:cNvPicPr>
          <p:nvPr/>
        </p:nvPicPr>
        <p:blipFill>
          <a:blip r:embed="rId2"/>
          <a:stretch>
            <a:fillRect/>
          </a:stretch>
        </p:blipFill>
        <p:spPr>
          <a:xfrm>
            <a:off x="613186" y="1086522"/>
            <a:ext cx="9472992" cy="5303520"/>
          </a:xfrm>
          <a:prstGeom prst="rect">
            <a:avLst/>
          </a:prstGeom>
        </p:spPr>
      </p:pic>
    </p:spTree>
    <p:extLst>
      <p:ext uri="{BB962C8B-B14F-4D97-AF65-F5344CB8AC3E}">
        <p14:creationId xmlns:p14="http://schemas.microsoft.com/office/powerpoint/2010/main" val="333708374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936</Words>
  <Application>Microsoft Office PowerPoint</Application>
  <PresentationFormat>Geniş ekran</PresentationFormat>
  <Paragraphs>140</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Calibri</vt:lpstr>
      <vt:lpstr>Calibri Light</vt:lpstr>
      <vt:lpstr>Office Teması</vt:lpstr>
      <vt:lpstr>KONGRE VE FUAR YÖNETİMİ</vt:lpstr>
      <vt:lpstr>KONGRE-TOPLANTI HİZMETLERİNİN ORGANİZASYONU</vt:lpstr>
      <vt:lpstr>  Kongre Öncesi Faaliyetler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Kongre Öncesi Toplantılar TOPLANTI TARİHİ İLE REZERVASYON TARİHİ ARASINDAKİ PROSEDÜRLER VE DÖKÜMANLAR </vt:lpstr>
      <vt:lpstr>PowerPoint Sunusu</vt:lpstr>
      <vt:lpstr>PowerPoint Sunusu</vt:lpstr>
      <vt:lpstr>PowerPoint Sunusu</vt:lpstr>
      <vt:lpstr>PowerPoint Sunusu</vt:lpstr>
      <vt:lpstr>PowerPoint Sunusu</vt:lpstr>
      <vt:lpstr>PowerPoint Sunusu</vt:lpstr>
      <vt:lpstr>PowerPoint Sunusu</vt:lpstr>
      <vt:lpstr>Kongre esnasındaki faaliyetler</vt:lpstr>
      <vt:lpstr>PowerPoint Sunusu</vt:lpstr>
      <vt:lpstr>PowerPoint Sunusu</vt:lpstr>
      <vt:lpstr>Kongre sonrasındaki faaliyetler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KONGRE VE FUAR YÖNETİMİ</dc:title>
  <dc:creator>seyitAliçelik</dc:creator>
  <cp:lastModifiedBy>seyitAliçelik</cp:lastModifiedBy>
  <cp:revision>73</cp:revision>
  <dcterms:created xsi:type="dcterms:W3CDTF">2024-02-21T10:38:29Z</dcterms:created>
  <dcterms:modified xsi:type="dcterms:W3CDTF">2024-03-20T12:19:47Z</dcterms:modified>
</cp:coreProperties>
</file>