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5" r:id="rId40"/>
    <p:sldId id="294"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66E8AE29-AF5E-4A25-9BC7-9C5FE47D315B}" type="datetimeFigureOut">
              <a:rPr lang="tr-TR" smtClean="0"/>
              <a:t>18.04.2024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D9757C-E6AE-4879-AC1A-6BE1F7AE87C3}" type="slidenum">
              <a:rPr lang="tr-TR" smtClean="0"/>
              <a:t>‹#›</a:t>
            </a:fld>
            <a:endParaRPr lang="tr-TR"/>
          </a:p>
        </p:txBody>
      </p:sp>
    </p:spTree>
    <p:extLst>
      <p:ext uri="{BB962C8B-B14F-4D97-AF65-F5344CB8AC3E}">
        <p14:creationId xmlns:p14="http://schemas.microsoft.com/office/powerpoint/2010/main" val="695369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6E8AE29-AF5E-4A25-9BC7-9C5FE47D315B}" type="datetimeFigureOut">
              <a:rPr lang="tr-TR" smtClean="0"/>
              <a:t>18.04.2024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D9757C-E6AE-4879-AC1A-6BE1F7AE87C3}" type="slidenum">
              <a:rPr lang="tr-TR" smtClean="0"/>
              <a:t>‹#›</a:t>
            </a:fld>
            <a:endParaRPr lang="tr-TR"/>
          </a:p>
        </p:txBody>
      </p:sp>
    </p:spTree>
    <p:extLst>
      <p:ext uri="{BB962C8B-B14F-4D97-AF65-F5344CB8AC3E}">
        <p14:creationId xmlns:p14="http://schemas.microsoft.com/office/powerpoint/2010/main" val="3894371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6E8AE29-AF5E-4A25-9BC7-9C5FE47D315B}" type="datetimeFigureOut">
              <a:rPr lang="tr-TR" smtClean="0"/>
              <a:t>18.04.2024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D9757C-E6AE-4879-AC1A-6BE1F7AE87C3}" type="slidenum">
              <a:rPr lang="tr-TR" smtClean="0"/>
              <a:t>‹#›</a:t>
            </a:fld>
            <a:endParaRPr lang="tr-TR"/>
          </a:p>
        </p:txBody>
      </p:sp>
    </p:spTree>
    <p:extLst>
      <p:ext uri="{BB962C8B-B14F-4D97-AF65-F5344CB8AC3E}">
        <p14:creationId xmlns:p14="http://schemas.microsoft.com/office/powerpoint/2010/main" val="2034924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6E8AE29-AF5E-4A25-9BC7-9C5FE47D315B}" type="datetimeFigureOut">
              <a:rPr lang="tr-TR" smtClean="0"/>
              <a:t>18.04.2024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D9757C-E6AE-4879-AC1A-6BE1F7AE87C3}" type="slidenum">
              <a:rPr lang="tr-TR" smtClean="0"/>
              <a:t>‹#›</a:t>
            </a:fld>
            <a:endParaRPr lang="tr-TR"/>
          </a:p>
        </p:txBody>
      </p:sp>
    </p:spTree>
    <p:extLst>
      <p:ext uri="{BB962C8B-B14F-4D97-AF65-F5344CB8AC3E}">
        <p14:creationId xmlns:p14="http://schemas.microsoft.com/office/powerpoint/2010/main" val="606197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66E8AE29-AF5E-4A25-9BC7-9C5FE47D315B}" type="datetimeFigureOut">
              <a:rPr lang="tr-TR" smtClean="0"/>
              <a:t>18.04.2024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D9757C-E6AE-4879-AC1A-6BE1F7AE87C3}" type="slidenum">
              <a:rPr lang="tr-TR" smtClean="0"/>
              <a:t>‹#›</a:t>
            </a:fld>
            <a:endParaRPr lang="tr-TR"/>
          </a:p>
        </p:txBody>
      </p:sp>
    </p:spTree>
    <p:extLst>
      <p:ext uri="{BB962C8B-B14F-4D97-AF65-F5344CB8AC3E}">
        <p14:creationId xmlns:p14="http://schemas.microsoft.com/office/powerpoint/2010/main" val="3440519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6E8AE29-AF5E-4A25-9BC7-9C5FE47D315B}" type="datetimeFigureOut">
              <a:rPr lang="tr-TR" smtClean="0"/>
              <a:t>18.04.2024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2D9757C-E6AE-4879-AC1A-6BE1F7AE87C3}" type="slidenum">
              <a:rPr lang="tr-TR" smtClean="0"/>
              <a:t>‹#›</a:t>
            </a:fld>
            <a:endParaRPr lang="tr-TR"/>
          </a:p>
        </p:txBody>
      </p:sp>
    </p:spTree>
    <p:extLst>
      <p:ext uri="{BB962C8B-B14F-4D97-AF65-F5344CB8AC3E}">
        <p14:creationId xmlns:p14="http://schemas.microsoft.com/office/powerpoint/2010/main" val="877347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6E8AE29-AF5E-4A25-9BC7-9C5FE47D315B}" type="datetimeFigureOut">
              <a:rPr lang="tr-TR" smtClean="0"/>
              <a:t>18.04.2024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2D9757C-E6AE-4879-AC1A-6BE1F7AE87C3}" type="slidenum">
              <a:rPr lang="tr-TR" smtClean="0"/>
              <a:t>‹#›</a:t>
            </a:fld>
            <a:endParaRPr lang="tr-TR"/>
          </a:p>
        </p:txBody>
      </p:sp>
    </p:spTree>
    <p:extLst>
      <p:ext uri="{BB962C8B-B14F-4D97-AF65-F5344CB8AC3E}">
        <p14:creationId xmlns:p14="http://schemas.microsoft.com/office/powerpoint/2010/main" val="3137485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6E8AE29-AF5E-4A25-9BC7-9C5FE47D315B}" type="datetimeFigureOut">
              <a:rPr lang="tr-TR" smtClean="0"/>
              <a:t>18.04.2024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2D9757C-E6AE-4879-AC1A-6BE1F7AE87C3}" type="slidenum">
              <a:rPr lang="tr-TR" smtClean="0"/>
              <a:t>‹#›</a:t>
            </a:fld>
            <a:endParaRPr lang="tr-TR"/>
          </a:p>
        </p:txBody>
      </p:sp>
    </p:spTree>
    <p:extLst>
      <p:ext uri="{BB962C8B-B14F-4D97-AF65-F5344CB8AC3E}">
        <p14:creationId xmlns:p14="http://schemas.microsoft.com/office/powerpoint/2010/main" val="1397724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6E8AE29-AF5E-4A25-9BC7-9C5FE47D315B}" type="datetimeFigureOut">
              <a:rPr lang="tr-TR" smtClean="0"/>
              <a:t>18.04.2024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2D9757C-E6AE-4879-AC1A-6BE1F7AE87C3}" type="slidenum">
              <a:rPr lang="tr-TR" smtClean="0"/>
              <a:t>‹#›</a:t>
            </a:fld>
            <a:endParaRPr lang="tr-TR"/>
          </a:p>
        </p:txBody>
      </p:sp>
    </p:spTree>
    <p:extLst>
      <p:ext uri="{BB962C8B-B14F-4D97-AF65-F5344CB8AC3E}">
        <p14:creationId xmlns:p14="http://schemas.microsoft.com/office/powerpoint/2010/main" val="1774014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6E8AE29-AF5E-4A25-9BC7-9C5FE47D315B}" type="datetimeFigureOut">
              <a:rPr lang="tr-TR" smtClean="0"/>
              <a:t>18.04.2024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2D9757C-E6AE-4879-AC1A-6BE1F7AE87C3}" type="slidenum">
              <a:rPr lang="tr-TR" smtClean="0"/>
              <a:t>‹#›</a:t>
            </a:fld>
            <a:endParaRPr lang="tr-TR"/>
          </a:p>
        </p:txBody>
      </p:sp>
    </p:spTree>
    <p:extLst>
      <p:ext uri="{BB962C8B-B14F-4D97-AF65-F5344CB8AC3E}">
        <p14:creationId xmlns:p14="http://schemas.microsoft.com/office/powerpoint/2010/main" val="1052644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6E8AE29-AF5E-4A25-9BC7-9C5FE47D315B}" type="datetimeFigureOut">
              <a:rPr lang="tr-TR" smtClean="0"/>
              <a:t>18.04.2024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2D9757C-E6AE-4879-AC1A-6BE1F7AE87C3}" type="slidenum">
              <a:rPr lang="tr-TR" smtClean="0"/>
              <a:t>‹#›</a:t>
            </a:fld>
            <a:endParaRPr lang="tr-TR"/>
          </a:p>
        </p:txBody>
      </p:sp>
    </p:spTree>
    <p:extLst>
      <p:ext uri="{BB962C8B-B14F-4D97-AF65-F5344CB8AC3E}">
        <p14:creationId xmlns:p14="http://schemas.microsoft.com/office/powerpoint/2010/main" val="434177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E8AE29-AF5E-4A25-9BC7-9C5FE47D315B}" type="datetimeFigureOut">
              <a:rPr lang="tr-TR" smtClean="0"/>
              <a:t>18.04.2024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D9757C-E6AE-4879-AC1A-6BE1F7AE87C3}" type="slidenum">
              <a:rPr lang="tr-TR" smtClean="0"/>
              <a:t>‹#›</a:t>
            </a:fld>
            <a:endParaRPr lang="tr-TR"/>
          </a:p>
        </p:txBody>
      </p:sp>
    </p:spTree>
    <p:extLst>
      <p:ext uri="{BB962C8B-B14F-4D97-AF65-F5344CB8AC3E}">
        <p14:creationId xmlns:p14="http://schemas.microsoft.com/office/powerpoint/2010/main" val="8089283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1431266"/>
          </a:xfrm>
        </p:spPr>
        <p:txBody>
          <a:bodyPr>
            <a:normAutofit/>
          </a:bodyPr>
          <a:lstStyle/>
          <a:p>
            <a:r>
              <a:rPr lang="tr-TR" sz="4800" dirty="0" smtClean="0">
                <a:solidFill>
                  <a:srgbClr val="FF0000"/>
                </a:solidFill>
              </a:rPr>
              <a:t>KONGRE VE FUAR YÖNETİMİ</a:t>
            </a:r>
            <a:endParaRPr lang="tr-TR" sz="4800" dirty="0">
              <a:solidFill>
                <a:srgbClr val="FF0000"/>
              </a:solidFill>
            </a:endParaRPr>
          </a:p>
        </p:txBody>
      </p:sp>
      <p:sp>
        <p:nvSpPr>
          <p:cNvPr id="3" name="Alt Başlık 2"/>
          <p:cNvSpPr>
            <a:spLocks noGrp="1"/>
          </p:cNvSpPr>
          <p:nvPr>
            <p:ph type="subTitle" idx="1"/>
          </p:nvPr>
        </p:nvSpPr>
        <p:spPr>
          <a:xfrm>
            <a:off x="1524000" y="2732049"/>
            <a:ext cx="9144000" cy="2525751"/>
          </a:xfrm>
        </p:spPr>
        <p:txBody>
          <a:bodyPr/>
          <a:lstStyle/>
          <a:p>
            <a:r>
              <a:rPr lang="tr-TR" dirty="0" smtClean="0"/>
              <a:t>8-10-11.HAFTA</a:t>
            </a:r>
            <a:endParaRPr lang="tr-TR" dirty="0" smtClean="0"/>
          </a:p>
          <a:p>
            <a:pPr algn="l"/>
            <a:r>
              <a:rPr lang="tr-TR" dirty="0"/>
              <a:t>-</a:t>
            </a:r>
            <a:r>
              <a:rPr lang="tr-TR" dirty="0" smtClean="0"/>
              <a:t>KONGRE PAZARI</a:t>
            </a:r>
            <a:endParaRPr lang="tr-TR" dirty="0"/>
          </a:p>
          <a:p>
            <a:pPr algn="l"/>
            <a:endParaRPr lang="tr-TR" dirty="0" smtClean="0"/>
          </a:p>
        </p:txBody>
      </p:sp>
    </p:spTree>
    <p:extLst>
      <p:ext uri="{BB962C8B-B14F-4D97-AF65-F5344CB8AC3E}">
        <p14:creationId xmlns:p14="http://schemas.microsoft.com/office/powerpoint/2010/main" val="988520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546410"/>
            <a:ext cx="10515600" cy="5630553"/>
          </a:xfrm>
        </p:spPr>
        <p:txBody>
          <a:bodyPr/>
          <a:lstStyle/>
          <a:p>
            <a:pPr marL="0" indent="0">
              <a:buNone/>
            </a:pPr>
            <a:endParaRPr lang="tr-TR" dirty="0" smtClean="0"/>
          </a:p>
          <a:p>
            <a:pPr marL="0" indent="0">
              <a:buNone/>
            </a:pPr>
            <a:endParaRPr lang="tr-TR" dirty="0"/>
          </a:p>
          <a:p>
            <a:pPr marL="0" indent="0">
              <a:buNone/>
            </a:pPr>
            <a:r>
              <a:rPr lang="tr-TR" dirty="0" smtClean="0"/>
              <a:t>*</a:t>
            </a:r>
            <a:r>
              <a:rPr lang="tr-TR" dirty="0"/>
              <a:t>Uluslararası turizm gelirleri, uluslararası seyahatlerdeki önemli toparlanmanın etkisiyle 2022'de 2021'e kıyasla reel olarak %50 artarak 1 trilyon ABD dolarına ulaştı. Uluslararası ziyaretçi harcaması </a:t>
            </a:r>
            <a:r>
              <a:rPr lang="tr-TR" dirty="0" err="1"/>
              <a:t>pandemi</a:t>
            </a:r>
            <a:r>
              <a:rPr lang="tr-TR" dirty="0"/>
              <a:t> öncesi seviyelerin %64'üne ulaştı (gerçek anlamda 2019'a kıyasla -%36). Bölgelere göre Avrupa, yaklaşık 550 milyar ABD doları (520 milyar Avro) veya </a:t>
            </a:r>
            <a:r>
              <a:rPr lang="tr-TR" dirty="0" err="1"/>
              <a:t>pandemi</a:t>
            </a:r>
            <a:r>
              <a:rPr lang="tr-TR" dirty="0"/>
              <a:t> öncesi seviyelerin %87'si ile 2022'de en iyi sonuçları elde etti. Afrika, salgın öncesi gelirlerinin %75'ini, Orta Doğu'nun %70'ini ve Amerika'nın %68'ini kurtardı. Uzun süreli sınır kapatmaları nedeniyle Asya destinasyonları yaklaşık %28 kazanç elde etti.</a:t>
            </a:r>
          </a:p>
        </p:txBody>
      </p:sp>
    </p:spTree>
    <p:extLst>
      <p:ext uri="{BB962C8B-B14F-4D97-AF65-F5344CB8AC3E}">
        <p14:creationId xmlns:p14="http://schemas.microsoft.com/office/powerpoint/2010/main" val="3762260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861509"/>
          </a:xfrm>
        </p:spPr>
        <p:txBody>
          <a:bodyPr>
            <a:normAutofit/>
          </a:bodyPr>
          <a:lstStyle/>
          <a:p>
            <a:r>
              <a:rPr lang="tr-TR" sz="2400" b="1" dirty="0">
                <a:solidFill>
                  <a:srgbClr val="C00000"/>
                </a:solidFill>
              </a:rPr>
              <a:t>Uluslararası turizm gelirleri:</a:t>
            </a:r>
            <a:br>
              <a:rPr lang="tr-TR" sz="2400" b="1" dirty="0">
                <a:solidFill>
                  <a:srgbClr val="C00000"/>
                </a:solidFill>
              </a:rPr>
            </a:br>
            <a:r>
              <a:rPr lang="tr-TR" sz="2400" b="1" dirty="0">
                <a:solidFill>
                  <a:srgbClr val="C00000"/>
                </a:solidFill>
              </a:rPr>
              <a:t>2022'de toparlanan 2019 seviyelerinin yüzdesi(%)</a:t>
            </a:r>
          </a:p>
        </p:txBody>
      </p:sp>
      <p:pic>
        <p:nvPicPr>
          <p:cNvPr id="4" name="İçerik Yer Tutucusu 3"/>
          <p:cNvPicPr>
            <a:picLocks noGrp="1" noChangeAspect="1"/>
          </p:cNvPicPr>
          <p:nvPr>
            <p:ph idx="1"/>
          </p:nvPr>
        </p:nvPicPr>
        <p:blipFill>
          <a:blip r:embed="rId2"/>
          <a:stretch>
            <a:fillRect/>
          </a:stretch>
        </p:blipFill>
        <p:spPr>
          <a:xfrm>
            <a:off x="2319454" y="1397055"/>
            <a:ext cx="5698273" cy="4423882"/>
          </a:xfrm>
          <a:prstGeom prst="rect">
            <a:avLst/>
          </a:prstGeom>
        </p:spPr>
      </p:pic>
    </p:spTree>
    <p:extLst>
      <p:ext uri="{BB962C8B-B14F-4D97-AF65-F5344CB8AC3E}">
        <p14:creationId xmlns:p14="http://schemas.microsoft.com/office/powerpoint/2010/main" val="985929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772299"/>
          </a:xfrm>
        </p:spPr>
        <p:txBody>
          <a:bodyPr>
            <a:normAutofit/>
          </a:bodyPr>
          <a:lstStyle/>
          <a:p>
            <a:r>
              <a:rPr lang="tr-TR" sz="2400" b="1" dirty="0">
                <a:solidFill>
                  <a:srgbClr val="C00000"/>
                </a:solidFill>
              </a:rPr>
              <a:t>Uluslararası turist gelişleri:</a:t>
            </a:r>
            <a:br>
              <a:rPr lang="tr-TR" sz="2400" b="1" dirty="0">
                <a:solidFill>
                  <a:srgbClr val="C00000"/>
                </a:solidFill>
              </a:rPr>
            </a:br>
            <a:r>
              <a:rPr lang="tr-TR" sz="2400" b="1" dirty="0">
                <a:solidFill>
                  <a:srgbClr val="C00000"/>
                </a:solidFill>
              </a:rPr>
              <a:t>2023'ün ilk çeyreğinde toparlanan 2019 seviyelerinin yüzdesi (%)*</a:t>
            </a:r>
          </a:p>
        </p:txBody>
      </p:sp>
      <p:pic>
        <p:nvPicPr>
          <p:cNvPr id="4" name="İçerik Yer Tutucusu 3"/>
          <p:cNvPicPr>
            <a:picLocks noGrp="1" noChangeAspect="1"/>
          </p:cNvPicPr>
          <p:nvPr>
            <p:ph idx="1"/>
          </p:nvPr>
        </p:nvPicPr>
        <p:blipFill>
          <a:blip r:embed="rId2"/>
          <a:stretch>
            <a:fillRect/>
          </a:stretch>
        </p:blipFill>
        <p:spPr>
          <a:xfrm>
            <a:off x="1918010" y="1403226"/>
            <a:ext cx="6122019" cy="4830306"/>
          </a:xfrm>
          <a:prstGeom prst="rect">
            <a:avLst/>
          </a:prstGeom>
        </p:spPr>
      </p:pic>
    </p:spTree>
    <p:extLst>
      <p:ext uri="{BB962C8B-B14F-4D97-AF65-F5344CB8AC3E}">
        <p14:creationId xmlns:p14="http://schemas.microsoft.com/office/powerpoint/2010/main" val="2856760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3317" y="724829"/>
            <a:ext cx="11017405" cy="5452134"/>
          </a:xfrm>
        </p:spPr>
        <p:txBody>
          <a:bodyPr>
            <a:normAutofit fontScale="77500" lnSpcReduction="20000"/>
          </a:bodyPr>
          <a:lstStyle/>
          <a:p>
            <a:pPr marL="0" indent="0">
              <a:buNone/>
            </a:pPr>
            <a:endParaRPr lang="tr-TR" dirty="0" smtClean="0"/>
          </a:p>
          <a:p>
            <a:pPr marL="0" indent="0">
              <a:buNone/>
            </a:pPr>
            <a:r>
              <a:rPr lang="tr-TR" dirty="0" smtClean="0"/>
              <a:t>*</a:t>
            </a:r>
            <a:r>
              <a:rPr lang="tr-TR" dirty="0"/>
              <a:t>Birleşmiş Milletler Dünya Turizm Örgütü (UNWTO) verilerine göre 2022 yılında, </a:t>
            </a:r>
            <a:r>
              <a:rPr lang="tr-TR" dirty="0" smtClean="0"/>
              <a:t>uluslararası seyahat </a:t>
            </a:r>
            <a:r>
              <a:rPr lang="tr-TR" dirty="0"/>
              <a:t>sayısı 2021 yılına göre yüzde 111 oranında artışla 456 milyondan 963 milyona yükseldi.</a:t>
            </a:r>
          </a:p>
          <a:p>
            <a:pPr marL="0" indent="0">
              <a:buNone/>
            </a:pPr>
            <a:r>
              <a:rPr lang="tr-TR" dirty="0"/>
              <a:t>Yaşanan yükselişe karşın uluslararası seyahat sayısı 2019 yılının ancak yüzde 66’sına ulaşabildi</a:t>
            </a:r>
            <a:r>
              <a:rPr lang="tr-TR" dirty="0" smtClean="0"/>
              <a:t>.</a:t>
            </a:r>
          </a:p>
          <a:p>
            <a:pPr marL="0" indent="0">
              <a:buNone/>
            </a:pPr>
            <a:r>
              <a:rPr lang="tr-TR" dirty="0" smtClean="0">
                <a:solidFill>
                  <a:srgbClr val="C00000"/>
                </a:solidFill>
              </a:rPr>
              <a:t> </a:t>
            </a:r>
          </a:p>
          <a:p>
            <a:pPr marL="0" indent="0">
              <a:buNone/>
            </a:pPr>
            <a:r>
              <a:rPr lang="tr-TR" dirty="0" smtClean="0">
                <a:solidFill>
                  <a:srgbClr val="C00000"/>
                </a:solidFill>
              </a:rPr>
              <a:t>Uluslararası </a:t>
            </a:r>
            <a:r>
              <a:rPr lang="tr-TR" dirty="0">
                <a:solidFill>
                  <a:srgbClr val="C00000"/>
                </a:solidFill>
              </a:rPr>
              <a:t>Seyahat Sayısı 963 Milyona Çıktı, Avrupa En Yüksek Payı Aldı</a:t>
            </a:r>
          </a:p>
          <a:p>
            <a:pPr marL="0" indent="0">
              <a:buNone/>
            </a:pPr>
            <a:r>
              <a:rPr lang="tr-TR" dirty="0" smtClean="0"/>
              <a:t>*2022 </a:t>
            </a:r>
            <a:r>
              <a:rPr lang="tr-TR" dirty="0"/>
              <a:t>yılında gerçekleşen uluslararası seyahat sayısı 963 milyona çıkarken, bu seyahatlerin </a:t>
            </a:r>
            <a:r>
              <a:rPr lang="tr-TR" dirty="0" smtClean="0"/>
              <a:t>yüzde 61,6’lık </a:t>
            </a:r>
            <a:r>
              <a:rPr lang="tr-TR" dirty="0"/>
              <a:t>(594,5 milyon seyahat) kısmı Avrupa kıtasında gerçekleşti. Buna göre Avrupa kıtası </a:t>
            </a:r>
            <a:r>
              <a:rPr lang="tr-TR" dirty="0" smtClean="0"/>
              <a:t>2022 yılı </a:t>
            </a:r>
            <a:r>
              <a:rPr lang="tr-TR" dirty="0"/>
              <a:t>itibariyle </a:t>
            </a:r>
            <a:r>
              <a:rPr lang="tr-TR" dirty="0" err="1"/>
              <a:t>pandemi</a:t>
            </a:r>
            <a:r>
              <a:rPr lang="tr-TR" dirty="0"/>
              <a:t> öncesi dönemde ulaştığı sayının yüzde 80’ini yakaladı. Akdeniz </a:t>
            </a:r>
            <a:r>
              <a:rPr lang="tr-TR" dirty="0" smtClean="0"/>
              <a:t>kıyısındaki Avrupa </a:t>
            </a:r>
            <a:r>
              <a:rPr lang="tr-TR" dirty="0"/>
              <a:t>ülkeleri ise 2019 yılı verilerinin yüzde 87,5’ine ulaştı.</a:t>
            </a:r>
          </a:p>
          <a:p>
            <a:pPr marL="0" indent="0">
              <a:buNone/>
            </a:pPr>
            <a:r>
              <a:rPr lang="tr-TR" dirty="0" smtClean="0"/>
              <a:t>*UNWTO </a:t>
            </a:r>
            <a:r>
              <a:rPr lang="tr-TR" dirty="0"/>
              <a:t>tarafından açıklanan verilere göre; 2021 yılı ile kıyaslandığında 2022 yılında Avrupa</a:t>
            </a:r>
          </a:p>
          <a:p>
            <a:pPr marL="0" indent="0">
              <a:buNone/>
            </a:pPr>
            <a:r>
              <a:rPr lang="tr-TR" dirty="0"/>
              <a:t>kıtasındaki yükseliş oranı yüzde 95, Orta Doğu bölgesinde kaydedilen artış oranı ise yüzde 162,4</a:t>
            </a:r>
          </a:p>
          <a:p>
            <a:pPr marL="0" indent="0">
              <a:buNone/>
            </a:pPr>
            <a:r>
              <a:rPr lang="tr-TR" dirty="0"/>
              <a:t>oldu.</a:t>
            </a:r>
          </a:p>
          <a:p>
            <a:pPr marL="0" indent="0">
              <a:buNone/>
            </a:pPr>
            <a:r>
              <a:rPr lang="tr-TR" dirty="0" smtClean="0"/>
              <a:t>*UNWTO </a:t>
            </a:r>
            <a:r>
              <a:rPr lang="tr-TR" dirty="0"/>
              <a:t>verilerine göre; bir önceki yıl ile kıyaslandığında 2022’de Amerika kıtasındaki artış </a:t>
            </a:r>
            <a:r>
              <a:rPr lang="tr-TR" dirty="0" smtClean="0"/>
              <a:t>oranı yaklaşık </a:t>
            </a:r>
            <a:r>
              <a:rPr lang="tr-TR" dirty="0"/>
              <a:t>yüzde 91, Afrika kıtasında yüzde 137, Asya-Pasifik bölgesinde ise yüzde 305 </a:t>
            </a:r>
            <a:r>
              <a:rPr lang="tr-TR" dirty="0" smtClean="0"/>
              <a:t>oranında gerçekleşti</a:t>
            </a:r>
            <a:r>
              <a:rPr lang="tr-TR" dirty="0"/>
              <a:t>.</a:t>
            </a:r>
          </a:p>
        </p:txBody>
      </p:sp>
    </p:spTree>
    <p:extLst>
      <p:ext uri="{BB962C8B-B14F-4D97-AF65-F5344CB8AC3E}">
        <p14:creationId xmlns:p14="http://schemas.microsoft.com/office/powerpoint/2010/main" val="2047552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613317"/>
            <a:ext cx="10515600" cy="5563646"/>
          </a:xfrm>
        </p:spPr>
        <p:txBody>
          <a:bodyPr>
            <a:normAutofit lnSpcReduction="10000"/>
          </a:bodyPr>
          <a:lstStyle/>
          <a:p>
            <a:pPr marL="0" indent="0">
              <a:buNone/>
            </a:pPr>
            <a:r>
              <a:rPr lang="tr-TR" dirty="0" smtClean="0"/>
              <a:t>*</a:t>
            </a:r>
            <a:r>
              <a:rPr lang="tr-TR" dirty="0" smtClean="0">
                <a:solidFill>
                  <a:srgbClr val="C00000"/>
                </a:solidFill>
              </a:rPr>
              <a:t>Son zamanlarda Asya-Pasifik Bölgesi turist sayısında ve gelirlerinde artışlarla göze çarpmaktadır. Bu hızlı büyümenin bağlı olduğu faktörler;</a:t>
            </a:r>
          </a:p>
          <a:p>
            <a:pPr marL="0" indent="0">
              <a:buNone/>
            </a:pPr>
            <a:r>
              <a:rPr lang="tr-TR" dirty="0" smtClean="0"/>
              <a:t>*Güçlü ekonomik büyüme</a:t>
            </a:r>
          </a:p>
          <a:p>
            <a:pPr marL="0" indent="0">
              <a:buNone/>
            </a:pPr>
            <a:r>
              <a:rPr lang="tr-TR" dirty="0" smtClean="0"/>
              <a:t>*Yeni hava rotalarının açılması</a:t>
            </a:r>
          </a:p>
          <a:p>
            <a:pPr marL="0" indent="0">
              <a:buNone/>
            </a:pPr>
            <a:r>
              <a:rPr lang="tr-TR" dirty="0" smtClean="0"/>
              <a:t>*Ucuz paket turların devreye girmesi</a:t>
            </a:r>
          </a:p>
          <a:p>
            <a:pPr marL="0" indent="0">
              <a:buNone/>
            </a:pPr>
            <a:r>
              <a:rPr lang="tr-TR" dirty="0" smtClean="0"/>
              <a:t>*Japonya’dan dışarıya artan turist kitlesi hareketi</a:t>
            </a:r>
          </a:p>
          <a:p>
            <a:pPr marL="0" indent="0">
              <a:buNone/>
            </a:pPr>
            <a:r>
              <a:rPr lang="tr-TR" dirty="0" smtClean="0"/>
              <a:t>*Yurtdışına seyahatlerde kısıtlamaların gevşetilmesi (seyahat formaliteleri vize , sağlık, gümrük, döviz </a:t>
            </a:r>
            <a:r>
              <a:rPr lang="tr-TR" dirty="0" err="1" smtClean="0"/>
              <a:t>vb</a:t>
            </a:r>
            <a:r>
              <a:rPr lang="tr-TR" dirty="0" smtClean="0"/>
              <a:t>)</a:t>
            </a:r>
          </a:p>
          <a:p>
            <a:pPr marL="0" indent="0">
              <a:buNone/>
            </a:pPr>
            <a:r>
              <a:rPr lang="tr-TR" dirty="0" smtClean="0"/>
              <a:t>*Zincir otellerin bölgeye yayılması</a:t>
            </a:r>
          </a:p>
          <a:p>
            <a:pPr marL="0" indent="0">
              <a:buNone/>
            </a:pPr>
            <a:r>
              <a:rPr lang="tr-TR" dirty="0" smtClean="0"/>
              <a:t>*Turistik ürün çeşitlendirmesi</a:t>
            </a:r>
          </a:p>
          <a:p>
            <a:pPr marL="0" indent="0">
              <a:buNone/>
            </a:pPr>
            <a:r>
              <a:rPr lang="tr-TR" dirty="0" smtClean="0"/>
              <a:t>*PATA (Pasifik Asya Seyahat Örgütü)’</a:t>
            </a:r>
            <a:r>
              <a:rPr lang="tr-TR" dirty="0" err="1" smtClean="0"/>
              <a:t>nın</a:t>
            </a:r>
            <a:r>
              <a:rPr lang="tr-TR" dirty="0" smtClean="0"/>
              <a:t> etkin pazarlama ve tanıtımı faaliyetleri</a:t>
            </a:r>
            <a:endParaRPr lang="tr-TR" dirty="0"/>
          </a:p>
        </p:txBody>
      </p:sp>
    </p:spTree>
    <p:extLst>
      <p:ext uri="{BB962C8B-B14F-4D97-AF65-F5344CB8AC3E}">
        <p14:creationId xmlns:p14="http://schemas.microsoft.com/office/powerpoint/2010/main" val="35774273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646771"/>
            <a:ext cx="10515600" cy="5530192"/>
          </a:xfrm>
        </p:spPr>
        <p:txBody>
          <a:bodyPr/>
          <a:lstStyle/>
          <a:p>
            <a:pPr marL="0" indent="0">
              <a:buNone/>
            </a:pPr>
            <a:r>
              <a:rPr lang="tr-TR" u="sng" dirty="0" smtClean="0">
                <a:solidFill>
                  <a:srgbClr val="C00000"/>
                </a:solidFill>
              </a:rPr>
              <a:t>Uluslararası turizm hareketlerinin yönü</a:t>
            </a:r>
          </a:p>
          <a:p>
            <a:pPr marL="0" indent="0">
              <a:buNone/>
            </a:pPr>
            <a:r>
              <a:rPr lang="tr-TR" dirty="0" smtClean="0"/>
              <a:t>* Gelişmiş ülkelerden                Gelişmekte olan ülkelere</a:t>
            </a:r>
          </a:p>
          <a:p>
            <a:pPr marL="0" indent="0">
              <a:buNone/>
            </a:pPr>
            <a:r>
              <a:rPr lang="tr-TR" dirty="0" smtClean="0"/>
              <a:t>*Amerika’dan                             Avrupa’ya</a:t>
            </a:r>
          </a:p>
          <a:p>
            <a:pPr marL="0" indent="0">
              <a:buNone/>
            </a:pPr>
            <a:r>
              <a:rPr lang="tr-TR" dirty="0" smtClean="0"/>
              <a:t>*Kuzey ve Batı Avrupa’dan               Akdeniz Bölgesi’ne</a:t>
            </a:r>
          </a:p>
          <a:p>
            <a:pPr marL="0" indent="0">
              <a:buNone/>
            </a:pPr>
            <a:r>
              <a:rPr lang="tr-TR" dirty="0" smtClean="0"/>
              <a:t>*Sanayi Bölgelerinden              Deniz kıyılarına</a:t>
            </a:r>
          </a:p>
          <a:p>
            <a:pPr marL="0" indent="0">
              <a:buNone/>
            </a:pPr>
            <a:r>
              <a:rPr lang="tr-TR" dirty="0" smtClean="0"/>
              <a:t>*Avrupa ve Amerika’dan              Doğu Asya ve Pasifik Bölgesi’ne</a:t>
            </a:r>
          </a:p>
          <a:p>
            <a:pPr marL="0" indent="0">
              <a:buNone/>
            </a:pPr>
            <a:endParaRPr lang="tr-TR" dirty="0"/>
          </a:p>
        </p:txBody>
      </p:sp>
      <p:sp>
        <p:nvSpPr>
          <p:cNvPr id="7" name="Sağ Ok 6"/>
          <p:cNvSpPr/>
          <p:nvPr/>
        </p:nvSpPr>
        <p:spPr>
          <a:xfrm>
            <a:off x="4137103" y="1215483"/>
            <a:ext cx="993734" cy="3122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8" name="Resim 7"/>
          <p:cNvPicPr>
            <a:picLocks noChangeAspect="1"/>
          </p:cNvPicPr>
          <p:nvPr/>
        </p:nvPicPr>
        <p:blipFill>
          <a:blip r:embed="rId2"/>
          <a:stretch>
            <a:fillRect/>
          </a:stretch>
        </p:blipFill>
        <p:spPr>
          <a:xfrm>
            <a:off x="4137103" y="1683714"/>
            <a:ext cx="993734" cy="278901"/>
          </a:xfrm>
          <a:prstGeom prst="rect">
            <a:avLst/>
          </a:prstGeom>
        </p:spPr>
      </p:pic>
      <p:pic>
        <p:nvPicPr>
          <p:cNvPr id="9" name="Resim 8"/>
          <p:cNvPicPr>
            <a:picLocks noChangeAspect="1"/>
          </p:cNvPicPr>
          <p:nvPr/>
        </p:nvPicPr>
        <p:blipFill>
          <a:blip r:embed="rId3"/>
          <a:stretch>
            <a:fillRect/>
          </a:stretch>
        </p:blipFill>
        <p:spPr>
          <a:xfrm>
            <a:off x="4831705" y="2237439"/>
            <a:ext cx="1012024" cy="353599"/>
          </a:xfrm>
          <a:prstGeom prst="rect">
            <a:avLst/>
          </a:prstGeom>
        </p:spPr>
      </p:pic>
      <p:pic>
        <p:nvPicPr>
          <p:cNvPr id="10" name="Resim 9"/>
          <p:cNvPicPr>
            <a:picLocks noChangeAspect="1"/>
          </p:cNvPicPr>
          <p:nvPr/>
        </p:nvPicPr>
        <p:blipFill>
          <a:blip r:embed="rId3"/>
          <a:stretch>
            <a:fillRect/>
          </a:stretch>
        </p:blipFill>
        <p:spPr>
          <a:xfrm>
            <a:off x="4189142" y="2722968"/>
            <a:ext cx="1012024" cy="353599"/>
          </a:xfrm>
          <a:prstGeom prst="rect">
            <a:avLst/>
          </a:prstGeom>
        </p:spPr>
      </p:pic>
      <p:pic>
        <p:nvPicPr>
          <p:cNvPr id="11" name="Resim 10"/>
          <p:cNvPicPr>
            <a:picLocks noChangeAspect="1"/>
          </p:cNvPicPr>
          <p:nvPr/>
        </p:nvPicPr>
        <p:blipFill>
          <a:blip r:embed="rId3"/>
          <a:stretch>
            <a:fillRect/>
          </a:stretch>
        </p:blipFill>
        <p:spPr>
          <a:xfrm>
            <a:off x="4519471" y="3281291"/>
            <a:ext cx="1012024" cy="353599"/>
          </a:xfrm>
          <a:prstGeom prst="rect">
            <a:avLst/>
          </a:prstGeom>
        </p:spPr>
      </p:pic>
    </p:spTree>
    <p:extLst>
      <p:ext uri="{BB962C8B-B14F-4D97-AF65-F5344CB8AC3E}">
        <p14:creationId xmlns:p14="http://schemas.microsoft.com/office/powerpoint/2010/main" val="22236423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624468"/>
            <a:ext cx="10515600" cy="5552495"/>
          </a:xfrm>
        </p:spPr>
        <p:txBody>
          <a:bodyPr/>
          <a:lstStyle/>
          <a:p>
            <a:pPr marL="0" indent="0">
              <a:buNone/>
            </a:pPr>
            <a:endParaRPr lang="tr-TR" dirty="0" smtClean="0"/>
          </a:p>
          <a:p>
            <a:pPr marL="0" indent="0">
              <a:buNone/>
            </a:pPr>
            <a:endParaRPr lang="tr-TR" dirty="0"/>
          </a:p>
          <a:p>
            <a:pPr marL="0" indent="0">
              <a:buNone/>
            </a:pPr>
            <a:r>
              <a:rPr lang="tr-TR" dirty="0" smtClean="0"/>
              <a:t>*2022 </a:t>
            </a:r>
            <a:r>
              <a:rPr lang="tr-TR" dirty="0"/>
              <a:t>yılında uluslararası turizm harcamaları yüzde 61,6 oranında artışla 1 trilyon 31 </a:t>
            </a:r>
            <a:r>
              <a:rPr lang="tr-TR" dirty="0" smtClean="0"/>
              <a:t>milyar dolara </a:t>
            </a:r>
            <a:r>
              <a:rPr lang="tr-TR" dirty="0"/>
              <a:t>yükselmiştir. Bu dönemde en çok turizm geliri elde eden ülkeler; Amerika </a:t>
            </a:r>
            <a:r>
              <a:rPr lang="tr-TR" dirty="0" smtClean="0"/>
              <a:t>Birleşik Devletleri</a:t>
            </a:r>
            <a:r>
              <a:rPr lang="tr-TR" dirty="0"/>
              <a:t>, İspanya, İngiltere, Fransa, İtalya, Türkiye, Birleşik Arap Emirlikleri, Almanya, </a:t>
            </a:r>
            <a:r>
              <a:rPr lang="tr-TR" dirty="0" smtClean="0"/>
              <a:t>Meksika ve </a:t>
            </a:r>
            <a:r>
              <a:rPr lang="tr-TR" dirty="0"/>
              <a:t>Kanada oldu.</a:t>
            </a:r>
          </a:p>
          <a:p>
            <a:pPr marL="0" indent="0">
              <a:buNone/>
            </a:pPr>
            <a:r>
              <a:rPr lang="tr-TR" dirty="0" smtClean="0"/>
              <a:t>*Seyahat </a:t>
            </a:r>
            <a:r>
              <a:rPr lang="tr-TR" dirty="0"/>
              <a:t>harcamalarına bakıldığında 2022 yılında en çok harcamayı gerçekleştiren ülkeler </a:t>
            </a:r>
            <a:r>
              <a:rPr lang="tr-TR" dirty="0" smtClean="0"/>
              <a:t>şunlar oldu</a:t>
            </a:r>
            <a:r>
              <a:rPr lang="tr-TR" dirty="0"/>
              <a:t>: Amerika Birleşik Devletleri, Çin, Almanya, Fransa, İngiltere, Hindistan, Kanada, İspanya</a:t>
            </a:r>
            <a:r>
              <a:rPr lang="tr-TR" dirty="0" smtClean="0"/>
              <a:t>, Birleşik </a:t>
            </a:r>
            <a:r>
              <a:rPr lang="tr-TR" dirty="0"/>
              <a:t>Arap Emirlikleri ve Rusya Federasyonu. </a:t>
            </a:r>
          </a:p>
        </p:txBody>
      </p:sp>
    </p:spTree>
    <p:extLst>
      <p:ext uri="{BB962C8B-B14F-4D97-AF65-F5344CB8AC3E}">
        <p14:creationId xmlns:p14="http://schemas.microsoft.com/office/powerpoint/2010/main" val="18128969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557561"/>
            <a:ext cx="10515600" cy="5854390"/>
          </a:xfrm>
        </p:spPr>
        <p:txBody>
          <a:bodyPr/>
          <a:lstStyle/>
          <a:p>
            <a:pPr marL="0" indent="0">
              <a:buNone/>
            </a:pPr>
            <a:r>
              <a:rPr lang="tr-TR" dirty="0" smtClean="0">
                <a:solidFill>
                  <a:srgbClr val="C00000"/>
                </a:solidFill>
              </a:rPr>
              <a:t>Dünya’daki turist varışları bakımından 10 ülke</a:t>
            </a:r>
          </a:p>
          <a:p>
            <a:pPr marL="0" indent="0">
              <a:buNone/>
            </a:pPr>
            <a:endParaRPr lang="tr-TR" dirty="0">
              <a:solidFill>
                <a:srgbClr val="C00000"/>
              </a:solidFill>
            </a:endParaRPr>
          </a:p>
          <a:p>
            <a:pPr marL="0" indent="0">
              <a:buNone/>
            </a:pPr>
            <a:endParaRPr lang="tr-TR" dirty="0" smtClean="0">
              <a:solidFill>
                <a:srgbClr val="C00000"/>
              </a:solidFill>
            </a:endParaRPr>
          </a:p>
          <a:p>
            <a:pPr marL="0" indent="0">
              <a:buNone/>
            </a:pPr>
            <a:endParaRPr lang="tr-TR" dirty="0">
              <a:solidFill>
                <a:srgbClr val="C00000"/>
              </a:solidFill>
            </a:endParaRPr>
          </a:p>
          <a:p>
            <a:pPr marL="0" indent="0">
              <a:buNone/>
            </a:pPr>
            <a:endParaRPr lang="tr-TR" dirty="0" smtClean="0">
              <a:solidFill>
                <a:srgbClr val="C00000"/>
              </a:solidFill>
            </a:endParaRPr>
          </a:p>
          <a:p>
            <a:pPr marL="0" indent="0">
              <a:buNone/>
            </a:pPr>
            <a:endParaRPr lang="tr-TR" dirty="0">
              <a:solidFill>
                <a:srgbClr val="C00000"/>
              </a:solidFill>
            </a:endParaRPr>
          </a:p>
          <a:p>
            <a:pPr marL="0" indent="0">
              <a:buNone/>
            </a:pPr>
            <a:endParaRPr lang="tr-TR" dirty="0" smtClean="0">
              <a:solidFill>
                <a:srgbClr val="C00000"/>
              </a:solidFill>
            </a:endParaRPr>
          </a:p>
          <a:p>
            <a:pPr marL="0" indent="0">
              <a:buNone/>
            </a:pPr>
            <a:endParaRPr lang="tr-TR" dirty="0">
              <a:solidFill>
                <a:srgbClr val="C00000"/>
              </a:solidFill>
            </a:endParaRPr>
          </a:p>
          <a:p>
            <a:pPr marL="0" indent="0">
              <a:buNone/>
            </a:pPr>
            <a:endParaRPr lang="tr-TR" dirty="0" smtClean="0">
              <a:solidFill>
                <a:srgbClr val="C00000"/>
              </a:solidFill>
            </a:endParaRPr>
          </a:p>
          <a:p>
            <a:pPr marL="0" indent="0">
              <a:buNone/>
            </a:pPr>
            <a:endParaRPr lang="tr-TR" dirty="0">
              <a:solidFill>
                <a:srgbClr val="C00000"/>
              </a:solidFill>
            </a:endParaRPr>
          </a:p>
          <a:p>
            <a:pPr marL="0" indent="0">
              <a:buNone/>
            </a:pPr>
            <a:r>
              <a:rPr lang="tr-TR" dirty="0" smtClean="0"/>
              <a:t>Kaynak: TÜRSAB</a:t>
            </a:r>
          </a:p>
          <a:p>
            <a:pPr marL="0" indent="0">
              <a:buNone/>
            </a:pPr>
            <a:endParaRPr lang="tr-TR" dirty="0"/>
          </a:p>
        </p:txBody>
      </p:sp>
      <p:pic>
        <p:nvPicPr>
          <p:cNvPr id="4" name="Resim 3"/>
          <p:cNvPicPr>
            <a:picLocks noChangeAspect="1"/>
          </p:cNvPicPr>
          <p:nvPr/>
        </p:nvPicPr>
        <p:blipFill>
          <a:blip r:embed="rId2"/>
          <a:stretch>
            <a:fillRect/>
          </a:stretch>
        </p:blipFill>
        <p:spPr>
          <a:xfrm>
            <a:off x="949327" y="968632"/>
            <a:ext cx="7670566" cy="4484314"/>
          </a:xfrm>
          <a:prstGeom prst="rect">
            <a:avLst/>
          </a:prstGeom>
        </p:spPr>
      </p:pic>
    </p:spTree>
    <p:extLst>
      <p:ext uri="{BB962C8B-B14F-4D97-AF65-F5344CB8AC3E}">
        <p14:creationId xmlns:p14="http://schemas.microsoft.com/office/powerpoint/2010/main" val="41501312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stretch>
            <a:fillRect/>
          </a:stretch>
        </p:blipFill>
        <p:spPr>
          <a:xfrm>
            <a:off x="2542478" y="1103970"/>
            <a:ext cx="6947209" cy="4806175"/>
          </a:xfrm>
          <a:prstGeom prst="rect">
            <a:avLst/>
          </a:prstGeom>
        </p:spPr>
      </p:pic>
    </p:spTree>
    <p:extLst>
      <p:ext uri="{BB962C8B-B14F-4D97-AF65-F5344CB8AC3E}">
        <p14:creationId xmlns:p14="http://schemas.microsoft.com/office/powerpoint/2010/main" val="31653694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434898"/>
            <a:ext cx="10515600" cy="5742065"/>
          </a:xfrm>
        </p:spPr>
        <p:txBody>
          <a:bodyPr/>
          <a:lstStyle/>
          <a:p>
            <a:pPr marL="0" indent="0">
              <a:buNone/>
            </a:pPr>
            <a:r>
              <a:rPr lang="tr-TR" dirty="0" smtClean="0"/>
              <a:t>Elde ettikleri turizm gelirlerine göre 10 ülke</a:t>
            </a:r>
          </a:p>
          <a:p>
            <a:pPr marL="0" indent="0">
              <a:buNone/>
            </a:pPr>
            <a:endParaRPr lang="tr-TR" dirty="0"/>
          </a:p>
        </p:txBody>
      </p:sp>
      <p:pic>
        <p:nvPicPr>
          <p:cNvPr id="4" name="Resim 3"/>
          <p:cNvPicPr>
            <a:picLocks noChangeAspect="1"/>
          </p:cNvPicPr>
          <p:nvPr/>
        </p:nvPicPr>
        <p:blipFill>
          <a:blip r:embed="rId2"/>
          <a:stretch>
            <a:fillRect/>
          </a:stretch>
        </p:blipFill>
        <p:spPr>
          <a:xfrm>
            <a:off x="1761892" y="947854"/>
            <a:ext cx="7560527" cy="3965186"/>
          </a:xfrm>
          <a:prstGeom prst="rect">
            <a:avLst/>
          </a:prstGeom>
        </p:spPr>
      </p:pic>
    </p:spTree>
    <p:extLst>
      <p:ext uri="{BB962C8B-B14F-4D97-AF65-F5344CB8AC3E}">
        <p14:creationId xmlns:p14="http://schemas.microsoft.com/office/powerpoint/2010/main" val="3406672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557560"/>
            <a:ext cx="10515600" cy="5787483"/>
          </a:xfrm>
        </p:spPr>
        <p:txBody>
          <a:bodyPr>
            <a:normAutofit fontScale="92500" lnSpcReduction="10000"/>
          </a:bodyPr>
          <a:lstStyle/>
          <a:p>
            <a:pPr marL="0" indent="0">
              <a:buNone/>
            </a:pPr>
            <a:r>
              <a:rPr lang="tr-TR" b="1" u="sng" dirty="0" smtClean="0">
                <a:solidFill>
                  <a:srgbClr val="FF0000"/>
                </a:solidFill>
              </a:rPr>
              <a:t>Pazar ve Turizm Pazarı Kavramları</a:t>
            </a:r>
          </a:p>
          <a:p>
            <a:pPr marL="0" indent="0">
              <a:buNone/>
            </a:pPr>
            <a:r>
              <a:rPr lang="tr-TR" dirty="0" smtClean="0"/>
              <a:t>	Pazar kavramı çok değişik şekillerde tanımlanabilmektedir.</a:t>
            </a:r>
          </a:p>
          <a:p>
            <a:pPr marL="0" indent="0">
              <a:buNone/>
            </a:pPr>
            <a:r>
              <a:rPr lang="tr-TR" dirty="0" smtClean="0"/>
              <a:t>*Pazar alıcı ile satıcının karşılaştığı yerdir.</a:t>
            </a:r>
          </a:p>
          <a:p>
            <a:pPr marL="0" indent="0">
              <a:buNone/>
            </a:pPr>
            <a:r>
              <a:rPr lang="tr-TR" dirty="0" smtClean="0"/>
              <a:t>*Bir mal veya hizmete olan taleptir.</a:t>
            </a:r>
          </a:p>
          <a:p>
            <a:pPr marL="0" indent="0">
              <a:buNone/>
            </a:pPr>
            <a:r>
              <a:rPr lang="tr-TR" dirty="0" smtClean="0"/>
              <a:t>*Bir ürünün pazarı, bu ürüne ilişkin arz ve talebin bütünüdür.</a:t>
            </a:r>
          </a:p>
          <a:p>
            <a:pPr marL="0" indent="0">
              <a:buNone/>
            </a:pPr>
            <a:r>
              <a:rPr lang="tr-TR" dirty="0"/>
              <a:t> </a:t>
            </a:r>
            <a:r>
              <a:rPr lang="tr-TR" dirty="0">
                <a:solidFill>
                  <a:srgbClr val="C00000"/>
                </a:solidFill>
              </a:rPr>
              <a:t>Turizm pazarlaması</a:t>
            </a:r>
            <a:r>
              <a:rPr lang="tr-TR" dirty="0"/>
              <a:t>; bir ülkeyi ve onun turistik ürünlerini turistlerin ihtiyaç, istek, arzu ve beklentilerine uygun olarak turistleri tatmin edecek biçimde üretilip fiyatlandırılması, dağıtılması, tutundurulması ve konumlandırılması ile ilgili ilişki ve faaliyetlerin sistematik bir biçimde yürütülmesidir.</a:t>
            </a:r>
            <a:endParaRPr lang="tr-TR" dirty="0" smtClean="0"/>
          </a:p>
          <a:p>
            <a:pPr marL="0" indent="0">
              <a:buNone/>
            </a:pPr>
            <a:r>
              <a:rPr lang="tr-TR" dirty="0" smtClean="0">
                <a:solidFill>
                  <a:srgbClr val="C00000"/>
                </a:solidFill>
              </a:rPr>
              <a:t>Turizm piyasasının üç özelliği vardır;</a:t>
            </a:r>
          </a:p>
          <a:p>
            <a:pPr marL="0" indent="0">
              <a:buNone/>
            </a:pPr>
            <a:r>
              <a:rPr lang="tr-TR" dirty="0" smtClean="0"/>
              <a:t>1-Coğrafik bir bölgeyi ifade eder.</a:t>
            </a:r>
          </a:p>
          <a:p>
            <a:pPr marL="0" indent="0">
              <a:buNone/>
            </a:pPr>
            <a:r>
              <a:rPr lang="tr-TR" dirty="0" smtClean="0"/>
              <a:t>2-Kendisini oluşturan elemanlarla birlikte süreklilik arz eder, çok yavaş bir süre ile değişikliğe uğrar.</a:t>
            </a:r>
          </a:p>
          <a:p>
            <a:pPr marL="0" indent="0">
              <a:buNone/>
            </a:pPr>
            <a:r>
              <a:rPr lang="tr-TR" dirty="0" smtClean="0"/>
              <a:t>3-Coğrafik bölgeler arasında içsel bir turist hareketi vardır.</a:t>
            </a:r>
            <a:endParaRPr lang="tr-TR" dirty="0"/>
          </a:p>
        </p:txBody>
      </p:sp>
    </p:spTree>
    <p:extLst>
      <p:ext uri="{BB962C8B-B14F-4D97-AF65-F5344CB8AC3E}">
        <p14:creationId xmlns:p14="http://schemas.microsoft.com/office/powerpoint/2010/main" val="10875312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646771"/>
            <a:ext cx="10515600" cy="5530192"/>
          </a:xfrm>
        </p:spPr>
        <p:txBody>
          <a:bodyPr>
            <a:normAutofit lnSpcReduction="10000"/>
          </a:bodyPr>
          <a:lstStyle/>
          <a:p>
            <a:pPr marL="0" indent="0">
              <a:buNone/>
            </a:pPr>
            <a:r>
              <a:rPr lang="tr-TR" dirty="0" smtClean="0"/>
              <a:t>*UNWTO </a:t>
            </a:r>
            <a:r>
              <a:rPr lang="tr-TR" dirty="0"/>
              <a:t>tarafından açıklanan Dünya Turizm Barometresine göre 2022 yılının ikinci </a:t>
            </a:r>
            <a:r>
              <a:rPr lang="tr-TR" dirty="0" smtClean="0"/>
              <a:t>yarısından itibaren </a:t>
            </a:r>
            <a:r>
              <a:rPr lang="tr-TR" dirty="0"/>
              <a:t>başlayan toparlanmanın 2023 yılının ilk çeyreğinde de devam etti. İlk </a:t>
            </a:r>
            <a:r>
              <a:rPr lang="tr-TR" dirty="0" smtClean="0"/>
              <a:t>çeyrekte gerçekleşen </a:t>
            </a:r>
            <a:r>
              <a:rPr lang="tr-TR" dirty="0"/>
              <a:t>uluslararası seyahat sayısının geçen yılın aynı dönemine göre iki kattan daha </a:t>
            </a:r>
            <a:r>
              <a:rPr lang="tr-TR" dirty="0" smtClean="0"/>
              <a:t>fazla arttığı </a:t>
            </a:r>
            <a:r>
              <a:rPr lang="tr-TR" dirty="0"/>
              <a:t>vurgulanan açıklamada, ilk üç ayda 235 milyon seyahat gerçekleştirildiği belirtildi.</a:t>
            </a:r>
          </a:p>
          <a:p>
            <a:pPr marL="0" indent="0">
              <a:buNone/>
            </a:pPr>
            <a:r>
              <a:rPr lang="tr-TR" dirty="0" smtClean="0"/>
              <a:t>*Açıklamaya </a:t>
            </a:r>
            <a:r>
              <a:rPr lang="tr-TR" dirty="0"/>
              <a:t>göre 2023 yılının ilk çeyreğinde Orta Doğu bölgesinde yaşanan büyümenin </a:t>
            </a:r>
            <a:r>
              <a:rPr lang="tr-TR" dirty="0" smtClean="0"/>
              <a:t>2019’un aynı </a:t>
            </a:r>
            <a:r>
              <a:rPr lang="tr-TR" dirty="0"/>
              <a:t>dönemini yüzde 15 aşarken, Avrupa, bölge içi talep nedeniyle </a:t>
            </a:r>
            <a:r>
              <a:rPr lang="tr-TR" dirty="0" err="1"/>
              <a:t>pandemi</a:t>
            </a:r>
            <a:r>
              <a:rPr lang="tr-TR" dirty="0"/>
              <a:t> öncesi </a:t>
            </a:r>
            <a:r>
              <a:rPr lang="tr-TR" dirty="0" smtClean="0"/>
              <a:t>seviyelerin yüzde </a:t>
            </a:r>
            <a:r>
              <a:rPr lang="tr-TR" dirty="0"/>
              <a:t>90'ına ulaştı. Afrika, 2019 seviyesinin yüzde 88'ine, Amerika ise yaklaşık yüzde </a:t>
            </a:r>
            <a:r>
              <a:rPr lang="tr-TR" dirty="0" smtClean="0"/>
              <a:t>85'ine ulaştı</a:t>
            </a:r>
            <a:r>
              <a:rPr lang="tr-TR" dirty="0"/>
              <a:t>.</a:t>
            </a:r>
          </a:p>
          <a:p>
            <a:pPr marL="0" indent="0">
              <a:buNone/>
            </a:pPr>
            <a:r>
              <a:rPr lang="tr-TR" dirty="0" smtClean="0"/>
              <a:t>*Toparlanmasını </a:t>
            </a:r>
            <a:r>
              <a:rPr lang="tr-TR" dirty="0"/>
              <a:t>hızlandıran Asya ve Pasifik bölgesi </a:t>
            </a:r>
            <a:r>
              <a:rPr lang="tr-TR" dirty="0" err="1"/>
              <a:t>pandemi</a:t>
            </a:r>
            <a:r>
              <a:rPr lang="tr-TR" dirty="0"/>
              <a:t> öncesi seviyelerin yüzde </a:t>
            </a:r>
            <a:r>
              <a:rPr lang="tr-TR" dirty="0" smtClean="0"/>
              <a:t>54’ünü yakaladı</a:t>
            </a:r>
            <a:r>
              <a:rPr lang="tr-TR" dirty="0"/>
              <a:t>. Açıklamada, Asya Pasifik bölgesindeki toparlanma eğiliminin başta Çin olmak </a:t>
            </a:r>
            <a:r>
              <a:rPr lang="tr-TR" dirty="0" smtClean="0"/>
              <a:t>üzere kapalı </a:t>
            </a:r>
            <a:r>
              <a:rPr lang="tr-TR" dirty="0"/>
              <a:t>olan ülkelerin açılmasıyla daha da hızlanacağı vurgulandı. </a:t>
            </a:r>
          </a:p>
        </p:txBody>
      </p:sp>
    </p:spTree>
    <p:extLst>
      <p:ext uri="{BB962C8B-B14F-4D97-AF65-F5344CB8AC3E}">
        <p14:creationId xmlns:p14="http://schemas.microsoft.com/office/powerpoint/2010/main" val="4787800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460065"/>
          </a:xfrm>
        </p:spPr>
        <p:txBody>
          <a:bodyPr>
            <a:normAutofit/>
          </a:bodyPr>
          <a:lstStyle/>
          <a:p>
            <a:r>
              <a:rPr lang="tr-TR" sz="2400" dirty="0" smtClean="0">
                <a:solidFill>
                  <a:srgbClr val="C00000"/>
                </a:solidFill>
              </a:rPr>
              <a:t>2023 verileri</a:t>
            </a:r>
            <a:endParaRPr lang="tr-TR" sz="2400" dirty="0">
              <a:solidFill>
                <a:srgbClr val="C00000"/>
              </a:solidFill>
            </a:endParaRPr>
          </a:p>
        </p:txBody>
      </p:sp>
      <p:sp>
        <p:nvSpPr>
          <p:cNvPr id="3" name="İçerik Yer Tutucusu 2"/>
          <p:cNvSpPr>
            <a:spLocks noGrp="1"/>
          </p:cNvSpPr>
          <p:nvPr>
            <p:ph idx="1"/>
          </p:nvPr>
        </p:nvSpPr>
        <p:spPr>
          <a:xfrm>
            <a:off x="838200" y="825190"/>
            <a:ext cx="10515600" cy="5351773"/>
          </a:xfrm>
        </p:spPr>
        <p:txBody>
          <a:bodyPr>
            <a:normAutofit fontScale="85000" lnSpcReduction="20000"/>
          </a:bodyPr>
          <a:lstStyle/>
          <a:p>
            <a:pPr marL="0" indent="0">
              <a:buNone/>
            </a:pPr>
            <a:r>
              <a:rPr lang="tr-TR" dirty="0" smtClean="0"/>
              <a:t>*Kültür </a:t>
            </a:r>
            <a:r>
              <a:rPr lang="tr-TR" dirty="0"/>
              <a:t>ve Turizm Bakanlığı tarafından açıklanan verilere göre, 2019 yılının ilk 12 ayında 51 milyon 747 bin, 2022 yılının ilk 12 ayında ise 52 milyon 387 bin ziyaretçi alan Türkiye, 2023 yılının aynı döneminde ise 49 milyon 209 binini yabancı, 7 milyon 584 bini ise yurt dışı </a:t>
            </a:r>
            <a:r>
              <a:rPr lang="tr-TR" dirty="0" err="1"/>
              <a:t>ikametli</a:t>
            </a:r>
            <a:r>
              <a:rPr lang="tr-TR" dirty="0"/>
              <a:t> vatandaşlar olmak üzere toplamda 56 milyon 693 bin ziyaretçiye ev sahipliği yaptı.</a:t>
            </a:r>
          </a:p>
          <a:p>
            <a:pPr marL="0" indent="0">
              <a:buNone/>
            </a:pPr>
            <a:r>
              <a:rPr lang="tr-TR" dirty="0" smtClean="0"/>
              <a:t>*Verilere </a:t>
            </a:r>
            <a:r>
              <a:rPr lang="tr-TR" dirty="0"/>
              <a:t>göre 2023 yılının 12 ayında gelen yabancı ziyaretçi sayısı 2019’a göre yüzde 9,21, 2022’ye göre ise yüzde 10,42 artış gösterdi.</a:t>
            </a:r>
          </a:p>
          <a:p>
            <a:pPr marL="0" indent="0">
              <a:buNone/>
            </a:pPr>
            <a:r>
              <a:rPr lang="tr-TR" dirty="0" smtClean="0"/>
              <a:t>*2023 </a:t>
            </a:r>
            <a:r>
              <a:rPr lang="tr-TR" dirty="0"/>
              <a:t>yılının Aralık ayında ise bir önceki senenin aynı dönemine göre yüzde 5,98 artışla 2 milyon 981 bin kişi Türkiye’yi ziyaret </a:t>
            </a:r>
            <a:r>
              <a:rPr lang="tr-TR" dirty="0" smtClean="0"/>
              <a:t>etti.</a:t>
            </a:r>
          </a:p>
          <a:p>
            <a:pPr marL="0" indent="0">
              <a:buNone/>
            </a:pPr>
            <a:r>
              <a:rPr lang="tr-TR" dirty="0" smtClean="0"/>
              <a:t>*2023 </a:t>
            </a:r>
            <a:r>
              <a:rPr lang="tr-TR" dirty="0"/>
              <a:t>yılında yüzde 20,66 artışla 6 milyon 313 bin ziyaretçi gönderen Rusya, Türkiye’ye en çok ziyaretçi gönderen ülkeler arasında ilk sıradaki yerini korudu. Öte yandan Rusya pazarında Eylül, Ekim ve Kasım aylarında yaşanan düşüş Aralık ayında da devam etti. Aralık ayında Rusya’dan yüzde 19,98 düşüşle 229 bin ziyaretçi geldi. Rusya’dan gelen ziyaretçi sayısında Eylül ayında yüzde 5,34, Ekim ayında 12,45 ve Kasım ayında yüzde 21,44 düşüş yaşanmıştı.</a:t>
            </a:r>
          </a:p>
          <a:p>
            <a:pPr marL="0" indent="0">
              <a:buNone/>
            </a:pPr>
            <a:r>
              <a:rPr lang="tr-TR" dirty="0" smtClean="0"/>
              <a:t>*Bu </a:t>
            </a:r>
            <a:r>
              <a:rPr lang="tr-TR" dirty="0"/>
              <a:t>dönemde Ukrayna’dan yüzde 24,32 artışla 839 bin ziyaretçi gelirken BDT ülkelerinden ise yüzde 18,72 artışla toplamda 11 milyon 938 bin kişi Türkiye’yi ziyaret etti.</a:t>
            </a:r>
          </a:p>
        </p:txBody>
      </p:sp>
    </p:spTree>
    <p:extLst>
      <p:ext uri="{BB962C8B-B14F-4D97-AF65-F5344CB8AC3E}">
        <p14:creationId xmlns:p14="http://schemas.microsoft.com/office/powerpoint/2010/main" val="17363521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471215"/>
          </a:xfrm>
        </p:spPr>
        <p:txBody>
          <a:bodyPr>
            <a:normAutofit/>
          </a:bodyPr>
          <a:lstStyle/>
          <a:p>
            <a:r>
              <a:rPr lang="tr-TR" sz="2400" dirty="0">
                <a:solidFill>
                  <a:srgbClr val="C00000"/>
                </a:solidFill>
              </a:rPr>
              <a:t>2023 verileri</a:t>
            </a:r>
          </a:p>
        </p:txBody>
      </p:sp>
      <p:sp>
        <p:nvSpPr>
          <p:cNvPr id="3" name="İçerik Yer Tutucusu 2"/>
          <p:cNvSpPr>
            <a:spLocks noGrp="1"/>
          </p:cNvSpPr>
          <p:nvPr>
            <p:ph idx="1"/>
          </p:nvPr>
        </p:nvSpPr>
        <p:spPr>
          <a:xfrm>
            <a:off x="838200" y="836341"/>
            <a:ext cx="10515600" cy="5340622"/>
          </a:xfrm>
        </p:spPr>
        <p:txBody>
          <a:bodyPr>
            <a:normAutofit fontScale="92500" lnSpcReduction="20000"/>
          </a:bodyPr>
          <a:lstStyle/>
          <a:p>
            <a:pPr marL="0" indent="0">
              <a:buNone/>
            </a:pPr>
            <a:r>
              <a:rPr lang="tr-TR" dirty="0" smtClean="0"/>
              <a:t>*2023 </a:t>
            </a:r>
            <a:r>
              <a:rPr lang="tr-TR" dirty="0"/>
              <a:t>yılında, Avrupa-OECD ülkelerinden 2022 yılına göre yüzde 11,77 artışla toplamda 19 milyon 16 bin ziyaretçi geldi.</a:t>
            </a:r>
          </a:p>
          <a:p>
            <a:pPr marL="0" indent="0">
              <a:buNone/>
            </a:pPr>
            <a:r>
              <a:rPr lang="tr-TR" dirty="0" smtClean="0"/>
              <a:t>*2023 </a:t>
            </a:r>
            <a:r>
              <a:rPr lang="tr-TR" dirty="0"/>
              <a:t>yılında Türkiye’ye en çok ziyaretçi gönderen ikinci ülke 6 milyon 193 binle Almanya olurken üçüncü ülke 3 milyon 800 binle İngiltere oldu. Almanya pazarında 2022 yılına göre yüzde 9,05 İngiltere pazarında ise yüzde 12,76 oranında artış kaydedildi.</a:t>
            </a:r>
          </a:p>
          <a:p>
            <a:pPr marL="0" indent="0">
              <a:buNone/>
            </a:pPr>
            <a:r>
              <a:rPr lang="tr-TR" dirty="0" smtClean="0"/>
              <a:t>*Ocak-Aralık </a:t>
            </a:r>
            <a:r>
              <a:rPr lang="tr-TR" dirty="0"/>
              <a:t>tarihleri arasında Avrupa'nın önde gelen diğer pazarları Avusturya’dan yüzde 9,20 artışla 496 bin ziyaretçi gelirken Belçika’dan 0,03 artışla 596 bin, Fransa’dan yüzde 4,64 artışla 1 milyon 31 bin, Polonya’dan yüzde 35,50 artışla 1 milyon 539 bin ve Yunanistan’dan yüzde 20,48 artışla 686 bin ziyaretçi geldi.</a:t>
            </a:r>
          </a:p>
          <a:p>
            <a:pPr marL="0" indent="0">
              <a:buNone/>
            </a:pPr>
            <a:r>
              <a:rPr lang="tr-TR" dirty="0" smtClean="0"/>
              <a:t>*Öte </a:t>
            </a:r>
            <a:r>
              <a:rPr lang="tr-TR" dirty="0"/>
              <a:t>yandan 12 ayda 602 bin ziyaretçi gönderen İtalya yüzde 43,15 artışla OECD ülkeleri arasında en çok artış kaydeden pazar olurken Hollanda’dan yüzde 1,01 düşüşle 1 milyon 232 bin ziyaretçi geldi</a:t>
            </a:r>
            <a:r>
              <a:rPr lang="tr-TR" dirty="0" smtClean="0"/>
              <a:t>.</a:t>
            </a:r>
          </a:p>
          <a:p>
            <a:pPr marL="0" indent="0">
              <a:buNone/>
            </a:pPr>
            <a:r>
              <a:rPr lang="tr-TR" dirty="0" smtClean="0"/>
              <a:t>*2023 </a:t>
            </a:r>
            <a:r>
              <a:rPr lang="tr-TR" dirty="0"/>
              <a:t>yılında 2022 yılına göre ABD’den yüzde 31,66 artışla 1 milyon 334 bin, Japonya’dan yüzde 157,35 artışla 78 bin, Güney Kore’den yüzde 59,25 artışla 159 bin ve Çin’den yüzde 177,18 artışla 248 bin ziyaretçi geldi.</a:t>
            </a:r>
          </a:p>
        </p:txBody>
      </p:sp>
    </p:spTree>
    <p:extLst>
      <p:ext uri="{BB962C8B-B14F-4D97-AF65-F5344CB8AC3E}">
        <p14:creationId xmlns:p14="http://schemas.microsoft.com/office/powerpoint/2010/main" val="4826059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526973"/>
          </a:xfrm>
        </p:spPr>
        <p:txBody>
          <a:bodyPr>
            <a:normAutofit/>
          </a:bodyPr>
          <a:lstStyle/>
          <a:p>
            <a:r>
              <a:rPr lang="tr-TR" sz="2400" dirty="0" smtClean="0">
                <a:solidFill>
                  <a:srgbClr val="C00000"/>
                </a:solidFill>
              </a:rPr>
              <a:t>2023 verileri</a:t>
            </a:r>
            <a:endParaRPr lang="tr-TR" sz="2400" dirty="0">
              <a:solidFill>
                <a:srgbClr val="C00000"/>
              </a:solidFill>
            </a:endParaRPr>
          </a:p>
        </p:txBody>
      </p:sp>
      <p:sp>
        <p:nvSpPr>
          <p:cNvPr id="3" name="İçerik Yer Tutucusu 2"/>
          <p:cNvSpPr>
            <a:spLocks noGrp="1"/>
          </p:cNvSpPr>
          <p:nvPr>
            <p:ph idx="1"/>
          </p:nvPr>
        </p:nvSpPr>
        <p:spPr>
          <a:xfrm>
            <a:off x="838200" y="814039"/>
            <a:ext cx="10515600" cy="5362924"/>
          </a:xfrm>
        </p:spPr>
        <p:txBody>
          <a:bodyPr/>
          <a:lstStyle/>
          <a:p>
            <a:pPr marL="0" indent="0">
              <a:buNone/>
            </a:pPr>
            <a:r>
              <a:rPr lang="tr-TR" dirty="0" smtClean="0"/>
              <a:t>*2023 </a:t>
            </a:r>
            <a:r>
              <a:rPr lang="tr-TR" dirty="0"/>
              <a:t>yılında Körfez ülkelerinden gelen turist sayısında ise düşüş yaşandı.</a:t>
            </a:r>
          </a:p>
          <a:p>
            <a:pPr marL="0" indent="0">
              <a:buNone/>
            </a:pPr>
            <a:r>
              <a:rPr lang="tr-TR" dirty="0" smtClean="0"/>
              <a:t>*Bahreyn’den </a:t>
            </a:r>
            <a:r>
              <a:rPr lang="tr-TR" dirty="0"/>
              <a:t>yüzde 39,01 düşüşle 64 bin, Birleşik Arap Emirlikleri’nden (BAE) yüzde 17,49 düşüşle 121 bin, Irak’tan yüzde 13 düşüşle 1 milyon 51 bin, Katar’dan yüzde 24,18 düşüşle 70 bin, Kuveyt’ten yüzde 24,38 düşüşle 363 bin, Lübnan’dan yüzde 5,53 düşüşle 257 bin, Ürdün’den yüzde 22,33 düşüşle 384 bin ziyaretçi geldi.</a:t>
            </a:r>
          </a:p>
          <a:p>
            <a:pPr marL="0" indent="0">
              <a:buNone/>
            </a:pPr>
            <a:r>
              <a:rPr lang="tr-TR" dirty="0" smtClean="0"/>
              <a:t>*Bu </a:t>
            </a:r>
            <a:r>
              <a:rPr lang="tr-TR" dirty="0"/>
              <a:t>dönemde yüzde 2 milyon 504 bin ziyaretçi gönderen İran’da yüzde 7,44,  820 bin ziyaretçi gönderen Suudi Arabistan’da ise yüzde 64,82 artış kaydedildi.</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30166513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482368"/>
          </a:xfrm>
        </p:spPr>
        <p:txBody>
          <a:bodyPr>
            <a:normAutofit/>
          </a:bodyPr>
          <a:lstStyle/>
          <a:p>
            <a:r>
              <a:rPr lang="tr-TR" sz="2400" b="1" u="sng" dirty="0" smtClean="0">
                <a:solidFill>
                  <a:srgbClr val="C00000"/>
                </a:solidFill>
              </a:rPr>
              <a:t>Uluslararası turizmin gelişmesine etki eden faktörler</a:t>
            </a:r>
            <a:endParaRPr lang="tr-TR" sz="2400" b="1" u="sng" dirty="0">
              <a:solidFill>
                <a:srgbClr val="C00000"/>
              </a:solidFill>
            </a:endParaRPr>
          </a:p>
        </p:txBody>
      </p:sp>
      <p:sp>
        <p:nvSpPr>
          <p:cNvPr id="3" name="İçerik Yer Tutucusu 2"/>
          <p:cNvSpPr>
            <a:spLocks noGrp="1"/>
          </p:cNvSpPr>
          <p:nvPr>
            <p:ph idx="1"/>
          </p:nvPr>
        </p:nvSpPr>
        <p:spPr>
          <a:xfrm>
            <a:off x="838200" y="847494"/>
            <a:ext cx="10515600" cy="5329469"/>
          </a:xfrm>
        </p:spPr>
        <p:txBody>
          <a:bodyPr>
            <a:normAutofit fontScale="55000" lnSpcReduction="20000"/>
          </a:bodyPr>
          <a:lstStyle/>
          <a:p>
            <a:pPr marL="0" indent="0">
              <a:buNone/>
            </a:pPr>
            <a:r>
              <a:rPr lang="tr-TR" dirty="0" smtClean="0"/>
              <a:t>A-Sosyal faktörler</a:t>
            </a:r>
          </a:p>
          <a:p>
            <a:pPr marL="0" indent="0">
              <a:buNone/>
            </a:pPr>
            <a:r>
              <a:rPr lang="tr-TR" dirty="0" smtClean="0"/>
              <a:t>1-Demografik değişimler</a:t>
            </a:r>
          </a:p>
          <a:p>
            <a:pPr marL="0" indent="0">
              <a:buNone/>
            </a:pPr>
            <a:r>
              <a:rPr lang="tr-TR" dirty="0" smtClean="0"/>
              <a:t>2-Ücret düzeylerinin ve çalışma saatlerindeki esnekliğin artışı</a:t>
            </a:r>
          </a:p>
          <a:p>
            <a:pPr marL="0" indent="0">
              <a:buNone/>
            </a:pPr>
            <a:r>
              <a:rPr lang="tr-TR" dirty="0" smtClean="0"/>
              <a:t>3-Erken emeklilik</a:t>
            </a:r>
          </a:p>
          <a:p>
            <a:pPr marL="0" indent="0">
              <a:buNone/>
            </a:pPr>
            <a:r>
              <a:rPr lang="tr-TR" dirty="0" smtClean="0"/>
              <a:t>4-Seyahat imkanlarının algılanmasındaki artış</a:t>
            </a:r>
          </a:p>
          <a:p>
            <a:pPr marL="0" indent="0">
              <a:buNone/>
            </a:pPr>
            <a:r>
              <a:rPr lang="tr-TR" dirty="0" smtClean="0"/>
              <a:t>B-Teknolojik faktörler</a:t>
            </a:r>
          </a:p>
          <a:p>
            <a:pPr marL="0" indent="0">
              <a:buNone/>
            </a:pPr>
            <a:r>
              <a:rPr lang="tr-TR" dirty="0" smtClean="0"/>
              <a:t>1-Hava taşımacılığı teknolojisindeki gelişmeler</a:t>
            </a:r>
          </a:p>
          <a:p>
            <a:pPr marL="0" indent="0">
              <a:buNone/>
            </a:pPr>
            <a:r>
              <a:rPr lang="tr-TR" dirty="0" smtClean="0"/>
              <a:t>2-Bilgisayarlı merkezi rezervasyon sistemleri</a:t>
            </a:r>
          </a:p>
          <a:p>
            <a:pPr marL="0" indent="0">
              <a:buNone/>
            </a:pPr>
            <a:r>
              <a:rPr lang="tr-TR" dirty="0" smtClean="0"/>
              <a:t>3-Seyahat altyapısı</a:t>
            </a:r>
          </a:p>
          <a:p>
            <a:pPr marL="0" indent="0">
              <a:buNone/>
            </a:pPr>
            <a:r>
              <a:rPr lang="tr-TR" dirty="0" smtClean="0"/>
              <a:t>4-Gelişmiş planlama ve pazarlama teknikleri</a:t>
            </a:r>
          </a:p>
          <a:p>
            <a:pPr marL="0" indent="0">
              <a:buNone/>
            </a:pPr>
            <a:r>
              <a:rPr lang="tr-TR" dirty="0" smtClean="0"/>
              <a:t>C-Ekonomik faktörler</a:t>
            </a:r>
          </a:p>
          <a:p>
            <a:pPr marL="0" indent="0">
              <a:buNone/>
            </a:pPr>
            <a:r>
              <a:rPr lang="tr-TR" dirty="0" smtClean="0"/>
              <a:t>1-Genel ekonomik performansın artması</a:t>
            </a:r>
          </a:p>
          <a:p>
            <a:pPr marL="0" indent="0">
              <a:buNone/>
            </a:pPr>
            <a:r>
              <a:rPr lang="tr-TR" dirty="0" smtClean="0"/>
              <a:t>2-Kişisel tatil harcamalarındaki gelir düzeyindeki artış</a:t>
            </a:r>
          </a:p>
          <a:p>
            <a:pPr marL="0" indent="0">
              <a:buNone/>
            </a:pPr>
            <a:r>
              <a:rPr lang="tr-TR" dirty="0" smtClean="0"/>
              <a:t>3-Ticarette globalleşme ve kurulan birlikler (GATT, Uruguay Çevresi, NAFTA </a:t>
            </a:r>
            <a:r>
              <a:rPr lang="tr-TR" dirty="0" err="1" smtClean="0"/>
              <a:t>vb</a:t>
            </a:r>
            <a:r>
              <a:rPr lang="tr-TR" dirty="0" smtClean="0"/>
              <a:t>)</a:t>
            </a:r>
          </a:p>
          <a:p>
            <a:pPr marL="0" indent="0">
              <a:buNone/>
            </a:pPr>
            <a:r>
              <a:rPr lang="tr-TR" dirty="0" smtClean="0"/>
              <a:t>4-Gerçek fiyat hareketleri</a:t>
            </a:r>
          </a:p>
          <a:p>
            <a:pPr marL="0" indent="0">
              <a:buNone/>
            </a:pPr>
            <a:r>
              <a:rPr lang="tr-TR" dirty="0" smtClean="0"/>
              <a:t>5-Döviz kurları</a:t>
            </a:r>
          </a:p>
          <a:p>
            <a:pPr marL="0" indent="0">
              <a:buNone/>
            </a:pPr>
            <a:r>
              <a:rPr lang="tr-TR" dirty="0" smtClean="0"/>
              <a:t>6-Yatırımlar için finansman imkanlarının genişlemesi</a:t>
            </a:r>
          </a:p>
          <a:p>
            <a:pPr marL="0" indent="0">
              <a:buNone/>
            </a:pPr>
            <a:r>
              <a:rPr lang="tr-TR" dirty="0" smtClean="0"/>
              <a:t>7-Yeni endüstrileşen ekonomiler</a:t>
            </a:r>
            <a:endParaRPr lang="tr-TR" dirty="0"/>
          </a:p>
        </p:txBody>
      </p:sp>
    </p:spTree>
    <p:extLst>
      <p:ext uri="{BB962C8B-B14F-4D97-AF65-F5344CB8AC3E}">
        <p14:creationId xmlns:p14="http://schemas.microsoft.com/office/powerpoint/2010/main" val="5261954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493519"/>
          </a:xfrm>
        </p:spPr>
        <p:txBody>
          <a:bodyPr>
            <a:normAutofit/>
          </a:bodyPr>
          <a:lstStyle/>
          <a:p>
            <a:r>
              <a:rPr lang="tr-TR" sz="2400" b="1" u="sng" dirty="0">
                <a:solidFill>
                  <a:srgbClr val="C00000"/>
                </a:solidFill>
              </a:rPr>
              <a:t>Uluslararası turizmin gelişmesine etki eden faktörler</a:t>
            </a:r>
          </a:p>
        </p:txBody>
      </p:sp>
      <p:sp>
        <p:nvSpPr>
          <p:cNvPr id="3" name="İçerik Yer Tutucusu 2"/>
          <p:cNvSpPr>
            <a:spLocks noGrp="1"/>
          </p:cNvSpPr>
          <p:nvPr>
            <p:ph idx="1"/>
          </p:nvPr>
        </p:nvSpPr>
        <p:spPr>
          <a:xfrm>
            <a:off x="838200" y="858644"/>
            <a:ext cx="10515600" cy="5318319"/>
          </a:xfrm>
        </p:spPr>
        <p:txBody>
          <a:bodyPr>
            <a:normAutofit fontScale="77500" lnSpcReduction="20000"/>
          </a:bodyPr>
          <a:lstStyle/>
          <a:p>
            <a:pPr marL="0" indent="0">
              <a:buNone/>
            </a:pPr>
            <a:r>
              <a:rPr lang="tr-TR" dirty="0" smtClean="0"/>
              <a:t>D-Politik faktörler</a:t>
            </a:r>
          </a:p>
          <a:p>
            <a:pPr marL="0" indent="0">
              <a:buNone/>
            </a:pPr>
            <a:r>
              <a:rPr lang="tr-TR" dirty="0" smtClean="0"/>
              <a:t>1-Doğu Avrupa’daki politik değişmeler</a:t>
            </a:r>
          </a:p>
          <a:p>
            <a:pPr marL="0" indent="0">
              <a:buNone/>
            </a:pPr>
            <a:r>
              <a:rPr lang="tr-TR" dirty="0" smtClean="0"/>
              <a:t>2-Avrupa Birliği</a:t>
            </a:r>
          </a:p>
          <a:p>
            <a:pPr marL="0" indent="0">
              <a:buNone/>
            </a:pPr>
            <a:r>
              <a:rPr lang="tr-TR" dirty="0" smtClean="0"/>
              <a:t>3-Çevre Koruma hareketleri (Kyoto Protokolü, Birleşmiş Milletler 17 Global Kurallar </a:t>
            </a:r>
            <a:r>
              <a:rPr lang="tr-TR" dirty="0" err="1" smtClean="0"/>
              <a:t>vb</a:t>
            </a:r>
            <a:r>
              <a:rPr lang="tr-TR" dirty="0" smtClean="0"/>
              <a:t>)</a:t>
            </a:r>
          </a:p>
          <a:p>
            <a:pPr marL="0" indent="0">
              <a:buNone/>
            </a:pPr>
            <a:r>
              <a:rPr lang="tr-TR" dirty="0" smtClean="0"/>
              <a:t>4-havayolu taşımacılığının yeniden düzenlenmesi</a:t>
            </a:r>
          </a:p>
          <a:p>
            <a:pPr marL="0" indent="0">
              <a:buNone/>
            </a:pPr>
            <a:r>
              <a:rPr lang="tr-TR" dirty="0" smtClean="0"/>
              <a:t>5-Seyahat formalitelerinin azalması</a:t>
            </a:r>
          </a:p>
          <a:p>
            <a:pPr marL="0" indent="0">
              <a:buNone/>
            </a:pPr>
            <a:r>
              <a:rPr lang="tr-TR" dirty="0" smtClean="0"/>
              <a:t>6-Seyahat güvenliği</a:t>
            </a:r>
          </a:p>
          <a:p>
            <a:pPr marL="0" indent="0">
              <a:buNone/>
            </a:pPr>
            <a:endParaRPr lang="tr-TR" dirty="0" smtClean="0"/>
          </a:p>
          <a:p>
            <a:pPr marL="0" indent="0">
              <a:buNone/>
            </a:pPr>
            <a:r>
              <a:rPr lang="tr-TR" dirty="0">
                <a:solidFill>
                  <a:srgbClr val="C00000"/>
                </a:solidFill>
              </a:rPr>
              <a:t> </a:t>
            </a:r>
            <a:r>
              <a:rPr lang="tr-TR" dirty="0" smtClean="0">
                <a:solidFill>
                  <a:srgbClr val="C00000"/>
                </a:solidFill>
              </a:rPr>
              <a:t>Gelecek bilimcilere (fütürolog) göre turizm sektöründe beklenen değişimler;</a:t>
            </a:r>
          </a:p>
          <a:p>
            <a:pPr marL="0" indent="0">
              <a:buNone/>
            </a:pPr>
            <a:r>
              <a:rPr lang="tr-TR" dirty="0" smtClean="0"/>
              <a:t>*Karanlıkta gören gözlüklerle gece kayak yapılabilecek</a:t>
            </a:r>
          </a:p>
          <a:p>
            <a:pPr marL="0" indent="0">
              <a:buNone/>
            </a:pPr>
            <a:r>
              <a:rPr lang="tr-TR" dirty="0" smtClean="0"/>
              <a:t>*Videoda izlenen yörenin doğal kokusu koklanabilecek</a:t>
            </a:r>
          </a:p>
          <a:p>
            <a:pPr marL="0" indent="0">
              <a:buNone/>
            </a:pPr>
            <a:r>
              <a:rPr lang="tr-TR" dirty="0" smtClean="0"/>
              <a:t>*Uzak uçuş mesafeleri birkaç saate düşecek</a:t>
            </a:r>
          </a:p>
          <a:p>
            <a:pPr marL="0" indent="0">
              <a:buNone/>
            </a:pPr>
            <a:r>
              <a:rPr lang="tr-TR" dirty="0" smtClean="0"/>
              <a:t>*Trenlerle denizaltı turlar yapılabilecek</a:t>
            </a:r>
          </a:p>
          <a:p>
            <a:pPr marL="0" indent="0">
              <a:buNone/>
            </a:pPr>
            <a:r>
              <a:rPr lang="tr-TR" dirty="0" smtClean="0"/>
              <a:t>*Deniz üstü havaalanları gibi deniz altı oteller yapılabilecek</a:t>
            </a:r>
            <a:endParaRPr lang="tr-TR" dirty="0"/>
          </a:p>
        </p:txBody>
      </p:sp>
    </p:spTree>
    <p:extLst>
      <p:ext uri="{BB962C8B-B14F-4D97-AF65-F5344CB8AC3E}">
        <p14:creationId xmlns:p14="http://schemas.microsoft.com/office/powerpoint/2010/main" val="36681736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560426"/>
          </a:xfrm>
        </p:spPr>
        <p:txBody>
          <a:bodyPr>
            <a:normAutofit/>
          </a:bodyPr>
          <a:lstStyle/>
          <a:p>
            <a:r>
              <a:rPr lang="tr-TR" sz="2400" b="1" dirty="0" smtClean="0">
                <a:solidFill>
                  <a:srgbClr val="C00000"/>
                </a:solidFill>
              </a:rPr>
              <a:t>KONGRE PAZARI</a:t>
            </a:r>
            <a:endParaRPr lang="tr-TR" sz="2400" b="1" dirty="0">
              <a:solidFill>
                <a:srgbClr val="C00000"/>
              </a:solidFill>
            </a:endParaRPr>
          </a:p>
        </p:txBody>
      </p:sp>
      <p:sp>
        <p:nvSpPr>
          <p:cNvPr id="3" name="İçerik Yer Tutucusu 2"/>
          <p:cNvSpPr>
            <a:spLocks noGrp="1"/>
          </p:cNvSpPr>
          <p:nvPr>
            <p:ph idx="1"/>
          </p:nvPr>
        </p:nvSpPr>
        <p:spPr>
          <a:xfrm>
            <a:off x="838200" y="925552"/>
            <a:ext cx="10515600" cy="5251411"/>
          </a:xfrm>
        </p:spPr>
        <p:txBody>
          <a:bodyPr>
            <a:normAutofit fontScale="92500" lnSpcReduction="10000"/>
          </a:bodyPr>
          <a:lstStyle/>
          <a:p>
            <a:pPr marL="0" indent="0">
              <a:buNone/>
            </a:pPr>
            <a:r>
              <a:rPr lang="tr-TR" dirty="0" smtClean="0"/>
              <a:t>	Uluslararası </a:t>
            </a:r>
            <a:r>
              <a:rPr lang="tr-TR" dirty="0"/>
              <a:t>Kongre ve Toplantılar Birliği (ICCA) 2022 yılı rapor yayınlandı. Kerem Köfteoğlu'nun rapordan derlediği bilgilere göre, 2022 yılında Dünya’da toplam 10 bin 500 kongre gerçekleştirildi. Geçen yıl toplam 82 uluslararası kongreye ev sahipliği yapan Türkiye, ülkeler sıralamasında 31'nci sıraya oturdu. Geçen yıl toplam 58 uluslararası kongreye ev sahipliği yapan İstanbul ise </a:t>
            </a:r>
            <a:r>
              <a:rPr lang="tr-TR" dirty="0" err="1"/>
              <a:t>ICCA’nın</a:t>
            </a:r>
            <a:r>
              <a:rPr lang="tr-TR" dirty="0"/>
              <a:t> </a:t>
            </a:r>
            <a:r>
              <a:rPr lang="tr-TR" dirty="0" err="1"/>
              <a:t>kongreci</a:t>
            </a:r>
            <a:r>
              <a:rPr lang="tr-TR" dirty="0"/>
              <a:t> şehirler listesinde 23’ncü sırada yer aldı.</a:t>
            </a:r>
          </a:p>
          <a:p>
            <a:pPr marL="0" indent="0">
              <a:buNone/>
            </a:pPr>
            <a:r>
              <a:rPr lang="tr-TR" dirty="0" smtClean="0"/>
              <a:t>	İstanbul </a:t>
            </a:r>
            <a:r>
              <a:rPr lang="tr-TR" dirty="0"/>
              <a:t>uluslararası kongre turizmi sıralamasında  2019’da dünyada 58. sıradaydı..</a:t>
            </a:r>
          </a:p>
          <a:p>
            <a:pPr marL="0" indent="0">
              <a:buNone/>
            </a:pPr>
            <a:r>
              <a:rPr lang="tr-TR" dirty="0" smtClean="0"/>
              <a:t>	Türkiye </a:t>
            </a:r>
            <a:r>
              <a:rPr lang="tr-TR" dirty="0"/>
              <a:t>2019’da 40.sıradaydı. Avrupa sıralamasında ise 22.sıradan 19.sıraya çıktı.</a:t>
            </a:r>
          </a:p>
          <a:p>
            <a:pPr marL="0" indent="0">
              <a:buNone/>
            </a:pPr>
            <a:r>
              <a:rPr lang="tr-TR" dirty="0" smtClean="0"/>
              <a:t>	İstanbul </a:t>
            </a:r>
            <a:r>
              <a:rPr lang="tr-TR" dirty="0"/>
              <a:t>Ticaret Odası (İTO) Başkanı </a:t>
            </a:r>
            <a:r>
              <a:rPr lang="tr-TR" dirty="0" err="1"/>
              <a:t>Şekib</a:t>
            </a:r>
            <a:r>
              <a:rPr lang="tr-TR" dirty="0"/>
              <a:t> </a:t>
            </a:r>
            <a:r>
              <a:rPr lang="tr-TR" dirty="0" err="1"/>
              <a:t>Avdagiç</a:t>
            </a:r>
            <a:r>
              <a:rPr lang="tr-TR" dirty="0"/>
              <a:t> geçtiğimiz günlerde yaptığı açıklamada İstanbul’un bu yıl 36 uluslararası kongreye ev sahipliği yapacağını ve bu kongrelere toplam 45.777 kişinin katılmasının beklendiğini söylemişti</a:t>
            </a:r>
            <a:r>
              <a:rPr lang="tr-TR" dirty="0" smtClean="0"/>
              <a:t>.</a:t>
            </a:r>
          </a:p>
          <a:p>
            <a:pPr marL="0" indent="0">
              <a:buNone/>
            </a:pPr>
            <a:endParaRPr lang="tr-TR" dirty="0"/>
          </a:p>
        </p:txBody>
      </p:sp>
    </p:spTree>
    <p:extLst>
      <p:ext uri="{BB962C8B-B14F-4D97-AF65-F5344CB8AC3E}">
        <p14:creationId xmlns:p14="http://schemas.microsoft.com/office/powerpoint/2010/main" val="29738410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390293"/>
            <a:ext cx="10515600" cy="5786670"/>
          </a:xfrm>
        </p:spPr>
        <p:txBody>
          <a:bodyPr>
            <a:normAutofit fontScale="62500" lnSpcReduction="20000"/>
          </a:bodyPr>
          <a:lstStyle/>
          <a:p>
            <a:pPr marL="0" indent="0">
              <a:buNone/>
            </a:pPr>
            <a:r>
              <a:rPr lang="tr-TR" dirty="0"/>
              <a:t>Türkiye ve İstanbul'un ICCA 2019 ve 2022 sıralaması</a:t>
            </a:r>
          </a:p>
          <a:p>
            <a:pPr marL="0" indent="0">
              <a:buNone/>
            </a:pPr>
            <a:endParaRPr lang="tr-TR" dirty="0"/>
          </a:p>
          <a:p>
            <a:pPr marL="0" indent="0">
              <a:buNone/>
            </a:pPr>
            <a:endParaRPr lang="tr-TR" dirty="0"/>
          </a:p>
          <a:p>
            <a:pPr marL="0" indent="0">
              <a:buNone/>
            </a:pPr>
            <a:endParaRPr lang="tr-TR" dirty="0" smtClean="0"/>
          </a:p>
          <a:p>
            <a:pPr marL="0" indent="0">
              <a:buNone/>
            </a:pPr>
            <a:endParaRPr lang="tr-TR" dirty="0"/>
          </a:p>
          <a:p>
            <a:pPr marL="0" indent="0">
              <a:buNone/>
            </a:pPr>
            <a:r>
              <a:rPr lang="tr-TR" dirty="0" smtClean="0"/>
              <a:t>Sıra</a:t>
            </a:r>
            <a:r>
              <a:rPr lang="tr-TR" dirty="0"/>
              <a:t>	Ülkeler	Kongre-toplantı sayısı</a:t>
            </a:r>
          </a:p>
          <a:p>
            <a:pPr marL="0" indent="0">
              <a:buNone/>
            </a:pPr>
            <a:r>
              <a:rPr lang="tr-TR" dirty="0"/>
              <a:t>1	ABD	690</a:t>
            </a:r>
          </a:p>
          <a:p>
            <a:pPr marL="0" indent="0">
              <a:buNone/>
            </a:pPr>
            <a:r>
              <a:rPr lang="tr-TR" dirty="0"/>
              <a:t>2	İspanya	528</a:t>
            </a:r>
          </a:p>
          <a:p>
            <a:pPr marL="0" indent="0">
              <a:buNone/>
            </a:pPr>
            <a:r>
              <a:rPr lang="tr-TR" dirty="0"/>
              <a:t>3	İtalya	522</a:t>
            </a:r>
          </a:p>
          <a:p>
            <a:pPr marL="0" indent="0">
              <a:buNone/>
            </a:pPr>
            <a:r>
              <a:rPr lang="tr-TR" dirty="0"/>
              <a:t>4	</a:t>
            </a:r>
            <a:r>
              <a:rPr lang="tr-TR" dirty="0" smtClean="0"/>
              <a:t>Almanya 484</a:t>
            </a:r>
            <a:endParaRPr lang="tr-TR" dirty="0"/>
          </a:p>
          <a:p>
            <a:pPr marL="0" indent="0">
              <a:buNone/>
            </a:pPr>
            <a:r>
              <a:rPr lang="tr-TR" dirty="0"/>
              <a:t>5	Fransa	472</a:t>
            </a:r>
          </a:p>
          <a:p>
            <a:pPr marL="0" indent="0">
              <a:buNone/>
            </a:pPr>
            <a:r>
              <a:rPr lang="tr-TR" dirty="0"/>
              <a:t>6	</a:t>
            </a:r>
            <a:r>
              <a:rPr lang="tr-TR" dirty="0" smtClean="0"/>
              <a:t>İngiltere 449</a:t>
            </a:r>
            <a:endParaRPr lang="tr-TR" dirty="0"/>
          </a:p>
          <a:p>
            <a:pPr marL="0" indent="0">
              <a:buNone/>
            </a:pPr>
            <a:r>
              <a:rPr lang="tr-TR" dirty="0"/>
              <a:t>7	</a:t>
            </a:r>
            <a:r>
              <a:rPr lang="tr-TR" dirty="0" smtClean="0"/>
              <a:t>Portekiz 294</a:t>
            </a:r>
            <a:endParaRPr lang="tr-TR" dirty="0"/>
          </a:p>
          <a:p>
            <a:pPr marL="0" indent="0">
              <a:buNone/>
            </a:pPr>
            <a:r>
              <a:rPr lang="tr-TR" dirty="0"/>
              <a:t>8	</a:t>
            </a:r>
            <a:r>
              <a:rPr lang="tr-TR" dirty="0" smtClean="0"/>
              <a:t>Hollanda 253</a:t>
            </a:r>
            <a:endParaRPr lang="tr-TR" dirty="0"/>
          </a:p>
          <a:p>
            <a:pPr marL="0" indent="0">
              <a:buNone/>
            </a:pPr>
            <a:r>
              <a:rPr lang="tr-TR" dirty="0"/>
              <a:t>9	Belçika	234</a:t>
            </a:r>
          </a:p>
          <a:p>
            <a:pPr marL="0" indent="0">
              <a:buNone/>
            </a:pPr>
            <a:r>
              <a:rPr lang="tr-TR" dirty="0"/>
              <a:t>10	Kanada	233</a:t>
            </a:r>
          </a:p>
          <a:p>
            <a:pPr marL="0" indent="0">
              <a:buNone/>
            </a:pPr>
            <a:r>
              <a:rPr lang="tr-TR" dirty="0"/>
              <a:t>31	Türkiye	82</a:t>
            </a:r>
          </a:p>
          <a:p>
            <a:pPr marL="0" indent="0">
              <a:buNone/>
            </a:pPr>
            <a:r>
              <a:rPr lang="tr-TR" dirty="0"/>
              <a:t>23	</a:t>
            </a:r>
            <a:r>
              <a:rPr lang="tr-TR" dirty="0" smtClean="0"/>
              <a:t>İstanbul 58</a:t>
            </a:r>
            <a:endParaRPr lang="tr-TR" dirty="0"/>
          </a:p>
        </p:txBody>
      </p:sp>
      <p:pic>
        <p:nvPicPr>
          <p:cNvPr id="4" name="Resim 3"/>
          <p:cNvPicPr>
            <a:picLocks noChangeAspect="1"/>
          </p:cNvPicPr>
          <p:nvPr/>
        </p:nvPicPr>
        <p:blipFill>
          <a:blip r:embed="rId2"/>
          <a:stretch>
            <a:fillRect/>
          </a:stretch>
        </p:blipFill>
        <p:spPr>
          <a:xfrm>
            <a:off x="760141" y="729244"/>
            <a:ext cx="3086100" cy="1162050"/>
          </a:xfrm>
          <a:prstGeom prst="rect">
            <a:avLst/>
          </a:prstGeom>
        </p:spPr>
      </p:pic>
    </p:spTree>
    <p:extLst>
      <p:ext uri="{BB962C8B-B14F-4D97-AF65-F5344CB8AC3E}">
        <p14:creationId xmlns:p14="http://schemas.microsoft.com/office/powerpoint/2010/main" val="17468329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579862"/>
            <a:ext cx="10515600" cy="6043961"/>
          </a:xfrm>
        </p:spPr>
        <p:txBody>
          <a:bodyPr>
            <a:noAutofit/>
          </a:bodyPr>
          <a:lstStyle/>
          <a:p>
            <a:r>
              <a:rPr lang="tr-TR" sz="1600" dirty="0" err="1"/>
              <a:t>Pandemi</a:t>
            </a:r>
            <a:r>
              <a:rPr lang="tr-TR" sz="1600" dirty="0"/>
              <a:t> döneminde turizmin diğer alanlarında olduğu gibi büyük güç kaybeden kongre turizmi, 2023 itibariyle eskiye dönüş sinyalleri veriyor. Turizm sektörünün en yüksek gelir sağlayıcı kolu olan kongre turizminin, dünya çapında 2025’te 1,43 milyar dolar, 2030’da ise 1,78 milyar dolar hacme ulaşması bekleniyor</a:t>
            </a:r>
            <a:r>
              <a:rPr lang="tr-TR" sz="1600" dirty="0" smtClean="0"/>
              <a:t>.</a:t>
            </a:r>
          </a:p>
          <a:p>
            <a:endParaRPr lang="tr-TR" sz="1600" dirty="0"/>
          </a:p>
          <a:p>
            <a:pPr marL="0" indent="0">
              <a:buNone/>
            </a:pPr>
            <a:r>
              <a:rPr lang="tr-TR" sz="1600" b="1" dirty="0" smtClean="0">
                <a:solidFill>
                  <a:srgbClr val="FF0000"/>
                </a:solidFill>
              </a:rPr>
              <a:t>Turizm sektöründeki rekabet unsuru piyasalar</a:t>
            </a:r>
          </a:p>
          <a:p>
            <a:pPr marL="0" indent="0">
              <a:buNone/>
            </a:pPr>
            <a:r>
              <a:rPr lang="tr-TR" sz="1600" dirty="0" smtClean="0"/>
              <a:t>A-Temel piyasa (Otelcilik piyasası)</a:t>
            </a:r>
          </a:p>
          <a:p>
            <a:pPr marL="0" indent="0">
              <a:buNone/>
            </a:pPr>
            <a:r>
              <a:rPr lang="tr-TR" sz="1600" dirty="0" smtClean="0"/>
              <a:t>1-Ülkesel piyasa</a:t>
            </a:r>
          </a:p>
          <a:p>
            <a:pPr marL="0" indent="0">
              <a:buNone/>
            </a:pPr>
            <a:r>
              <a:rPr lang="tr-TR" sz="1600" dirty="0" smtClean="0"/>
              <a:t>*Yakın çevre pazarı (aynı bölgedeki oteller ve tüketiciler)</a:t>
            </a:r>
          </a:p>
          <a:p>
            <a:pPr marL="0" indent="0">
              <a:buNone/>
            </a:pPr>
            <a:r>
              <a:rPr lang="tr-TR" sz="1600" dirty="0" smtClean="0"/>
              <a:t>*Uzak çevre pazarı (aynı ülkedeki oteller ve tüketiciler)</a:t>
            </a:r>
          </a:p>
          <a:p>
            <a:pPr marL="0" indent="0">
              <a:buNone/>
            </a:pPr>
            <a:r>
              <a:rPr lang="tr-TR" sz="1600" dirty="0" smtClean="0"/>
              <a:t>2-Uluslararası piyasa</a:t>
            </a:r>
          </a:p>
          <a:p>
            <a:pPr marL="0" indent="0">
              <a:buNone/>
            </a:pPr>
            <a:r>
              <a:rPr lang="tr-TR" sz="1600" dirty="0" smtClean="0"/>
              <a:t>*Turistler ve diğer ülkelerdeki oteller</a:t>
            </a:r>
          </a:p>
          <a:p>
            <a:pPr marL="0" indent="0">
              <a:buNone/>
            </a:pPr>
            <a:r>
              <a:rPr lang="tr-TR" sz="1600" dirty="0" smtClean="0"/>
              <a:t>*Ülke dışında yaşayan vatandaşlar</a:t>
            </a:r>
          </a:p>
          <a:p>
            <a:pPr marL="0" indent="0">
              <a:buNone/>
            </a:pPr>
            <a:r>
              <a:rPr lang="tr-TR" sz="1600" dirty="0" smtClean="0"/>
              <a:t>B-Yan ürün piyasası</a:t>
            </a:r>
          </a:p>
          <a:p>
            <a:pPr marL="0" indent="0">
              <a:buNone/>
            </a:pPr>
            <a:r>
              <a:rPr lang="tr-TR" sz="1600" dirty="0" smtClean="0"/>
              <a:t>*Restoran hizmetleri pazarları</a:t>
            </a:r>
          </a:p>
          <a:p>
            <a:pPr marL="0" indent="0">
              <a:buNone/>
            </a:pPr>
            <a:r>
              <a:rPr lang="tr-TR" sz="1600" dirty="0" smtClean="0"/>
              <a:t>*Kumarhaneler pazarı</a:t>
            </a:r>
          </a:p>
          <a:p>
            <a:pPr marL="0" indent="0">
              <a:buNone/>
            </a:pPr>
            <a:r>
              <a:rPr lang="tr-TR" sz="1600" dirty="0" smtClean="0"/>
              <a:t>*Toplantı pazarları</a:t>
            </a:r>
          </a:p>
          <a:p>
            <a:pPr marL="0" indent="0">
              <a:buNone/>
            </a:pPr>
            <a:r>
              <a:rPr lang="tr-TR" sz="1600" dirty="0" smtClean="0"/>
              <a:t>*Kongre pazarları</a:t>
            </a:r>
          </a:p>
          <a:p>
            <a:pPr marL="0" indent="0">
              <a:buNone/>
            </a:pPr>
            <a:r>
              <a:rPr lang="tr-TR" sz="1600" dirty="0" smtClean="0"/>
              <a:t>*Eğlence hizmetleri pazarları</a:t>
            </a:r>
            <a:endParaRPr lang="tr-TR" sz="1600" dirty="0"/>
          </a:p>
        </p:txBody>
      </p:sp>
    </p:spTree>
    <p:extLst>
      <p:ext uri="{BB962C8B-B14F-4D97-AF65-F5344CB8AC3E}">
        <p14:creationId xmlns:p14="http://schemas.microsoft.com/office/powerpoint/2010/main" val="42720208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702527"/>
            <a:ext cx="10515600" cy="5474436"/>
          </a:xfrm>
        </p:spPr>
        <p:txBody>
          <a:bodyPr/>
          <a:lstStyle/>
          <a:p>
            <a:pPr marL="0" indent="0">
              <a:buNone/>
            </a:pPr>
            <a:r>
              <a:rPr lang="tr-TR" dirty="0" smtClean="0">
                <a:solidFill>
                  <a:srgbClr val="FF0000"/>
                </a:solidFill>
              </a:rPr>
              <a:t>Kongre pazarı, kongre düzenleme isteği ve maddi gücü bulunan,</a:t>
            </a:r>
          </a:p>
          <a:p>
            <a:pPr marL="0" indent="0">
              <a:buNone/>
            </a:pPr>
            <a:r>
              <a:rPr lang="tr-TR" dirty="0" smtClean="0"/>
              <a:t>*Uluslararası organizasyonlar (resmi-devlet ile ilgili)</a:t>
            </a:r>
          </a:p>
          <a:p>
            <a:pPr marL="0" indent="0">
              <a:buNone/>
            </a:pPr>
            <a:r>
              <a:rPr lang="tr-TR" dirty="0" smtClean="0"/>
              <a:t>*Uluslararası organizasyonlar (resmi olmayan-devletlerle ilgili olmayan, özel)</a:t>
            </a:r>
          </a:p>
          <a:p>
            <a:pPr marL="0" indent="0">
              <a:buNone/>
            </a:pPr>
            <a:r>
              <a:rPr lang="tr-TR" dirty="0" smtClean="0"/>
              <a:t>*Çok uluslu şirketler</a:t>
            </a:r>
          </a:p>
          <a:p>
            <a:pPr marL="0" indent="0">
              <a:buNone/>
            </a:pPr>
            <a:r>
              <a:rPr lang="tr-TR" dirty="0" smtClean="0"/>
              <a:t>*Ulusal ve bölgesel , birlikler ve kuruluşlar</a:t>
            </a:r>
          </a:p>
          <a:p>
            <a:pPr marL="0" indent="0">
              <a:buNone/>
            </a:pPr>
            <a:r>
              <a:rPr lang="tr-TR" dirty="0" smtClean="0"/>
              <a:t>*Ulusal ve bölgesel işletmeler ile bu birlik ve kuruluşların istekleri doğrultusunda kongre organize edebilecek , yeterli arz imkanlarına sahip turizm işletmeleri , bölgeler ve diğer birlik ve kuruluşların bir araya geldiği ortamlar , mekanlar veya örgütlenmeler olarak tanımlanabilir.</a:t>
            </a:r>
            <a:endParaRPr lang="tr-TR" dirty="0"/>
          </a:p>
        </p:txBody>
      </p:sp>
    </p:spTree>
    <p:extLst>
      <p:ext uri="{BB962C8B-B14F-4D97-AF65-F5344CB8AC3E}">
        <p14:creationId xmlns:p14="http://schemas.microsoft.com/office/powerpoint/2010/main" val="3774368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535258"/>
            <a:ext cx="10515600" cy="5865541"/>
          </a:xfrm>
        </p:spPr>
        <p:txBody>
          <a:bodyPr>
            <a:normAutofit lnSpcReduction="10000"/>
          </a:bodyPr>
          <a:lstStyle/>
          <a:p>
            <a:pPr marL="0" indent="0">
              <a:buNone/>
            </a:pPr>
            <a:r>
              <a:rPr lang="tr-TR" dirty="0" smtClean="0">
                <a:solidFill>
                  <a:srgbClr val="FF0000"/>
                </a:solidFill>
              </a:rPr>
              <a:t>Turizm piyasası; toplum bireylerinin boş zamanlarına, sahip oldukları ekonomik güç ve kültür düzeylerine göre,</a:t>
            </a:r>
          </a:p>
          <a:p>
            <a:pPr marL="0" indent="0">
              <a:buNone/>
            </a:pPr>
            <a:r>
              <a:rPr lang="tr-TR" dirty="0" smtClean="0">
                <a:solidFill>
                  <a:srgbClr val="002060"/>
                </a:solidFill>
              </a:rPr>
              <a:t>*Birincil turizm piyasaları (gelişmiş piyasalar)</a:t>
            </a:r>
          </a:p>
          <a:p>
            <a:pPr marL="0" indent="0">
              <a:buNone/>
            </a:pPr>
            <a:r>
              <a:rPr lang="tr-TR" dirty="0" smtClean="0"/>
              <a:t>-Yaşlı ve olgun nüfusun ağırlık taşıdığı (Almanya </a:t>
            </a:r>
            <a:r>
              <a:rPr lang="tr-TR" dirty="0" err="1" smtClean="0"/>
              <a:t>vb</a:t>
            </a:r>
            <a:r>
              <a:rPr lang="tr-TR" dirty="0" smtClean="0"/>
              <a:t>),</a:t>
            </a:r>
          </a:p>
          <a:p>
            <a:pPr marL="0" indent="0">
              <a:buNone/>
            </a:pPr>
            <a:r>
              <a:rPr lang="tr-TR" dirty="0" smtClean="0"/>
              <a:t>-Nüfusun büyük şehirlerde yoğunlaştığı,</a:t>
            </a:r>
          </a:p>
          <a:p>
            <a:pPr marL="0" indent="0">
              <a:buNone/>
            </a:pPr>
            <a:r>
              <a:rPr lang="tr-TR" dirty="0" smtClean="0"/>
              <a:t>-Birincil ve ikincil ekonomik sektörlerin gittikçe azaldığı fakat üçüncü (hizmet) sektörün güçlendiği,</a:t>
            </a:r>
          </a:p>
          <a:p>
            <a:pPr marL="0" indent="0">
              <a:buNone/>
            </a:pPr>
            <a:r>
              <a:rPr lang="tr-TR" dirty="0" smtClean="0"/>
              <a:t>-Kişi başı gelirlerin yüksek olduğu,</a:t>
            </a:r>
          </a:p>
          <a:p>
            <a:pPr marL="0" indent="0">
              <a:buNone/>
            </a:pPr>
            <a:r>
              <a:rPr lang="tr-TR" dirty="0" smtClean="0"/>
              <a:t>-Zorunlu olmayan ihtiyaçlara gelirin büyük bir bölümünün tahsil edildiği,</a:t>
            </a:r>
          </a:p>
          <a:p>
            <a:pPr marL="0" indent="0">
              <a:buNone/>
            </a:pPr>
            <a:r>
              <a:rPr lang="tr-TR" dirty="0" smtClean="0"/>
              <a:t>-Serbestçe kullanılabilecek boş zamanların arttığı,</a:t>
            </a:r>
          </a:p>
          <a:p>
            <a:pPr marL="0" indent="0">
              <a:buNone/>
            </a:pPr>
            <a:r>
              <a:rPr lang="tr-TR" dirty="0" smtClean="0"/>
              <a:t>-Turistik arz elemanlarının bol ve çeşitlilik gösterdiği piyasalardır.</a:t>
            </a:r>
          </a:p>
          <a:p>
            <a:pPr marL="0" indent="0">
              <a:buNone/>
            </a:pPr>
            <a:r>
              <a:rPr lang="tr-TR" dirty="0" smtClean="0">
                <a:solidFill>
                  <a:srgbClr val="002060"/>
                </a:solidFill>
              </a:rPr>
              <a:t>*İkincil turizm piyasaları (gelişmekte olan piyasalar) </a:t>
            </a:r>
            <a:r>
              <a:rPr lang="tr-TR" dirty="0" smtClean="0"/>
              <a:t>olmak üzere iki grupta sınıflandırılabilir.</a:t>
            </a:r>
          </a:p>
          <a:p>
            <a:pPr marL="0" indent="0">
              <a:buNone/>
            </a:pPr>
            <a:endParaRPr lang="tr-TR" dirty="0"/>
          </a:p>
        </p:txBody>
      </p:sp>
    </p:spTree>
    <p:extLst>
      <p:ext uri="{BB962C8B-B14F-4D97-AF65-F5344CB8AC3E}">
        <p14:creationId xmlns:p14="http://schemas.microsoft.com/office/powerpoint/2010/main" val="3818589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593880"/>
          </a:xfrm>
        </p:spPr>
        <p:txBody>
          <a:bodyPr>
            <a:normAutofit/>
          </a:bodyPr>
          <a:lstStyle/>
          <a:p>
            <a:r>
              <a:rPr lang="tr-TR" sz="2400" dirty="0" smtClean="0">
                <a:solidFill>
                  <a:srgbClr val="FF0000"/>
                </a:solidFill>
              </a:rPr>
              <a:t>Dünya’da Kongre Pazarının Gelişimi</a:t>
            </a:r>
            <a:endParaRPr lang="tr-TR" sz="2400" dirty="0">
              <a:solidFill>
                <a:srgbClr val="FF0000"/>
              </a:solidFill>
            </a:endParaRPr>
          </a:p>
        </p:txBody>
      </p:sp>
      <p:sp>
        <p:nvSpPr>
          <p:cNvPr id="3" name="İçerik Yer Tutucusu 2"/>
          <p:cNvSpPr>
            <a:spLocks noGrp="1"/>
          </p:cNvSpPr>
          <p:nvPr>
            <p:ph idx="1"/>
          </p:nvPr>
        </p:nvSpPr>
        <p:spPr>
          <a:xfrm>
            <a:off x="838200" y="959006"/>
            <a:ext cx="10515600" cy="5217957"/>
          </a:xfrm>
        </p:spPr>
        <p:txBody>
          <a:bodyPr>
            <a:normAutofit fontScale="85000" lnSpcReduction="20000"/>
          </a:bodyPr>
          <a:lstStyle/>
          <a:p>
            <a:pPr marL="0" indent="0">
              <a:buNone/>
            </a:pPr>
            <a:r>
              <a:rPr lang="tr-TR" dirty="0" smtClean="0"/>
              <a:t>*Turizm </a:t>
            </a:r>
            <a:r>
              <a:rPr lang="tr-TR" dirty="0"/>
              <a:t>sektörü dünya ekonomisinde gittikçe daha önemli bir yer edinmektedir. </a:t>
            </a:r>
          </a:p>
          <a:p>
            <a:pPr marL="0" indent="0">
              <a:buNone/>
            </a:pPr>
            <a:r>
              <a:rPr lang="tr-TR" dirty="0" smtClean="0"/>
              <a:t>*Günümüzde </a:t>
            </a:r>
            <a:r>
              <a:rPr lang="tr-TR" dirty="0"/>
              <a:t>uluslararası turizm, dünya ticaretinin yaklaşık %7-8’ini oluşturmaktadır. </a:t>
            </a:r>
          </a:p>
          <a:p>
            <a:pPr marL="0" indent="0">
              <a:buNone/>
            </a:pPr>
            <a:r>
              <a:rPr lang="tr-TR" dirty="0" smtClean="0"/>
              <a:t>*Dünya </a:t>
            </a:r>
            <a:r>
              <a:rPr lang="tr-TR" dirty="0"/>
              <a:t>Turizm Örgütü (WTO) verilerine göre, turizm ve hizmet sektörü dünyada en hızlı büyüyen sektörler olmakla birlikte, önümüzdeki yüzyıl için de bu durum değişmeyecektir. </a:t>
            </a:r>
            <a:endParaRPr lang="tr-TR" dirty="0" smtClean="0"/>
          </a:p>
          <a:p>
            <a:pPr marL="0" indent="0">
              <a:buNone/>
            </a:pPr>
            <a:r>
              <a:rPr lang="tr-TR" dirty="0"/>
              <a:t>Turizmin dolayısıyla kongre turizminin temel amacı, ekonomik nedenlere dayanmaktadır. </a:t>
            </a:r>
          </a:p>
          <a:p>
            <a:pPr marL="0" indent="0">
              <a:buNone/>
            </a:pPr>
            <a:r>
              <a:rPr lang="tr-TR" dirty="0" smtClean="0"/>
              <a:t>*Kongre </a:t>
            </a:r>
            <a:r>
              <a:rPr lang="tr-TR" dirty="0"/>
              <a:t>turizminin ülkedeki turizm olayını çeşitlendirerek bir yıla yayma amacı dışında, ülke turizmine ve ekonomisine oldukça faydalı olduğu herkes tarafından bilinen bir gerçektir. </a:t>
            </a:r>
          </a:p>
          <a:p>
            <a:pPr marL="0" indent="0">
              <a:buNone/>
            </a:pPr>
            <a:r>
              <a:rPr lang="tr-TR" dirty="0" smtClean="0"/>
              <a:t>*Kongreler </a:t>
            </a:r>
            <a:r>
              <a:rPr lang="tr-TR" dirty="0"/>
              <a:t>gerek hazırlık aşamasında ve gerekse düzenlendiği esnada ülkede birçok iş dallarını etkisi altına alıyor. </a:t>
            </a:r>
          </a:p>
          <a:p>
            <a:pPr marL="0" indent="0">
              <a:buNone/>
            </a:pPr>
            <a:r>
              <a:rPr lang="tr-TR" dirty="0" smtClean="0"/>
              <a:t>*Kongrelerin </a:t>
            </a:r>
            <a:r>
              <a:rPr lang="tr-TR" dirty="0"/>
              <a:t>hazırlık aşamasında ulaşım, inşaat ve teknik </a:t>
            </a:r>
            <a:r>
              <a:rPr lang="tr-TR" dirty="0" smtClean="0"/>
              <a:t>hizmetler </a:t>
            </a:r>
            <a:r>
              <a:rPr lang="tr-TR" dirty="0"/>
              <a:t>sektörleri gelişiyor.</a:t>
            </a:r>
          </a:p>
          <a:p>
            <a:pPr marL="0" indent="0">
              <a:buNone/>
            </a:pPr>
            <a:endParaRPr lang="tr-TR" dirty="0"/>
          </a:p>
        </p:txBody>
      </p:sp>
    </p:spTree>
    <p:extLst>
      <p:ext uri="{BB962C8B-B14F-4D97-AF65-F5344CB8AC3E}">
        <p14:creationId xmlns:p14="http://schemas.microsoft.com/office/powerpoint/2010/main" val="2098820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735980"/>
            <a:ext cx="10515600" cy="5440983"/>
          </a:xfrm>
        </p:spPr>
        <p:txBody>
          <a:bodyPr>
            <a:normAutofit fontScale="77500" lnSpcReduction="20000"/>
          </a:bodyPr>
          <a:lstStyle/>
          <a:p>
            <a:pPr marL="0" indent="0">
              <a:buNone/>
            </a:pPr>
            <a:r>
              <a:rPr lang="tr-TR" dirty="0" smtClean="0"/>
              <a:t>*Kongreler </a:t>
            </a:r>
            <a:r>
              <a:rPr lang="tr-TR" dirty="0"/>
              <a:t>gerek hazırlık aşamasında ve gerekse düzenlendiği esnada ülkede birçok iş dallarını etkisi altına alıyor. </a:t>
            </a:r>
          </a:p>
          <a:p>
            <a:pPr marL="0" indent="0">
              <a:buNone/>
            </a:pPr>
            <a:r>
              <a:rPr lang="tr-TR" dirty="0" smtClean="0"/>
              <a:t>*Kongrelerin </a:t>
            </a:r>
            <a:r>
              <a:rPr lang="tr-TR" dirty="0"/>
              <a:t>hazırlık aşamasında ulaşım, inşaat ve teknik </a:t>
            </a:r>
            <a:r>
              <a:rPr lang="tr-TR" dirty="0" err="1"/>
              <a:t>hizmetlet</a:t>
            </a:r>
            <a:r>
              <a:rPr lang="tr-TR" dirty="0"/>
              <a:t> sektörleri gelişiyor.</a:t>
            </a:r>
          </a:p>
          <a:p>
            <a:pPr marL="0" indent="0">
              <a:buNone/>
            </a:pPr>
            <a:r>
              <a:rPr lang="tr-TR" dirty="0"/>
              <a:t> </a:t>
            </a:r>
            <a:r>
              <a:rPr lang="tr-TR" dirty="0" smtClean="0"/>
              <a:t>*Kongreler </a:t>
            </a:r>
            <a:r>
              <a:rPr lang="tr-TR" dirty="0"/>
              <a:t>esnasında ise yiyecek, içecek maddeleri, kiralık oto, pasta, telefon, halıcılık, dericilik, hediyelik eşya, ulaşım konaklama, tercümanlık ve Bu gibi sektörlere iş olanakları sağlanmaktadır.</a:t>
            </a:r>
          </a:p>
          <a:p>
            <a:pPr marL="0" indent="0">
              <a:buNone/>
            </a:pPr>
            <a:r>
              <a:rPr lang="tr-TR" dirty="0" smtClean="0"/>
              <a:t>*Kongre </a:t>
            </a:r>
            <a:r>
              <a:rPr lang="tr-TR" dirty="0"/>
              <a:t>faaliyetlerine katılan delegelerin harcamaları, normal turistlerin harcamalarına göre daha fazla olmaktadır. </a:t>
            </a:r>
          </a:p>
          <a:p>
            <a:pPr marL="0" indent="0">
              <a:buNone/>
            </a:pPr>
            <a:r>
              <a:rPr lang="tr-TR" dirty="0" smtClean="0"/>
              <a:t>*Bu </a:t>
            </a:r>
            <a:r>
              <a:rPr lang="tr-TR" dirty="0"/>
              <a:t>farklılık yalnızca tatil ve kongre paketlerinin fiyatlarından bile (yaklaşık 2 kat fazla) görülebilmektedir. </a:t>
            </a:r>
            <a:endParaRPr lang="tr-TR" dirty="0" smtClean="0"/>
          </a:p>
          <a:p>
            <a:pPr marL="0" indent="0">
              <a:buNone/>
            </a:pPr>
            <a:r>
              <a:rPr lang="tr-TR" dirty="0" smtClean="0"/>
              <a:t>*Delege </a:t>
            </a:r>
            <a:r>
              <a:rPr lang="tr-TR" dirty="0"/>
              <a:t>harcamaları, yalnızca kongre paketinde yer alan konaklama, ulaşım, yeme-içme ve kongre organizasyonu kayıt bedelleriyle kalmamaktadır.</a:t>
            </a:r>
          </a:p>
          <a:p>
            <a:pPr marL="0" indent="0">
              <a:buNone/>
            </a:pPr>
            <a:r>
              <a:rPr lang="tr-TR" dirty="0" smtClean="0"/>
              <a:t>* </a:t>
            </a:r>
            <a:r>
              <a:rPr lang="tr-TR" dirty="0"/>
              <a:t>Kongre delegelerinin gelir düzeyleri yüksek olduğu için ve masrafları kuruluşlar tarafından karşılandığından harcama eğilimleri yüksektir.  </a:t>
            </a:r>
          </a:p>
          <a:p>
            <a:pPr marL="0" indent="0">
              <a:buNone/>
            </a:pPr>
            <a:r>
              <a:rPr lang="tr-TR" dirty="0" smtClean="0"/>
              <a:t>*Yapılan </a:t>
            </a:r>
            <a:r>
              <a:rPr lang="tr-TR" dirty="0"/>
              <a:t>araştırmalar sonucunda belli olmuştur ki, kongre katılımcıları normal bir ziyaretçiye oranla 3 misli bir harcama yapıyorlar. </a:t>
            </a:r>
          </a:p>
          <a:p>
            <a:pPr marL="0" indent="0">
              <a:buNone/>
            </a:pPr>
            <a:r>
              <a:rPr lang="tr-TR" dirty="0" smtClean="0"/>
              <a:t>*Bu </a:t>
            </a:r>
            <a:r>
              <a:rPr lang="tr-TR" dirty="0"/>
              <a:t>tip ziyaretçiler %25 oranında eşleri ile seyahat etmektedirler</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32699776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646770"/>
            <a:ext cx="10515600" cy="5754029"/>
          </a:xfrm>
        </p:spPr>
        <p:txBody>
          <a:bodyPr>
            <a:normAutofit fontScale="92500" lnSpcReduction="20000"/>
          </a:bodyPr>
          <a:lstStyle/>
          <a:p>
            <a:pPr marL="0" indent="0">
              <a:buNone/>
            </a:pPr>
            <a:r>
              <a:rPr lang="tr-TR" dirty="0" smtClean="0"/>
              <a:t>*Turizm</a:t>
            </a:r>
            <a:r>
              <a:rPr lang="tr-TR" dirty="0"/>
              <a:t>, kararlı büyümesi ile 20. yüzyılın en önemli sosyal ve ekonomik </a:t>
            </a:r>
            <a:r>
              <a:rPr lang="tr-TR" dirty="0" err="1"/>
              <a:t>gelismesi</a:t>
            </a:r>
            <a:r>
              <a:rPr lang="tr-TR" dirty="0"/>
              <a:t> olduğunu göstermektedir. </a:t>
            </a:r>
          </a:p>
          <a:p>
            <a:pPr marL="0" indent="0">
              <a:buNone/>
            </a:pPr>
            <a:r>
              <a:rPr lang="tr-TR" dirty="0" smtClean="0"/>
              <a:t>*Bu </a:t>
            </a:r>
            <a:r>
              <a:rPr lang="tr-TR" dirty="0"/>
              <a:t>durumdan hareketle Dünya Turizm Örgütü’nün uluslararası turizmle ilgili yaptığı projeksiyonda, Çin’in büyüyen ekonomisi, halkının refah düzeyinin artması ve seyahat olanaklarının kolaylaşması ile gelecekte 1.3 milyar insanın seyahat etmeyi arzuladığı en büyük turizm pazarı </a:t>
            </a:r>
            <a:r>
              <a:rPr lang="tr-TR" dirty="0" smtClean="0"/>
              <a:t>olacağı </a:t>
            </a:r>
            <a:r>
              <a:rPr lang="tr-TR" dirty="0"/>
              <a:t>öngörülmektedir</a:t>
            </a:r>
            <a:r>
              <a:rPr lang="tr-TR" dirty="0" smtClean="0"/>
              <a:t>.</a:t>
            </a:r>
          </a:p>
          <a:p>
            <a:pPr marL="0" indent="0">
              <a:buNone/>
            </a:pPr>
            <a:r>
              <a:rPr lang="tr-TR" dirty="0" smtClean="0"/>
              <a:t>*2020 </a:t>
            </a:r>
            <a:r>
              <a:rPr lang="tr-TR" dirty="0"/>
              <a:t>yılında uluslararası seyahatin 1.5 milyar insana ulaşacağı ve bu büyüme ile beraber dünyanın turizm haritasının değişmeye başlayacağı tahmin edilmektedir. </a:t>
            </a:r>
          </a:p>
          <a:p>
            <a:pPr marL="0" indent="0">
              <a:buNone/>
            </a:pPr>
            <a:r>
              <a:rPr lang="tr-TR" dirty="0" smtClean="0"/>
              <a:t>*Bir </a:t>
            </a:r>
            <a:r>
              <a:rPr lang="tr-TR" dirty="0"/>
              <a:t>başka </a:t>
            </a:r>
            <a:r>
              <a:rPr lang="tr-TR" dirty="0" smtClean="0"/>
              <a:t>deyişle</a:t>
            </a:r>
            <a:r>
              <a:rPr lang="tr-TR" dirty="0"/>
              <a:t>, eskiden Yunanistan ve İtalya gibi klasik destinasyonlarda tercih edilen deniz-güneş-kum turizmi yerine popülerleşen turizm türleri olan macera, golf, 3. yaş, kültür ve kongre turizminin yükselişte olacağı tahmin edilmektedir. </a:t>
            </a:r>
          </a:p>
          <a:p>
            <a:pPr marL="0" indent="0">
              <a:buNone/>
            </a:pPr>
            <a:r>
              <a:rPr lang="tr-TR" dirty="0" smtClean="0"/>
              <a:t>*Dünya </a:t>
            </a:r>
            <a:r>
              <a:rPr lang="tr-TR" dirty="0"/>
              <a:t>turizm trendleri hızla bu türlere doğru ivme kazanmakta, 21. yüzyıl için yapılan projeksiyonlarda dünyanın tüm bölgeleri için gelişebilecek turizm türleri arasında kongre turizmi, </a:t>
            </a:r>
            <a:r>
              <a:rPr lang="tr-TR" dirty="0" err="1"/>
              <a:t>incentive</a:t>
            </a:r>
            <a:r>
              <a:rPr lang="tr-TR" dirty="0"/>
              <a:t> (teşvik), iş ve eko turizm ile birlikte sayılmaktadır</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18097549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691376"/>
            <a:ext cx="10515600" cy="5485587"/>
          </a:xfrm>
        </p:spPr>
        <p:txBody>
          <a:bodyPr>
            <a:normAutofit fontScale="92500" lnSpcReduction="10000"/>
          </a:bodyPr>
          <a:lstStyle/>
          <a:p>
            <a:pPr marL="0" indent="0">
              <a:buNone/>
            </a:pPr>
            <a:r>
              <a:rPr lang="tr-TR" dirty="0" smtClean="0"/>
              <a:t>*Yapılan </a:t>
            </a:r>
            <a:r>
              <a:rPr lang="tr-TR" dirty="0"/>
              <a:t>çalışmalara göre, 21. yüzyılın ilk üç yılında dünya uluslararası kongre turizmi bütçesi yıllık 150 milyar doları bulmaktadır. </a:t>
            </a:r>
          </a:p>
          <a:p>
            <a:pPr marL="0" indent="0">
              <a:buNone/>
            </a:pPr>
            <a:r>
              <a:rPr lang="tr-TR" dirty="0" smtClean="0"/>
              <a:t>*Bu </a:t>
            </a:r>
            <a:r>
              <a:rPr lang="tr-TR" dirty="0"/>
              <a:t>rakam dünya uluslararası turizm ve seyahat cirosunun %30’una denk gelmektedir. </a:t>
            </a:r>
          </a:p>
          <a:p>
            <a:r>
              <a:rPr lang="tr-TR" dirty="0" smtClean="0"/>
              <a:t>Kongre </a:t>
            </a:r>
            <a:r>
              <a:rPr lang="tr-TR" dirty="0"/>
              <a:t>turizminin gelişim aşamasından günümüze kadar gösterdiği büyüme ve büyümeyi sağlayan şartların devam ediyor olması, gelecekte de büyümenin devam edeceğini göstermektedir. </a:t>
            </a:r>
            <a:endParaRPr lang="tr-TR" dirty="0" smtClean="0"/>
          </a:p>
          <a:p>
            <a:r>
              <a:rPr lang="tr-TR" dirty="0"/>
              <a:t>Dünyada kongrelerin etkin olarak düzenlenmeye başlaması 1900'lü yılların başına denk geliyor. </a:t>
            </a:r>
          </a:p>
          <a:p>
            <a:r>
              <a:rPr lang="tr-TR" dirty="0"/>
              <a:t>1901 yılında dünyada 70 kongre düzenlendi, bu rakam 1910 yılında 200'e yükseldi.</a:t>
            </a:r>
          </a:p>
          <a:p>
            <a:r>
              <a:rPr lang="tr-TR" dirty="0"/>
              <a:t> Bugün, kongre turizminde dünya lideri Avrupa.</a:t>
            </a:r>
          </a:p>
          <a:p>
            <a:r>
              <a:rPr lang="tr-TR" dirty="0"/>
              <a:t> Dünyada yılda 9 binden fazla kongre yapıldığı, 80 milyona yakın kişinin de bu kongreler için seyahat ettiği hesaplanıyor. </a:t>
            </a:r>
          </a:p>
          <a:p>
            <a:pPr marL="0" indent="0">
              <a:buNone/>
            </a:pPr>
            <a:endParaRPr lang="tr-TR" dirty="0"/>
          </a:p>
        </p:txBody>
      </p:sp>
    </p:spTree>
    <p:extLst>
      <p:ext uri="{BB962C8B-B14F-4D97-AF65-F5344CB8AC3E}">
        <p14:creationId xmlns:p14="http://schemas.microsoft.com/office/powerpoint/2010/main" val="14854870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457200"/>
            <a:ext cx="10515600" cy="6322741"/>
          </a:xfrm>
        </p:spPr>
        <p:txBody>
          <a:bodyPr/>
          <a:lstStyle/>
          <a:p>
            <a:pPr marL="0" indent="0">
              <a:buNone/>
            </a:pPr>
            <a:r>
              <a:rPr lang="tr-TR" dirty="0" smtClean="0">
                <a:solidFill>
                  <a:srgbClr val="FF0000"/>
                </a:solidFill>
              </a:rPr>
              <a:t>2022 yılı ICCA verileri </a:t>
            </a:r>
            <a:r>
              <a:rPr lang="tr-TR" dirty="0" smtClean="0"/>
              <a:t>(Toplam=9.042)</a:t>
            </a:r>
          </a:p>
          <a:p>
            <a:pPr marL="0" indent="0">
              <a:buNone/>
            </a:pPr>
            <a:endParaRPr lang="tr-TR" dirty="0"/>
          </a:p>
        </p:txBody>
      </p:sp>
      <p:pic>
        <p:nvPicPr>
          <p:cNvPr id="4" name="Resim 3"/>
          <p:cNvPicPr>
            <a:picLocks noChangeAspect="1"/>
          </p:cNvPicPr>
          <p:nvPr/>
        </p:nvPicPr>
        <p:blipFill>
          <a:blip r:embed="rId2"/>
          <a:stretch>
            <a:fillRect/>
          </a:stretch>
        </p:blipFill>
        <p:spPr>
          <a:xfrm>
            <a:off x="925551" y="869795"/>
            <a:ext cx="4638907" cy="5753982"/>
          </a:xfrm>
          <a:prstGeom prst="rect">
            <a:avLst/>
          </a:prstGeom>
        </p:spPr>
      </p:pic>
    </p:spTree>
    <p:extLst>
      <p:ext uri="{BB962C8B-B14F-4D97-AF65-F5344CB8AC3E}">
        <p14:creationId xmlns:p14="http://schemas.microsoft.com/office/powerpoint/2010/main" val="14839487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724829"/>
            <a:ext cx="10515600" cy="5452134"/>
          </a:xfrm>
        </p:spPr>
        <p:txBody>
          <a:bodyPr/>
          <a:lstStyle/>
          <a:p>
            <a:pPr marL="0" indent="0">
              <a:buNone/>
            </a:pPr>
            <a:r>
              <a:rPr lang="tr-TR" dirty="0" smtClean="0"/>
              <a:t>2022 Şehir sıralaması</a:t>
            </a:r>
          </a:p>
          <a:p>
            <a:pPr marL="0" indent="0">
              <a:buNone/>
            </a:pPr>
            <a:endParaRPr lang="tr-TR" dirty="0"/>
          </a:p>
        </p:txBody>
      </p:sp>
      <p:pic>
        <p:nvPicPr>
          <p:cNvPr id="4" name="Resim 3"/>
          <p:cNvPicPr>
            <a:picLocks noChangeAspect="1"/>
          </p:cNvPicPr>
          <p:nvPr/>
        </p:nvPicPr>
        <p:blipFill>
          <a:blip r:embed="rId2"/>
          <a:stretch>
            <a:fillRect/>
          </a:stretch>
        </p:blipFill>
        <p:spPr>
          <a:xfrm>
            <a:off x="960229" y="1125211"/>
            <a:ext cx="5811053" cy="5051752"/>
          </a:xfrm>
          <a:prstGeom prst="rect">
            <a:avLst/>
          </a:prstGeom>
        </p:spPr>
      </p:pic>
      <p:graphicFrame>
        <p:nvGraphicFramePr>
          <p:cNvPr id="5" name="Tablo 4"/>
          <p:cNvGraphicFramePr>
            <a:graphicFrameLocks noGrp="1"/>
          </p:cNvGraphicFramePr>
          <p:nvPr>
            <p:extLst>
              <p:ext uri="{D42A27DB-BD31-4B8C-83A1-F6EECF244321}">
                <p14:modId xmlns:p14="http://schemas.microsoft.com/office/powerpoint/2010/main" val="1085748679"/>
              </p:ext>
            </p:extLst>
          </p:nvPr>
        </p:nvGraphicFramePr>
        <p:xfrm>
          <a:off x="6893311" y="1158664"/>
          <a:ext cx="3345369" cy="1934324"/>
        </p:xfrm>
        <a:graphic>
          <a:graphicData uri="http://schemas.openxmlformats.org/drawingml/2006/table">
            <a:tbl>
              <a:tblPr firstRow="1" bandRow="1">
                <a:tableStyleId>{5940675A-B579-460E-94D1-54222C63F5DA}</a:tableStyleId>
              </a:tblPr>
              <a:tblGrid>
                <a:gridCol w="600309">
                  <a:extLst>
                    <a:ext uri="{9D8B030D-6E8A-4147-A177-3AD203B41FA5}">
                      <a16:colId xmlns:a16="http://schemas.microsoft.com/office/drawing/2014/main" val="3396828785"/>
                    </a:ext>
                  </a:extLst>
                </a:gridCol>
                <a:gridCol w="1629937">
                  <a:extLst>
                    <a:ext uri="{9D8B030D-6E8A-4147-A177-3AD203B41FA5}">
                      <a16:colId xmlns:a16="http://schemas.microsoft.com/office/drawing/2014/main" val="4043357659"/>
                    </a:ext>
                  </a:extLst>
                </a:gridCol>
                <a:gridCol w="1115123">
                  <a:extLst>
                    <a:ext uri="{9D8B030D-6E8A-4147-A177-3AD203B41FA5}">
                      <a16:colId xmlns:a16="http://schemas.microsoft.com/office/drawing/2014/main" val="2737136346"/>
                    </a:ext>
                  </a:extLst>
                </a:gridCol>
              </a:tblGrid>
              <a:tr h="483581">
                <a:tc>
                  <a:txBody>
                    <a:bodyPr/>
                    <a:lstStyle/>
                    <a:p>
                      <a:r>
                        <a:rPr lang="tr-TR" dirty="0" smtClean="0"/>
                        <a:t>Sıra</a:t>
                      </a:r>
                      <a:endParaRPr lang="tr-TR" dirty="0"/>
                    </a:p>
                  </a:txBody>
                  <a:tcPr/>
                </a:tc>
                <a:tc>
                  <a:txBody>
                    <a:bodyPr/>
                    <a:lstStyle/>
                    <a:p>
                      <a:r>
                        <a:rPr lang="tr-TR" dirty="0" smtClean="0"/>
                        <a:t>Şehir</a:t>
                      </a:r>
                      <a:endParaRPr lang="tr-TR" dirty="0"/>
                    </a:p>
                  </a:txBody>
                  <a:tcPr/>
                </a:tc>
                <a:tc>
                  <a:txBody>
                    <a:bodyPr/>
                    <a:lstStyle/>
                    <a:p>
                      <a:r>
                        <a:rPr lang="tr-TR" dirty="0" smtClean="0"/>
                        <a:t>Sayı</a:t>
                      </a:r>
                      <a:endParaRPr lang="tr-TR" dirty="0"/>
                    </a:p>
                  </a:txBody>
                  <a:tcPr/>
                </a:tc>
                <a:extLst>
                  <a:ext uri="{0D108BD9-81ED-4DB2-BD59-A6C34878D82A}">
                    <a16:rowId xmlns:a16="http://schemas.microsoft.com/office/drawing/2014/main" val="552798614"/>
                  </a:ext>
                </a:extLst>
              </a:tr>
              <a:tr h="483581">
                <a:tc>
                  <a:txBody>
                    <a:bodyPr/>
                    <a:lstStyle/>
                    <a:p>
                      <a:r>
                        <a:rPr lang="tr-TR" dirty="0" smtClean="0"/>
                        <a:t>23</a:t>
                      </a:r>
                      <a:endParaRPr lang="tr-TR" dirty="0"/>
                    </a:p>
                  </a:txBody>
                  <a:tcPr/>
                </a:tc>
                <a:tc>
                  <a:txBody>
                    <a:bodyPr/>
                    <a:lstStyle/>
                    <a:p>
                      <a:r>
                        <a:rPr lang="tr-TR" dirty="0" smtClean="0"/>
                        <a:t>İstanbul</a:t>
                      </a:r>
                      <a:endParaRPr lang="tr-TR" dirty="0"/>
                    </a:p>
                  </a:txBody>
                  <a:tcPr/>
                </a:tc>
                <a:tc>
                  <a:txBody>
                    <a:bodyPr/>
                    <a:lstStyle/>
                    <a:p>
                      <a:r>
                        <a:rPr lang="tr-TR" dirty="0" smtClean="0"/>
                        <a:t>58</a:t>
                      </a:r>
                      <a:endParaRPr lang="tr-TR" dirty="0"/>
                    </a:p>
                  </a:txBody>
                  <a:tcPr/>
                </a:tc>
                <a:extLst>
                  <a:ext uri="{0D108BD9-81ED-4DB2-BD59-A6C34878D82A}">
                    <a16:rowId xmlns:a16="http://schemas.microsoft.com/office/drawing/2014/main" val="3147143187"/>
                  </a:ext>
                </a:extLst>
              </a:tr>
              <a:tr h="483581">
                <a:tc>
                  <a:txBody>
                    <a:bodyPr/>
                    <a:lstStyle/>
                    <a:p>
                      <a:r>
                        <a:rPr lang="tr-TR" dirty="0" smtClean="0"/>
                        <a:t>202</a:t>
                      </a:r>
                      <a:endParaRPr lang="tr-TR" dirty="0"/>
                    </a:p>
                  </a:txBody>
                  <a:tcPr/>
                </a:tc>
                <a:tc>
                  <a:txBody>
                    <a:bodyPr/>
                    <a:lstStyle/>
                    <a:p>
                      <a:r>
                        <a:rPr lang="tr-TR" dirty="0" smtClean="0"/>
                        <a:t>Antalya</a:t>
                      </a:r>
                      <a:endParaRPr lang="tr-TR" dirty="0"/>
                    </a:p>
                  </a:txBody>
                  <a:tcPr/>
                </a:tc>
                <a:tc>
                  <a:txBody>
                    <a:bodyPr/>
                    <a:lstStyle/>
                    <a:p>
                      <a:r>
                        <a:rPr lang="tr-TR" dirty="0" smtClean="0"/>
                        <a:t>9</a:t>
                      </a:r>
                      <a:endParaRPr lang="tr-TR" dirty="0"/>
                    </a:p>
                  </a:txBody>
                  <a:tcPr/>
                </a:tc>
                <a:extLst>
                  <a:ext uri="{0D108BD9-81ED-4DB2-BD59-A6C34878D82A}">
                    <a16:rowId xmlns:a16="http://schemas.microsoft.com/office/drawing/2014/main" val="840320551"/>
                  </a:ext>
                </a:extLst>
              </a:tr>
              <a:tr h="483581">
                <a:tc>
                  <a:txBody>
                    <a:bodyPr/>
                    <a:lstStyle/>
                    <a:p>
                      <a:r>
                        <a:rPr lang="tr-TR" dirty="0" smtClean="0"/>
                        <a:t>326</a:t>
                      </a:r>
                      <a:endParaRPr lang="tr-TR" dirty="0"/>
                    </a:p>
                  </a:txBody>
                  <a:tcPr/>
                </a:tc>
                <a:tc>
                  <a:txBody>
                    <a:bodyPr/>
                    <a:lstStyle/>
                    <a:p>
                      <a:r>
                        <a:rPr lang="tr-TR" dirty="0" smtClean="0"/>
                        <a:t>İzmir</a:t>
                      </a:r>
                      <a:endParaRPr lang="tr-TR" dirty="0"/>
                    </a:p>
                  </a:txBody>
                  <a:tcPr/>
                </a:tc>
                <a:tc>
                  <a:txBody>
                    <a:bodyPr/>
                    <a:lstStyle/>
                    <a:p>
                      <a:r>
                        <a:rPr lang="tr-TR" dirty="0" smtClean="0"/>
                        <a:t>5</a:t>
                      </a:r>
                      <a:endParaRPr lang="tr-TR" dirty="0"/>
                    </a:p>
                  </a:txBody>
                  <a:tcPr/>
                </a:tc>
                <a:extLst>
                  <a:ext uri="{0D108BD9-81ED-4DB2-BD59-A6C34878D82A}">
                    <a16:rowId xmlns:a16="http://schemas.microsoft.com/office/drawing/2014/main" val="4282208808"/>
                  </a:ext>
                </a:extLst>
              </a:tr>
            </a:tbl>
          </a:graphicData>
        </a:graphic>
      </p:graphicFrame>
    </p:spTree>
    <p:extLst>
      <p:ext uri="{BB962C8B-B14F-4D97-AF65-F5344CB8AC3E}">
        <p14:creationId xmlns:p14="http://schemas.microsoft.com/office/powerpoint/2010/main" val="37874366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591015"/>
            <a:ext cx="10515600" cy="5585948"/>
          </a:xfrm>
        </p:spPr>
        <p:txBody>
          <a:bodyPr>
            <a:normAutofit fontScale="70000" lnSpcReduction="20000"/>
          </a:bodyPr>
          <a:lstStyle/>
          <a:p>
            <a:pPr marL="0" indent="0">
              <a:buNone/>
            </a:pPr>
            <a:r>
              <a:rPr lang="tr-TR" dirty="0" smtClean="0"/>
              <a:t>*Avrupa’da Türkiye’nin yeri 19.sıradadır.</a:t>
            </a:r>
          </a:p>
          <a:p>
            <a:pPr marL="0" indent="0">
              <a:buNone/>
            </a:pPr>
            <a:r>
              <a:rPr lang="tr-TR" dirty="0" smtClean="0"/>
              <a:t>*Avrupa şehir sıralamasında İstanbul 20.sıradadır. Antalya ise 123. sıradadır. İzmir 187.sıradadır.</a:t>
            </a:r>
          </a:p>
          <a:p>
            <a:pPr marL="0" indent="0">
              <a:buNone/>
            </a:pPr>
            <a:r>
              <a:rPr lang="tr-TR" dirty="0" smtClean="0"/>
              <a:t>*Kongre turizminde en büyük pay sahibi olarak ABD görülmektedir.</a:t>
            </a:r>
          </a:p>
          <a:p>
            <a:pPr marL="0" indent="0">
              <a:buNone/>
            </a:pPr>
            <a:r>
              <a:rPr lang="tr-TR" dirty="0" smtClean="0">
                <a:solidFill>
                  <a:srgbClr val="C00000"/>
                </a:solidFill>
              </a:rPr>
              <a:t>Amerikalıların yurtdışına seyahat amaçları;</a:t>
            </a:r>
          </a:p>
          <a:p>
            <a:pPr marL="0" indent="0">
              <a:buNone/>
            </a:pPr>
            <a:r>
              <a:rPr lang="tr-TR" dirty="0" smtClean="0"/>
              <a:t>*İş</a:t>
            </a:r>
          </a:p>
          <a:p>
            <a:pPr marL="0" indent="0">
              <a:buNone/>
            </a:pPr>
            <a:r>
              <a:rPr lang="tr-TR" dirty="0" smtClean="0"/>
              <a:t>*Kongre</a:t>
            </a:r>
          </a:p>
          <a:p>
            <a:pPr marL="0" indent="0">
              <a:buNone/>
            </a:pPr>
            <a:r>
              <a:rPr lang="tr-TR" dirty="0" smtClean="0"/>
              <a:t>*Tatil</a:t>
            </a:r>
          </a:p>
          <a:p>
            <a:pPr marL="0" indent="0">
              <a:buNone/>
            </a:pPr>
            <a:r>
              <a:rPr lang="tr-TR" dirty="0" smtClean="0"/>
              <a:t>*Akraba ziyaretleri</a:t>
            </a:r>
          </a:p>
          <a:p>
            <a:pPr marL="0" indent="0">
              <a:buNone/>
            </a:pPr>
            <a:r>
              <a:rPr lang="tr-TR" dirty="0" smtClean="0"/>
              <a:t>*Arkadaş ziyaretleri</a:t>
            </a:r>
          </a:p>
          <a:p>
            <a:pPr marL="0" indent="0">
              <a:buNone/>
            </a:pPr>
            <a:r>
              <a:rPr lang="tr-TR" dirty="0" smtClean="0"/>
              <a:t>*Çalışma</a:t>
            </a:r>
          </a:p>
          <a:p>
            <a:pPr marL="0" indent="0">
              <a:buNone/>
            </a:pPr>
            <a:r>
              <a:rPr lang="tr-TR" dirty="0" smtClean="0">
                <a:solidFill>
                  <a:srgbClr val="C00000"/>
                </a:solidFill>
              </a:rPr>
              <a:t>Amerikalıların iş seyahatlerinin amaçları</a:t>
            </a:r>
          </a:p>
          <a:p>
            <a:pPr marL="0" indent="0">
              <a:buNone/>
            </a:pPr>
            <a:r>
              <a:rPr lang="tr-TR" dirty="0" smtClean="0"/>
              <a:t>*Konferans, kongre ve ticaret fuarları</a:t>
            </a:r>
          </a:p>
          <a:p>
            <a:pPr marL="0" indent="0">
              <a:buNone/>
            </a:pPr>
            <a:r>
              <a:rPr lang="tr-TR" dirty="0" smtClean="0"/>
              <a:t>*Şirket işleri ve satış toplantıları</a:t>
            </a:r>
          </a:p>
          <a:p>
            <a:pPr marL="0" indent="0">
              <a:buNone/>
            </a:pPr>
            <a:r>
              <a:rPr lang="tr-TR" dirty="0" smtClean="0"/>
              <a:t>*Şu andaki mevcut ve potansiyel müşterilere ulaşmak</a:t>
            </a:r>
          </a:p>
          <a:p>
            <a:pPr marL="0" indent="0">
              <a:buNone/>
            </a:pPr>
            <a:r>
              <a:rPr lang="tr-TR" dirty="0" smtClean="0"/>
              <a:t>*Eğitim toplantıları ve seminerleri</a:t>
            </a:r>
          </a:p>
          <a:p>
            <a:pPr marL="0" indent="0">
              <a:buNone/>
            </a:pPr>
            <a:r>
              <a:rPr lang="tr-TR" dirty="0" smtClean="0"/>
              <a:t>*Diğer sebepler</a:t>
            </a:r>
          </a:p>
          <a:p>
            <a:pPr marL="0" indent="0">
              <a:buNone/>
            </a:pPr>
            <a:endParaRPr lang="tr-TR" dirty="0"/>
          </a:p>
        </p:txBody>
      </p:sp>
    </p:spTree>
    <p:extLst>
      <p:ext uri="{BB962C8B-B14F-4D97-AF65-F5344CB8AC3E}">
        <p14:creationId xmlns:p14="http://schemas.microsoft.com/office/powerpoint/2010/main" val="2134896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568712"/>
            <a:ext cx="10515600" cy="5608251"/>
          </a:xfrm>
        </p:spPr>
        <p:txBody>
          <a:bodyPr/>
          <a:lstStyle/>
          <a:p>
            <a:pPr marL="0" indent="0">
              <a:buNone/>
            </a:pPr>
            <a:r>
              <a:rPr lang="tr-TR" dirty="0" smtClean="0">
                <a:solidFill>
                  <a:srgbClr val="C00000"/>
                </a:solidFill>
              </a:rPr>
              <a:t>Avrupa’da Kongre Turizmi</a:t>
            </a:r>
          </a:p>
          <a:p>
            <a:pPr marL="0" indent="0">
              <a:buNone/>
            </a:pPr>
            <a:r>
              <a:rPr lang="tr-TR" dirty="0" smtClean="0"/>
              <a:t>İspanyollar yeni turistik ürünleri indirimli fiyatlarla farklı insan gruplarına ve ülkelere sunmak için alternatif projeler üretmişlerdir. Bunlar;</a:t>
            </a:r>
          </a:p>
          <a:p>
            <a:pPr marL="0" indent="0">
              <a:buNone/>
            </a:pPr>
            <a:r>
              <a:rPr lang="tr-TR" dirty="0" smtClean="0"/>
              <a:t>*Yaşlılara yönelik turizm türleri</a:t>
            </a:r>
          </a:p>
          <a:p>
            <a:pPr marL="0" indent="0">
              <a:buNone/>
            </a:pPr>
            <a:r>
              <a:rPr lang="tr-TR" dirty="0" smtClean="0"/>
              <a:t>*Kongre turizmi</a:t>
            </a:r>
          </a:p>
          <a:p>
            <a:pPr marL="0" indent="0">
              <a:buNone/>
            </a:pPr>
            <a:r>
              <a:rPr lang="tr-TR" dirty="0" smtClean="0"/>
              <a:t>*Spor ve macera ağırlıklı turizm</a:t>
            </a:r>
          </a:p>
          <a:p>
            <a:pPr marL="0" indent="0">
              <a:buNone/>
            </a:pPr>
            <a:r>
              <a:rPr lang="tr-TR" dirty="0" smtClean="0"/>
              <a:t>*Sağlık turizmi</a:t>
            </a:r>
          </a:p>
          <a:p>
            <a:pPr marL="0" indent="0">
              <a:buNone/>
            </a:pPr>
            <a:r>
              <a:rPr lang="tr-TR" dirty="0" smtClean="0"/>
              <a:t>*Ülke kültürünü yaşayarak öğrenme amaçlı turizm</a:t>
            </a:r>
          </a:p>
          <a:p>
            <a:pPr marL="0" indent="0">
              <a:buNone/>
            </a:pPr>
            <a:r>
              <a:rPr lang="tr-TR" dirty="0" smtClean="0"/>
              <a:t>*Kum, deniz ve güneşe dayalı kitle turizmi yerine münferit rezervasyonlar</a:t>
            </a:r>
            <a:endParaRPr lang="tr-TR" dirty="0"/>
          </a:p>
        </p:txBody>
      </p:sp>
    </p:spTree>
    <p:extLst>
      <p:ext uri="{BB962C8B-B14F-4D97-AF65-F5344CB8AC3E}">
        <p14:creationId xmlns:p14="http://schemas.microsoft.com/office/powerpoint/2010/main" val="27538436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526973"/>
          </a:xfrm>
        </p:spPr>
        <p:txBody>
          <a:bodyPr>
            <a:normAutofit/>
          </a:bodyPr>
          <a:lstStyle/>
          <a:p>
            <a:r>
              <a:rPr lang="tr-TR" sz="2400" dirty="0" smtClean="0">
                <a:solidFill>
                  <a:srgbClr val="C00000"/>
                </a:solidFill>
              </a:rPr>
              <a:t>Kongre turizminde yeni trendler</a:t>
            </a:r>
            <a:endParaRPr lang="tr-TR" sz="2400" dirty="0">
              <a:solidFill>
                <a:srgbClr val="C00000"/>
              </a:solidFill>
            </a:endParaRPr>
          </a:p>
        </p:txBody>
      </p:sp>
      <p:sp>
        <p:nvSpPr>
          <p:cNvPr id="3" name="İçerik Yer Tutucusu 2"/>
          <p:cNvSpPr>
            <a:spLocks noGrp="1"/>
          </p:cNvSpPr>
          <p:nvPr>
            <p:ph idx="1"/>
          </p:nvPr>
        </p:nvSpPr>
        <p:spPr>
          <a:xfrm>
            <a:off x="838200" y="892098"/>
            <a:ext cx="10515600" cy="5284865"/>
          </a:xfrm>
        </p:spPr>
        <p:txBody>
          <a:bodyPr/>
          <a:lstStyle/>
          <a:p>
            <a:pPr marL="0" indent="0">
              <a:buNone/>
            </a:pPr>
            <a:r>
              <a:rPr lang="tr-TR" dirty="0" smtClean="0"/>
              <a:t>1-Müşteri daha fazla teknoloji istemektedir.</a:t>
            </a:r>
          </a:p>
          <a:p>
            <a:pPr marL="0" indent="0">
              <a:buNone/>
            </a:pPr>
            <a:r>
              <a:rPr lang="tr-TR" dirty="0" smtClean="0"/>
              <a:t>2-Ürün tanıtımı azaldı strateji öne geçti.</a:t>
            </a:r>
          </a:p>
          <a:p>
            <a:pPr marL="0" indent="0">
              <a:buNone/>
            </a:pPr>
            <a:r>
              <a:rPr lang="tr-TR" dirty="0" smtClean="0"/>
              <a:t>3-Bütçeler küçüldü, pahalı kongreler istenmemektedir.</a:t>
            </a:r>
          </a:p>
          <a:p>
            <a:pPr marL="0" indent="0">
              <a:buNone/>
            </a:pPr>
            <a:r>
              <a:rPr lang="tr-TR" dirty="0" smtClean="0"/>
              <a:t>4-Salonları doldurmak için cazip fiyatlar.</a:t>
            </a:r>
          </a:p>
          <a:p>
            <a:pPr marL="0" indent="0">
              <a:buNone/>
            </a:pPr>
            <a:r>
              <a:rPr lang="tr-TR" dirty="0" smtClean="0"/>
              <a:t>5-Toplantıların süresi iyice kısaldı.</a:t>
            </a:r>
          </a:p>
          <a:p>
            <a:pPr marL="0" indent="0">
              <a:buNone/>
            </a:pPr>
            <a:r>
              <a:rPr lang="tr-TR" dirty="0" smtClean="0"/>
              <a:t>6-Internet pazarlamanın içine iyice yerleşti.</a:t>
            </a:r>
          </a:p>
          <a:p>
            <a:pPr marL="0" indent="0">
              <a:buNone/>
            </a:pPr>
            <a:r>
              <a:rPr lang="tr-TR" dirty="0" smtClean="0"/>
              <a:t>7-Video-konferans daha da önem kazandı.</a:t>
            </a:r>
            <a:endParaRPr lang="tr-TR" dirty="0"/>
          </a:p>
        </p:txBody>
      </p:sp>
    </p:spTree>
    <p:extLst>
      <p:ext uri="{BB962C8B-B14F-4D97-AF65-F5344CB8AC3E}">
        <p14:creationId xmlns:p14="http://schemas.microsoft.com/office/powerpoint/2010/main" val="18146671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657922"/>
            <a:ext cx="10515600" cy="5519041"/>
          </a:xfrm>
        </p:spPr>
        <p:txBody>
          <a:bodyPr/>
          <a:lstStyle/>
          <a:p>
            <a:pPr marL="0" indent="0">
              <a:buNone/>
            </a:pPr>
            <a:r>
              <a:rPr lang="tr-TR" dirty="0" smtClean="0">
                <a:solidFill>
                  <a:srgbClr val="C00000"/>
                </a:solidFill>
              </a:rPr>
              <a:t>10.Hafta</a:t>
            </a:r>
          </a:p>
          <a:p>
            <a:pPr marL="0" indent="0">
              <a:buNone/>
            </a:pPr>
            <a:r>
              <a:rPr lang="tr-TR" dirty="0" smtClean="0">
                <a:solidFill>
                  <a:srgbClr val="C00000"/>
                </a:solidFill>
              </a:rPr>
              <a:t>-Kongre Turizminde Türkiye’nin İncelenmesi</a:t>
            </a:r>
            <a:endParaRPr lang="tr-TR" dirty="0">
              <a:solidFill>
                <a:srgbClr val="C00000"/>
              </a:solidFill>
            </a:endParaRPr>
          </a:p>
        </p:txBody>
      </p:sp>
    </p:spTree>
    <p:extLst>
      <p:ext uri="{BB962C8B-B14F-4D97-AF65-F5344CB8AC3E}">
        <p14:creationId xmlns:p14="http://schemas.microsoft.com/office/powerpoint/2010/main" val="3094709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635620"/>
            <a:ext cx="10515600" cy="5541343"/>
          </a:xfrm>
        </p:spPr>
        <p:txBody>
          <a:bodyPr/>
          <a:lstStyle/>
          <a:p>
            <a:pPr marL="0" indent="0">
              <a:buNone/>
            </a:pPr>
            <a:r>
              <a:rPr lang="tr-TR" dirty="0" smtClean="0">
                <a:solidFill>
                  <a:srgbClr val="C00000"/>
                </a:solidFill>
              </a:rPr>
              <a:t>Turistik pazarlar 3 grupta toplanır;</a:t>
            </a:r>
          </a:p>
          <a:p>
            <a:pPr marL="0" indent="0">
              <a:buNone/>
            </a:pPr>
            <a:r>
              <a:rPr lang="tr-TR" dirty="0" smtClean="0"/>
              <a:t>1-Tüketici (turist) pazarları</a:t>
            </a:r>
          </a:p>
          <a:p>
            <a:pPr marL="0" indent="0">
              <a:buNone/>
            </a:pPr>
            <a:r>
              <a:rPr lang="tr-TR" dirty="0" smtClean="0"/>
              <a:t>Turistler birçok değişik istek ve amaçla turistik mal veya hizmetleri talep eden kişilerden veya gruplardan oluşur.</a:t>
            </a:r>
          </a:p>
          <a:p>
            <a:pPr marL="0" indent="0">
              <a:buNone/>
            </a:pPr>
            <a:r>
              <a:rPr lang="tr-TR" dirty="0" smtClean="0"/>
              <a:t>2-Endüstriyel pazarlar (aracı işletmeler için)</a:t>
            </a:r>
          </a:p>
          <a:p>
            <a:pPr marL="0" indent="0">
              <a:buNone/>
            </a:pPr>
            <a:r>
              <a:rPr lang="tr-TR" dirty="0" smtClean="0"/>
              <a:t>Bu Pazar turistik mal veya hizmetleri üreterek kazanç elde etmek amacı ile üretim girdileri satın alan turistik işletmelerden oluşur. Tur operatörleri, seyahat acenteleri, araç kiralama şirketleri, kongre organizatörleri vb.</a:t>
            </a:r>
          </a:p>
          <a:p>
            <a:pPr marL="0" indent="0">
              <a:buNone/>
            </a:pPr>
            <a:r>
              <a:rPr lang="tr-TR" dirty="0" smtClean="0"/>
              <a:t>3-Uluslararası pazarlar</a:t>
            </a:r>
          </a:p>
          <a:p>
            <a:pPr marL="0" indent="0">
              <a:buNone/>
            </a:pPr>
            <a:r>
              <a:rPr lang="tr-TR" dirty="0" smtClean="0"/>
              <a:t>Turizm sektöründe yer alan işletmelerin büyük bir bölümü uluslararası pazarlara hitap etmektedirler.</a:t>
            </a:r>
          </a:p>
          <a:p>
            <a:pPr marL="0" indent="0">
              <a:buNone/>
            </a:pPr>
            <a:endParaRPr lang="tr-TR" dirty="0"/>
          </a:p>
        </p:txBody>
      </p:sp>
    </p:spTree>
    <p:extLst>
      <p:ext uri="{BB962C8B-B14F-4D97-AF65-F5344CB8AC3E}">
        <p14:creationId xmlns:p14="http://schemas.microsoft.com/office/powerpoint/2010/main" val="27375994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326251"/>
          </a:xfrm>
        </p:spPr>
        <p:txBody>
          <a:bodyPr>
            <a:normAutofit fontScale="90000"/>
          </a:bodyPr>
          <a:lstStyle/>
          <a:p>
            <a:r>
              <a:rPr lang="tr-TR" sz="2400" dirty="0" smtClean="0">
                <a:solidFill>
                  <a:srgbClr val="C00000"/>
                </a:solidFill>
              </a:rPr>
              <a:t>Kongre turizminde arz analizi ve Türkiye’nin imkanlarının incelenmesi</a:t>
            </a:r>
            <a:endParaRPr lang="tr-TR" sz="2400" dirty="0">
              <a:solidFill>
                <a:srgbClr val="C00000"/>
              </a:solidFill>
            </a:endParaRPr>
          </a:p>
        </p:txBody>
      </p:sp>
      <p:sp>
        <p:nvSpPr>
          <p:cNvPr id="3" name="İçerik Yer Tutucusu 2"/>
          <p:cNvSpPr>
            <a:spLocks noGrp="1"/>
          </p:cNvSpPr>
          <p:nvPr>
            <p:ph idx="1"/>
          </p:nvPr>
        </p:nvSpPr>
        <p:spPr>
          <a:xfrm>
            <a:off x="838200" y="691376"/>
            <a:ext cx="10515600" cy="5675970"/>
          </a:xfrm>
        </p:spPr>
        <p:txBody>
          <a:bodyPr>
            <a:normAutofit lnSpcReduction="10000"/>
          </a:bodyPr>
          <a:lstStyle/>
          <a:p>
            <a:pPr marL="0" indent="0">
              <a:buNone/>
            </a:pPr>
            <a:r>
              <a:rPr lang="tr-TR" dirty="0" smtClean="0">
                <a:solidFill>
                  <a:srgbClr val="C00000"/>
                </a:solidFill>
              </a:rPr>
              <a:t>Turistik ürünü oluşturan unsurlar</a:t>
            </a:r>
          </a:p>
          <a:p>
            <a:pPr marL="0" indent="0">
              <a:buNone/>
            </a:pPr>
            <a:r>
              <a:rPr lang="tr-TR" dirty="0" smtClean="0"/>
              <a:t>1-Çekicilik</a:t>
            </a:r>
          </a:p>
          <a:p>
            <a:pPr marL="0" indent="0">
              <a:buNone/>
            </a:pPr>
            <a:r>
              <a:rPr lang="tr-TR" dirty="0" smtClean="0"/>
              <a:t>2-Turizm hizmet işletmeleri imkanları</a:t>
            </a:r>
          </a:p>
          <a:p>
            <a:pPr marL="0" indent="0">
              <a:buNone/>
            </a:pPr>
            <a:r>
              <a:rPr lang="tr-TR" dirty="0" smtClean="0"/>
              <a:t>3-Ulaşılabilirlik</a:t>
            </a:r>
          </a:p>
          <a:p>
            <a:pPr marL="0" indent="0">
              <a:buNone/>
            </a:pPr>
            <a:r>
              <a:rPr lang="tr-TR" dirty="0" smtClean="0"/>
              <a:t>4-Özel hizmet sunan mekan ve birlikler (Kongre merkezleri, sergi salonları, toplantı salonları, kongre büroları, organizatörler, kongre merkezi pazarlayan kuruluşlar vb.)</a:t>
            </a:r>
          </a:p>
          <a:p>
            <a:pPr marL="0" indent="0">
              <a:buNone/>
            </a:pPr>
            <a:r>
              <a:rPr lang="tr-TR" dirty="0" smtClean="0">
                <a:solidFill>
                  <a:srgbClr val="C00000"/>
                </a:solidFill>
              </a:rPr>
              <a:t>A-Doğal faktörler</a:t>
            </a:r>
          </a:p>
          <a:p>
            <a:pPr marL="0" indent="0">
              <a:buNone/>
            </a:pPr>
            <a:r>
              <a:rPr lang="tr-TR" dirty="0" smtClean="0"/>
              <a:t>1-Coğrafi konum</a:t>
            </a:r>
          </a:p>
          <a:p>
            <a:pPr marL="0" indent="0">
              <a:buNone/>
            </a:pPr>
            <a:r>
              <a:rPr lang="tr-TR" dirty="0" smtClean="0"/>
              <a:t>2-İklim</a:t>
            </a:r>
          </a:p>
          <a:p>
            <a:pPr marL="0" indent="0">
              <a:buNone/>
            </a:pPr>
            <a:r>
              <a:rPr lang="tr-TR" dirty="0" smtClean="0"/>
              <a:t>3-Doğal ve tarihi çekicilikler</a:t>
            </a:r>
          </a:p>
          <a:p>
            <a:pPr marL="0" indent="0">
              <a:buNone/>
            </a:pPr>
            <a:r>
              <a:rPr lang="tr-TR" dirty="0" smtClean="0"/>
              <a:t> </a:t>
            </a:r>
            <a:endParaRPr lang="tr-TR" dirty="0"/>
          </a:p>
        </p:txBody>
      </p:sp>
    </p:spTree>
    <p:extLst>
      <p:ext uri="{BB962C8B-B14F-4D97-AF65-F5344CB8AC3E}">
        <p14:creationId xmlns:p14="http://schemas.microsoft.com/office/powerpoint/2010/main" val="7218495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591014"/>
            <a:ext cx="10515600" cy="5977053"/>
          </a:xfrm>
        </p:spPr>
        <p:txBody>
          <a:bodyPr>
            <a:normAutofit fontScale="47500" lnSpcReduction="20000"/>
          </a:bodyPr>
          <a:lstStyle/>
          <a:p>
            <a:pPr marL="0" indent="0">
              <a:buNone/>
            </a:pPr>
            <a:r>
              <a:rPr lang="tr-TR" dirty="0">
                <a:solidFill>
                  <a:srgbClr val="C00000"/>
                </a:solidFill>
              </a:rPr>
              <a:t>B-</a:t>
            </a:r>
            <a:r>
              <a:rPr lang="tr-TR" dirty="0" err="1">
                <a:solidFill>
                  <a:srgbClr val="C00000"/>
                </a:solidFill>
              </a:rPr>
              <a:t>Sektörel</a:t>
            </a:r>
            <a:r>
              <a:rPr lang="tr-TR" dirty="0">
                <a:solidFill>
                  <a:srgbClr val="C00000"/>
                </a:solidFill>
              </a:rPr>
              <a:t> faktörler</a:t>
            </a:r>
          </a:p>
          <a:p>
            <a:pPr marL="0" indent="0">
              <a:buNone/>
            </a:pPr>
            <a:r>
              <a:rPr lang="tr-TR" dirty="0"/>
              <a:t>1-Ulaşım</a:t>
            </a:r>
          </a:p>
          <a:p>
            <a:pPr marL="0" indent="0">
              <a:buNone/>
            </a:pPr>
            <a:r>
              <a:rPr lang="tr-TR" dirty="0"/>
              <a:t>Kişiler seyahate çıkmaya karar verdiklerinde şu değişkenlere dikkat ederler;</a:t>
            </a:r>
          </a:p>
          <a:p>
            <a:pPr marL="0" indent="0">
              <a:buNone/>
            </a:pPr>
            <a:r>
              <a:rPr lang="tr-TR" dirty="0"/>
              <a:t>*Maliyet</a:t>
            </a:r>
          </a:p>
          <a:p>
            <a:pPr marL="0" indent="0">
              <a:buNone/>
            </a:pPr>
            <a:r>
              <a:rPr lang="tr-TR" dirty="0"/>
              <a:t>*Uzaklık</a:t>
            </a:r>
          </a:p>
          <a:p>
            <a:pPr marL="0" indent="0">
              <a:buNone/>
            </a:pPr>
            <a:r>
              <a:rPr lang="tr-TR" dirty="0"/>
              <a:t>*Seyahat zevkleri ve deneyim</a:t>
            </a:r>
          </a:p>
          <a:p>
            <a:pPr marL="0" indent="0">
              <a:buNone/>
            </a:pPr>
            <a:r>
              <a:rPr lang="tr-TR" dirty="0"/>
              <a:t>*Gelir</a:t>
            </a:r>
          </a:p>
          <a:p>
            <a:pPr marL="0" indent="0">
              <a:buNone/>
            </a:pPr>
            <a:r>
              <a:rPr lang="tr-TR" dirty="0"/>
              <a:t>*Zaman kaybı</a:t>
            </a:r>
          </a:p>
          <a:p>
            <a:pPr marL="0" indent="0">
              <a:buNone/>
            </a:pPr>
            <a:r>
              <a:rPr lang="tr-TR" dirty="0"/>
              <a:t>2-Konaklama imkanları</a:t>
            </a:r>
          </a:p>
          <a:p>
            <a:pPr marL="0" indent="0">
              <a:buNone/>
            </a:pPr>
            <a:r>
              <a:rPr lang="tr-TR" dirty="0"/>
              <a:t>3-Seyahat </a:t>
            </a:r>
            <a:r>
              <a:rPr lang="tr-TR" dirty="0" err="1"/>
              <a:t>acentaları</a:t>
            </a:r>
            <a:endParaRPr lang="tr-TR" dirty="0"/>
          </a:p>
          <a:p>
            <a:pPr marL="0" indent="0">
              <a:buNone/>
            </a:pPr>
            <a:r>
              <a:rPr lang="tr-TR" dirty="0"/>
              <a:t>4-Rekreasyon imkanları</a:t>
            </a:r>
          </a:p>
          <a:p>
            <a:pPr marL="0" indent="0">
              <a:buNone/>
            </a:pPr>
            <a:endParaRPr lang="tr-TR" dirty="0" smtClean="0"/>
          </a:p>
          <a:p>
            <a:pPr marL="0" indent="0">
              <a:buNone/>
            </a:pPr>
            <a:r>
              <a:rPr lang="tr-TR" dirty="0" smtClean="0">
                <a:solidFill>
                  <a:srgbClr val="C00000"/>
                </a:solidFill>
              </a:rPr>
              <a:t>Kongre turizmine katılanların konaklama tercihleri;</a:t>
            </a:r>
          </a:p>
          <a:p>
            <a:pPr marL="0" indent="0">
              <a:buNone/>
            </a:pPr>
            <a:r>
              <a:rPr lang="tr-TR" dirty="0" smtClean="0"/>
              <a:t>A-Diğer kıtalardan gelen katılımcılar</a:t>
            </a:r>
          </a:p>
          <a:p>
            <a:pPr marL="0" indent="0">
              <a:buNone/>
            </a:pPr>
            <a:r>
              <a:rPr lang="tr-TR" dirty="0" smtClean="0"/>
              <a:t>*Tercihleri lüks ve 1.sınıf otellerdir.</a:t>
            </a:r>
          </a:p>
          <a:p>
            <a:pPr marL="0" indent="0">
              <a:buNone/>
            </a:pPr>
            <a:r>
              <a:rPr lang="tr-TR" dirty="0" smtClean="0"/>
              <a:t>*%80 tek kişilik odalar , eşleri ile gelenler ise çift kişilik odaları tercih ederler</a:t>
            </a:r>
          </a:p>
          <a:p>
            <a:pPr marL="0" indent="0">
              <a:buNone/>
            </a:pPr>
            <a:r>
              <a:rPr lang="tr-TR" dirty="0" smtClean="0"/>
              <a:t>B-Aynı kıtadaki bir başka ülkeden gelen katılımcılar</a:t>
            </a:r>
          </a:p>
          <a:p>
            <a:pPr marL="0" indent="0">
              <a:buNone/>
            </a:pPr>
            <a:r>
              <a:rPr lang="tr-TR" dirty="0" smtClean="0"/>
              <a:t>*Tercihleri 1. ve orta sınıf oteller</a:t>
            </a:r>
          </a:p>
          <a:p>
            <a:pPr marL="0" indent="0">
              <a:buNone/>
            </a:pPr>
            <a:r>
              <a:rPr lang="tr-TR" dirty="0" smtClean="0"/>
              <a:t>*Ortalama %85-90 tek kişilik odalar</a:t>
            </a:r>
          </a:p>
          <a:p>
            <a:pPr marL="0" indent="0">
              <a:buNone/>
            </a:pPr>
            <a:r>
              <a:rPr lang="tr-TR" dirty="0" smtClean="0"/>
              <a:t>C-Kendi ülkesinden katılan katılımcılar</a:t>
            </a:r>
          </a:p>
          <a:p>
            <a:pPr marL="0" indent="0">
              <a:buNone/>
            </a:pPr>
            <a:r>
              <a:rPr lang="tr-TR" dirty="0" smtClean="0"/>
              <a:t>*Çoğunlukla orta sınıf oteller(2 ve 3 yıldızlı oteller)</a:t>
            </a:r>
          </a:p>
          <a:p>
            <a:pPr marL="0" indent="0">
              <a:buNone/>
            </a:pPr>
            <a:r>
              <a:rPr lang="tr-TR" dirty="0" smtClean="0"/>
              <a:t>*tek kişilik odalar</a:t>
            </a:r>
            <a:endParaRPr lang="tr-TR" dirty="0"/>
          </a:p>
        </p:txBody>
      </p:sp>
    </p:spTree>
    <p:extLst>
      <p:ext uri="{BB962C8B-B14F-4D97-AF65-F5344CB8AC3E}">
        <p14:creationId xmlns:p14="http://schemas.microsoft.com/office/powerpoint/2010/main" val="41831977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591015"/>
            <a:ext cx="10515600" cy="5887844"/>
          </a:xfrm>
        </p:spPr>
        <p:txBody>
          <a:bodyPr>
            <a:normAutofit fontScale="77500" lnSpcReduction="20000"/>
          </a:bodyPr>
          <a:lstStyle/>
          <a:p>
            <a:pPr marL="0" indent="0">
              <a:buNone/>
            </a:pPr>
            <a:r>
              <a:rPr lang="tr-TR" dirty="0" smtClean="0"/>
              <a:t>Türkiye’de aktivite ve animasyon alanları</a:t>
            </a:r>
          </a:p>
          <a:p>
            <a:pPr marL="0" indent="0">
              <a:buNone/>
            </a:pPr>
            <a:r>
              <a:rPr lang="tr-TR" dirty="0" smtClean="0"/>
              <a:t>1-Deniz aktiviteleri</a:t>
            </a:r>
          </a:p>
          <a:p>
            <a:pPr marL="0" indent="0">
              <a:buNone/>
            </a:pPr>
            <a:r>
              <a:rPr lang="tr-TR" dirty="0" smtClean="0"/>
              <a:t>*Yat, bot gezileri</a:t>
            </a:r>
          </a:p>
          <a:p>
            <a:pPr marL="0" indent="0">
              <a:buNone/>
            </a:pPr>
            <a:r>
              <a:rPr lang="tr-TR" dirty="0" smtClean="0"/>
              <a:t>*Gece deniz eğlenceleri</a:t>
            </a:r>
          </a:p>
          <a:p>
            <a:pPr marL="0" indent="0">
              <a:buNone/>
            </a:pPr>
            <a:r>
              <a:rPr lang="tr-TR" dirty="0" smtClean="0"/>
              <a:t>*Su kayağı, sörf</a:t>
            </a:r>
          </a:p>
          <a:p>
            <a:pPr marL="0" indent="0">
              <a:buNone/>
            </a:pPr>
            <a:r>
              <a:rPr lang="tr-TR" dirty="0" smtClean="0"/>
              <a:t>*Sürat motoru</a:t>
            </a:r>
          </a:p>
          <a:p>
            <a:pPr marL="0" indent="0">
              <a:buNone/>
            </a:pPr>
            <a:r>
              <a:rPr lang="tr-TR" dirty="0" smtClean="0"/>
              <a:t>*Balık avı</a:t>
            </a:r>
          </a:p>
          <a:p>
            <a:pPr marL="0" indent="0">
              <a:buNone/>
            </a:pPr>
            <a:r>
              <a:rPr lang="tr-TR" dirty="0" smtClean="0"/>
              <a:t>*Yelken</a:t>
            </a:r>
          </a:p>
          <a:p>
            <a:pPr marL="0" indent="0">
              <a:buNone/>
            </a:pPr>
            <a:r>
              <a:rPr lang="tr-TR" dirty="0" smtClean="0"/>
              <a:t>*Dalma</a:t>
            </a:r>
          </a:p>
          <a:p>
            <a:pPr marL="0" indent="0">
              <a:buNone/>
            </a:pPr>
            <a:r>
              <a:rPr lang="tr-TR" dirty="0" smtClean="0"/>
              <a:t>2-Kara aktiviteleri</a:t>
            </a:r>
          </a:p>
          <a:p>
            <a:pPr marL="0" indent="0">
              <a:buNone/>
            </a:pPr>
            <a:r>
              <a:rPr lang="tr-TR" dirty="0" smtClean="0"/>
              <a:t>*Tenis, atlı spor, fayton, golf, bisiklet turları, köy gezileri, yetenek yarışmaları , alışveriş gezileri</a:t>
            </a:r>
          </a:p>
          <a:p>
            <a:pPr marL="0" indent="0">
              <a:buNone/>
            </a:pPr>
            <a:r>
              <a:rPr lang="tr-TR" dirty="0" smtClean="0"/>
              <a:t>3-Sağlıklı yaşam aktiviteleri</a:t>
            </a:r>
          </a:p>
          <a:p>
            <a:pPr marL="0" indent="0">
              <a:buNone/>
            </a:pPr>
            <a:r>
              <a:rPr lang="tr-TR" dirty="0" smtClean="0"/>
              <a:t>*Masaj, sauna, Türk hamamı, jimnastik, yoga, futbol, basketbol, voleybol vb.</a:t>
            </a:r>
          </a:p>
          <a:p>
            <a:pPr marL="0" indent="0">
              <a:buNone/>
            </a:pPr>
            <a:r>
              <a:rPr lang="tr-TR" dirty="0" smtClean="0"/>
              <a:t>4-Gece aktiviteleri</a:t>
            </a:r>
          </a:p>
          <a:p>
            <a:pPr marL="0" indent="0">
              <a:buNone/>
            </a:pPr>
            <a:r>
              <a:rPr lang="tr-TR" dirty="0" smtClean="0"/>
              <a:t>*Türk geceleri, balo, özel yemek geceleri, defile, güzellik yarışmaları, içki partileri, müzik geceleri ve yarışmaları, konser, folklor, tiyatro vb.</a:t>
            </a:r>
            <a:endParaRPr lang="tr-TR" dirty="0"/>
          </a:p>
        </p:txBody>
      </p:sp>
    </p:spTree>
    <p:extLst>
      <p:ext uri="{BB962C8B-B14F-4D97-AF65-F5344CB8AC3E}">
        <p14:creationId xmlns:p14="http://schemas.microsoft.com/office/powerpoint/2010/main" val="35945393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579863"/>
            <a:ext cx="10515600" cy="5597100"/>
          </a:xfrm>
        </p:spPr>
        <p:txBody>
          <a:bodyPr>
            <a:normAutofit fontScale="55000" lnSpcReduction="20000"/>
          </a:bodyPr>
          <a:lstStyle/>
          <a:p>
            <a:pPr marL="0" indent="0">
              <a:buNone/>
            </a:pPr>
            <a:r>
              <a:rPr lang="tr-TR" dirty="0" smtClean="0">
                <a:solidFill>
                  <a:srgbClr val="C00000"/>
                </a:solidFill>
              </a:rPr>
              <a:t>C-Özel </a:t>
            </a:r>
            <a:r>
              <a:rPr lang="tr-TR" dirty="0" err="1" smtClean="0">
                <a:solidFill>
                  <a:srgbClr val="C00000"/>
                </a:solidFill>
              </a:rPr>
              <a:t>sektörel</a:t>
            </a:r>
            <a:r>
              <a:rPr lang="tr-TR" dirty="0" smtClean="0">
                <a:solidFill>
                  <a:srgbClr val="C00000"/>
                </a:solidFill>
              </a:rPr>
              <a:t> faktörler</a:t>
            </a:r>
          </a:p>
          <a:p>
            <a:pPr marL="0" indent="0">
              <a:buNone/>
            </a:pPr>
            <a:r>
              <a:rPr lang="tr-TR" dirty="0" smtClean="0"/>
              <a:t>1-Kongre merkezleri</a:t>
            </a:r>
          </a:p>
          <a:p>
            <a:pPr marL="0" indent="0">
              <a:buNone/>
            </a:pPr>
            <a:r>
              <a:rPr lang="tr-TR" dirty="0" smtClean="0"/>
              <a:t>*Kongre merkezlerinin önemi ve gelişimi</a:t>
            </a:r>
          </a:p>
          <a:p>
            <a:pPr marL="0" indent="0">
              <a:buNone/>
            </a:pPr>
            <a:r>
              <a:rPr lang="tr-TR" dirty="0" smtClean="0"/>
              <a:t>*Kongre merkezlerinin kuruluş yeri seçimi</a:t>
            </a:r>
          </a:p>
          <a:p>
            <a:pPr marL="0" indent="0">
              <a:buNone/>
            </a:pPr>
            <a:r>
              <a:rPr lang="tr-TR" dirty="0" smtClean="0"/>
              <a:t>*Kongre merkezlerinin planlanması</a:t>
            </a:r>
          </a:p>
          <a:p>
            <a:pPr marL="0" indent="0">
              <a:buNone/>
            </a:pPr>
            <a:r>
              <a:rPr lang="tr-TR" dirty="0" smtClean="0"/>
              <a:t>Kongre merkezlerinin planlamasında dikkat edilmesi gereken hususlar;</a:t>
            </a:r>
          </a:p>
          <a:p>
            <a:pPr marL="0" indent="0">
              <a:buNone/>
            </a:pPr>
            <a:r>
              <a:rPr lang="tr-TR" dirty="0" smtClean="0"/>
              <a:t>1-Genel şartlar</a:t>
            </a:r>
          </a:p>
          <a:p>
            <a:pPr marL="0" indent="0">
              <a:buNone/>
            </a:pPr>
            <a:r>
              <a:rPr lang="tr-TR" dirty="0" smtClean="0"/>
              <a:t>2-Güvenlik</a:t>
            </a:r>
          </a:p>
          <a:p>
            <a:pPr marL="0" indent="0">
              <a:buNone/>
            </a:pPr>
            <a:r>
              <a:rPr lang="tr-TR" dirty="0" smtClean="0"/>
              <a:t>3-Giriş salonu</a:t>
            </a:r>
          </a:p>
          <a:p>
            <a:pPr marL="0" indent="0">
              <a:buNone/>
            </a:pPr>
            <a:r>
              <a:rPr lang="tr-TR" dirty="0" smtClean="0"/>
              <a:t>4-Toplantı odaları</a:t>
            </a:r>
          </a:p>
          <a:p>
            <a:pPr marL="0" indent="0">
              <a:buNone/>
            </a:pPr>
            <a:r>
              <a:rPr lang="tr-TR" dirty="0" smtClean="0"/>
              <a:t>5-Çalışma grupları odaları</a:t>
            </a:r>
          </a:p>
          <a:p>
            <a:pPr marL="0" indent="0">
              <a:buNone/>
            </a:pPr>
            <a:r>
              <a:rPr lang="tr-TR" dirty="0" smtClean="0"/>
              <a:t>6-Ofisler, konuşmacı ve giyinme odaları</a:t>
            </a:r>
          </a:p>
          <a:p>
            <a:pPr marL="0" indent="0">
              <a:buNone/>
            </a:pPr>
            <a:r>
              <a:rPr lang="tr-TR" dirty="0" smtClean="0"/>
              <a:t>7-Toplantı salonu yerleşimi</a:t>
            </a:r>
          </a:p>
          <a:p>
            <a:pPr marL="0" indent="0">
              <a:buNone/>
            </a:pPr>
            <a:r>
              <a:rPr lang="tr-TR" dirty="0" smtClean="0"/>
              <a:t>8-Sergi alanları</a:t>
            </a:r>
          </a:p>
          <a:p>
            <a:pPr marL="0" indent="0">
              <a:buNone/>
            </a:pPr>
            <a:r>
              <a:rPr lang="tr-TR" dirty="0" smtClean="0"/>
              <a:t>9-Basın ve stüdyo imkanları</a:t>
            </a:r>
          </a:p>
          <a:p>
            <a:pPr marL="0" indent="0">
              <a:buNone/>
            </a:pPr>
            <a:r>
              <a:rPr lang="tr-TR" dirty="0" smtClean="0"/>
              <a:t>10-Catering hizmetleri</a:t>
            </a:r>
          </a:p>
          <a:p>
            <a:pPr marL="0" indent="0">
              <a:buNone/>
            </a:pPr>
            <a:r>
              <a:rPr lang="tr-TR" dirty="0" smtClean="0"/>
              <a:t>11-Yön levhaları</a:t>
            </a:r>
          </a:p>
          <a:p>
            <a:pPr marL="0" indent="0">
              <a:buNone/>
            </a:pPr>
            <a:r>
              <a:rPr lang="tr-TR" dirty="0" smtClean="0"/>
              <a:t>12-Diğer bölümler</a:t>
            </a:r>
          </a:p>
          <a:p>
            <a:pPr marL="0" indent="0">
              <a:buNone/>
            </a:pPr>
            <a:r>
              <a:rPr lang="tr-TR" dirty="0" smtClean="0"/>
              <a:t>-Vestiyer, tuvalet, tesis içi yollar, engelli girişleri, otopark, güvenlik vb.</a:t>
            </a:r>
            <a:endParaRPr lang="tr-TR" dirty="0"/>
          </a:p>
        </p:txBody>
      </p:sp>
    </p:spTree>
    <p:extLst>
      <p:ext uri="{BB962C8B-B14F-4D97-AF65-F5344CB8AC3E}">
        <p14:creationId xmlns:p14="http://schemas.microsoft.com/office/powerpoint/2010/main" val="28687198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367990"/>
            <a:ext cx="10515600" cy="5808973"/>
          </a:xfrm>
        </p:spPr>
        <p:txBody>
          <a:bodyPr/>
          <a:lstStyle/>
          <a:p>
            <a:pPr marL="0" indent="0">
              <a:buNone/>
            </a:pPr>
            <a:r>
              <a:rPr lang="tr-TR" dirty="0" smtClean="0">
                <a:solidFill>
                  <a:srgbClr val="C00000"/>
                </a:solidFill>
              </a:rPr>
              <a:t>Kongre merkezlerinin olumlu ve olumsuz yanları</a:t>
            </a:r>
          </a:p>
          <a:p>
            <a:pPr marL="0" indent="0">
              <a:buNone/>
            </a:pPr>
            <a:endParaRPr lang="tr-TR" dirty="0"/>
          </a:p>
        </p:txBody>
      </p:sp>
      <p:graphicFrame>
        <p:nvGraphicFramePr>
          <p:cNvPr id="5" name="Tablo 4"/>
          <p:cNvGraphicFramePr>
            <a:graphicFrameLocks noGrp="1"/>
          </p:cNvGraphicFramePr>
          <p:nvPr>
            <p:extLst>
              <p:ext uri="{D42A27DB-BD31-4B8C-83A1-F6EECF244321}">
                <p14:modId xmlns:p14="http://schemas.microsoft.com/office/powerpoint/2010/main" val="3423848744"/>
              </p:ext>
            </p:extLst>
          </p:nvPr>
        </p:nvGraphicFramePr>
        <p:xfrm>
          <a:off x="1028388" y="869794"/>
          <a:ext cx="8450148" cy="3657600"/>
        </p:xfrm>
        <a:graphic>
          <a:graphicData uri="http://schemas.openxmlformats.org/drawingml/2006/table">
            <a:tbl>
              <a:tblPr firstRow="1" bandRow="1">
                <a:tableStyleId>{5940675A-B579-460E-94D1-54222C63F5DA}</a:tableStyleId>
              </a:tblPr>
              <a:tblGrid>
                <a:gridCol w="4225074">
                  <a:extLst>
                    <a:ext uri="{9D8B030D-6E8A-4147-A177-3AD203B41FA5}">
                      <a16:colId xmlns:a16="http://schemas.microsoft.com/office/drawing/2014/main" val="3416772282"/>
                    </a:ext>
                  </a:extLst>
                </a:gridCol>
                <a:gridCol w="4225074">
                  <a:extLst>
                    <a:ext uri="{9D8B030D-6E8A-4147-A177-3AD203B41FA5}">
                      <a16:colId xmlns:a16="http://schemas.microsoft.com/office/drawing/2014/main" val="3902174577"/>
                    </a:ext>
                  </a:extLst>
                </a:gridCol>
              </a:tblGrid>
              <a:tr h="358057">
                <a:tc>
                  <a:txBody>
                    <a:bodyPr/>
                    <a:lstStyle/>
                    <a:p>
                      <a:r>
                        <a:rPr lang="tr-TR" dirty="0" smtClean="0"/>
                        <a:t>Olumlu yanları</a:t>
                      </a:r>
                      <a:endParaRPr lang="tr-TR" dirty="0"/>
                    </a:p>
                  </a:txBody>
                  <a:tcPr/>
                </a:tc>
                <a:tc>
                  <a:txBody>
                    <a:bodyPr/>
                    <a:lstStyle/>
                    <a:p>
                      <a:r>
                        <a:rPr lang="tr-TR" dirty="0" smtClean="0"/>
                        <a:t>Olumsuz yanları</a:t>
                      </a:r>
                      <a:endParaRPr lang="tr-TR" dirty="0"/>
                    </a:p>
                  </a:txBody>
                  <a:tcPr/>
                </a:tc>
                <a:extLst>
                  <a:ext uri="{0D108BD9-81ED-4DB2-BD59-A6C34878D82A}">
                    <a16:rowId xmlns:a16="http://schemas.microsoft.com/office/drawing/2014/main" val="1754436062"/>
                  </a:ext>
                </a:extLst>
              </a:tr>
              <a:tr h="358057">
                <a:tc>
                  <a:txBody>
                    <a:bodyPr/>
                    <a:lstStyle/>
                    <a:p>
                      <a:r>
                        <a:rPr lang="tr-TR" dirty="0" smtClean="0"/>
                        <a:t>Delegelerin yüksek miktardaki harcamaları</a:t>
                      </a:r>
                      <a:endParaRPr lang="tr-TR" dirty="0"/>
                    </a:p>
                  </a:txBody>
                  <a:tcPr/>
                </a:tc>
                <a:tc>
                  <a:txBody>
                    <a:bodyPr/>
                    <a:lstStyle/>
                    <a:p>
                      <a:r>
                        <a:rPr lang="tr-TR" dirty="0" smtClean="0"/>
                        <a:t>Yüksek geliştirme maliyetleri</a:t>
                      </a:r>
                      <a:endParaRPr lang="tr-TR" dirty="0"/>
                    </a:p>
                  </a:txBody>
                  <a:tcPr/>
                </a:tc>
                <a:extLst>
                  <a:ext uri="{0D108BD9-81ED-4DB2-BD59-A6C34878D82A}">
                    <a16:rowId xmlns:a16="http://schemas.microsoft.com/office/drawing/2014/main" val="4087336147"/>
                  </a:ext>
                </a:extLst>
              </a:tr>
              <a:tr h="358057">
                <a:tc>
                  <a:txBody>
                    <a:bodyPr/>
                    <a:lstStyle/>
                    <a:p>
                      <a:r>
                        <a:rPr lang="tr-TR" dirty="0" smtClean="0"/>
                        <a:t>İstihdam artışı</a:t>
                      </a:r>
                      <a:endParaRPr lang="tr-TR" dirty="0"/>
                    </a:p>
                  </a:txBody>
                  <a:tcPr/>
                </a:tc>
                <a:tc>
                  <a:txBody>
                    <a:bodyPr/>
                    <a:lstStyle/>
                    <a:p>
                      <a:r>
                        <a:rPr lang="tr-TR" dirty="0" smtClean="0"/>
                        <a:t>Yüksek kredi maliyetleri</a:t>
                      </a:r>
                      <a:endParaRPr lang="tr-TR" dirty="0"/>
                    </a:p>
                  </a:txBody>
                  <a:tcPr/>
                </a:tc>
                <a:extLst>
                  <a:ext uri="{0D108BD9-81ED-4DB2-BD59-A6C34878D82A}">
                    <a16:rowId xmlns:a16="http://schemas.microsoft.com/office/drawing/2014/main" val="3751380733"/>
                  </a:ext>
                </a:extLst>
              </a:tr>
              <a:tr h="358057">
                <a:tc>
                  <a:txBody>
                    <a:bodyPr/>
                    <a:lstStyle/>
                    <a:p>
                      <a:r>
                        <a:rPr lang="tr-TR" dirty="0" smtClean="0"/>
                        <a:t>Şehir imajının gelişmesi</a:t>
                      </a:r>
                      <a:endParaRPr lang="tr-TR" dirty="0"/>
                    </a:p>
                  </a:txBody>
                  <a:tcPr/>
                </a:tc>
                <a:tc>
                  <a:txBody>
                    <a:bodyPr/>
                    <a:lstStyle/>
                    <a:p>
                      <a:r>
                        <a:rPr lang="tr-TR" dirty="0" smtClean="0"/>
                        <a:t>İşletme zararları</a:t>
                      </a:r>
                      <a:endParaRPr lang="tr-TR" dirty="0"/>
                    </a:p>
                  </a:txBody>
                  <a:tcPr/>
                </a:tc>
                <a:extLst>
                  <a:ext uri="{0D108BD9-81ED-4DB2-BD59-A6C34878D82A}">
                    <a16:rowId xmlns:a16="http://schemas.microsoft.com/office/drawing/2014/main" val="3125158061"/>
                  </a:ext>
                </a:extLst>
              </a:tr>
              <a:tr h="358057">
                <a:tc>
                  <a:txBody>
                    <a:bodyPr/>
                    <a:lstStyle/>
                    <a:p>
                      <a:r>
                        <a:rPr lang="tr-TR" dirty="0" smtClean="0"/>
                        <a:t>Şehir halkının kullanabileceği yeni tesisler</a:t>
                      </a:r>
                      <a:endParaRPr lang="tr-TR" dirty="0"/>
                    </a:p>
                  </a:txBody>
                  <a:tcPr/>
                </a:tc>
                <a:tc>
                  <a:txBody>
                    <a:bodyPr/>
                    <a:lstStyle/>
                    <a:p>
                      <a:r>
                        <a:rPr lang="tr-TR" dirty="0" smtClean="0"/>
                        <a:t>Alt yapı maliyetleri</a:t>
                      </a:r>
                      <a:endParaRPr lang="tr-TR" dirty="0"/>
                    </a:p>
                  </a:txBody>
                  <a:tcPr/>
                </a:tc>
                <a:extLst>
                  <a:ext uri="{0D108BD9-81ED-4DB2-BD59-A6C34878D82A}">
                    <a16:rowId xmlns:a16="http://schemas.microsoft.com/office/drawing/2014/main" val="3184419606"/>
                  </a:ext>
                </a:extLst>
              </a:tr>
              <a:tr h="358057">
                <a:tc>
                  <a:txBody>
                    <a:bodyPr/>
                    <a:lstStyle/>
                    <a:p>
                      <a:r>
                        <a:rPr lang="tr-TR" dirty="0" smtClean="0"/>
                        <a:t>Geri kalmış alanların yeniden gelişmesi</a:t>
                      </a:r>
                      <a:endParaRPr lang="tr-TR" dirty="0"/>
                    </a:p>
                  </a:txBody>
                  <a:tcPr/>
                </a:tc>
                <a:tc>
                  <a:txBody>
                    <a:bodyPr/>
                    <a:lstStyle/>
                    <a:p>
                      <a:r>
                        <a:rPr lang="tr-TR" dirty="0" smtClean="0"/>
                        <a:t>Fırsat maliyetleri</a:t>
                      </a:r>
                      <a:endParaRPr lang="tr-TR" dirty="0"/>
                    </a:p>
                  </a:txBody>
                  <a:tcPr/>
                </a:tc>
                <a:extLst>
                  <a:ext uri="{0D108BD9-81ED-4DB2-BD59-A6C34878D82A}">
                    <a16:rowId xmlns:a16="http://schemas.microsoft.com/office/drawing/2014/main" val="1774791905"/>
                  </a:ext>
                </a:extLst>
              </a:tr>
              <a:tr h="358057">
                <a:tc>
                  <a:txBody>
                    <a:bodyPr/>
                    <a:lstStyle/>
                    <a:p>
                      <a:r>
                        <a:rPr lang="tr-TR" dirty="0" smtClean="0"/>
                        <a:t>İkinci dereceden ekonomik etkinlik</a:t>
                      </a:r>
                      <a:endParaRPr lang="tr-TR" dirty="0"/>
                    </a:p>
                  </a:txBody>
                  <a:tcPr/>
                </a:tc>
                <a:tc>
                  <a:txBody>
                    <a:bodyPr/>
                    <a:lstStyle/>
                    <a:p>
                      <a:r>
                        <a:rPr lang="tr-TR" dirty="0" smtClean="0"/>
                        <a:t>Emlak vergilerinin kaybı</a:t>
                      </a:r>
                      <a:endParaRPr lang="tr-TR" dirty="0"/>
                    </a:p>
                  </a:txBody>
                  <a:tcPr/>
                </a:tc>
                <a:extLst>
                  <a:ext uri="{0D108BD9-81ED-4DB2-BD59-A6C34878D82A}">
                    <a16:rowId xmlns:a16="http://schemas.microsoft.com/office/drawing/2014/main" val="1742621633"/>
                  </a:ext>
                </a:extLst>
              </a:tr>
              <a:tr h="358057">
                <a:tc>
                  <a:txBody>
                    <a:bodyPr/>
                    <a:lstStyle/>
                    <a:p>
                      <a:r>
                        <a:rPr lang="tr-TR" dirty="0" smtClean="0"/>
                        <a:t>Yan gelişmeler</a:t>
                      </a:r>
                      <a:endParaRPr lang="tr-TR" dirty="0"/>
                    </a:p>
                  </a:txBody>
                  <a:tcPr/>
                </a:tc>
                <a:tc>
                  <a:txBody>
                    <a:bodyPr/>
                    <a:lstStyle/>
                    <a:p>
                      <a:r>
                        <a:rPr lang="tr-TR" dirty="0" smtClean="0"/>
                        <a:t>Polis, itfaiye </a:t>
                      </a:r>
                      <a:r>
                        <a:rPr lang="tr-TR" dirty="0" err="1" smtClean="0"/>
                        <a:t>vb.için</a:t>
                      </a:r>
                      <a:r>
                        <a:rPr lang="tr-TR" dirty="0" smtClean="0"/>
                        <a:t> sürekli maliyetler</a:t>
                      </a:r>
                      <a:endParaRPr lang="tr-TR" dirty="0"/>
                    </a:p>
                  </a:txBody>
                  <a:tcPr/>
                </a:tc>
                <a:extLst>
                  <a:ext uri="{0D108BD9-81ED-4DB2-BD59-A6C34878D82A}">
                    <a16:rowId xmlns:a16="http://schemas.microsoft.com/office/drawing/2014/main" val="2109810092"/>
                  </a:ext>
                </a:extLst>
              </a:tr>
              <a:tr h="358057">
                <a:tc>
                  <a:txBody>
                    <a:bodyPr/>
                    <a:lstStyle/>
                    <a:p>
                      <a:r>
                        <a:rPr lang="tr-TR" dirty="0" smtClean="0"/>
                        <a:t>Yerel yönetimlerin mali açıdan gelişmesi</a:t>
                      </a:r>
                      <a:endParaRPr lang="tr-TR" dirty="0"/>
                    </a:p>
                  </a:txBody>
                  <a:tcPr/>
                </a:tc>
                <a:tc>
                  <a:txBody>
                    <a:bodyPr/>
                    <a:lstStyle/>
                    <a:p>
                      <a:r>
                        <a:rPr lang="tr-TR" dirty="0" smtClean="0"/>
                        <a:t>Borçların yüksek faizleri</a:t>
                      </a:r>
                      <a:endParaRPr lang="tr-TR" dirty="0"/>
                    </a:p>
                  </a:txBody>
                  <a:tcPr/>
                </a:tc>
                <a:extLst>
                  <a:ext uri="{0D108BD9-81ED-4DB2-BD59-A6C34878D82A}">
                    <a16:rowId xmlns:a16="http://schemas.microsoft.com/office/drawing/2014/main" val="4043411156"/>
                  </a:ext>
                </a:extLst>
              </a:tr>
              <a:tr h="358057">
                <a:tc>
                  <a:txBody>
                    <a:bodyPr/>
                    <a:lstStyle/>
                    <a:p>
                      <a:endParaRPr lang="tr-TR"/>
                    </a:p>
                  </a:txBody>
                  <a:tcPr/>
                </a:tc>
                <a:tc>
                  <a:txBody>
                    <a:bodyPr/>
                    <a:lstStyle/>
                    <a:p>
                      <a:r>
                        <a:rPr lang="tr-TR" dirty="0" smtClean="0"/>
                        <a:t>Yüksek işletme maliyetleri</a:t>
                      </a:r>
                      <a:endParaRPr lang="tr-TR" dirty="0"/>
                    </a:p>
                  </a:txBody>
                  <a:tcPr/>
                </a:tc>
                <a:extLst>
                  <a:ext uri="{0D108BD9-81ED-4DB2-BD59-A6C34878D82A}">
                    <a16:rowId xmlns:a16="http://schemas.microsoft.com/office/drawing/2014/main" val="3353300213"/>
                  </a:ext>
                </a:extLst>
              </a:tr>
            </a:tbl>
          </a:graphicData>
        </a:graphic>
      </p:graphicFrame>
    </p:spTree>
    <p:extLst>
      <p:ext uri="{BB962C8B-B14F-4D97-AF65-F5344CB8AC3E}">
        <p14:creationId xmlns:p14="http://schemas.microsoft.com/office/powerpoint/2010/main" val="16785976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602166"/>
            <a:ext cx="10515600" cy="5574797"/>
          </a:xfrm>
        </p:spPr>
        <p:txBody>
          <a:bodyPr>
            <a:normAutofit fontScale="62500" lnSpcReduction="20000"/>
          </a:bodyPr>
          <a:lstStyle/>
          <a:p>
            <a:pPr marL="0" indent="0">
              <a:buNone/>
            </a:pPr>
            <a:r>
              <a:rPr lang="tr-TR" dirty="0" smtClean="0">
                <a:solidFill>
                  <a:srgbClr val="C00000"/>
                </a:solidFill>
              </a:rPr>
              <a:t>Türkiye’deki kongre merkezleri</a:t>
            </a:r>
          </a:p>
          <a:p>
            <a:pPr marL="0" indent="0">
              <a:buNone/>
            </a:pPr>
            <a:r>
              <a:rPr lang="tr-TR" dirty="0" smtClean="0"/>
              <a:t>*Süleymaniye </a:t>
            </a:r>
            <a:r>
              <a:rPr lang="tr-TR" dirty="0" err="1"/>
              <a:t>Cultural</a:t>
            </a:r>
            <a:r>
              <a:rPr lang="tr-TR" dirty="0"/>
              <a:t> </a:t>
            </a:r>
            <a:r>
              <a:rPr lang="tr-TR" dirty="0" err="1"/>
              <a:t>Info</a:t>
            </a:r>
            <a:r>
              <a:rPr lang="tr-TR" dirty="0"/>
              <a:t> </a:t>
            </a:r>
            <a:r>
              <a:rPr lang="tr-TR" dirty="0" smtClean="0"/>
              <a:t>Center</a:t>
            </a:r>
          </a:p>
          <a:p>
            <a:pPr marL="0" indent="0">
              <a:buNone/>
            </a:pPr>
            <a:r>
              <a:rPr lang="tr-TR" dirty="0"/>
              <a:t>*Selçuklu Kongre </a:t>
            </a:r>
            <a:r>
              <a:rPr lang="tr-TR" dirty="0" smtClean="0"/>
              <a:t>Merkezi</a:t>
            </a:r>
          </a:p>
          <a:p>
            <a:pPr marL="0" indent="0">
              <a:buNone/>
            </a:pPr>
            <a:r>
              <a:rPr lang="tr-TR" dirty="0"/>
              <a:t>*Karabaş-ı Veli Kültür </a:t>
            </a:r>
            <a:r>
              <a:rPr lang="tr-TR" dirty="0" smtClean="0"/>
              <a:t>Merkezi</a:t>
            </a:r>
          </a:p>
          <a:p>
            <a:pPr marL="0" indent="0">
              <a:buNone/>
            </a:pPr>
            <a:r>
              <a:rPr lang="tr-TR" dirty="0"/>
              <a:t>*İstanbul Lütfi Kırdar Uluslararası Kongre ve Sergi </a:t>
            </a:r>
            <a:r>
              <a:rPr lang="tr-TR" dirty="0" smtClean="0"/>
              <a:t>Sarayı</a:t>
            </a:r>
          </a:p>
          <a:p>
            <a:pPr marL="0" indent="0">
              <a:buNone/>
            </a:pPr>
            <a:r>
              <a:rPr lang="tr-TR" dirty="0"/>
              <a:t>*</a:t>
            </a:r>
            <a:r>
              <a:rPr lang="tr-TR" dirty="0" err="1"/>
              <a:t>Congresium</a:t>
            </a:r>
            <a:r>
              <a:rPr lang="tr-TR" dirty="0"/>
              <a:t> </a:t>
            </a:r>
            <a:r>
              <a:rPr lang="tr-TR" dirty="0" smtClean="0"/>
              <a:t>Ankara</a:t>
            </a:r>
          </a:p>
          <a:p>
            <a:pPr marL="0" indent="0">
              <a:buNone/>
            </a:pPr>
            <a:r>
              <a:rPr lang="tr-TR" dirty="0"/>
              <a:t>*</a:t>
            </a:r>
            <a:r>
              <a:rPr lang="tr-TR" dirty="0" err="1"/>
              <a:t>Tüyap</a:t>
            </a:r>
            <a:r>
              <a:rPr lang="tr-TR" dirty="0"/>
              <a:t> Fuar ve Kongre </a:t>
            </a:r>
            <a:r>
              <a:rPr lang="tr-TR" dirty="0" smtClean="0"/>
              <a:t>Merkezi</a:t>
            </a:r>
          </a:p>
          <a:p>
            <a:pPr marL="0" indent="0">
              <a:buNone/>
            </a:pPr>
            <a:r>
              <a:rPr lang="tr-TR" dirty="0"/>
              <a:t>*Fuar </a:t>
            </a:r>
            <a:r>
              <a:rPr lang="tr-TR" dirty="0" smtClean="0"/>
              <a:t>İzmir</a:t>
            </a:r>
          </a:p>
          <a:p>
            <a:pPr marL="0" indent="0">
              <a:buNone/>
            </a:pPr>
            <a:r>
              <a:rPr lang="tr-TR" dirty="0"/>
              <a:t>*Sabancı Üniversitesi Gösteri </a:t>
            </a:r>
            <a:r>
              <a:rPr lang="tr-TR" dirty="0" smtClean="0"/>
              <a:t>Merkezi</a:t>
            </a:r>
          </a:p>
          <a:p>
            <a:pPr marL="0" indent="0">
              <a:buNone/>
            </a:pPr>
            <a:r>
              <a:rPr lang="tr-TR" dirty="0"/>
              <a:t>*İstanbul Fuar </a:t>
            </a:r>
            <a:r>
              <a:rPr lang="tr-TR" dirty="0" smtClean="0"/>
              <a:t>Merkezi</a:t>
            </a:r>
          </a:p>
          <a:p>
            <a:pPr marL="0" indent="0">
              <a:buNone/>
            </a:pPr>
            <a:r>
              <a:rPr lang="tr-TR" dirty="0"/>
              <a:t>*Mimar Sinan Kongre </a:t>
            </a:r>
            <a:r>
              <a:rPr lang="tr-TR" dirty="0" smtClean="0"/>
              <a:t>Merkezi</a:t>
            </a:r>
          </a:p>
          <a:p>
            <a:pPr marL="0" indent="0">
              <a:buNone/>
            </a:pPr>
            <a:r>
              <a:rPr lang="tr-TR" dirty="0"/>
              <a:t>*</a:t>
            </a:r>
            <a:r>
              <a:rPr lang="tr-TR" dirty="0" err="1"/>
              <a:t>Cosmos</a:t>
            </a:r>
            <a:r>
              <a:rPr lang="tr-TR" dirty="0"/>
              <a:t> </a:t>
            </a:r>
            <a:r>
              <a:rPr lang="tr-TR" dirty="0" err="1"/>
              <a:t>Performance</a:t>
            </a:r>
            <a:r>
              <a:rPr lang="tr-TR" dirty="0"/>
              <a:t> &amp; City </a:t>
            </a:r>
            <a:r>
              <a:rPr lang="tr-TR" dirty="0" err="1" smtClean="0"/>
              <a:t>Hall</a:t>
            </a:r>
            <a:endParaRPr lang="tr-TR" dirty="0" smtClean="0"/>
          </a:p>
          <a:p>
            <a:pPr marL="0" indent="0">
              <a:buNone/>
            </a:pPr>
            <a:r>
              <a:rPr lang="tr-TR" dirty="0"/>
              <a:t>*Hasan Ali Yücel Kültür </a:t>
            </a:r>
            <a:r>
              <a:rPr lang="tr-TR" dirty="0" smtClean="0"/>
              <a:t>Merkezi</a:t>
            </a:r>
          </a:p>
          <a:p>
            <a:pPr marL="0" indent="0">
              <a:buNone/>
            </a:pPr>
            <a:r>
              <a:rPr lang="tr-TR" dirty="0"/>
              <a:t>*</a:t>
            </a:r>
            <a:r>
              <a:rPr lang="tr-TR" dirty="0" err="1"/>
              <a:t>Manfred</a:t>
            </a:r>
            <a:r>
              <a:rPr lang="tr-TR" dirty="0"/>
              <a:t> Osman </a:t>
            </a:r>
            <a:r>
              <a:rPr lang="tr-TR" dirty="0" err="1"/>
              <a:t>Korfman</a:t>
            </a:r>
            <a:r>
              <a:rPr lang="tr-TR" dirty="0"/>
              <a:t> </a:t>
            </a:r>
            <a:r>
              <a:rPr lang="tr-TR" dirty="0" smtClean="0"/>
              <a:t>Kütüphanesi</a:t>
            </a:r>
          </a:p>
          <a:p>
            <a:pPr marL="0" indent="0">
              <a:buNone/>
            </a:pPr>
            <a:r>
              <a:rPr lang="tr-TR" dirty="0" smtClean="0"/>
              <a:t>*</a:t>
            </a:r>
            <a:r>
              <a:rPr lang="nn-NO" dirty="0"/>
              <a:t>Şeyh Edebali Kultur Ve Kongre </a:t>
            </a:r>
            <a:r>
              <a:rPr lang="nn-NO" dirty="0" smtClean="0"/>
              <a:t>Merkezi</a:t>
            </a:r>
            <a:endParaRPr lang="tr-TR" dirty="0" smtClean="0"/>
          </a:p>
          <a:p>
            <a:pPr marL="0" indent="0">
              <a:buNone/>
            </a:pPr>
            <a:r>
              <a:rPr lang="tr-TR" dirty="0"/>
              <a:t>*NHI İstanbul Doğal Sağlık </a:t>
            </a:r>
            <a:r>
              <a:rPr lang="tr-TR" dirty="0" smtClean="0"/>
              <a:t>Enstitüsü</a:t>
            </a:r>
          </a:p>
          <a:p>
            <a:pPr marL="0" indent="0">
              <a:buNone/>
            </a:pPr>
            <a:r>
              <a:rPr lang="tr-TR" dirty="0"/>
              <a:t>*Ora </a:t>
            </a:r>
            <a:r>
              <a:rPr lang="tr-TR" dirty="0" smtClean="0"/>
              <a:t>Arena</a:t>
            </a:r>
          </a:p>
          <a:p>
            <a:pPr marL="0" indent="0">
              <a:buNone/>
            </a:pPr>
            <a:endParaRPr lang="tr-TR" dirty="0"/>
          </a:p>
        </p:txBody>
      </p:sp>
    </p:spTree>
    <p:extLst>
      <p:ext uri="{BB962C8B-B14F-4D97-AF65-F5344CB8AC3E}">
        <p14:creationId xmlns:p14="http://schemas.microsoft.com/office/powerpoint/2010/main" val="4724885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390293"/>
            <a:ext cx="10515600" cy="6032808"/>
          </a:xfrm>
        </p:spPr>
        <p:txBody>
          <a:bodyPr>
            <a:normAutofit/>
          </a:bodyPr>
          <a:lstStyle/>
          <a:p>
            <a:pPr marL="0" indent="0">
              <a:buNone/>
            </a:pPr>
            <a:r>
              <a:rPr lang="tr-TR" dirty="0" smtClean="0">
                <a:solidFill>
                  <a:srgbClr val="C00000"/>
                </a:solidFill>
              </a:rPr>
              <a:t>Konferans merkezleri</a:t>
            </a:r>
          </a:p>
          <a:p>
            <a:pPr marL="0" indent="0">
              <a:buNone/>
            </a:pPr>
            <a:r>
              <a:rPr lang="tr-TR" dirty="0" smtClean="0"/>
              <a:t>*Falez Hotel</a:t>
            </a:r>
          </a:p>
          <a:p>
            <a:pPr marL="0" indent="0">
              <a:buNone/>
            </a:pPr>
            <a:r>
              <a:rPr lang="tr-TR" dirty="0" smtClean="0"/>
              <a:t>*Sheraton Ankara</a:t>
            </a:r>
          </a:p>
          <a:p>
            <a:pPr marL="0" indent="0">
              <a:buNone/>
            </a:pPr>
            <a:r>
              <a:rPr lang="tr-TR" dirty="0" smtClean="0"/>
              <a:t>*</a:t>
            </a:r>
            <a:r>
              <a:rPr lang="tr-TR" dirty="0" err="1" smtClean="0"/>
              <a:t>Hyatt</a:t>
            </a:r>
            <a:r>
              <a:rPr lang="tr-TR" dirty="0" smtClean="0"/>
              <a:t> </a:t>
            </a:r>
            <a:r>
              <a:rPr lang="tr-TR" dirty="0" err="1" smtClean="0"/>
              <a:t>Regency</a:t>
            </a:r>
            <a:r>
              <a:rPr lang="tr-TR" dirty="0" smtClean="0"/>
              <a:t> İstanbul</a:t>
            </a:r>
          </a:p>
          <a:p>
            <a:pPr marL="0" indent="0">
              <a:buNone/>
            </a:pPr>
            <a:r>
              <a:rPr lang="tr-TR" dirty="0" smtClean="0"/>
              <a:t>*</a:t>
            </a:r>
            <a:r>
              <a:rPr lang="tr-TR" dirty="0" err="1" smtClean="0"/>
              <a:t>Renaissance</a:t>
            </a:r>
            <a:r>
              <a:rPr lang="tr-TR" dirty="0" smtClean="0"/>
              <a:t> Polat İstanbul</a:t>
            </a:r>
          </a:p>
          <a:p>
            <a:pPr marL="0" indent="0">
              <a:buNone/>
            </a:pPr>
            <a:r>
              <a:rPr lang="tr-TR" dirty="0" smtClean="0"/>
              <a:t>*</a:t>
            </a:r>
            <a:r>
              <a:rPr lang="tr-TR" dirty="0" err="1" smtClean="0"/>
              <a:t>Conrad</a:t>
            </a:r>
            <a:r>
              <a:rPr lang="tr-TR" dirty="0" smtClean="0"/>
              <a:t> International İstanbul</a:t>
            </a:r>
          </a:p>
          <a:p>
            <a:pPr marL="0" indent="0">
              <a:buNone/>
            </a:pPr>
            <a:r>
              <a:rPr lang="tr-TR" dirty="0" smtClean="0"/>
              <a:t>*Çırağan </a:t>
            </a:r>
            <a:r>
              <a:rPr lang="tr-TR" dirty="0" err="1" smtClean="0"/>
              <a:t>Palace</a:t>
            </a:r>
            <a:r>
              <a:rPr lang="tr-TR" dirty="0" smtClean="0"/>
              <a:t> Hotel </a:t>
            </a:r>
            <a:r>
              <a:rPr lang="tr-TR" dirty="0" err="1" smtClean="0"/>
              <a:t>Kempinski</a:t>
            </a:r>
            <a:endParaRPr lang="tr-TR" dirty="0" smtClean="0"/>
          </a:p>
          <a:p>
            <a:pPr marL="0" indent="0">
              <a:buNone/>
            </a:pPr>
            <a:r>
              <a:rPr lang="tr-TR" dirty="0" smtClean="0"/>
              <a:t>*</a:t>
            </a:r>
            <a:r>
              <a:rPr lang="tr-TR" dirty="0" err="1" smtClean="0"/>
              <a:t>Swissotel</a:t>
            </a:r>
            <a:r>
              <a:rPr lang="tr-TR" dirty="0" smtClean="0"/>
              <a:t> </a:t>
            </a:r>
            <a:r>
              <a:rPr lang="tr-TR" dirty="0" err="1" smtClean="0"/>
              <a:t>The</a:t>
            </a:r>
            <a:r>
              <a:rPr lang="tr-TR" dirty="0" smtClean="0"/>
              <a:t> </a:t>
            </a:r>
            <a:r>
              <a:rPr lang="tr-TR" dirty="0" err="1" smtClean="0"/>
              <a:t>Bosphorus</a:t>
            </a:r>
            <a:endParaRPr lang="tr-TR" dirty="0" smtClean="0"/>
          </a:p>
          <a:p>
            <a:pPr marL="0" indent="0">
              <a:buNone/>
            </a:pPr>
            <a:endParaRPr lang="tr-TR" dirty="0" smtClean="0"/>
          </a:p>
          <a:p>
            <a:pPr marL="0" indent="0">
              <a:buNone/>
            </a:pPr>
            <a:r>
              <a:rPr lang="tr-TR" dirty="0" smtClean="0">
                <a:solidFill>
                  <a:srgbClr val="C00000"/>
                </a:solidFill>
              </a:rPr>
              <a:t>Kongre büroları</a:t>
            </a:r>
          </a:p>
        </p:txBody>
      </p:sp>
    </p:spTree>
    <p:extLst>
      <p:ext uri="{BB962C8B-B14F-4D97-AF65-F5344CB8AC3E}">
        <p14:creationId xmlns:p14="http://schemas.microsoft.com/office/powerpoint/2010/main" val="2480008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468351"/>
            <a:ext cx="10515600" cy="5708612"/>
          </a:xfrm>
        </p:spPr>
        <p:txBody>
          <a:bodyPr>
            <a:normAutofit fontScale="70000" lnSpcReduction="20000"/>
          </a:bodyPr>
          <a:lstStyle/>
          <a:p>
            <a:pPr marL="0" indent="0">
              <a:buNone/>
            </a:pPr>
            <a:r>
              <a:rPr lang="tr-TR" dirty="0">
                <a:solidFill>
                  <a:srgbClr val="C00000"/>
                </a:solidFill>
              </a:rPr>
              <a:t>Kongre turizminde talep analizi ve Türk turizminin talep yapısının incelenmesi</a:t>
            </a:r>
          </a:p>
          <a:p>
            <a:pPr marL="0" indent="0">
              <a:buNone/>
            </a:pPr>
            <a:r>
              <a:rPr lang="tr-TR" dirty="0"/>
              <a:t>1-Katılımcıların analizi</a:t>
            </a:r>
          </a:p>
          <a:p>
            <a:pPr marL="0" indent="0">
              <a:buNone/>
            </a:pPr>
            <a:r>
              <a:rPr lang="tr-TR" dirty="0"/>
              <a:t>-Türkiye’ye gelen yabancı ziyaretçi sayıları</a:t>
            </a:r>
          </a:p>
          <a:p>
            <a:pPr marL="0" indent="0">
              <a:buNone/>
            </a:pPr>
            <a:r>
              <a:rPr lang="tr-TR" dirty="0"/>
              <a:t>-Türkiye’ye gelen yabancı ziyaretçilerin amaçları</a:t>
            </a:r>
          </a:p>
          <a:p>
            <a:pPr marL="0" indent="0">
              <a:buNone/>
            </a:pPr>
            <a:r>
              <a:rPr lang="tr-TR" dirty="0"/>
              <a:t>*Gezi, eğlence, sportif ve kültürel faaliyetler (yaklaşık %74)</a:t>
            </a:r>
          </a:p>
          <a:p>
            <a:pPr marL="0" indent="0">
              <a:buNone/>
            </a:pPr>
            <a:r>
              <a:rPr lang="tr-TR" dirty="0"/>
              <a:t>*Akraba ve arkadaş ziyareti</a:t>
            </a:r>
          </a:p>
          <a:p>
            <a:pPr marL="0" indent="0">
              <a:buNone/>
            </a:pPr>
            <a:r>
              <a:rPr lang="tr-TR" dirty="0"/>
              <a:t>*Eğitim, staj</a:t>
            </a:r>
          </a:p>
          <a:p>
            <a:pPr marL="0" indent="0">
              <a:buNone/>
            </a:pPr>
            <a:r>
              <a:rPr lang="tr-TR" dirty="0"/>
              <a:t>*Sağlık ve tıbbi nedenler</a:t>
            </a:r>
          </a:p>
          <a:p>
            <a:pPr marL="0" indent="0">
              <a:buNone/>
            </a:pPr>
            <a:r>
              <a:rPr lang="tr-TR" dirty="0"/>
              <a:t>*Dini</a:t>
            </a:r>
          </a:p>
          <a:p>
            <a:pPr marL="0" indent="0">
              <a:buNone/>
            </a:pPr>
            <a:r>
              <a:rPr lang="tr-TR" dirty="0"/>
              <a:t>*Alışveriş</a:t>
            </a:r>
          </a:p>
          <a:p>
            <a:pPr marL="0" indent="0">
              <a:buNone/>
            </a:pPr>
            <a:r>
              <a:rPr lang="tr-TR" dirty="0"/>
              <a:t>*Transit</a:t>
            </a:r>
          </a:p>
          <a:p>
            <a:pPr marL="0" indent="0">
              <a:buNone/>
            </a:pPr>
            <a:r>
              <a:rPr lang="tr-TR" dirty="0"/>
              <a:t>*İş amaçlı (konferans, toplantı, görev vb.) (%7,9)</a:t>
            </a:r>
          </a:p>
          <a:p>
            <a:pPr marL="0" indent="0">
              <a:buNone/>
            </a:pPr>
            <a:r>
              <a:rPr lang="tr-TR" dirty="0"/>
              <a:t>*</a:t>
            </a:r>
            <a:r>
              <a:rPr lang="tr-TR" dirty="0" smtClean="0"/>
              <a:t>Diğer</a:t>
            </a:r>
          </a:p>
          <a:p>
            <a:pPr marL="0" indent="0">
              <a:buNone/>
            </a:pPr>
            <a:r>
              <a:rPr lang="tr-TR" dirty="0" smtClean="0"/>
              <a:t>-Türkiye’ye gelen yabancı ziyaretçilerin aylara göre incelenmesi</a:t>
            </a:r>
          </a:p>
          <a:p>
            <a:pPr marL="0" indent="0">
              <a:buNone/>
            </a:pPr>
            <a:r>
              <a:rPr lang="tr-TR" dirty="0" smtClean="0"/>
              <a:t>2-Toplantıların analizi</a:t>
            </a:r>
          </a:p>
          <a:p>
            <a:pPr marL="0" indent="0">
              <a:buNone/>
            </a:pPr>
            <a:r>
              <a:rPr lang="tr-TR" dirty="0" smtClean="0"/>
              <a:t>Toplantı konuları (Tıp bilimi, sosyal bilimler, diğer bilimler, </a:t>
            </a:r>
            <a:r>
              <a:rPr lang="tr-TR" dirty="0" err="1" smtClean="0"/>
              <a:t>teknoloji+endüstri</a:t>
            </a:r>
            <a:r>
              <a:rPr lang="tr-TR" dirty="0" smtClean="0"/>
              <a:t>, </a:t>
            </a:r>
            <a:r>
              <a:rPr lang="tr-TR" dirty="0" err="1" smtClean="0"/>
              <a:t>ekonomi+ticaret</a:t>
            </a:r>
            <a:r>
              <a:rPr lang="tr-TR" dirty="0" smtClean="0"/>
              <a:t>, </a:t>
            </a:r>
            <a:r>
              <a:rPr lang="tr-TR" dirty="0" err="1" smtClean="0"/>
              <a:t>ekonomi+çevre</a:t>
            </a:r>
            <a:r>
              <a:rPr lang="tr-TR" dirty="0" smtClean="0"/>
              <a:t>, eğitim, </a:t>
            </a:r>
            <a:r>
              <a:rPr lang="tr-TR" dirty="0" err="1" smtClean="0"/>
              <a:t>kültür+sanat</a:t>
            </a:r>
            <a:r>
              <a:rPr lang="tr-TR" dirty="0" smtClean="0"/>
              <a:t>, </a:t>
            </a:r>
            <a:r>
              <a:rPr lang="tr-TR" dirty="0" err="1" smtClean="0"/>
              <a:t>spor+eğlence</a:t>
            </a:r>
            <a:r>
              <a:rPr lang="tr-TR" dirty="0" smtClean="0"/>
              <a:t>, diğer)</a:t>
            </a:r>
            <a:endParaRPr lang="tr-TR" dirty="0"/>
          </a:p>
          <a:p>
            <a:pPr marL="0" indent="0">
              <a:buNone/>
            </a:pPr>
            <a:endParaRPr lang="tr-TR" dirty="0"/>
          </a:p>
        </p:txBody>
      </p:sp>
    </p:spTree>
    <p:extLst>
      <p:ext uri="{BB962C8B-B14F-4D97-AF65-F5344CB8AC3E}">
        <p14:creationId xmlns:p14="http://schemas.microsoft.com/office/powerpoint/2010/main" val="144302037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446049"/>
            <a:ext cx="10515600" cy="5730914"/>
          </a:xfrm>
        </p:spPr>
        <p:txBody>
          <a:bodyPr>
            <a:normAutofit fontScale="85000" lnSpcReduction="20000"/>
          </a:bodyPr>
          <a:lstStyle/>
          <a:p>
            <a:pPr marL="0" indent="0">
              <a:buNone/>
            </a:pPr>
            <a:r>
              <a:rPr lang="tr-TR" dirty="0" smtClean="0">
                <a:solidFill>
                  <a:srgbClr val="C00000"/>
                </a:solidFill>
              </a:rPr>
              <a:t>Müzik festivalleri ve konserler</a:t>
            </a:r>
          </a:p>
          <a:p>
            <a:pPr marL="0" indent="0">
              <a:buNone/>
            </a:pPr>
            <a:r>
              <a:rPr lang="tr-TR" dirty="0"/>
              <a:t>*</a:t>
            </a:r>
            <a:r>
              <a:rPr lang="tr-TR" dirty="0" err="1"/>
              <a:t>Rock’n</a:t>
            </a:r>
            <a:r>
              <a:rPr lang="tr-TR" dirty="0"/>
              <a:t> </a:t>
            </a:r>
            <a:r>
              <a:rPr lang="tr-TR" dirty="0" err="1"/>
              <a:t>Coke</a:t>
            </a:r>
            <a:r>
              <a:rPr lang="tr-TR" dirty="0"/>
              <a:t> Müzik </a:t>
            </a:r>
            <a:r>
              <a:rPr lang="tr-TR" dirty="0" smtClean="0"/>
              <a:t>Festivali</a:t>
            </a:r>
          </a:p>
          <a:p>
            <a:pPr marL="0" indent="0">
              <a:buNone/>
            </a:pPr>
            <a:r>
              <a:rPr lang="tr-TR" dirty="0"/>
              <a:t>*İstanbul </a:t>
            </a:r>
            <a:r>
              <a:rPr lang="tr-TR" dirty="0" smtClean="0"/>
              <a:t>Uluslararası </a:t>
            </a:r>
            <a:r>
              <a:rPr lang="tr-TR" dirty="0"/>
              <a:t>Müzik </a:t>
            </a:r>
            <a:r>
              <a:rPr lang="tr-TR" dirty="0" smtClean="0"/>
              <a:t>Festivali</a:t>
            </a:r>
          </a:p>
          <a:p>
            <a:pPr marL="0" indent="0">
              <a:buNone/>
            </a:pPr>
            <a:r>
              <a:rPr lang="tr-TR" dirty="0"/>
              <a:t>*İstanbul Caz </a:t>
            </a:r>
            <a:r>
              <a:rPr lang="tr-TR" dirty="0" smtClean="0"/>
              <a:t>Festivali</a:t>
            </a:r>
          </a:p>
          <a:p>
            <a:pPr marL="0" indent="0">
              <a:buNone/>
            </a:pPr>
            <a:r>
              <a:rPr lang="tr-TR" dirty="0"/>
              <a:t>*İzmir Uluslararası Avrupa Caz </a:t>
            </a:r>
            <a:r>
              <a:rPr lang="tr-TR" dirty="0" smtClean="0"/>
              <a:t>Festivali</a:t>
            </a:r>
          </a:p>
          <a:p>
            <a:pPr marL="0" indent="0">
              <a:buNone/>
            </a:pPr>
            <a:r>
              <a:rPr lang="tr-TR" dirty="0"/>
              <a:t>*Sun </a:t>
            </a:r>
            <a:r>
              <a:rPr lang="tr-TR" dirty="0" err="1"/>
              <a:t>Splash</a:t>
            </a:r>
            <a:r>
              <a:rPr lang="tr-TR" dirty="0"/>
              <a:t> Açık Hava Müzik </a:t>
            </a:r>
            <a:r>
              <a:rPr lang="tr-TR" dirty="0" smtClean="0"/>
              <a:t>Festivali</a:t>
            </a:r>
          </a:p>
          <a:p>
            <a:pPr marL="0" indent="0">
              <a:buNone/>
            </a:pPr>
            <a:r>
              <a:rPr lang="tr-TR" dirty="0"/>
              <a:t>*Konya Uluslararası Mistik Müzik </a:t>
            </a:r>
            <a:r>
              <a:rPr lang="tr-TR" dirty="0" smtClean="0"/>
              <a:t>Festivali</a:t>
            </a:r>
          </a:p>
          <a:p>
            <a:pPr marL="0" indent="0">
              <a:buNone/>
            </a:pPr>
            <a:r>
              <a:rPr lang="tr-TR" dirty="0"/>
              <a:t>*Efes Pilsen </a:t>
            </a:r>
            <a:r>
              <a:rPr lang="tr-TR" dirty="0" err="1"/>
              <a:t>Blues</a:t>
            </a:r>
            <a:r>
              <a:rPr lang="tr-TR" dirty="0"/>
              <a:t> Festivali </a:t>
            </a:r>
          </a:p>
          <a:p>
            <a:pPr marL="0" indent="0">
              <a:buNone/>
            </a:pPr>
            <a:r>
              <a:rPr lang="tr-TR" dirty="0"/>
              <a:t>*</a:t>
            </a:r>
            <a:r>
              <a:rPr lang="tr-TR" dirty="0" smtClean="0"/>
              <a:t>Mersin Uluslararası </a:t>
            </a:r>
            <a:r>
              <a:rPr lang="tr-TR" dirty="0"/>
              <a:t>Müzik Festivali </a:t>
            </a:r>
          </a:p>
          <a:p>
            <a:pPr marL="0" indent="0">
              <a:buNone/>
            </a:pPr>
            <a:r>
              <a:rPr lang="tr-TR" dirty="0" smtClean="0"/>
              <a:t>*Müzik</a:t>
            </a:r>
            <a:r>
              <a:rPr lang="tr-TR" dirty="0"/>
              <a:t>	Festivali İstanbul </a:t>
            </a:r>
            <a:r>
              <a:rPr lang="tr-TR" dirty="0" err="1"/>
              <a:t>Chill</a:t>
            </a:r>
            <a:r>
              <a:rPr lang="tr-TR" dirty="0"/>
              <a:t> </a:t>
            </a:r>
            <a:r>
              <a:rPr lang="tr-TR" dirty="0" err="1"/>
              <a:t>Out</a:t>
            </a:r>
            <a:r>
              <a:rPr lang="tr-TR" dirty="0"/>
              <a:t> </a:t>
            </a:r>
          </a:p>
          <a:p>
            <a:pPr marL="0" indent="0">
              <a:buNone/>
            </a:pPr>
            <a:r>
              <a:rPr lang="tr-TR" dirty="0" smtClean="0"/>
              <a:t>*İstanbul </a:t>
            </a:r>
            <a:r>
              <a:rPr lang="tr-TR" dirty="0" err="1"/>
              <a:t>One</a:t>
            </a:r>
            <a:r>
              <a:rPr lang="tr-TR" dirty="0"/>
              <a:t> </a:t>
            </a:r>
            <a:r>
              <a:rPr lang="tr-TR" dirty="0" err="1"/>
              <a:t>Love</a:t>
            </a:r>
            <a:r>
              <a:rPr lang="tr-TR" dirty="0"/>
              <a:t> Festival </a:t>
            </a:r>
          </a:p>
          <a:p>
            <a:pPr marL="0" indent="0">
              <a:buNone/>
            </a:pPr>
            <a:r>
              <a:rPr lang="tr-TR" dirty="0" smtClean="0"/>
              <a:t>*Gümüşlük </a:t>
            </a:r>
            <a:r>
              <a:rPr lang="tr-TR" dirty="0"/>
              <a:t>Uluslararası </a:t>
            </a:r>
            <a:r>
              <a:rPr lang="tr-TR" dirty="0" smtClean="0"/>
              <a:t>Klasik Müzik</a:t>
            </a:r>
            <a:r>
              <a:rPr lang="tr-TR" dirty="0"/>
              <a:t>	Festivali </a:t>
            </a:r>
          </a:p>
          <a:p>
            <a:pPr marL="0" indent="0">
              <a:buNone/>
            </a:pPr>
            <a:r>
              <a:rPr lang="tr-TR" dirty="0" smtClean="0"/>
              <a:t>*Uluslararası </a:t>
            </a:r>
            <a:r>
              <a:rPr lang="tr-TR" dirty="0"/>
              <a:t>Ankara Müzik Festivali </a:t>
            </a:r>
          </a:p>
          <a:p>
            <a:pPr marL="0" indent="0">
              <a:buNone/>
            </a:pPr>
            <a:r>
              <a:rPr lang="tr-TR" dirty="0" smtClean="0"/>
              <a:t>*Ankara Uluslararası </a:t>
            </a:r>
            <a:r>
              <a:rPr lang="tr-TR" dirty="0"/>
              <a:t>Caz Festivali </a:t>
            </a:r>
          </a:p>
          <a:p>
            <a:pPr marL="0" indent="0">
              <a:buNone/>
            </a:pPr>
            <a:r>
              <a:rPr lang="tr-TR" dirty="0" smtClean="0"/>
              <a:t>*Uluslararası </a:t>
            </a:r>
            <a:r>
              <a:rPr lang="tr-TR" dirty="0"/>
              <a:t>Antalya Piyano Festivali</a:t>
            </a:r>
          </a:p>
          <a:p>
            <a:pPr marL="0" indent="0">
              <a:buNone/>
            </a:pPr>
            <a:endParaRPr lang="tr-TR" dirty="0"/>
          </a:p>
        </p:txBody>
      </p:sp>
    </p:spTree>
    <p:extLst>
      <p:ext uri="{BB962C8B-B14F-4D97-AF65-F5344CB8AC3E}">
        <p14:creationId xmlns:p14="http://schemas.microsoft.com/office/powerpoint/2010/main" val="76379925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635620"/>
            <a:ext cx="10515600" cy="5541343"/>
          </a:xfrm>
        </p:spPr>
        <p:txBody>
          <a:bodyPr>
            <a:normAutofit fontScale="85000" lnSpcReduction="20000"/>
          </a:bodyPr>
          <a:lstStyle/>
          <a:p>
            <a:pPr marL="0" indent="0">
              <a:buNone/>
            </a:pPr>
            <a:r>
              <a:rPr lang="tr-TR" dirty="0" smtClean="0">
                <a:solidFill>
                  <a:srgbClr val="C00000"/>
                </a:solidFill>
              </a:rPr>
              <a:t>Alışveriş ve yaşam festivalleri</a:t>
            </a:r>
          </a:p>
          <a:p>
            <a:pPr marL="0" indent="0">
              <a:buNone/>
            </a:pPr>
            <a:r>
              <a:rPr lang="tr-TR" dirty="0" smtClean="0"/>
              <a:t>*İllerdeki oluşan </a:t>
            </a:r>
            <a:r>
              <a:rPr lang="tr-TR" dirty="0" err="1" smtClean="0"/>
              <a:t>avm’ler</a:t>
            </a:r>
            <a:endParaRPr lang="tr-TR" dirty="0" smtClean="0"/>
          </a:p>
          <a:p>
            <a:pPr marL="0" indent="0">
              <a:buNone/>
            </a:pPr>
            <a:r>
              <a:rPr lang="tr-TR" dirty="0"/>
              <a:t>*İzmir Enternasyonal </a:t>
            </a:r>
            <a:r>
              <a:rPr lang="tr-TR" dirty="0" smtClean="0"/>
              <a:t>Fuarı</a:t>
            </a:r>
          </a:p>
          <a:p>
            <a:pPr marL="0" indent="0">
              <a:buNone/>
            </a:pPr>
            <a:r>
              <a:rPr lang="tr-TR" dirty="0"/>
              <a:t>*İstanbul Alışveriş </a:t>
            </a:r>
            <a:r>
              <a:rPr lang="tr-TR" dirty="0" smtClean="0"/>
              <a:t>Festivali</a:t>
            </a:r>
          </a:p>
          <a:p>
            <a:pPr marL="0" indent="0">
              <a:buNone/>
            </a:pPr>
            <a:r>
              <a:rPr lang="tr-TR" dirty="0"/>
              <a:t>*Ankara Alışveriş </a:t>
            </a:r>
            <a:r>
              <a:rPr lang="tr-TR" dirty="0" smtClean="0"/>
              <a:t>Festivali</a:t>
            </a:r>
          </a:p>
          <a:p>
            <a:pPr marL="0" indent="0">
              <a:buNone/>
            </a:pPr>
            <a:r>
              <a:rPr lang="tr-TR" dirty="0"/>
              <a:t>*İstanbul Uluslararası Gastronomi </a:t>
            </a:r>
            <a:r>
              <a:rPr lang="tr-TR" dirty="0" smtClean="0"/>
              <a:t>Festivali</a:t>
            </a:r>
          </a:p>
          <a:p>
            <a:pPr marL="0" indent="0">
              <a:buNone/>
            </a:pPr>
            <a:r>
              <a:rPr lang="tr-TR" dirty="0"/>
              <a:t>*Ürgüp Uluslararası Bağ Bozumu </a:t>
            </a:r>
            <a:r>
              <a:rPr lang="tr-TR" dirty="0" smtClean="0"/>
              <a:t>Festivali</a:t>
            </a:r>
          </a:p>
          <a:p>
            <a:pPr marL="0" indent="0">
              <a:buNone/>
            </a:pPr>
            <a:r>
              <a:rPr lang="tr-TR" dirty="0"/>
              <a:t>*</a:t>
            </a:r>
            <a:r>
              <a:rPr lang="tr-TR" dirty="0" smtClean="0"/>
              <a:t>İstanbul Uluslararası Kukla Festivali</a:t>
            </a:r>
            <a:endParaRPr lang="tr-TR" dirty="0"/>
          </a:p>
          <a:p>
            <a:pPr marL="0" indent="0">
              <a:buNone/>
            </a:pPr>
            <a:r>
              <a:rPr lang="tr-TR" dirty="0"/>
              <a:t> </a:t>
            </a:r>
            <a:r>
              <a:rPr lang="tr-TR" dirty="0" smtClean="0"/>
              <a:t>*İstanbul </a:t>
            </a:r>
            <a:r>
              <a:rPr lang="tr-TR" dirty="0" err="1" smtClean="0"/>
              <a:t>Boat</a:t>
            </a:r>
            <a:r>
              <a:rPr lang="tr-TR" dirty="0" smtClean="0"/>
              <a:t> Show </a:t>
            </a:r>
            <a:endParaRPr lang="tr-TR" dirty="0"/>
          </a:p>
          <a:p>
            <a:pPr marL="0" indent="0">
              <a:buNone/>
            </a:pPr>
            <a:r>
              <a:rPr lang="tr-TR" dirty="0" smtClean="0"/>
              <a:t>*Bodrum Uluslararası Yat Show </a:t>
            </a:r>
            <a:endParaRPr lang="tr-TR" dirty="0"/>
          </a:p>
          <a:p>
            <a:pPr marL="0" indent="0">
              <a:buNone/>
            </a:pPr>
            <a:r>
              <a:rPr lang="tr-TR" dirty="0" smtClean="0"/>
              <a:t>*İzmir </a:t>
            </a:r>
            <a:r>
              <a:rPr lang="tr-TR" dirty="0"/>
              <a:t>Uluslararası </a:t>
            </a:r>
            <a:r>
              <a:rPr lang="tr-TR" dirty="0" smtClean="0"/>
              <a:t>Kukla Festivali </a:t>
            </a:r>
            <a:endParaRPr lang="tr-TR" dirty="0"/>
          </a:p>
          <a:p>
            <a:pPr marL="0" indent="0">
              <a:buNone/>
            </a:pPr>
            <a:r>
              <a:rPr lang="tr-TR" dirty="0" smtClean="0"/>
              <a:t>*İstanbul Kahve Festivali </a:t>
            </a:r>
            <a:endParaRPr lang="tr-TR" dirty="0"/>
          </a:p>
          <a:p>
            <a:pPr marL="0" indent="0">
              <a:buNone/>
            </a:pPr>
            <a:r>
              <a:rPr lang="tr-TR" dirty="0" smtClean="0"/>
              <a:t>*İstanbul Design </a:t>
            </a:r>
            <a:r>
              <a:rPr lang="tr-TR" dirty="0" err="1" smtClean="0"/>
              <a:t>Week</a:t>
            </a:r>
            <a:r>
              <a:rPr lang="tr-TR" dirty="0" smtClean="0"/>
              <a:t> </a:t>
            </a:r>
            <a:endParaRPr lang="tr-TR" dirty="0"/>
          </a:p>
          <a:p>
            <a:pPr marL="0" indent="0">
              <a:buNone/>
            </a:pPr>
            <a:r>
              <a:rPr lang="tr-TR" dirty="0" smtClean="0"/>
              <a:t>*İstanbul </a:t>
            </a:r>
            <a:r>
              <a:rPr lang="tr-TR" dirty="0" err="1" smtClean="0"/>
              <a:t>Fashion</a:t>
            </a:r>
            <a:r>
              <a:rPr lang="tr-TR" dirty="0" smtClean="0"/>
              <a:t> </a:t>
            </a:r>
            <a:r>
              <a:rPr lang="tr-TR" dirty="0" err="1" smtClean="0"/>
              <a:t>Week</a:t>
            </a:r>
            <a:endParaRPr lang="tr-TR" dirty="0"/>
          </a:p>
          <a:p>
            <a:pPr marL="0" indent="0">
              <a:buNone/>
            </a:pPr>
            <a:endParaRPr lang="tr-TR" dirty="0"/>
          </a:p>
        </p:txBody>
      </p:sp>
    </p:spTree>
    <p:extLst>
      <p:ext uri="{BB962C8B-B14F-4D97-AF65-F5344CB8AC3E}">
        <p14:creationId xmlns:p14="http://schemas.microsoft.com/office/powerpoint/2010/main" val="1993110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602166"/>
            <a:ext cx="10515600" cy="5574797"/>
          </a:xfrm>
        </p:spPr>
        <p:txBody>
          <a:bodyPr>
            <a:normAutofit lnSpcReduction="10000"/>
          </a:bodyPr>
          <a:lstStyle/>
          <a:p>
            <a:pPr marL="0" indent="0">
              <a:buNone/>
            </a:pPr>
            <a:r>
              <a:rPr lang="tr-TR" b="1" u="sng" dirty="0" smtClean="0">
                <a:solidFill>
                  <a:srgbClr val="C00000"/>
                </a:solidFill>
              </a:rPr>
              <a:t>Stratejik kongre pazarlama planlama süreci</a:t>
            </a:r>
          </a:p>
          <a:p>
            <a:pPr marL="0" indent="0">
              <a:buNone/>
            </a:pPr>
            <a:r>
              <a:rPr lang="tr-TR" dirty="0" smtClean="0"/>
              <a:t>	Kongre </a:t>
            </a:r>
            <a:r>
              <a:rPr lang="tr-TR" dirty="0"/>
              <a:t>turizminde “İşletme olarak neredeyiz?”, “Nereye ulaşmak istiyoruz?”, “Nasıl ulaşacağız?” gibi sorular kongre turizminde stratejik pazarlama planlaması sürecini yönlendiren temel sorulardır. Stratejik kongre pazarlama planlaması bir kez yapılan bir faaliyet değil, sürekli devam eden bir süreçtir. Etkili bir pazarlama planlaması gerçekçilik, organizasyon ve koordinasyon, programlama, bütçeleme, esneklik, </a:t>
            </a:r>
            <a:r>
              <a:rPr lang="tr-TR" dirty="0" err="1"/>
              <a:t>denetlenebilirlik</a:t>
            </a:r>
            <a:r>
              <a:rPr lang="tr-TR" dirty="0"/>
              <a:t>, açıklık ve basitlik ve iş birliği gibi ölçütlere göre belirlenmelidir</a:t>
            </a:r>
            <a:r>
              <a:rPr lang="tr-TR" dirty="0" smtClean="0"/>
              <a:t>.</a:t>
            </a:r>
          </a:p>
          <a:p>
            <a:pPr marL="0" indent="0">
              <a:buNone/>
            </a:pPr>
            <a:r>
              <a:rPr lang="tr-TR" dirty="0" smtClean="0"/>
              <a:t>	Hazırlanacak </a:t>
            </a:r>
            <a:r>
              <a:rPr lang="tr-TR" dirty="0"/>
              <a:t>pazarlama planının ne kadar ayrıntıya ineceği, otel üst yönetiminin isteğine bağlı olmakla birlikte otelin büyüklüğüne, pazarlama karmasına, planın uygulanması için gerekli olan diğer dokümanların ayrıntısına ve miktarına bağlıdır. Ancak hazırlanan plan, işin doğru şekilde yapılmasını sağlamalıdır.</a:t>
            </a:r>
          </a:p>
        </p:txBody>
      </p:sp>
    </p:spTree>
    <p:extLst>
      <p:ext uri="{BB962C8B-B14F-4D97-AF65-F5344CB8AC3E}">
        <p14:creationId xmlns:p14="http://schemas.microsoft.com/office/powerpoint/2010/main" val="245827752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669073"/>
            <a:ext cx="10515600" cy="5507890"/>
          </a:xfrm>
        </p:spPr>
        <p:txBody>
          <a:bodyPr>
            <a:normAutofit fontScale="70000" lnSpcReduction="20000"/>
          </a:bodyPr>
          <a:lstStyle/>
          <a:p>
            <a:pPr marL="0" indent="0">
              <a:buNone/>
            </a:pPr>
            <a:r>
              <a:rPr lang="tr-TR" dirty="0" smtClean="0"/>
              <a:t>Kültür ve sanat festivalleri</a:t>
            </a:r>
          </a:p>
          <a:p>
            <a:pPr marL="0" indent="0">
              <a:buNone/>
            </a:pPr>
            <a:r>
              <a:rPr lang="tr-TR" dirty="0"/>
              <a:t>*Antalya Uluslararası Altın Portakal Film </a:t>
            </a:r>
            <a:r>
              <a:rPr lang="tr-TR" dirty="0" smtClean="0"/>
              <a:t>Festivali</a:t>
            </a:r>
          </a:p>
          <a:p>
            <a:pPr marL="0" indent="0">
              <a:buNone/>
            </a:pPr>
            <a:r>
              <a:rPr lang="tr-TR" dirty="0"/>
              <a:t>*İstanbul Uluslararası Kısa Film </a:t>
            </a:r>
            <a:r>
              <a:rPr lang="tr-TR" dirty="0" smtClean="0"/>
              <a:t>Festivali</a:t>
            </a:r>
          </a:p>
          <a:p>
            <a:pPr marL="0" indent="0">
              <a:buNone/>
            </a:pPr>
            <a:r>
              <a:rPr lang="tr-TR" dirty="0"/>
              <a:t>*Uluslararası İstanbul Tiyatro </a:t>
            </a:r>
            <a:r>
              <a:rPr lang="tr-TR" dirty="0" smtClean="0"/>
              <a:t>Festivali</a:t>
            </a:r>
          </a:p>
          <a:p>
            <a:pPr marL="0" indent="0">
              <a:buNone/>
            </a:pPr>
            <a:r>
              <a:rPr lang="tr-TR" dirty="0"/>
              <a:t>*Ankara Engelsiz Filmler Festivali (AEFF</a:t>
            </a:r>
            <a:r>
              <a:rPr lang="tr-TR" dirty="0" smtClean="0"/>
              <a:t>)</a:t>
            </a:r>
          </a:p>
          <a:p>
            <a:pPr marL="0" indent="0">
              <a:buNone/>
            </a:pPr>
            <a:r>
              <a:rPr lang="tr-TR" dirty="0" smtClean="0"/>
              <a:t>*Adana Altın Koza Film Festivali</a:t>
            </a:r>
          </a:p>
          <a:p>
            <a:r>
              <a:rPr lang="tr-TR" dirty="0" smtClean="0"/>
              <a:t>Uluslararası </a:t>
            </a:r>
            <a:r>
              <a:rPr lang="tr-TR" dirty="0"/>
              <a:t>İstanbul Bienali </a:t>
            </a:r>
            <a:r>
              <a:rPr lang="tr-TR" dirty="0" smtClean="0"/>
              <a:t>Festivali</a:t>
            </a:r>
          </a:p>
          <a:p>
            <a:r>
              <a:rPr lang="tr-TR" dirty="0" smtClean="0"/>
              <a:t>Aspendos </a:t>
            </a:r>
            <a:r>
              <a:rPr lang="tr-TR" dirty="0"/>
              <a:t>Uluslararası Opera ve Bale Festivali </a:t>
            </a:r>
          </a:p>
          <a:p>
            <a:r>
              <a:rPr lang="tr-TR" dirty="0" smtClean="0"/>
              <a:t>İstanbul </a:t>
            </a:r>
            <a:r>
              <a:rPr lang="tr-TR" dirty="0"/>
              <a:t>Uluslararası	Opera	Festivali </a:t>
            </a:r>
          </a:p>
          <a:p>
            <a:r>
              <a:rPr lang="tr-TR" dirty="0" smtClean="0"/>
              <a:t>İzmir</a:t>
            </a:r>
            <a:r>
              <a:rPr lang="tr-TR" dirty="0"/>
              <a:t>	Uluslararası Film Festivali </a:t>
            </a:r>
          </a:p>
          <a:p>
            <a:r>
              <a:rPr lang="tr-TR" dirty="0" smtClean="0"/>
              <a:t>İzmir</a:t>
            </a:r>
            <a:r>
              <a:rPr lang="tr-TR" dirty="0"/>
              <a:t>	Uluslararası Kısa Film	Festivali </a:t>
            </a:r>
          </a:p>
          <a:p>
            <a:r>
              <a:rPr lang="tr-TR" dirty="0" smtClean="0"/>
              <a:t>Antalya </a:t>
            </a:r>
            <a:r>
              <a:rPr lang="tr-TR" dirty="0"/>
              <a:t>Devlet Opera ve Bale Festivali </a:t>
            </a:r>
          </a:p>
          <a:p>
            <a:r>
              <a:rPr lang="tr-TR" dirty="0" smtClean="0"/>
              <a:t>Antalya </a:t>
            </a:r>
            <a:r>
              <a:rPr lang="tr-TR" dirty="0"/>
              <a:t>Uluslararası	Koro Festivali </a:t>
            </a:r>
          </a:p>
          <a:p>
            <a:r>
              <a:rPr lang="tr-TR" dirty="0" smtClean="0"/>
              <a:t>Antalya </a:t>
            </a:r>
            <a:r>
              <a:rPr lang="tr-TR" dirty="0"/>
              <a:t>Uluslararası	Halk Müziği ve	Dans Festivali </a:t>
            </a:r>
          </a:p>
          <a:p>
            <a:r>
              <a:rPr lang="tr-TR" dirty="0" smtClean="0"/>
              <a:t>Mevlana </a:t>
            </a:r>
            <a:r>
              <a:rPr lang="tr-TR" dirty="0"/>
              <a:t>Semazenler  Festivali </a:t>
            </a:r>
          </a:p>
          <a:p>
            <a:r>
              <a:rPr lang="tr-TR" dirty="0" smtClean="0"/>
              <a:t>Bodrum </a:t>
            </a:r>
            <a:r>
              <a:rPr lang="tr-TR" dirty="0"/>
              <a:t>Uluslararası	Bale Festivali</a:t>
            </a:r>
          </a:p>
          <a:p>
            <a:endParaRPr lang="tr-TR" dirty="0"/>
          </a:p>
          <a:p>
            <a:pPr marL="0" indent="0">
              <a:buNone/>
            </a:pPr>
            <a:endParaRPr lang="tr-TR" dirty="0"/>
          </a:p>
        </p:txBody>
      </p:sp>
    </p:spTree>
    <p:extLst>
      <p:ext uri="{BB962C8B-B14F-4D97-AF65-F5344CB8AC3E}">
        <p14:creationId xmlns:p14="http://schemas.microsoft.com/office/powerpoint/2010/main" val="109797300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680224"/>
            <a:ext cx="10515600" cy="5496739"/>
          </a:xfrm>
        </p:spPr>
        <p:txBody>
          <a:bodyPr/>
          <a:lstStyle/>
          <a:p>
            <a:pPr marL="0" indent="0">
              <a:buNone/>
            </a:pPr>
            <a:endParaRPr lang="tr-TR" dirty="0" smtClean="0">
              <a:solidFill>
                <a:srgbClr val="C00000"/>
              </a:solidFill>
            </a:endParaRPr>
          </a:p>
          <a:p>
            <a:pPr marL="0" indent="0">
              <a:buNone/>
            </a:pPr>
            <a:endParaRPr lang="tr-TR" dirty="0">
              <a:solidFill>
                <a:srgbClr val="C00000"/>
              </a:solidFill>
            </a:endParaRPr>
          </a:p>
          <a:p>
            <a:pPr marL="0" indent="0">
              <a:buNone/>
            </a:pPr>
            <a:r>
              <a:rPr lang="tr-TR" dirty="0" smtClean="0">
                <a:solidFill>
                  <a:srgbClr val="C00000"/>
                </a:solidFill>
              </a:rPr>
              <a:t>11- Hafta</a:t>
            </a:r>
          </a:p>
          <a:p>
            <a:pPr marL="0" indent="0">
              <a:buNone/>
            </a:pPr>
            <a:r>
              <a:rPr lang="tr-TR" dirty="0" smtClean="0">
                <a:solidFill>
                  <a:srgbClr val="C00000"/>
                </a:solidFill>
              </a:rPr>
              <a:t>-Türkiye’nin Kongre Turizmi ile ilgili sorunları</a:t>
            </a:r>
            <a:endParaRPr lang="tr-TR" dirty="0">
              <a:solidFill>
                <a:srgbClr val="C00000"/>
              </a:solidFill>
            </a:endParaRPr>
          </a:p>
        </p:txBody>
      </p:sp>
    </p:spTree>
    <p:extLst>
      <p:ext uri="{BB962C8B-B14F-4D97-AF65-F5344CB8AC3E}">
        <p14:creationId xmlns:p14="http://schemas.microsoft.com/office/powerpoint/2010/main" val="176109002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524107"/>
            <a:ext cx="10515600" cy="5652856"/>
          </a:xfrm>
        </p:spPr>
        <p:txBody>
          <a:bodyPr/>
          <a:lstStyle/>
          <a:p>
            <a:pPr marL="0" indent="0">
              <a:buNone/>
            </a:pPr>
            <a:r>
              <a:rPr lang="tr-TR" dirty="0">
                <a:solidFill>
                  <a:srgbClr val="C00000"/>
                </a:solidFill>
              </a:rPr>
              <a:t>Türkiye’nin Kongre Turizmi ile ilgili sorunları</a:t>
            </a:r>
          </a:p>
          <a:p>
            <a:pPr marL="0" indent="0">
              <a:buNone/>
            </a:pPr>
            <a:r>
              <a:rPr lang="tr-TR" dirty="0" smtClean="0"/>
              <a:t>1-Alt ve üst yapı sorunları</a:t>
            </a:r>
          </a:p>
          <a:p>
            <a:pPr marL="0" indent="0">
              <a:buNone/>
            </a:pPr>
            <a:r>
              <a:rPr lang="tr-TR" dirty="0" smtClean="0"/>
              <a:t>2-Tanıtma ve pazarlama sorunu</a:t>
            </a:r>
          </a:p>
          <a:p>
            <a:pPr marL="0" indent="0">
              <a:buNone/>
            </a:pPr>
            <a:r>
              <a:rPr lang="tr-TR" dirty="0" smtClean="0"/>
              <a:t>3-Uluslararası kuruluşlara üye olma ve örgütlenme sorunu</a:t>
            </a:r>
          </a:p>
          <a:p>
            <a:pPr marL="0" indent="0">
              <a:buNone/>
            </a:pPr>
            <a:r>
              <a:rPr lang="tr-TR" dirty="0" smtClean="0"/>
              <a:t>4-Toplantıların organizasyonu sorunu</a:t>
            </a:r>
          </a:p>
          <a:p>
            <a:pPr marL="0" indent="0">
              <a:buNone/>
            </a:pPr>
            <a:endParaRPr lang="tr-TR" dirty="0"/>
          </a:p>
        </p:txBody>
      </p:sp>
    </p:spTree>
    <p:extLst>
      <p:ext uri="{BB962C8B-B14F-4D97-AF65-F5344CB8AC3E}">
        <p14:creationId xmlns:p14="http://schemas.microsoft.com/office/powerpoint/2010/main" val="2051053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535259"/>
            <a:ext cx="10515600" cy="5787482"/>
          </a:xfrm>
        </p:spPr>
        <p:txBody>
          <a:bodyPr/>
          <a:lstStyle/>
          <a:p>
            <a:pPr marL="0" indent="0">
              <a:buNone/>
            </a:pPr>
            <a:r>
              <a:rPr lang="tr-TR" dirty="0" smtClean="0"/>
              <a:t>Başarılı konferans pazarlaması</a:t>
            </a:r>
          </a:p>
          <a:p>
            <a:pPr marL="0" indent="0">
              <a:buNone/>
            </a:pPr>
            <a:endParaRPr lang="tr-TR" dirty="0"/>
          </a:p>
        </p:txBody>
      </p:sp>
      <p:graphicFrame>
        <p:nvGraphicFramePr>
          <p:cNvPr id="5" name="Tablo 4"/>
          <p:cNvGraphicFramePr>
            <a:graphicFrameLocks noGrp="1"/>
          </p:cNvGraphicFramePr>
          <p:nvPr>
            <p:extLst>
              <p:ext uri="{D42A27DB-BD31-4B8C-83A1-F6EECF244321}">
                <p14:modId xmlns:p14="http://schemas.microsoft.com/office/powerpoint/2010/main" val="2634539384"/>
              </p:ext>
            </p:extLst>
          </p:nvPr>
        </p:nvGraphicFramePr>
        <p:xfrm>
          <a:off x="981307" y="921674"/>
          <a:ext cx="9857677" cy="4351338"/>
        </p:xfrm>
        <a:graphic>
          <a:graphicData uri="http://schemas.openxmlformats.org/drawingml/2006/table">
            <a:tbl>
              <a:tblPr firstRow="1" firstCol="1" lastRow="1" lastCol="1" bandRow="1" bandCol="1">
                <a:tableStyleId>{5C22544A-7EE6-4342-B048-85BDC9FD1C3A}</a:tableStyleId>
              </a:tblPr>
              <a:tblGrid>
                <a:gridCol w="2200373">
                  <a:extLst>
                    <a:ext uri="{9D8B030D-6E8A-4147-A177-3AD203B41FA5}">
                      <a16:colId xmlns:a16="http://schemas.microsoft.com/office/drawing/2014/main" val="1301091356"/>
                    </a:ext>
                  </a:extLst>
                </a:gridCol>
                <a:gridCol w="7657304">
                  <a:extLst>
                    <a:ext uri="{9D8B030D-6E8A-4147-A177-3AD203B41FA5}">
                      <a16:colId xmlns:a16="http://schemas.microsoft.com/office/drawing/2014/main" val="2542781780"/>
                    </a:ext>
                  </a:extLst>
                </a:gridCol>
              </a:tblGrid>
              <a:tr h="315719">
                <a:tc>
                  <a:txBody>
                    <a:bodyPr/>
                    <a:lstStyle/>
                    <a:p>
                      <a:pPr marL="93980">
                        <a:spcBef>
                          <a:spcPts val="275"/>
                        </a:spcBef>
                        <a:spcAft>
                          <a:spcPts val="0"/>
                        </a:spcAft>
                      </a:pPr>
                      <a:r>
                        <a:rPr lang="tr-TR" sz="1600">
                          <a:effectLst/>
                        </a:rPr>
                        <a:t>Pazar</a:t>
                      </a:r>
                      <a:r>
                        <a:rPr lang="tr-TR" sz="1600" spc="-60">
                          <a:effectLst/>
                        </a:rPr>
                        <a:t> </a:t>
                      </a:r>
                      <a:r>
                        <a:rPr lang="tr-TR" sz="1600">
                          <a:effectLst/>
                        </a:rPr>
                        <a:t>Analizi</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93980">
                        <a:spcBef>
                          <a:spcPts val="275"/>
                        </a:spcBef>
                        <a:spcAft>
                          <a:spcPts val="0"/>
                        </a:spcAft>
                      </a:pPr>
                      <a:r>
                        <a:rPr lang="tr-TR" sz="1600">
                          <a:effectLst/>
                        </a:rPr>
                        <a:t>Hedef</a:t>
                      </a:r>
                      <a:r>
                        <a:rPr lang="tr-TR" sz="1600" spc="-25">
                          <a:effectLst/>
                        </a:rPr>
                        <a:t> </a:t>
                      </a:r>
                      <a:r>
                        <a:rPr lang="tr-TR" sz="1600">
                          <a:effectLst/>
                        </a:rPr>
                        <a:t>kitleye</a:t>
                      </a:r>
                      <a:r>
                        <a:rPr lang="tr-TR" sz="1600" spc="-55">
                          <a:effectLst/>
                        </a:rPr>
                        <a:t> </a:t>
                      </a:r>
                      <a:r>
                        <a:rPr lang="tr-TR" sz="1600">
                          <a:effectLst/>
                        </a:rPr>
                        <a:t>ulaşmak</a:t>
                      </a:r>
                      <a:r>
                        <a:rPr lang="tr-TR" sz="1600" spc="-40">
                          <a:effectLst/>
                        </a:rPr>
                        <a:t> </a:t>
                      </a:r>
                      <a:r>
                        <a:rPr lang="tr-TR" sz="1600">
                          <a:effectLst/>
                        </a:rPr>
                        <a:t>için</a:t>
                      </a:r>
                      <a:r>
                        <a:rPr lang="tr-TR" sz="1600" spc="-70">
                          <a:effectLst/>
                        </a:rPr>
                        <a:t> </a:t>
                      </a:r>
                      <a:r>
                        <a:rPr lang="tr-TR" sz="1600">
                          <a:effectLst/>
                        </a:rPr>
                        <a:t>öncelikle</a:t>
                      </a:r>
                      <a:r>
                        <a:rPr lang="tr-TR" sz="1600" spc="-30">
                          <a:effectLst/>
                        </a:rPr>
                        <a:t> </a:t>
                      </a:r>
                      <a:r>
                        <a:rPr lang="tr-TR" sz="1600">
                          <a:effectLst/>
                        </a:rPr>
                        <a:t>hedef</a:t>
                      </a:r>
                      <a:r>
                        <a:rPr lang="tr-TR" sz="1600" spc="-5">
                          <a:effectLst/>
                        </a:rPr>
                        <a:t> </a:t>
                      </a:r>
                      <a:r>
                        <a:rPr lang="tr-TR" sz="1600">
                          <a:effectLst/>
                        </a:rPr>
                        <a:t>kitleyi</a:t>
                      </a:r>
                      <a:r>
                        <a:rPr lang="tr-TR" sz="1600" spc="-70">
                          <a:effectLst/>
                        </a:rPr>
                        <a:t> </a:t>
                      </a:r>
                      <a:r>
                        <a:rPr lang="tr-TR" sz="1600">
                          <a:effectLst/>
                        </a:rPr>
                        <a:t>tanımlamak</a:t>
                      </a:r>
                      <a:r>
                        <a:rPr lang="tr-TR" sz="1600" spc="-40">
                          <a:effectLst/>
                        </a:rPr>
                        <a:t> </a:t>
                      </a:r>
                      <a:r>
                        <a:rPr lang="tr-TR" sz="1600">
                          <a:effectLst/>
                        </a:rPr>
                        <a:t>gerekir.</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869359651"/>
                  </a:ext>
                </a:extLst>
              </a:tr>
              <a:tr h="793489">
                <a:tc>
                  <a:txBody>
                    <a:bodyPr/>
                    <a:lstStyle/>
                    <a:p>
                      <a:pPr marL="93980">
                        <a:spcBef>
                          <a:spcPts val="275"/>
                        </a:spcBef>
                        <a:spcAft>
                          <a:spcPts val="0"/>
                        </a:spcAft>
                      </a:pPr>
                      <a:r>
                        <a:rPr lang="tr-TR" sz="1600">
                          <a:effectLst/>
                        </a:rPr>
                        <a:t>Beyin</a:t>
                      </a:r>
                      <a:r>
                        <a:rPr lang="tr-TR" sz="1600" spc="-40">
                          <a:effectLst/>
                        </a:rPr>
                        <a:t> </a:t>
                      </a:r>
                      <a:r>
                        <a:rPr lang="tr-TR" sz="1600">
                          <a:effectLst/>
                        </a:rPr>
                        <a:t>Fırtınası</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93980" marR="73660" algn="just">
                        <a:lnSpc>
                          <a:spcPct val="97000"/>
                        </a:lnSpc>
                        <a:spcBef>
                          <a:spcPts val="310"/>
                        </a:spcBef>
                        <a:spcAft>
                          <a:spcPts val="0"/>
                        </a:spcAft>
                      </a:pPr>
                      <a:r>
                        <a:rPr lang="tr-TR" sz="1600">
                          <a:effectLst/>
                        </a:rPr>
                        <a:t>Konferansın</a:t>
                      </a:r>
                      <a:r>
                        <a:rPr lang="tr-TR" sz="1600" spc="5">
                          <a:effectLst/>
                        </a:rPr>
                        <a:t> </a:t>
                      </a:r>
                      <a:r>
                        <a:rPr lang="tr-TR" sz="1600">
                          <a:effectLst/>
                        </a:rPr>
                        <a:t>değer</a:t>
                      </a:r>
                      <a:r>
                        <a:rPr lang="tr-TR" sz="1600" spc="5">
                          <a:effectLst/>
                        </a:rPr>
                        <a:t> </a:t>
                      </a:r>
                      <a:r>
                        <a:rPr lang="tr-TR" sz="1600">
                          <a:effectLst/>
                        </a:rPr>
                        <a:t>yaratıcı</a:t>
                      </a:r>
                      <a:r>
                        <a:rPr lang="tr-TR" sz="1600" spc="5">
                          <a:effectLst/>
                        </a:rPr>
                        <a:t> </a:t>
                      </a:r>
                      <a:r>
                        <a:rPr lang="tr-TR" sz="1600">
                          <a:effectLst/>
                        </a:rPr>
                        <a:t>olması</a:t>
                      </a:r>
                      <a:r>
                        <a:rPr lang="tr-TR" sz="1600" spc="5">
                          <a:effectLst/>
                        </a:rPr>
                        <a:t> </a:t>
                      </a:r>
                      <a:r>
                        <a:rPr lang="tr-TR" sz="1600">
                          <a:effectLst/>
                        </a:rPr>
                        <a:t>için</a:t>
                      </a:r>
                      <a:r>
                        <a:rPr lang="tr-TR" sz="1600" spc="5">
                          <a:effectLst/>
                        </a:rPr>
                        <a:t> </a:t>
                      </a:r>
                      <a:r>
                        <a:rPr lang="tr-TR" sz="1600">
                          <a:effectLst/>
                        </a:rPr>
                        <a:t>önceden</a:t>
                      </a:r>
                      <a:r>
                        <a:rPr lang="tr-TR" sz="1600" spc="5">
                          <a:effectLst/>
                        </a:rPr>
                        <a:t> </a:t>
                      </a:r>
                      <a:r>
                        <a:rPr lang="tr-TR" sz="1600">
                          <a:effectLst/>
                        </a:rPr>
                        <a:t>katılmış</a:t>
                      </a:r>
                      <a:r>
                        <a:rPr lang="tr-TR" sz="1600" spc="5">
                          <a:effectLst/>
                        </a:rPr>
                        <a:t> </a:t>
                      </a:r>
                      <a:r>
                        <a:rPr lang="tr-TR" sz="1600">
                          <a:effectLst/>
                        </a:rPr>
                        <a:t>olan</a:t>
                      </a:r>
                      <a:r>
                        <a:rPr lang="tr-TR" sz="1600" spc="5">
                          <a:effectLst/>
                        </a:rPr>
                        <a:t> </a:t>
                      </a:r>
                      <a:r>
                        <a:rPr lang="tr-TR" sz="1600">
                          <a:effectLst/>
                        </a:rPr>
                        <a:t>ve</a:t>
                      </a:r>
                      <a:r>
                        <a:rPr lang="tr-TR" sz="1600" spc="5">
                          <a:effectLst/>
                        </a:rPr>
                        <a:t> </a:t>
                      </a:r>
                      <a:r>
                        <a:rPr lang="tr-TR" sz="1600">
                          <a:effectLst/>
                        </a:rPr>
                        <a:t>potansiyel katılımcılarla yapılacak beyin fırtınası ile geniş ve yaratıcı</a:t>
                      </a:r>
                      <a:r>
                        <a:rPr lang="tr-TR" sz="1600" spc="5">
                          <a:effectLst/>
                        </a:rPr>
                        <a:t> </a:t>
                      </a:r>
                      <a:r>
                        <a:rPr lang="tr-TR" sz="1600">
                          <a:effectLst/>
                        </a:rPr>
                        <a:t>bir</a:t>
                      </a:r>
                      <a:r>
                        <a:rPr lang="tr-TR" sz="1600" spc="15">
                          <a:effectLst/>
                        </a:rPr>
                        <a:t> </a:t>
                      </a:r>
                      <a:r>
                        <a:rPr lang="tr-TR" sz="1600">
                          <a:effectLst/>
                        </a:rPr>
                        <a:t>bakış</a:t>
                      </a:r>
                      <a:r>
                        <a:rPr lang="tr-TR" sz="1600" spc="10">
                          <a:effectLst/>
                        </a:rPr>
                        <a:t> </a:t>
                      </a:r>
                      <a:r>
                        <a:rPr lang="tr-TR" sz="1600">
                          <a:effectLst/>
                        </a:rPr>
                        <a:t>açısı</a:t>
                      </a:r>
                      <a:r>
                        <a:rPr lang="tr-TR" sz="1600" spc="-10">
                          <a:effectLst/>
                        </a:rPr>
                        <a:t> </a:t>
                      </a:r>
                      <a:r>
                        <a:rPr lang="tr-TR" sz="1600">
                          <a:effectLst/>
                        </a:rPr>
                        <a:t>sağlanabilir.</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988150733"/>
                  </a:ext>
                </a:extLst>
              </a:tr>
              <a:tr h="793489">
                <a:tc>
                  <a:txBody>
                    <a:bodyPr/>
                    <a:lstStyle/>
                    <a:p>
                      <a:pPr marL="93980" marR="198755">
                        <a:lnSpc>
                          <a:spcPct val="97000"/>
                        </a:lnSpc>
                        <a:spcBef>
                          <a:spcPts val="310"/>
                        </a:spcBef>
                        <a:spcAft>
                          <a:spcPts val="0"/>
                        </a:spcAft>
                      </a:pPr>
                      <a:r>
                        <a:rPr lang="tr-TR" sz="1600">
                          <a:effectLst/>
                        </a:rPr>
                        <a:t>Etkinliğin</a:t>
                      </a:r>
                      <a:r>
                        <a:rPr lang="tr-TR" sz="1600" spc="5">
                          <a:effectLst/>
                        </a:rPr>
                        <a:t> </a:t>
                      </a:r>
                      <a:r>
                        <a:rPr lang="tr-TR" sz="1600" spc="-5">
                          <a:effectLst/>
                        </a:rPr>
                        <a:t>Markalaştırılması</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93980" marR="76200" algn="just">
                        <a:lnSpc>
                          <a:spcPct val="97000"/>
                        </a:lnSpc>
                        <a:spcBef>
                          <a:spcPts val="310"/>
                        </a:spcBef>
                        <a:spcAft>
                          <a:spcPts val="0"/>
                        </a:spcAft>
                      </a:pPr>
                      <a:r>
                        <a:rPr lang="tr-TR" sz="1600">
                          <a:effectLst/>
                        </a:rPr>
                        <a:t>Konferans</a:t>
                      </a:r>
                      <a:r>
                        <a:rPr lang="tr-TR" sz="1600" spc="5">
                          <a:effectLst/>
                        </a:rPr>
                        <a:t> </a:t>
                      </a:r>
                      <a:r>
                        <a:rPr lang="tr-TR" sz="1600">
                          <a:effectLst/>
                        </a:rPr>
                        <a:t>mutlaka</a:t>
                      </a:r>
                      <a:r>
                        <a:rPr lang="tr-TR" sz="1600" spc="5">
                          <a:effectLst/>
                        </a:rPr>
                        <a:t> </a:t>
                      </a:r>
                      <a:r>
                        <a:rPr lang="tr-TR" sz="1600">
                          <a:effectLst/>
                        </a:rPr>
                        <a:t>katılınması</a:t>
                      </a:r>
                      <a:r>
                        <a:rPr lang="tr-TR" sz="1600" spc="5">
                          <a:effectLst/>
                        </a:rPr>
                        <a:t> </a:t>
                      </a:r>
                      <a:r>
                        <a:rPr lang="tr-TR" sz="1600">
                          <a:effectLst/>
                        </a:rPr>
                        <a:t>gereken</a:t>
                      </a:r>
                      <a:r>
                        <a:rPr lang="tr-TR" sz="1600" spc="5">
                          <a:effectLst/>
                        </a:rPr>
                        <a:t> </a:t>
                      </a:r>
                      <a:r>
                        <a:rPr lang="tr-TR" sz="1600">
                          <a:effectLst/>
                        </a:rPr>
                        <a:t>bir</a:t>
                      </a:r>
                      <a:r>
                        <a:rPr lang="tr-TR" sz="1600" spc="5">
                          <a:effectLst/>
                        </a:rPr>
                        <a:t> </a:t>
                      </a:r>
                      <a:r>
                        <a:rPr lang="tr-TR" sz="1600">
                          <a:effectLst/>
                        </a:rPr>
                        <a:t>etkinlik</a:t>
                      </a:r>
                      <a:r>
                        <a:rPr lang="tr-TR" sz="1600" spc="5">
                          <a:effectLst/>
                        </a:rPr>
                        <a:t> </a:t>
                      </a:r>
                      <a:r>
                        <a:rPr lang="tr-TR" sz="1600">
                          <a:effectLst/>
                        </a:rPr>
                        <a:t>olarak</a:t>
                      </a:r>
                      <a:r>
                        <a:rPr lang="tr-TR" sz="1600" spc="5">
                          <a:effectLst/>
                        </a:rPr>
                        <a:t> </a:t>
                      </a:r>
                      <a:r>
                        <a:rPr lang="tr-TR" sz="1600">
                          <a:effectLst/>
                        </a:rPr>
                        <a:t>tanıtılmalıdır.</a:t>
                      </a:r>
                      <a:r>
                        <a:rPr lang="tr-TR" sz="1600" spc="5">
                          <a:effectLst/>
                        </a:rPr>
                        <a:t> </a:t>
                      </a:r>
                      <a:r>
                        <a:rPr lang="tr-TR" sz="1600">
                          <a:effectLst/>
                        </a:rPr>
                        <a:t>Örneğin</a:t>
                      </a:r>
                      <a:r>
                        <a:rPr lang="tr-TR" sz="1600" spc="5">
                          <a:effectLst/>
                        </a:rPr>
                        <a:t> </a:t>
                      </a:r>
                      <a:r>
                        <a:rPr lang="tr-TR" sz="1600">
                          <a:effectLst/>
                        </a:rPr>
                        <a:t>“X</a:t>
                      </a:r>
                      <a:r>
                        <a:rPr lang="tr-TR" sz="1600" spc="5">
                          <a:effectLst/>
                        </a:rPr>
                        <a:t> </a:t>
                      </a:r>
                      <a:r>
                        <a:rPr lang="tr-TR" sz="1600">
                          <a:effectLst/>
                        </a:rPr>
                        <a:t>alanındaki</a:t>
                      </a:r>
                      <a:r>
                        <a:rPr lang="tr-TR" sz="1600" spc="5">
                          <a:effectLst/>
                        </a:rPr>
                        <a:t> </a:t>
                      </a:r>
                      <a:r>
                        <a:rPr lang="tr-TR" sz="1600">
                          <a:effectLst/>
                        </a:rPr>
                        <a:t>en</a:t>
                      </a:r>
                      <a:r>
                        <a:rPr lang="tr-TR" sz="1600" spc="5">
                          <a:effectLst/>
                        </a:rPr>
                        <a:t> </a:t>
                      </a:r>
                      <a:r>
                        <a:rPr lang="tr-TR" sz="1600">
                          <a:effectLst/>
                        </a:rPr>
                        <a:t>son</a:t>
                      </a:r>
                      <a:r>
                        <a:rPr lang="tr-TR" sz="1600" spc="5">
                          <a:effectLst/>
                        </a:rPr>
                        <a:t> </a:t>
                      </a:r>
                      <a:r>
                        <a:rPr lang="tr-TR" sz="1600">
                          <a:effectLst/>
                        </a:rPr>
                        <a:t>gelişmeler</a:t>
                      </a:r>
                      <a:r>
                        <a:rPr lang="tr-TR" sz="1600" spc="5">
                          <a:effectLst/>
                        </a:rPr>
                        <a:t> </a:t>
                      </a:r>
                      <a:r>
                        <a:rPr lang="tr-TR" sz="1600">
                          <a:effectLst/>
                        </a:rPr>
                        <a:t>bu</a:t>
                      </a:r>
                      <a:r>
                        <a:rPr lang="tr-TR" sz="1600" spc="5">
                          <a:effectLst/>
                        </a:rPr>
                        <a:t> </a:t>
                      </a:r>
                      <a:r>
                        <a:rPr lang="tr-TR" sz="1600">
                          <a:effectLst/>
                        </a:rPr>
                        <a:t>konferansta”</a:t>
                      </a:r>
                      <a:r>
                        <a:rPr lang="tr-TR" sz="1600" spc="15">
                          <a:effectLst/>
                        </a:rPr>
                        <a:t> </a:t>
                      </a:r>
                      <a:r>
                        <a:rPr lang="tr-TR" sz="1600">
                          <a:effectLst/>
                        </a:rPr>
                        <a:t>gibi</a:t>
                      </a:r>
                      <a:r>
                        <a:rPr lang="tr-TR" sz="1600" spc="30">
                          <a:effectLst/>
                        </a:rPr>
                        <a:t> </a:t>
                      </a:r>
                      <a:r>
                        <a:rPr lang="tr-TR" sz="1600">
                          <a:effectLst/>
                        </a:rPr>
                        <a:t>konumlandırılabilir.</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62689902"/>
                  </a:ext>
                </a:extLst>
              </a:tr>
              <a:tr h="551531">
                <a:tc>
                  <a:txBody>
                    <a:bodyPr/>
                    <a:lstStyle/>
                    <a:p>
                      <a:pPr marL="93980">
                        <a:spcBef>
                          <a:spcPts val="275"/>
                        </a:spcBef>
                        <a:spcAft>
                          <a:spcPts val="0"/>
                        </a:spcAft>
                      </a:pPr>
                      <a:r>
                        <a:rPr lang="tr-TR" sz="1600">
                          <a:effectLst/>
                        </a:rPr>
                        <a:t>Konferans</a:t>
                      </a:r>
                      <a:r>
                        <a:rPr lang="tr-TR" sz="1600" spc="-55">
                          <a:effectLst/>
                        </a:rPr>
                        <a:t> </a:t>
                      </a:r>
                      <a:r>
                        <a:rPr lang="tr-TR" sz="1600">
                          <a:effectLst/>
                        </a:rPr>
                        <a:t>Logosu</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93980">
                        <a:lnSpc>
                          <a:spcPct val="97000"/>
                        </a:lnSpc>
                        <a:spcBef>
                          <a:spcPts val="310"/>
                        </a:spcBef>
                        <a:spcAft>
                          <a:spcPts val="0"/>
                        </a:spcAft>
                      </a:pPr>
                      <a:r>
                        <a:rPr lang="tr-TR" sz="1600">
                          <a:effectLst/>
                        </a:rPr>
                        <a:t>Kurumun</a:t>
                      </a:r>
                      <a:r>
                        <a:rPr lang="tr-TR" sz="1600" spc="295">
                          <a:effectLst/>
                        </a:rPr>
                        <a:t> </a:t>
                      </a:r>
                      <a:r>
                        <a:rPr lang="tr-TR" sz="1600">
                          <a:effectLst/>
                        </a:rPr>
                        <a:t>logosu</a:t>
                      </a:r>
                      <a:r>
                        <a:rPr lang="tr-TR" sz="1600" spc="275">
                          <a:effectLst/>
                        </a:rPr>
                        <a:t> </a:t>
                      </a:r>
                      <a:r>
                        <a:rPr lang="tr-TR" sz="1600">
                          <a:effectLst/>
                        </a:rPr>
                        <a:t>ile</a:t>
                      </a:r>
                      <a:r>
                        <a:rPr lang="tr-TR" sz="1600" spc="305">
                          <a:effectLst/>
                        </a:rPr>
                        <a:t> </a:t>
                      </a:r>
                      <a:r>
                        <a:rPr lang="tr-TR" sz="1600">
                          <a:effectLst/>
                        </a:rPr>
                        <a:t>sınırlı</a:t>
                      </a:r>
                      <a:r>
                        <a:rPr lang="tr-TR" sz="1600" spc="275">
                          <a:effectLst/>
                        </a:rPr>
                        <a:t> </a:t>
                      </a:r>
                      <a:r>
                        <a:rPr lang="tr-TR" sz="1600">
                          <a:effectLst/>
                        </a:rPr>
                        <a:t>kalınmayıp</a:t>
                      </a:r>
                      <a:r>
                        <a:rPr lang="tr-TR" sz="1600" spc="280">
                          <a:effectLst/>
                        </a:rPr>
                        <a:t> </a:t>
                      </a:r>
                      <a:r>
                        <a:rPr lang="tr-TR" sz="1600">
                          <a:effectLst/>
                        </a:rPr>
                        <a:t>iyi</a:t>
                      </a:r>
                      <a:r>
                        <a:rPr lang="tr-TR" sz="1600" spc="305">
                          <a:effectLst/>
                        </a:rPr>
                        <a:t> </a:t>
                      </a:r>
                      <a:r>
                        <a:rPr lang="tr-TR" sz="1600">
                          <a:effectLst/>
                        </a:rPr>
                        <a:t>bir</a:t>
                      </a:r>
                      <a:r>
                        <a:rPr lang="tr-TR" sz="1600" spc="305">
                          <a:effectLst/>
                        </a:rPr>
                        <a:t> </a:t>
                      </a:r>
                      <a:r>
                        <a:rPr lang="tr-TR" sz="1600">
                          <a:effectLst/>
                        </a:rPr>
                        <a:t>tasarımcı</a:t>
                      </a:r>
                      <a:r>
                        <a:rPr lang="tr-TR" sz="1600" spc="280">
                          <a:effectLst/>
                        </a:rPr>
                        <a:t> </a:t>
                      </a:r>
                      <a:r>
                        <a:rPr lang="tr-TR" sz="1600">
                          <a:effectLst/>
                        </a:rPr>
                        <a:t>ile</a:t>
                      </a:r>
                      <a:r>
                        <a:rPr lang="tr-TR" sz="1600" spc="305">
                          <a:effectLst/>
                        </a:rPr>
                        <a:t> </a:t>
                      </a:r>
                      <a:r>
                        <a:rPr lang="tr-TR" sz="1600">
                          <a:effectLst/>
                        </a:rPr>
                        <a:t>çalışılarak</a:t>
                      </a:r>
                      <a:r>
                        <a:rPr lang="tr-TR" sz="1600" spc="-395">
                          <a:effectLst/>
                        </a:rPr>
                        <a:t> </a:t>
                      </a:r>
                      <a:r>
                        <a:rPr lang="tr-TR" sz="1600">
                          <a:effectLst/>
                        </a:rPr>
                        <a:t>konferansa</a:t>
                      </a:r>
                      <a:r>
                        <a:rPr lang="tr-TR" sz="1600" spc="30">
                          <a:effectLst/>
                        </a:rPr>
                        <a:t> </a:t>
                      </a:r>
                      <a:r>
                        <a:rPr lang="tr-TR" sz="1600">
                          <a:effectLst/>
                        </a:rPr>
                        <a:t>özgü bir</a:t>
                      </a:r>
                      <a:r>
                        <a:rPr lang="tr-TR" sz="1600" spc="10">
                          <a:effectLst/>
                        </a:rPr>
                        <a:t> </a:t>
                      </a:r>
                      <a:r>
                        <a:rPr lang="tr-TR" sz="1600">
                          <a:effectLst/>
                        </a:rPr>
                        <a:t>logo kullanılabilir.</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176730946"/>
                  </a:ext>
                </a:extLst>
              </a:tr>
              <a:tr h="793489">
                <a:tc>
                  <a:txBody>
                    <a:bodyPr/>
                    <a:lstStyle/>
                    <a:p>
                      <a:pPr marL="93980" marR="650240">
                        <a:lnSpc>
                          <a:spcPct val="97000"/>
                        </a:lnSpc>
                        <a:spcBef>
                          <a:spcPts val="310"/>
                        </a:spcBef>
                        <a:spcAft>
                          <a:spcPts val="0"/>
                        </a:spcAft>
                      </a:pPr>
                      <a:r>
                        <a:rPr lang="tr-TR" sz="1600" spc="-20">
                          <a:effectLst/>
                        </a:rPr>
                        <a:t>Tutundurma</a:t>
                      </a:r>
                      <a:r>
                        <a:rPr lang="tr-TR" sz="1600" spc="-395">
                          <a:effectLst/>
                        </a:rPr>
                        <a:t> </a:t>
                      </a:r>
                      <a:r>
                        <a:rPr lang="tr-TR" sz="1600">
                          <a:effectLst/>
                        </a:rPr>
                        <a:t>Ögeleri</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93980" marR="76200" algn="just">
                        <a:lnSpc>
                          <a:spcPct val="97000"/>
                        </a:lnSpc>
                        <a:spcBef>
                          <a:spcPts val="310"/>
                        </a:spcBef>
                        <a:spcAft>
                          <a:spcPts val="0"/>
                        </a:spcAft>
                      </a:pPr>
                      <a:r>
                        <a:rPr lang="tr-TR" sz="1600">
                          <a:effectLst/>
                        </a:rPr>
                        <a:t>Konferansın tanıtımı ve satışının geliştirilmesi için ticari ögeler sıkça</a:t>
                      </a:r>
                      <a:r>
                        <a:rPr lang="tr-TR" sz="1600" spc="5">
                          <a:effectLst/>
                        </a:rPr>
                        <a:t> </a:t>
                      </a:r>
                      <a:r>
                        <a:rPr lang="tr-TR" sz="1600">
                          <a:effectLst/>
                        </a:rPr>
                        <a:t>kullanılmaktadır.</a:t>
                      </a:r>
                      <a:r>
                        <a:rPr lang="tr-TR" sz="1600" spc="5">
                          <a:effectLst/>
                        </a:rPr>
                        <a:t> </a:t>
                      </a:r>
                      <a:r>
                        <a:rPr lang="tr-TR" sz="1600">
                          <a:effectLst/>
                        </a:rPr>
                        <a:t>Katılımcılara</a:t>
                      </a:r>
                      <a:r>
                        <a:rPr lang="tr-TR" sz="1600" spc="5">
                          <a:effectLst/>
                        </a:rPr>
                        <a:t> </a:t>
                      </a:r>
                      <a:r>
                        <a:rPr lang="tr-TR" sz="1600">
                          <a:effectLst/>
                        </a:rPr>
                        <a:t>daha</a:t>
                      </a:r>
                      <a:r>
                        <a:rPr lang="tr-TR" sz="1600" spc="5">
                          <a:effectLst/>
                        </a:rPr>
                        <a:t> </a:t>
                      </a:r>
                      <a:r>
                        <a:rPr lang="tr-TR" sz="1600">
                          <a:effectLst/>
                        </a:rPr>
                        <a:t>önceki</a:t>
                      </a:r>
                      <a:r>
                        <a:rPr lang="tr-TR" sz="1600" spc="5">
                          <a:effectLst/>
                        </a:rPr>
                        <a:t> </a:t>
                      </a:r>
                      <a:r>
                        <a:rPr lang="tr-TR" sz="1600">
                          <a:effectLst/>
                        </a:rPr>
                        <a:t>konferanslarda</a:t>
                      </a:r>
                      <a:r>
                        <a:rPr lang="tr-TR" sz="1600" spc="5">
                          <a:effectLst/>
                        </a:rPr>
                        <a:t> </a:t>
                      </a:r>
                      <a:r>
                        <a:rPr lang="tr-TR" sz="1600">
                          <a:effectLst/>
                        </a:rPr>
                        <a:t>yapılan</a:t>
                      </a:r>
                      <a:r>
                        <a:rPr lang="tr-TR" sz="1600" spc="5">
                          <a:effectLst/>
                        </a:rPr>
                        <a:t> </a:t>
                      </a:r>
                      <a:r>
                        <a:rPr lang="tr-TR" sz="1600">
                          <a:effectLst/>
                        </a:rPr>
                        <a:t>kayıtlardan</a:t>
                      </a:r>
                      <a:r>
                        <a:rPr lang="tr-TR" sz="1600" spc="-5">
                          <a:effectLst/>
                        </a:rPr>
                        <a:t> </a:t>
                      </a:r>
                      <a:r>
                        <a:rPr lang="tr-TR" sz="1600">
                          <a:effectLst/>
                        </a:rPr>
                        <a:t>oluşan promosyonel</a:t>
                      </a:r>
                      <a:r>
                        <a:rPr lang="tr-TR" sz="1600" spc="-25">
                          <a:effectLst/>
                        </a:rPr>
                        <a:t> </a:t>
                      </a:r>
                      <a:r>
                        <a:rPr lang="tr-TR" sz="1600">
                          <a:effectLst/>
                        </a:rPr>
                        <a:t>DVD’ler verilebilir.</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764994829"/>
                  </a:ext>
                </a:extLst>
              </a:tr>
              <a:tr h="551531">
                <a:tc>
                  <a:txBody>
                    <a:bodyPr/>
                    <a:lstStyle/>
                    <a:p>
                      <a:pPr marL="93980">
                        <a:spcBef>
                          <a:spcPts val="275"/>
                        </a:spcBef>
                        <a:spcAft>
                          <a:spcPts val="0"/>
                        </a:spcAft>
                      </a:pPr>
                      <a:r>
                        <a:rPr lang="tr-TR" sz="1600">
                          <a:effectLst/>
                        </a:rPr>
                        <a:t>Web</a:t>
                      </a:r>
                      <a:r>
                        <a:rPr lang="tr-TR" sz="1600" spc="-50">
                          <a:effectLst/>
                        </a:rPr>
                        <a:t> </a:t>
                      </a:r>
                      <a:r>
                        <a:rPr lang="tr-TR" sz="1600">
                          <a:effectLst/>
                        </a:rPr>
                        <a:t>Sitesi</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93980">
                        <a:lnSpc>
                          <a:spcPct val="97000"/>
                        </a:lnSpc>
                        <a:spcBef>
                          <a:spcPts val="310"/>
                        </a:spcBef>
                        <a:spcAft>
                          <a:spcPts val="0"/>
                        </a:spcAft>
                      </a:pPr>
                      <a:r>
                        <a:rPr lang="tr-TR" sz="1600">
                          <a:effectLst/>
                        </a:rPr>
                        <a:t>Tercihen</a:t>
                      </a:r>
                      <a:r>
                        <a:rPr lang="tr-TR" sz="1600" spc="20">
                          <a:effectLst/>
                        </a:rPr>
                        <a:t> </a:t>
                      </a:r>
                      <a:r>
                        <a:rPr lang="tr-TR" sz="1600">
                          <a:effectLst/>
                        </a:rPr>
                        <a:t>güncellenebilir</a:t>
                      </a:r>
                      <a:r>
                        <a:rPr lang="tr-TR" sz="1600" spc="25">
                          <a:effectLst/>
                        </a:rPr>
                        <a:t> </a:t>
                      </a:r>
                      <a:r>
                        <a:rPr lang="tr-TR" sz="1600">
                          <a:effectLst/>
                        </a:rPr>
                        <a:t>bir</a:t>
                      </a:r>
                      <a:r>
                        <a:rPr lang="tr-TR" sz="1600" spc="25">
                          <a:effectLst/>
                        </a:rPr>
                        <a:t> </a:t>
                      </a:r>
                      <a:r>
                        <a:rPr lang="tr-TR" sz="1600">
                          <a:effectLst/>
                        </a:rPr>
                        <a:t>içerik</a:t>
                      </a:r>
                      <a:r>
                        <a:rPr lang="tr-TR" sz="1600" spc="5">
                          <a:effectLst/>
                        </a:rPr>
                        <a:t> </a:t>
                      </a:r>
                      <a:r>
                        <a:rPr lang="tr-TR" sz="1600">
                          <a:effectLst/>
                        </a:rPr>
                        <a:t>yönetim</a:t>
                      </a:r>
                      <a:r>
                        <a:rPr lang="tr-TR" sz="1600" spc="30">
                          <a:effectLst/>
                        </a:rPr>
                        <a:t> </a:t>
                      </a:r>
                      <a:r>
                        <a:rPr lang="tr-TR" sz="1600">
                          <a:effectLst/>
                        </a:rPr>
                        <a:t>sistemine</a:t>
                      </a:r>
                      <a:r>
                        <a:rPr lang="tr-TR" sz="1600" spc="20">
                          <a:effectLst/>
                        </a:rPr>
                        <a:t> </a:t>
                      </a:r>
                      <a:r>
                        <a:rPr lang="tr-TR" sz="1600">
                          <a:effectLst/>
                        </a:rPr>
                        <a:t>sahip,</a:t>
                      </a:r>
                      <a:r>
                        <a:rPr lang="tr-TR" sz="1600" spc="35">
                          <a:effectLst/>
                        </a:rPr>
                        <a:t> </a:t>
                      </a:r>
                      <a:r>
                        <a:rPr lang="tr-TR" sz="1600">
                          <a:effectLst/>
                        </a:rPr>
                        <a:t>düşük</a:t>
                      </a:r>
                      <a:r>
                        <a:rPr lang="tr-TR" sz="1600" spc="-395">
                          <a:effectLst/>
                        </a:rPr>
                        <a:t> </a:t>
                      </a:r>
                      <a:r>
                        <a:rPr lang="tr-TR" sz="1600">
                          <a:effectLst/>
                        </a:rPr>
                        <a:t>maliyetli</a:t>
                      </a:r>
                      <a:r>
                        <a:rPr lang="tr-TR" sz="1600" spc="5">
                          <a:effectLst/>
                        </a:rPr>
                        <a:t> </a:t>
                      </a:r>
                      <a:r>
                        <a:rPr lang="tr-TR" sz="1600">
                          <a:effectLst/>
                        </a:rPr>
                        <a:t>bir</a:t>
                      </a:r>
                      <a:r>
                        <a:rPr lang="tr-TR" sz="1600" spc="10">
                          <a:effectLst/>
                        </a:rPr>
                        <a:t> </a:t>
                      </a:r>
                      <a:r>
                        <a:rPr lang="tr-TR" sz="1600">
                          <a:effectLst/>
                        </a:rPr>
                        <a:t>web</a:t>
                      </a:r>
                      <a:r>
                        <a:rPr lang="tr-TR" sz="1600" spc="5">
                          <a:effectLst/>
                        </a:rPr>
                        <a:t> </a:t>
                      </a:r>
                      <a:r>
                        <a:rPr lang="tr-TR" sz="1600">
                          <a:effectLst/>
                        </a:rPr>
                        <a:t>sitesi</a:t>
                      </a:r>
                      <a:r>
                        <a:rPr lang="tr-TR" sz="1600" spc="30">
                          <a:effectLst/>
                        </a:rPr>
                        <a:t> </a:t>
                      </a:r>
                      <a:r>
                        <a:rPr lang="tr-TR" sz="1600">
                          <a:effectLst/>
                        </a:rPr>
                        <a:t>kurulabilir.</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12171803"/>
                  </a:ext>
                </a:extLst>
              </a:tr>
              <a:tr h="552090">
                <a:tc>
                  <a:txBody>
                    <a:bodyPr/>
                    <a:lstStyle/>
                    <a:p>
                      <a:pPr marL="93980">
                        <a:spcBef>
                          <a:spcPts val="275"/>
                        </a:spcBef>
                        <a:spcAft>
                          <a:spcPts val="0"/>
                        </a:spcAft>
                      </a:pPr>
                      <a:r>
                        <a:rPr lang="tr-TR" sz="1600">
                          <a:effectLst/>
                        </a:rPr>
                        <a:t>Basılı</a:t>
                      </a:r>
                      <a:r>
                        <a:rPr lang="tr-TR" sz="1600" spc="-65">
                          <a:effectLst/>
                        </a:rPr>
                        <a:t> </a:t>
                      </a:r>
                      <a:r>
                        <a:rPr lang="tr-TR" sz="1600">
                          <a:effectLst/>
                        </a:rPr>
                        <a:t>Materyaller</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93980" marR="75565">
                        <a:lnSpc>
                          <a:spcPct val="97000"/>
                        </a:lnSpc>
                        <a:spcBef>
                          <a:spcPts val="310"/>
                        </a:spcBef>
                        <a:spcAft>
                          <a:spcPts val="0"/>
                        </a:spcAft>
                        <a:tabLst>
                          <a:tab pos="2373630" algn="l"/>
                          <a:tab pos="2837180" algn="l"/>
                          <a:tab pos="4933950" algn="l"/>
                        </a:tabLst>
                      </a:pPr>
                      <a:r>
                        <a:rPr lang="tr-TR" sz="1600" dirty="0">
                          <a:effectLst/>
                        </a:rPr>
                        <a:t>Basılı</a:t>
                      </a:r>
                      <a:r>
                        <a:rPr lang="tr-TR" sz="1600" spc="510" dirty="0">
                          <a:effectLst/>
                        </a:rPr>
                        <a:t> </a:t>
                      </a:r>
                      <a:r>
                        <a:rPr lang="tr-TR" sz="1600" dirty="0">
                          <a:effectLst/>
                        </a:rPr>
                        <a:t>materyaller,</a:t>
                      </a:r>
                      <a:r>
                        <a:rPr lang="tr-TR" sz="1600" spc="515" dirty="0">
                          <a:effectLst/>
                        </a:rPr>
                        <a:t> </a:t>
                      </a:r>
                      <a:r>
                        <a:rPr lang="tr-TR" sz="1600" dirty="0" err="1">
                          <a:effectLst/>
                        </a:rPr>
                        <a:t>pdf</a:t>
                      </a:r>
                      <a:r>
                        <a:rPr lang="tr-TR" sz="1600" dirty="0">
                          <a:effectLst/>
                        </a:rPr>
                        <a:t>	gibi	bilgisayar</a:t>
                      </a:r>
                      <a:r>
                        <a:rPr lang="tr-TR" sz="1600" spc="545" dirty="0">
                          <a:effectLst/>
                        </a:rPr>
                        <a:t> </a:t>
                      </a:r>
                      <a:r>
                        <a:rPr lang="tr-TR" sz="1600" dirty="0">
                          <a:effectLst/>
                        </a:rPr>
                        <a:t>ortamında	görüntülenebilen</a:t>
                      </a:r>
                      <a:r>
                        <a:rPr lang="tr-TR" sz="1600" spc="-390" dirty="0">
                          <a:effectLst/>
                        </a:rPr>
                        <a:t> </a:t>
                      </a:r>
                      <a:r>
                        <a:rPr lang="tr-TR" sz="1600" dirty="0">
                          <a:effectLst/>
                        </a:rPr>
                        <a:t>formatlardan</a:t>
                      </a:r>
                      <a:r>
                        <a:rPr lang="tr-TR" sz="1600" spc="10" dirty="0">
                          <a:effectLst/>
                        </a:rPr>
                        <a:t> </a:t>
                      </a:r>
                      <a:r>
                        <a:rPr lang="tr-TR" sz="1600" dirty="0">
                          <a:effectLst/>
                        </a:rPr>
                        <a:t>daha</a:t>
                      </a:r>
                      <a:r>
                        <a:rPr lang="tr-TR" sz="1600" spc="5" dirty="0">
                          <a:effectLst/>
                        </a:rPr>
                        <a:t> </a:t>
                      </a:r>
                      <a:r>
                        <a:rPr lang="tr-TR" sz="1600" dirty="0">
                          <a:effectLst/>
                        </a:rPr>
                        <a:t>pahalıdır</a:t>
                      </a:r>
                      <a:r>
                        <a:rPr lang="tr-TR" sz="1600" spc="20" dirty="0">
                          <a:effectLst/>
                        </a:rPr>
                        <a:t> </a:t>
                      </a:r>
                      <a:r>
                        <a:rPr lang="tr-TR" sz="1600" dirty="0">
                          <a:effectLst/>
                        </a:rPr>
                        <a:t>ancak</a:t>
                      </a:r>
                      <a:r>
                        <a:rPr lang="tr-TR" sz="1600" spc="-5" dirty="0">
                          <a:effectLst/>
                        </a:rPr>
                        <a:t> </a:t>
                      </a:r>
                      <a:r>
                        <a:rPr lang="tr-TR" sz="1600" dirty="0">
                          <a:effectLst/>
                        </a:rPr>
                        <a:t>hâlâ</a:t>
                      </a:r>
                      <a:r>
                        <a:rPr lang="tr-TR" sz="1600" spc="5" dirty="0">
                          <a:effectLst/>
                        </a:rPr>
                        <a:t> </a:t>
                      </a:r>
                      <a:r>
                        <a:rPr lang="tr-TR" sz="1600" dirty="0">
                          <a:effectLst/>
                        </a:rPr>
                        <a:t>etkili</a:t>
                      </a:r>
                      <a:r>
                        <a:rPr lang="tr-TR" sz="1600" spc="-30" dirty="0">
                          <a:effectLst/>
                        </a:rPr>
                        <a:t> </a:t>
                      </a:r>
                      <a:r>
                        <a:rPr lang="tr-TR" sz="1600" dirty="0">
                          <a:effectLst/>
                        </a:rPr>
                        <a:t>bir</a:t>
                      </a:r>
                      <a:r>
                        <a:rPr lang="tr-TR" sz="1600" spc="-5" dirty="0">
                          <a:effectLst/>
                        </a:rPr>
                        <a:t> </a:t>
                      </a:r>
                      <a:r>
                        <a:rPr lang="tr-TR" sz="1600" dirty="0">
                          <a:effectLst/>
                        </a:rPr>
                        <a:t>unsurdur.</a:t>
                      </a:r>
                      <a:endParaRPr lang="tr-T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240419650"/>
                  </a:ext>
                </a:extLst>
              </a:tr>
            </a:tbl>
          </a:graphicData>
        </a:graphic>
      </p:graphicFrame>
    </p:spTree>
    <p:extLst>
      <p:ext uri="{BB962C8B-B14F-4D97-AF65-F5344CB8AC3E}">
        <p14:creationId xmlns:p14="http://schemas.microsoft.com/office/powerpoint/2010/main" val="3869090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906170090"/>
              </p:ext>
            </p:extLst>
          </p:nvPr>
        </p:nvGraphicFramePr>
        <p:xfrm>
          <a:off x="981307" y="1094899"/>
          <a:ext cx="10372493" cy="4946015"/>
        </p:xfrm>
        <a:graphic>
          <a:graphicData uri="http://schemas.openxmlformats.org/drawingml/2006/table">
            <a:tbl>
              <a:tblPr firstRow="1" firstCol="1" lastRow="1" lastCol="1" bandRow="1" bandCol="1">
                <a:tableStyleId>{5C22544A-7EE6-4342-B048-85BDC9FD1C3A}</a:tableStyleId>
              </a:tblPr>
              <a:tblGrid>
                <a:gridCol w="2315289">
                  <a:extLst>
                    <a:ext uri="{9D8B030D-6E8A-4147-A177-3AD203B41FA5}">
                      <a16:colId xmlns:a16="http://schemas.microsoft.com/office/drawing/2014/main" val="3283149819"/>
                    </a:ext>
                  </a:extLst>
                </a:gridCol>
                <a:gridCol w="8057204">
                  <a:extLst>
                    <a:ext uri="{9D8B030D-6E8A-4147-A177-3AD203B41FA5}">
                      <a16:colId xmlns:a16="http://schemas.microsoft.com/office/drawing/2014/main" val="3442070730"/>
                    </a:ext>
                  </a:extLst>
                </a:gridCol>
              </a:tblGrid>
              <a:tr h="901700">
                <a:tc>
                  <a:txBody>
                    <a:bodyPr/>
                    <a:lstStyle/>
                    <a:p>
                      <a:pPr marL="93980">
                        <a:lnSpc>
                          <a:spcPts val="2180"/>
                        </a:lnSpc>
                        <a:spcBef>
                          <a:spcPts val="275"/>
                        </a:spcBef>
                        <a:spcAft>
                          <a:spcPts val="0"/>
                        </a:spcAft>
                      </a:pPr>
                      <a:r>
                        <a:rPr lang="tr-TR" sz="1800">
                          <a:effectLst/>
                        </a:rPr>
                        <a:t>Tutundurmada</a:t>
                      </a:r>
                      <a:endParaRPr lang="tr-TR" sz="1100">
                        <a:effectLst/>
                      </a:endParaRPr>
                    </a:p>
                    <a:p>
                      <a:pPr marL="93980">
                        <a:lnSpc>
                          <a:spcPts val="2180"/>
                        </a:lnSpc>
                        <a:spcBef>
                          <a:spcPts val="310"/>
                        </a:spcBef>
                        <a:spcAft>
                          <a:spcPts val="0"/>
                        </a:spcAft>
                      </a:pPr>
                      <a:r>
                        <a:rPr lang="tr-TR" sz="1800">
                          <a:effectLst/>
                        </a:rPr>
                        <a:t>E-</a:t>
                      </a:r>
                      <a:r>
                        <a:rPr lang="tr-TR" sz="1800" spc="-45">
                          <a:effectLst/>
                        </a:rPr>
                        <a:t> </a:t>
                      </a:r>
                      <a:r>
                        <a:rPr lang="tr-TR" sz="1800">
                          <a:effectLst/>
                        </a:rPr>
                        <a:t>Posta</a:t>
                      </a:r>
                      <a:r>
                        <a:rPr lang="tr-TR" sz="1800" spc="-50">
                          <a:effectLst/>
                        </a:rPr>
                        <a:t> </a:t>
                      </a:r>
                      <a:r>
                        <a:rPr lang="tr-TR" sz="1800">
                          <a:effectLst/>
                        </a:rPr>
                        <a:t>Kullanımı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93980" marR="76200" algn="just">
                        <a:lnSpc>
                          <a:spcPct val="97000"/>
                        </a:lnSpc>
                        <a:spcBef>
                          <a:spcPts val="310"/>
                        </a:spcBef>
                        <a:spcAft>
                          <a:spcPts val="0"/>
                        </a:spcAft>
                      </a:pPr>
                      <a:r>
                        <a:rPr lang="tr-TR" sz="1800">
                          <a:effectLst/>
                        </a:rPr>
                        <a:t>E-posta iletişimi ucuz ancak etkisi diğer yöntemlerden daha az olan</a:t>
                      </a:r>
                      <a:r>
                        <a:rPr lang="tr-TR" sz="1800" spc="5">
                          <a:effectLst/>
                        </a:rPr>
                        <a:t> </a:t>
                      </a:r>
                      <a:r>
                        <a:rPr lang="tr-TR" sz="1800">
                          <a:effectLst/>
                        </a:rPr>
                        <a:t>bir yöntemdir. Tercihen konferansın kendi web sitesinin alan adını</a:t>
                      </a:r>
                      <a:r>
                        <a:rPr lang="tr-TR" sz="1800" spc="5">
                          <a:effectLst/>
                        </a:rPr>
                        <a:t> </a:t>
                      </a:r>
                      <a:r>
                        <a:rPr lang="tr-TR" sz="1800">
                          <a:effectLst/>
                        </a:rPr>
                        <a:t>taşıyan e-posta</a:t>
                      </a:r>
                      <a:r>
                        <a:rPr lang="tr-TR" sz="1800" spc="15">
                          <a:effectLst/>
                        </a:rPr>
                        <a:t> </a:t>
                      </a:r>
                      <a:r>
                        <a:rPr lang="tr-TR" sz="1800">
                          <a:effectLst/>
                        </a:rPr>
                        <a:t>adresleri</a:t>
                      </a:r>
                      <a:r>
                        <a:rPr lang="tr-TR" sz="1800" spc="25">
                          <a:effectLst/>
                        </a:rPr>
                        <a:t> </a:t>
                      </a:r>
                      <a:r>
                        <a:rPr lang="tr-TR" sz="1800">
                          <a:effectLst/>
                        </a:rPr>
                        <a:t>kullanılmalıdır.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694569913"/>
                  </a:ext>
                </a:extLst>
              </a:tr>
              <a:tr h="901700">
                <a:tc>
                  <a:txBody>
                    <a:bodyPr/>
                    <a:lstStyle/>
                    <a:p>
                      <a:pPr marL="93980" marR="334010">
                        <a:lnSpc>
                          <a:spcPct val="97000"/>
                        </a:lnSpc>
                        <a:spcBef>
                          <a:spcPts val="310"/>
                        </a:spcBef>
                        <a:spcAft>
                          <a:spcPts val="0"/>
                        </a:spcAft>
                      </a:pPr>
                      <a:r>
                        <a:rPr lang="tr-TR" sz="1800" spc="-5">
                          <a:effectLst/>
                        </a:rPr>
                        <a:t>Diğer</a:t>
                      </a:r>
                      <a:r>
                        <a:rPr lang="tr-TR" sz="1800" spc="-85">
                          <a:effectLst/>
                        </a:rPr>
                        <a:t> </a:t>
                      </a:r>
                      <a:r>
                        <a:rPr lang="tr-TR" sz="1800">
                          <a:effectLst/>
                        </a:rPr>
                        <a:t>Etkinlikler</a:t>
                      </a:r>
                      <a:r>
                        <a:rPr lang="tr-TR" sz="1800" spc="-395">
                          <a:effectLst/>
                        </a:rPr>
                        <a:t> </a:t>
                      </a:r>
                      <a:r>
                        <a:rPr lang="tr-TR" sz="1800">
                          <a:effectLst/>
                        </a:rPr>
                        <a:t>Yoluyla</a:t>
                      </a:r>
                      <a:r>
                        <a:rPr lang="tr-TR" sz="1800" spc="5">
                          <a:effectLst/>
                        </a:rPr>
                        <a:t> </a:t>
                      </a:r>
                      <a:r>
                        <a:rPr lang="tr-TR" sz="1800">
                          <a:effectLst/>
                        </a:rPr>
                        <a:t>Tutundurma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93980" marR="78740">
                        <a:lnSpc>
                          <a:spcPct val="97000"/>
                        </a:lnSpc>
                        <a:spcBef>
                          <a:spcPts val="310"/>
                        </a:spcBef>
                        <a:spcAft>
                          <a:spcPts val="0"/>
                        </a:spcAft>
                        <a:tabLst>
                          <a:tab pos="612140" algn="l"/>
                          <a:tab pos="1538605" algn="l"/>
                          <a:tab pos="2154555" algn="l"/>
                          <a:tab pos="3223895" algn="l"/>
                          <a:tab pos="3690620" algn="l"/>
                          <a:tab pos="4540885" algn="l"/>
                          <a:tab pos="5501005" algn="l"/>
                          <a:tab pos="5890895" algn="l"/>
                        </a:tabLst>
                      </a:pPr>
                      <a:r>
                        <a:rPr lang="tr-TR" sz="1800">
                          <a:effectLst/>
                        </a:rPr>
                        <a:t>İlgili	alandaki	diğer	etkinlikler	için	stantlar	açılabilir.	Bu	</a:t>
                      </a:r>
                      <a:r>
                        <a:rPr lang="tr-TR" sz="1800" spc="-5">
                          <a:effectLst/>
                        </a:rPr>
                        <a:t>şekilde</a:t>
                      </a:r>
                      <a:r>
                        <a:rPr lang="tr-TR" sz="1800" spc="-395">
                          <a:effectLst/>
                        </a:rPr>
                        <a:t> </a:t>
                      </a:r>
                      <a:r>
                        <a:rPr lang="tr-TR" sz="1800">
                          <a:effectLst/>
                        </a:rPr>
                        <a:t>katılımcılarla</a:t>
                      </a:r>
                      <a:r>
                        <a:rPr lang="tr-TR" sz="1800" spc="10">
                          <a:effectLst/>
                        </a:rPr>
                        <a:t> </a:t>
                      </a:r>
                      <a:r>
                        <a:rPr lang="tr-TR" sz="1800">
                          <a:effectLst/>
                        </a:rPr>
                        <a:t>iletişim</a:t>
                      </a:r>
                      <a:r>
                        <a:rPr lang="tr-TR" sz="1800" spc="15">
                          <a:effectLst/>
                        </a:rPr>
                        <a:t> </a:t>
                      </a:r>
                      <a:r>
                        <a:rPr lang="tr-TR" sz="1800">
                          <a:effectLst/>
                        </a:rPr>
                        <a:t>kurulabilir.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301500995"/>
                  </a:ext>
                </a:extLst>
              </a:tr>
              <a:tr h="627380">
                <a:tc>
                  <a:txBody>
                    <a:bodyPr/>
                    <a:lstStyle/>
                    <a:p>
                      <a:pPr marL="93980">
                        <a:spcBef>
                          <a:spcPts val="275"/>
                        </a:spcBef>
                        <a:spcAft>
                          <a:spcPts val="0"/>
                        </a:spcAft>
                      </a:pPr>
                      <a:r>
                        <a:rPr lang="tr-TR" sz="1800">
                          <a:effectLst/>
                        </a:rPr>
                        <a:t>Sosyal</a:t>
                      </a:r>
                      <a:r>
                        <a:rPr lang="tr-TR" sz="1800" spc="-50">
                          <a:effectLst/>
                        </a:rPr>
                        <a:t> </a:t>
                      </a:r>
                      <a:r>
                        <a:rPr lang="tr-TR" sz="1800">
                          <a:effectLst/>
                        </a:rPr>
                        <a:t>Medya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93980">
                        <a:lnSpc>
                          <a:spcPct val="97000"/>
                        </a:lnSpc>
                        <a:spcBef>
                          <a:spcPts val="310"/>
                        </a:spcBef>
                        <a:spcAft>
                          <a:spcPts val="0"/>
                        </a:spcAft>
                      </a:pPr>
                      <a:r>
                        <a:rPr lang="tr-TR" sz="1800">
                          <a:effectLst/>
                        </a:rPr>
                        <a:t>Facebook,</a:t>
                      </a:r>
                      <a:r>
                        <a:rPr lang="tr-TR" sz="1800" spc="10">
                          <a:effectLst/>
                        </a:rPr>
                        <a:t> </a:t>
                      </a:r>
                      <a:r>
                        <a:rPr lang="tr-TR" sz="1800">
                          <a:effectLst/>
                        </a:rPr>
                        <a:t>youtube,</a:t>
                      </a:r>
                      <a:r>
                        <a:rPr lang="tr-TR" sz="1800" spc="20">
                          <a:effectLst/>
                        </a:rPr>
                        <a:t> </a:t>
                      </a:r>
                      <a:r>
                        <a:rPr lang="tr-TR" sz="1800">
                          <a:effectLst/>
                        </a:rPr>
                        <a:t>twitter</a:t>
                      </a:r>
                      <a:r>
                        <a:rPr lang="tr-TR" sz="1800" spc="25">
                          <a:effectLst/>
                        </a:rPr>
                        <a:t> </a:t>
                      </a:r>
                      <a:r>
                        <a:rPr lang="tr-TR" sz="1800">
                          <a:effectLst/>
                        </a:rPr>
                        <a:t>gibi</a:t>
                      </a:r>
                      <a:r>
                        <a:rPr lang="tr-TR" sz="1800" spc="25">
                          <a:effectLst/>
                        </a:rPr>
                        <a:t> </a:t>
                      </a:r>
                      <a:r>
                        <a:rPr lang="tr-TR" sz="1800">
                          <a:effectLst/>
                        </a:rPr>
                        <a:t>sosyal</a:t>
                      </a:r>
                      <a:r>
                        <a:rPr lang="tr-TR" sz="1800" spc="5">
                          <a:effectLst/>
                        </a:rPr>
                        <a:t> </a:t>
                      </a:r>
                      <a:r>
                        <a:rPr lang="tr-TR" sz="1800">
                          <a:effectLst/>
                        </a:rPr>
                        <a:t>medya</a:t>
                      </a:r>
                      <a:r>
                        <a:rPr lang="tr-TR" sz="1800" spc="15">
                          <a:effectLst/>
                        </a:rPr>
                        <a:t> </a:t>
                      </a:r>
                      <a:r>
                        <a:rPr lang="tr-TR" sz="1800">
                          <a:effectLst/>
                        </a:rPr>
                        <a:t>araçları</a:t>
                      </a:r>
                      <a:r>
                        <a:rPr lang="tr-TR" sz="1800" spc="30">
                          <a:effectLst/>
                        </a:rPr>
                        <a:t> </a:t>
                      </a:r>
                      <a:r>
                        <a:rPr lang="tr-TR" sz="1800">
                          <a:effectLst/>
                        </a:rPr>
                        <a:t>Y</a:t>
                      </a:r>
                      <a:r>
                        <a:rPr lang="tr-TR" sz="1800" spc="20">
                          <a:effectLst/>
                        </a:rPr>
                        <a:t> </a:t>
                      </a:r>
                      <a:r>
                        <a:rPr lang="tr-TR" sz="1800">
                          <a:effectLst/>
                        </a:rPr>
                        <a:t>ve Z</a:t>
                      </a:r>
                      <a:r>
                        <a:rPr lang="tr-TR" sz="1800" spc="35">
                          <a:effectLst/>
                        </a:rPr>
                        <a:t> </a:t>
                      </a:r>
                      <a:r>
                        <a:rPr lang="tr-TR" sz="1800">
                          <a:effectLst/>
                        </a:rPr>
                        <a:t>kuşakları</a:t>
                      </a:r>
                      <a:r>
                        <a:rPr lang="tr-TR" sz="1800" spc="-395">
                          <a:effectLst/>
                        </a:rPr>
                        <a:t> </a:t>
                      </a:r>
                      <a:r>
                        <a:rPr lang="tr-TR" sz="1800">
                          <a:effectLst/>
                        </a:rPr>
                        <a:t>için</a:t>
                      </a:r>
                      <a:r>
                        <a:rPr lang="tr-TR" sz="1800" spc="10">
                          <a:effectLst/>
                        </a:rPr>
                        <a:t> </a:t>
                      </a:r>
                      <a:r>
                        <a:rPr lang="tr-TR" sz="1800">
                          <a:effectLst/>
                        </a:rPr>
                        <a:t>daha</a:t>
                      </a:r>
                      <a:r>
                        <a:rPr lang="tr-TR" sz="1800" spc="20">
                          <a:effectLst/>
                        </a:rPr>
                        <a:t> </a:t>
                      </a:r>
                      <a:r>
                        <a:rPr lang="tr-TR" sz="1800">
                          <a:effectLst/>
                        </a:rPr>
                        <a:t>etkili</a:t>
                      </a:r>
                      <a:r>
                        <a:rPr lang="tr-TR" sz="1800" spc="15">
                          <a:effectLst/>
                        </a:rPr>
                        <a:t> </a:t>
                      </a:r>
                      <a:r>
                        <a:rPr lang="tr-TR" sz="1800">
                          <a:effectLst/>
                        </a:rPr>
                        <a:t>olabilir.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936062067"/>
                  </a:ext>
                </a:extLst>
              </a:tr>
              <a:tr h="358775">
                <a:tc>
                  <a:txBody>
                    <a:bodyPr/>
                    <a:lstStyle/>
                    <a:p>
                      <a:pPr marL="93980">
                        <a:spcBef>
                          <a:spcPts val="275"/>
                        </a:spcBef>
                        <a:spcAft>
                          <a:spcPts val="0"/>
                        </a:spcAft>
                      </a:pPr>
                      <a:r>
                        <a:rPr lang="tr-TR" sz="1800">
                          <a:effectLst/>
                        </a:rPr>
                        <a:t>Reklam</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93980">
                        <a:spcBef>
                          <a:spcPts val="275"/>
                        </a:spcBef>
                        <a:spcAft>
                          <a:spcPts val="0"/>
                        </a:spcAft>
                      </a:pPr>
                      <a:r>
                        <a:rPr lang="tr-TR" sz="1800">
                          <a:effectLst/>
                        </a:rPr>
                        <a:t>İlgili</a:t>
                      </a:r>
                      <a:r>
                        <a:rPr lang="tr-TR" sz="1800" spc="-65">
                          <a:effectLst/>
                        </a:rPr>
                        <a:t> </a:t>
                      </a:r>
                      <a:r>
                        <a:rPr lang="tr-TR" sz="1800">
                          <a:effectLst/>
                        </a:rPr>
                        <a:t>dergi</a:t>
                      </a:r>
                      <a:r>
                        <a:rPr lang="tr-TR" sz="1800" spc="-50">
                          <a:effectLst/>
                        </a:rPr>
                        <a:t> </a:t>
                      </a:r>
                      <a:r>
                        <a:rPr lang="tr-TR" sz="1800">
                          <a:effectLst/>
                        </a:rPr>
                        <a:t>ve</a:t>
                      </a:r>
                      <a:r>
                        <a:rPr lang="tr-TR" sz="1800" spc="-65">
                          <a:effectLst/>
                        </a:rPr>
                        <a:t> </a:t>
                      </a:r>
                      <a:r>
                        <a:rPr lang="tr-TR" sz="1800">
                          <a:effectLst/>
                        </a:rPr>
                        <a:t>yayınlara</a:t>
                      </a:r>
                      <a:r>
                        <a:rPr lang="tr-TR" sz="1800" spc="-80">
                          <a:effectLst/>
                        </a:rPr>
                        <a:t> </a:t>
                      </a:r>
                      <a:r>
                        <a:rPr lang="tr-TR" sz="1800">
                          <a:effectLst/>
                        </a:rPr>
                        <a:t>düşük</a:t>
                      </a:r>
                      <a:r>
                        <a:rPr lang="tr-TR" sz="1800" spc="-40">
                          <a:effectLst/>
                        </a:rPr>
                        <a:t> </a:t>
                      </a:r>
                      <a:r>
                        <a:rPr lang="tr-TR" sz="1800">
                          <a:effectLst/>
                        </a:rPr>
                        <a:t>maliyetli</a:t>
                      </a:r>
                      <a:r>
                        <a:rPr lang="tr-TR" sz="1800" spc="-65">
                          <a:effectLst/>
                        </a:rPr>
                        <a:t> </a:t>
                      </a:r>
                      <a:r>
                        <a:rPr lang="tr-TR" sz="1800">
                          <a:effectLst/>
                        </a:rPr>
                        <a:t>reklamlar</a:t>
                      </a:r>
                      <a:r>
                        <a:rPr lang="tr-TR" sz="1800" spc="-60">
                          <a:effectLst/>
                        </a:rPr>
                        <a:t> </a:t>
                      </a:r>
                      <a:r>
                        <a:rPr lang="tr-TR" sz="1800">
                          <a:effectLst/>
                        </a:rPr>
                        <a:t>verilebilir.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35998766"/>
                  </a:ext>
                </a:extLst>
              </a:tr>
              <a:tr h="627380">
                <a:tc>
                  <a:txBody>
                    <a:bodyPr/>
                    <a:lstStyle/>
                    <a:p>
                      <a:pPr marL="93980">
                        <a:spcBef>
                          <a:spcPts val="275"/>
                        </a:spcBef>
                        <a:spcAft>
                          <a:spcPts val="0"/>
                        </a:spcAft>
                      </a:pPr>
                      <a:r>
                        <a:rPr lang="tr-TR" sz="1800">
                          <a:effectLst/>
                        </a:rPr>
                        <a:t>Doğrudan</a:t>
                      </a:r>
                      <a:r>
                        <a:rPr lang="tr-TR" sz="1800" spc="-20">
                          <a:effectLst/>
                        </a:rPr>
                        <a:t> </a:t>
                      </a:r>
                      <a:r>
                        <a:rPr lang="tr-TR" sz="1800">
                          <a:effectLst/>
                        </a:rPr>
                        <a:t>Posta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93980">
                        <a:lnSpc>
                          <a:spcPct val="97000"/>
                        </a:lnSpc>
                        <a:spcBef>
                          <a:spcPts val="310"/>
                        </a:spcBef>
                        <a:spcAft>
                          <a:spcPts val="0"/>
                        </a:spcAft>
                      </a:pPr>
                      <a:r>
                        <a:rPr lang="tr-TR" sz="1800">
                          <a:effectLst/>
                        </a:rPr>
                        <a:t>Yeni</a:t>
                      </a:r>
                      <a:r>
                        <a:rPr lang="tr-TR" sz="1800" spc="-60">
                          <a:effectLst/>
                        </a:rPr>
                        <a:t> </a:t>
                      </a:r>
                      <a:r>
                        <a:rPr lang="tr-TR" sz="1800">
                          <a:effectLst/>
                        </a:rPr>
                        <a:t>potansiyel</a:t>
                      </a:r>
                      <a:r>
                        <a:rPr lang="tr-TR" sz="1800" spc="-55">
                          <a:effectLst/>
                        </a:rPr>
                        <a:t> </a:t>
                      </a:r>
                      <a:r>
                        <a:rPr lang="tr-TR" sz="1800">
                          <a:effectLst/>
                        </a:rPr>
                        <a:t>katılımcılara</a:t>
                      </a:r>
                      <a:r>
                        <a:rPr lang="tr-TR" sz="1800" spc="-50">
                          <a:effectLst/>
                        </a:rPr>
                        <a:t> </a:t>
                      </a:r>
                      <a:r>
                        <a:rPr lang="tr-TR" sz="1800">
                          <a:effectLst/>
                        </a:rPr>
                        <a:t>doğrudan</a:t>
                      </a:r>
                      <a:r>
                        <a:rPr lang="tr-TR" sz="1800" spc="-20">
                          <a:effectLst/>
                        </a:rPr>
                        <a:t> </a:t>
                      </a:r>
                      <a:r>
                        <a:rPr lang="tr-TR" sz="1800">
                          <a:effectLst/>
                        </a:rPr>
                        <a:t>posta</a:t>
                      </a:r>
                      <a:r>
                        <a:rPr lang="tr-TR" sz="1800" spc="-55">
                          <a:effectLst/>
                        </a:rPr>
                        <a:t> </a:t>
                      </a:r>
                      <a:r>
                        <a:rPr lang="tr-TR" sz="1800">
                          <a:effectLst/>
                        </a:rPr>
                        <a:t>ya</a:t>
                      </a:r>
                      <a:r>
                        <a:rPr lang="tr-TR" sz="1800" spc="-65">
                          <a:effectLst/>
                        </a:rPr>
                        <a:t> </a:t>
                      </a:r>
                      <a:r>
                        <a:rPr lang="tr-TR" sz="1800">
                          <a:effectLst/>
                        </a:rPr>
                        <a:t>da</a:t>
                      </a:r>
                      <a:r>
                        <a:rPr lang="tr-TR" sz="1800" spc="-70">
                          <a:effectLst/>
                        </a:rPr>
                        <a:t> </a:t>
                      </a:r>
                      <a:r>
                        <a:rPr lang="tr-TR" sz="1800">
                          <a:effectLst/>
                        </a:rPr>
                        <a:t>e-posta</a:t>
                      </a:r>
                      <a:r>
                        <a:rPr lang="tr-TR" sz="1800" spc="-50">
                          <a:effectLst/>
                        </a:rPr>
                        <a:t> </a:t>
                      </a:r>
                      <a:r>
                        <a:rPr lang="tr-TR" sz="1800">
                          <a:effectLst/>
                        </a:rPr>
                        <a:t>yoluyla</a:t>
                      </a:r>
                      <a:r>
                        <a:rPr lang="tr-TR" sz="1800" spc="-395">
                          <a:effectLst/>
                        </a:rPr>
                        <a:t> </a:t>
                      </a:r>
                      <a:r>
                        <a:rPr lang="tr-TR" sz="1800">
                          <a:effectLst/>
                        </a:rPr>
                        <a:t>ulaşılabilir.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376270584"/>
                  </a:ext>
                </a:extLst>
              </a:tr>
              <a:tr h="627380">
                <a:tc>
                  <a:txBody>
                    <a:bodyPr/>
                    <a:lstStyle/>
                    <a:p>
                      <a:pPr marL="93980">
                        <a:spcBef>
                          <a:spcPts val="275"/>
                        </a:spcBef>
                        <a:spcAft>
                          <a:spcPts val="0"/>
                        </a:spcAft>
                      </a:pPr>
                      <a:r>
                        <a:rPr lang="tr-TR" sz="1800">
                          <a:effectLst/>
                        </a:rPr>
                        <a:t>Tele-pazarlama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93980" marR="287655">
                        <a:lnSpc>
                          <a:spcPct val="97000"/>
                        </a:lnSpc>
                        <a:spcBef>
                          <a:spcPts val="310"/>
                        </a:spcBef>
                        <a:spcAft>
                          <a:spcPts val="0"/>
                        </a:spcAft>
                      </a:pPr>
                      <a:r>
                        <a:rPr lang="tr-TR" sz="1800">
                          <a:effectLst/>
                        </a:rPr>
                        <a:t>Telefon</a:t>
                      </a:r>
                      <a:r>
                        <a:rPr lang="tr-TR" sz="1800" spc="-35">
                          <a:effectLst/>
                        </a:rPr>
                        <a:t> </a:t>
                      </a:r>
                      <a:r>
                        <a:rPr lang="tr-TR" sz="1800">
                          <a:effectLst/>
                        </a:rPr>
                        <a:t>yoluyla</a:t>
                      </a:r>
                      <a:r>
                        <a:rPr lang="tr-TR" sz="1800" spc="-45">
                          <a:effectLst/>
                        </a:rPr>
                        <a:t> </a:t>
                      </a:r>
                      <a:r>
                        <a:rPr lang="tr-TR" sz="1800">
                          <a:effectLst/>
                        </a:rPr>
                        <a:t>pazarlama</a:t>
                      </a:r>
                      <a:r>
                        <a:rPr lang="tr-TR" sz="1800" spc="-60">
                          <a:effectLst/>
                        </a:rPr>
                        <a:t> </a:t>
                      </a:r>
                      <a:r>
                        <a:rPr lang="tr-TR" sz="1800">
                          <a:effectLst/>
                        </a:rPr>
                        <a:t>etkilidir</a:t>
                      </a:r>
                      <a:r>
                        <a:rPr lang="tr-TR" sz="1800" spc="-55">
                          <a:effectLst/>
                        </a:rPr>
                        <a:t> </a:t>
                      </a:r>
                      <a:r>
                        <a:rPr lang="tr-TR" sz="1800">
                          <a:effectLst/>
                        </a:rPr>
                        <a:t>ancak</a:t>
                      </a:r>
                      <a:r>
                        <a:rPr lang="tr-TR" sz="1800" spc="-45">
                          <a:effectLst/>
                        </a:rPr>
                        <a:t> </a:t>
                      </a:r>
                      <a:r>
                        <a:rPr lang="tr-TR" sz="1800">
                          <a:effectLst/>
                        </a:rPr>
                        <a:t>maliyetli</a:t>
                      </a:r>
                      <a:r>
                        <a:rPr lang="tr-TR" sz="1800" spc="-50">
                          <a:effectLst/>
                        </a:rPr>
                        <a:t> </a:t>
                      </a:r>
                      <a:r>
                        <a:rPr lang="tr-TR" sz="1800">
                          <a:effectLst/>
                        </a:rPr>
                        <a:t>olabilir</a:t>
                      </a:r>
                      <a:r>
                        <a:rPr lang="tr-TR" sz="1800" spc="-50">
                          <a:effectLst/>
                        </a:rPr>
                        <a:t> </a:t>
                      </a:r>
                      <a:r>
                        <a:rPr lang="tr-TR" sz="1800">
                          <a:effectLst/>
                        </a:rPr>
                        <a:t>ve</a:t>
                      </a:r>
                      <a:r>
                        <a:rPr lang="tr-TR" sz="1800" spc="-70">
                          <a:effectLst/>
                        </a:rPr>
                        <a:t> </a:t>
                      </a:r>
                      <a:r>
                        <a:rPr lang="tr-TR" sz="1800">
                          <a:effectLst/>
                        </a:rPr>
                        <a:t>fazlaca</a:t>
                      </a:r>
                      <a:r>
                        <a:rPr lang="tr-TR" sz="1800" spc="-390">
                          <a:effectLst/>
                        </a:rPr>
                        <a:t> </a:t>
                      </a:r>
                      <a:r>
                        <a:rPr lang="tr-TR" sz="1800">
                          <a:effectLst/>
                        </a:rPr>
                        <a:t>zaman</a:t>
                      </a:r>
                      <a:r>
                        <a:rPr lang="tr-TR" sz="1800" spc="-15">
                          <a:effectLst/>
                        </a:rPr>
                        <a:t> </a:t>
                      </a:r>
                      <a:r>
                        <a:rPr lang="tr-TR" sz="1800">
                          <a:effectLst/>
                        </a:rPr>
                        <a:t>gerektirebilir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404337950"/>
                  </a:ext>
                </a:extLst>
              </a:tr>
              <a:tr h="901700">
                <a:tc>
                  <a:txBody>
                    <a:bodyPr/>
                    <a:lstStyle/>
                    <a:p>
                      <a:pPr marL="93980">
                        <a:spcBef>
                          <a:spcPts val="275"/>
                        </a:spcBef>
                        <a:spcAft>
                          <a:spcPts val="0"/>
                        </a:spcAft>
                      </a:pPr>
                      <a:r>
                        <a:rPr lang="tr-TR" sz="1800">
                          <a:effectLst/>
                        </a:rPr>
                        <a:t>Medya</a:t>
                      </a:r>
                      <a:r>
                        <a:rPr lang="tr-TR" sz="1800" spc="-20">
                          <a:effectLst/>
                        </a:rPr>
                        <a:t> </a:t>
                      </a:r>
                      <a:r>
                        <a:rPr lang="tr-TR" sz="1800">
                          <a:effectLst/>
                        </a:rPr>
                        <a:t>İlişkileri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93980">
                        <a:lnSpc>
                          <a:spcPct val="97000"/>
                        </a:lnSpc>
                        <a:spcBef>
                          <a:spcPts val="310"/>
                        </a:spcBef>
                        <a:spcAft>
                          <a:spcPts val="0"/>
                        </a:spcAft>
                      </a:pPr>
                      <a:r>
                        <a:rPr lang="tr-TR" sz="1800" dirty="0">
                          <a:effectLst/>
                        </a:rPr>
                        <a:t>Finansal</a:t>
                      </a:r>
                      <a:r>
                        <a:rPr lang="tr-TR" sz="1800" spc="-40" dirty="0">
                          <a:effectLst/>
                        </a:rPr>
                        <a:t> </a:t>
                      </a:r>
                      <a:r>
                        <a:rPr lang="tr-TR" sz="1800" dirty="0">
                          <a:effectLst/>
                        </a:rPr>
                        <a:t>kaynaklar</a:t>
                      </a:r>
                      <a:r>
                        <a:rPr lang="tr-TR" sz="1800" spc="-70" dirty="0">
                          <a:effectLst/>
                        </a:rPr>
                        <a:t> </a:t>
                      </a:r>
                      <a:r>
                        <a:rPr lang="tr-TR" sz="1800" dirty="0">
                          <a:effectLst/>
                        </a:rPr>
                        <a:t>yeterli</a:t>
                      </a:r>
                      <a:r>
                        <a:rPr lang="tr-TR" sz="1800" spc="-55" dirty="0">
                          <a:effectLst/>
                        </a:rPr>
                        <a:t> </a:t>
                      </a:r>
                      <a:r>
                        <a:rPr lang="tr-TR" sz="1800" dirty="0">
                          <a:effectLst/>
                        </a:rPr>
                        <a:t>ise</a:t>
                      </a:r>
                      <a:r>
                        <a:rPr lang="tr-TR" sz="1800" spc="-50" dirty="0">
                          <a:effectLst/>
                        </a:rPr>
                        <a:t> </a:t>
                      </a:r>
                      <a:r>
                        <a:rPr lang="tr-TR" sz="1800" dirty="0">
                          <a:effectLst/>
                        </a:rPr>
                        <a:t>alanında</a:t>
                      </a:r>
                      <a:r>
                        <a:rPr lang="tr-TR" sz="1800" spc="-30" dirty="0">
                          <a:effectLst/>
                        </a:rPr>
                        <a:t> </a:t>
                      </a:r>
                      <a:r>
                        <a:rPr lang="tr-TR" sz="1800" dirty="0">
                          <a:effectLst/>
                        </a:rPr>
                        <a:t>tanınmış</a:t>
                      </a:r>
                      <a:r>
                        <a:rPr lang="tr-TR" sz="1800" spc="-35" dirty="0">
                          <a:effectLst/>
                        </a:rPr>
                        <a:t> </a:t>
                      </a:r>
                      <a:r>
                        <a:rPr lang="tr-TR" sz="1800" dirty="0">
                          <a:effectLst/>
                        </a:rPr>
                        <a:t>kişiler</a:t>
                      </a:r>
                      <a:r>
                        <a:rPr lang="tr-TR" sz="1800" spc="-50" dirty="0">
                          <a:effectLst/>
                        </a:rPr>
                        <a:t> </a:t>
                      </a:r>
                      <a:r>
                        <a:rPr lang="tr-TR" sz="1800" dirty="0">
                          <a:effectLst/>
                        </a:rPr>
                        <a:t>hem</a:t>
                      </a:r>
                      <a:r>
                        <a:rPr lang="tr-TR" sz="1800" spc="-25" dirty="0">
                          <a:effectLst/>
                        </a:rPr>
                        <a:t> </a:t>
                      </a:r>
                      <a:r>
                        <a:rPr lang="tr-TR" sz="1800" dirty="0">
                          <a:effectLst/>
                        </a:rPr>
                        <a:t>konferans</a:t>
                      </a:r>
                      <a:r>
                        <a:rPr lang="tr-TR" sz="1800" spc="-395" dirty="0">
                          <a:effectLst/>
                        </a:rPr>
                        <a:t> </a:t>
                      </a:r>
                      <a:r>
                        <a:rPr lang="tr-TR" sz="1800" dirty="0">
                          <a:effectLst/>
                        </a:rPr>
                        <a:t>sırasında hem de konferans sonrasında medya ilişkileri açısından</a:t>
                      </a:r>
                      <a:r>
                        <a:rPr lang="tr-TR" sz="1800" spc="5" dirty="0">
                          <a:effectLst/>
                        </a:rPr>
                        <a:t> </a:t>
                      </a:r>
                      <a:r>
                        <a:rPr lang="tr-TR" sz="1800" dirty="0">
                          <a:effectLst/>
                        </a:rPr>
                        <a:t>kullanılabilir.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106832544"/>
                  </a:ext>
                </a:extLst>
              </a:tr>
            </a:tbl>
          </a:graphicData>
        </a:graphic>
      </p:graphicFrame>
    </p:spTree>
    <p:extLst>
      <p:ext uri="{BB962C8B-B14F-4D97-AF65-F5344CB8AC3E}">
        <p14:creationId xmlns:p14="http://schemas.microsoft.com/office/powerpoint/2010/main" val="3405545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357377748"/>
              </p:ext>
            </p:extLst>
          </p:nvPr>
        </p:nvGraphicFramePr>
        <p:xfrm>
          <a:off x="825190" y="1116167"/>
          <a:ext cx="10147610" cy="1803400"/>
        </p:xfrm>
        <a:graphic>
          <a:graphicData uri="http://schemas.openxmlformats.org/drawingml/2006/table">
            <a:tbl>
              <a:tblPr firstRow="1" firstCol="1" lastRow="1" lastCol="1" bandRow="1" bandCol="1">
                <a:tableStyleId>{5C22544A-7EE6-4342-B048-85BDC9FD1C3A}</a:tableStyleId>
              </a:tblPr>
              <a:tblGrid>
                <a:gridCol w="2265091">
                  <a:extLst>
                    <a:ext uri="{9D8B030D-6E8A-4147-A177-3AD203B41FA5}">
                      <a16:colId xmlns:a16="http://schemas.microsoft.com/office/drawing/2014/main" val="3067700875"/>
                    </a:ext>
                  </a:extLst>
                </a:gridCol>
                <a:gridCol w="7882519">
                  <a:extLst>
                    <a:ext uri="{9D8B030D-6E8A-4147-A177-3AD203B41FA5}">
                      <a16:colId xmlns:a16="http://schemas.microsoft.com/office/drawing/2014/main" val="2202749604"/>
                    </a:ext>
                  </a:extLst>
                </a:gridCol>
              </a:tblGrid>
              <a:tr h="901700">
                <a:tc>
                  <a:txBody>
                    <a:bodyPr/>
                    <a:lstStyle/>
                    <a:p>
                      <a:pPr marL="93980" marR="530225">
                        <a:lnSpc>
                          <a:spcPct val="97000"/>
                        </a:lnSpc>
                        <a:spcBef>
                          <a:spcPts val="310"/>
                        </a:spcBef>
                        <a:spcAft>
                          <a:spcPts val="0"/>
                        </a:spcAft>
                      </a:pPr>
                      <a:r>
                        <a:rPr lang="tr-TR" sz="1800">
                          <a:effectLst/>
                        </a:rPr>
                        <a:t>Sponsorlar</a:t>
                      </a:r>
                      <a:r>
                        <a:rPr lang="tr-TR" sz="1800" spc="-85">
                          <a:effectLst/>
                        </a:rPr>
                        <a:t> </a:t>
                      </a:r>
                      <a:r>
                        <a:rPr lang="tr-TR" sz="1800">
                          <a:effectLst/>
                        </a:rPr>
                        <a:t>ve</a:t>
                      </a:r>
                      <a:r>
                        <a:rPr lang="tr-TR" sz="1800" spc="-390">
                          <a:effectLst/>
                        </a:rPr>
                        <a:t> </a:t>
                      </a:r>
                      <a:r>
                        <a:rPr lang="tr-TR" sz="1800">
                          <a:effectLst/>
                        </a:rPr>
                        <a:t>Ticaret</a:t>
                      </a:r>
                      <a:r>
                        <a:rPr lang="tr-TR" sz="1800" spc="5">
                          <a:effectLst/>
                        </a:rPr>
                        <a:t> </a:t>
                      </a:r>
                      <a:r>
                        <a:rPr lang="tr-TR" sz="1800">
                          <a:effectLst/>
                        </a:rPr>
                        <a:t>Ortakları</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93980" marR="764540" algn="just">
                        <a:lnSpc>
                          <a:spcPct val="97000"/>
                        </a:lnSpc>
                        <a:spcBef>
                          <a:spcPts val="310"/>
                        </a:spcBef>
                        <a:spcAft>
                          <a:spcPts val="0"/>
                        </a:spcAft>
                      </a:pPr>
                      <a:r>
                        <a:rPr lang="tr-TR" sz="1800" dirty="0">
                          <a:effectLst/>
                        </a:rPr>
                        <a:t>Sponsorlar</a:t>
                      </a:r>
                      <a:r>
                        <a:rPr lang="tr-TR" sz="1800" spc="-40" dirty="0">
                          <a:effectLst/>
                        </a:rPr>
                        <a:t> </a:t>
                      </a:r>
                      <a:r>
                        <a:rPr lang="tr-TR" sz="1800" dirty="0">
                          <a:effectLst/>
                        </a:rPr>
                        <a:t>ve</a:t>
                      </a:r>
                      <a:r>
                        <a:rPr lang="tr-TR" sz="1800" spc="-35" dirty="0">
                          <a:effectLst/>
                        </a:rPr>
                        <a:t> </a:t>
                      </a:r>
                      <a:r>
                        <a:rPr lang="tr-TR" sz="1800" dirty="0">
                          <a:effectLst/>
                        </a:rPr>
                        <a:t>ticaret</a:t>
                      </a:r>
                      <a:r>
                        <a:rPr lang="tr-TR" sz="1800" spc="-35" dirty="0">
                          <a:effectLst/>
                        </a:rPr>
                        <a:t> </a:t>
                      </a:r>
                      <a:r>
                        <a:rPr lang="tr-TR" sz="1800" dirty="0">
                          <a:effectLst/>
                        </a:rPr>
                        <a:t>ortakları</a:t>
                      </a:r>
                      <a:r>
                        <a:rPr lang="tr-TR" sz="1800" spc="-50" dirty="0">
                          <a:effectLst/>
                        </a:rPr>
                        <a:t> </a:t>
                      </a:r>
                      <a:r>
                        <a:rPr lang="tr-TR" sz="1800" dirty="0">
                          <a:effectLst/>
                        </a:rPr>
                        <a:t>kendi</a:t>
                      </a:r>
                      <a:r>
                        <a:rPr lang="tr-TR" sz="1800" spc="-40" dirty="0">
                          <a:effectLst/>
                        </a:rPr>
                        <a:t> </a:t>
                      </a:r>
                      <a:r>
                        <a:rPr lang="tr-TR" sz="1800" dirty="0">
                          <a:effectLst/>
                        </a:rPr>
                        <a:t>müşterileri ile</a:t>
                      </a:r>
                      <a:r>
                        <a:rPr lang="tr-TR" sz="1800" spc="-35" dirty="0">
                          <a:effectLst/>
                        </a:rPr>
                        <a:t> </a:t>
                      </a:r>
                      <a:r>
                        <a:rPr lang="tr-TR" sz="1800" dirty="0">
                          <a:effectLst/>
                        </a:rPr>
                        <a:t>de</a:t>
                      </a:r>
                      <a:r>
                        <a:rPr lang="tr-TR" sz="1800" spc="-35" dirty="0">
                          <a:effectLst/>
                        </a:rPr>
                        <a:t> </a:t>
                      </a:r>
                      <a:r>
                        <a:rPr lang="tr-TR" sz="1800" dirty="0">
                          <a:effectLst/>
                        </a:rPr>
                        <a:t>iletişime</a:t>
                      </a:r>
                      <a:r>
                        <a:rPr lang="tr-TR" sz="1800" spc="-395" dirty="0">
                          <a:effectLst/>
                        </a:rPr>
                        <a:t> </a:t>
                      </a:r>
                      <a:r>
                        <a:rPr lang="tr-TR" sz="1800" dirty="0">
                          <a:effectLst/>
                        </a:rPr>
                        <a:t>geçmeleri</a:t>
                      </a:r>
                      <a:r>
                        <a:rPr lang="tr-TR" sz="1800" spc="-35" dirty="0">
                          <a:effectLst/>
                        </a:rPr>
                        <a:t> </a:t>
                      </a:r>
                      <a:r>
                        <a:rPr lang="tr-TR" sz="1800" dirty="0">
                          <a:effectLst/>
                        </a:rPr>
                        <a:t>için</a:t>
                      </a:r>
                      <a:r>
                        <a:rPr lang="tr-TR" sz="1800" spc="-90" dirty="0">
                          <a:effectLst/>
                        </a:rPr>
                        <a:t> </a:t>
                      </a:r>
                      <a:r>
                        <a:rPr lang="tr-TR" sz="1800" dirty="0">
                          <a:effectLst/>
                        </a:rPr>
                        <a:t>yönlendirilebilir.</a:t>
                      </a:r>
                      <a:r>
                        <a:rPr lang="tr-TR" sz="1800" spc="10" dirty="0">
                          <a:effectLst/>
                        </a:rPr>
                        <a:t> </a:t>
                      </a:r>
                      <a:r>
                        <a:rPr lang="tr-TR" sz="1800" dirty="0">
                          <a:effectLst/>
                        </a:rPr>
                        <a:t>Ancak</a:t>
                      </a:r>
                      <a:r>
                        <a:rPr lang="tr-TR" sz="1800" spc="-65" dirty="0">
                          <a:effectLst/>
                        </a:rPr>
                        <a:t> </a:t>
                      </a:r>
                      <a:r>
                        <a:rPr lang="tr-TR" sz="1800" dirty="0">
                          <a:effectLst/>
                        </a:rPr>
                        <a:t>tamamen</a:t>
                      </a:r>
                      <a:r>
                        <a:rPr lang="tr-TR" sz="1800" spc="-70" dirty="0">
                          <a:effectLst/>
                        </a:rPr>
                        <a:t> </a:t>
                      </a:r>
                      <a:r>
                        <a:rPr lang="tr-TR" sz="1800" dirty="0">
                          <a:effectLst/>
                        </a:rPr>
                        <a:t>onlara</a:t>
                      </a:r>
                      <a:r>
                        <a:rPr lang="tr-TR" sz="1800" spc="-60" dirty="0">
                          <a:effectLst/>
                        </a:rPr>
                        <a:t> </a:t>
                      </a:r>
                      <a:r>
                        <a:rPr lang="tr-TR" sz="1800" dirty="0">
                          <a:effectLst/>
                        </a:rPr>
                        <a:t>bağımlı</a:t>
                      </a:r>
                      <a:r>
                        <a:rPr lang="tr-TR" sz="1800" spc="-395" dirty="0">
                          <a:effectLst/>
                        </a:rPr>
                        <a:t> </a:t>
                      </a:r>
                      <a:r>
                        <a:rPr lang="tr-TR" sz="1800" dirty="0">
                          <a:effectLst/>
                        </a:rPr>
                        <a:t>olunmamalıdır.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857375364"/>
                  </a:ext>
                </a:extLst>
              </a:tr>
              <a:tr h="901700">
                <a:tc>
                  <a:txBody>
                    <a:bodyPr/>
                    <a:lstStyle/>
                    <a:p>
                      <a:pPr marL="93980">
                        <a:spcBef>
                          <a:spcPts val="275"/>
                        </a:spcBef>
                        <a:spcAft>
                          <a:spcPts val="0"/>
                        </a:spcAft>
                      </a:pPr>
                      <a:r>
                        <a:rPr lang="tr-TR" sz="1800">
                          <a:effectLst/>
                        </a:rPr>
                        <a:t>Zaman</a:t>
                      </a:r>
                      <a:r>
                        <a:rPr lang="tr-TR" sz="1800" spc="-60">
                          <a:effectLst/>
                        </a:rPr>
                        <a:t> </a:t>
                      </a:r>
                      <a:r>
                        <a:rPr lang="tr-TR" sz="1800">
                          <a:effectLst/>
                        </a:rPr>
                        <a:t>Çizelgesi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93980" marR="15240">
                        <a:lnSpc>
                          <a:spcPct val="97000"/>
                        </a:lnSpc>
                        <a:spcBef>
                          <a:spcPts val="310"/>
                        </a:spcBef>
                        <a:spcAft>
                          <a:spcPts val="0"/>
                        </a:spcAft>
                      </a:pPr>
                      <a:r>
                        <a:rPr lang="tr-TR" sz="1800" spc="-10" dirty="0">
                          <a:effectLst/>
                        </a:rPr>
                        <a:t>Konferansın</a:t>
                      </a:r>
                      <a:r>
                        <a:rPr lang="tr-TR" sz="1800" spc="-50" dirty="0">
                          <a:effectLst/>
                        </a:rPr>
                        <a:t> </a:t>
                      </a:r>
                      <a:r>
                        <a:rPr lang="tr-TR" sz="1800" spc="-5" dirty="0">
                          <a:effectLst/>
                        </a:rPr>
                        <a:t>zaman</a:t>
                      </a:r>
                      <a:r>
                        <a:rPr lang="tr-TR" sz="1800" spc="-80" dirty="0">
                          <a:effectLst/>
                        </a:rPr>
                        <a:t> </a:t>
                      </a:r>
                      <a:r>
                        <a:rPr lang="tr-TR" sz="1800" spc="-5" dirty="0">
                          <a:effectLst/>
                        </a:rPr>
                        <a:t>çizelgesi</a:t>
                      </a:r>
                      <a:r>
                        <a:rPr lang="tr-TR" sz="1800" spc="-20" dirty="0">
                          <a:effectLst/>
                        </a:rPr>
                        <a:t> </a:t>
                      </a:r>
                      <a:r>
                        <a:rPr lang="tr-TR" sz="1800" spc="-5" dirty="0">
                          <a:effectLst/>
                        </a:rPr>
                        <a:t>genel</a:t>
                      </a:r>
                      <a:r>
                        <a:rPr lang="tr-TR" sz="1800" spc="-40" dirty="0">
                          <a:effectLst/>
                        </a:rPr>
                        <a:t> </a:t>
                      </a:r>
                      <a:r>
                        <a:rPr lang="tr-TR" sz="1800" spc="-5" dirty="0">
                          <a:effectLst/>
                        </a:rPr>
                        <a:t>olarak</a:t>
                      </a:r>
                      <a:r>
                        <a:rPr lang="tr-TR" sz="1800" spc="-50" dirty="0">
                          <a:effectLst/>
                        </a:rPr>
                        <a:t> </a:t>
                      </a:r>
                      <a:r>
                        <a:rPr lang="tr-TR" sz="1800" spc="-5" dirty="0">
                          <a:effectLst/>
                        </a:rPr>
                        <a:t>fırsatlar,</a:t>
                      </a:r>
                      <a:r>
                        <a:rPr lang="tr-TR" sz="1800" spc="-95" dirty="0">
                          <a:effectLst/>
                        </a:rPr>
                        <a:t> </a:t>
                      </a:r>
                      <a:r>
                        <a:rPr lang="tr-TR" sz="1800" spc="-5" dirty="0">
                          <a:effectLst/>
                        </a:rPr>
                        <a:t>basılı</a:t>
                      </a:r>
                      <a:r>
                        <a:rPr lang="tr-TR" sz="1800" spc="-35" dirty="0">
                          <a:effectLst/>
                        </a:rPr>
                        <a:t> </a:t>
                      </a:r>
                      <a:r>
                        <a:rPr lang="tr-TR" sz="1800" spc="-5" dirty="0">
                          <a:effectLst/>
                        </a:rPr>
                        <a:t>materyaller,</a:t>
                      </a:r>
                      <a:r>
                        <a:rPr lang="tr-TR" sz="1800" spc="-395" dirty="0">
                          <a:effectLst/>
                        </a:rPr>
                        <a:t> </a:t>
                      </a:r>
                      <a:r>
                        <a:rPr lang="tr-TR" sz="1800" dirty="0">
                          <a:effectLst/>
                        </a:rPr>
                        <a:t>bilimsel program ve konuşmacılar, kayıt, sponsorluk/ticaret ile ilgili</a:t>
                      </a:r>
                      <a:r>
                        <a:rPr lang="tr-TR" sz="1800" spc="5" dirty="0">
                          <a:effectLst/>
                        </a:rPr>
                        <a:t> </a:t>
                      </a:r>
                      <a:r>
                        <a:rPr lang="tr-TR" sz="1800" dirty="0">
                          <a:effectLst/>
                        </a:rPr>
                        <a:t>son</a:t>
                      </a:r>
                      <a:r>
                        <a:rPr lang="tr-TR" sz="1800" spc="10" dirty="0">
                          <a:effectLst/>
                        </a:rPr>
                        <a:t> </a:t>
                      </a:r>
                      <a:r>
                        <a:rPr lang="tr-TR" sz="1800" dirty="0">
                          <a:effectLst/>
                        </a:rPr>
                        <a:t>tarihleri</a:t>
                      </a:r>
                      <a:r>
                        <a:rPr lang="tr-TR" sz="1800" spc="5" dirty="0">
                          <a:effectLst/>
                        </a:rPr>
                        <a:t> </a:t>
                      </a:r>
                      <a:r>
                        <a:rPr lang="tr-TR" sz="1800" dirty="0">
                          <a:effectLst/>
                        </a:rPr>
                        <a:t>içermelidir.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108094083"/>
                  </a:ext>
                </a:extLst>
              </a:tr>
            </a:tbl>
          </a:graphicData>
        </a:graphic>
      </p:graphicFrame>
    </p:spTree>
    <p:extLst>
      <p:ext uri="{BB962C8B-B14F-4D97-AF65-F5344CB8AC3E}">
        <p14:creationId xmlns:p14="http://schemas.microsoft.com/office/powerpoint/2010/main" val="2912537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671938"/>
          </a:xfrm>
        </p:spPr>
        <p:txBody>
          <a:bodyPr>
            <a:normAutofit/>
          </a:bodyPr>
          <a:lstStyle/>
          <a:p>
            <a:r>
              <a:rPr lang="tr-TR" sz="2800" b="1" u="sng" dirty="0" smtClean="0">
                <a:solidFill>
                  <a:srgbClr val="C00000"/>
                </a:solidFill>
              </a:rPr>
              <a:t>Dünya Turizm Pazarında Durum ve Gelişmeler</a:t>
            </a:r>
            <a:endParaRPr lang="tr-TR" sz="2800" b="1" u="sng" dirty="0">
              <a:solidFill>
                <a:srgbClr val="C00000"/>
              </a:solidFill>
            </a:endParaRPr>
          </a:p>
        </p:txBody>
      </p:sp>
      <p:sp>
        <p:nvSpPr>
          <p:cNvPr id="3" name="İçerik Yer Tutucusu 2"/>
          <p:cNvSpPr>
            <a:spLocks noGrp="1"/>
          </p:cNvSpPr>
          <p:nvPr>
            <p:ph idx="1"/>
          </p:nvPr>
        </p:nvSpPr>
        <p:spPr>
          <a:xfrm>
            <a:off x="838200" y="1037064"/>
            <a:ext cx="10515600" cy="5139899"/>
          </a:xfrm>
        </p:spPr>
        <p:txBody>
          <a:bodyPr>
            <a:normAutofit fontScale="92500" lnSpcReduction="20000"/>
          </a:bodyPr>
          <a:lstStyle/>
          <a:p>
            <a:pPr marL="0" indent="0">
              <a:buNone/>
            </a:pPr>
            <a:r>
              <a:rPr lang="tr-TR" dirty="0" smtClean="0"/>
              <a:t>	</a:t>
            </a:r>
            <a:r>
              <a:rPr lang="tr-TR" dirty="0" err="1" smtClean="0"/>
              <a:t>Pandemiden</a:t>
            </a:r>
            <a:r>
              <a:rPr lang="tr-TR" dirty="0" smtClean="0"/>
              <a:t> </a:t>
            </a:r>
            <a:r>
              <a:rPr lang="tr-TR" dirty="0"/>
              <a:t>önce 2019 yılında Seyahat ve Turizm (doğrudan, dolaylı ve kaynaklı etkileri dahil) tüm işlerin %10,5'ini (334 milyon) ve küresel </a:t>
            </a:r>
            <a:r>
              <a:rPr lang="tr-TR" dirty="0" err="1"/>
              <a:t>GSYİH'nın</a:t>
            </a:r>
            <a:r>
              <a:rPr lang="tr-TR" dirty="0"/>
              <a:t> %10,4'ünü (10,3 trilyon ABD Doları) oluşturuyordu. Bu arada, uluslararası ziyaretçi harcaması 2019 yılında 1,91 trilyon ABD dolarına ulaştı</a:t>
            </a:r>
            <a:r>
              <a:rPr lang="tr-TR" dirty="0" smtClean="0"/>
              <a:t>.</a:t>
            </a:r>
          </a:p>
          <a:p>
            <a:pPr marL="0" indent="0">
              <a:buNone/>
            </a:pPr>
            <a:r>
              <a:rPr lang="tr-TR" dirty="0" err="1"/>
              <a:t>WTTC'nin</a:t>
            </a:r>
            <a:r>
              <a:rPr lang="tr-TR" dirty="0"/>
              <a:t> en son yıllık araştırması şunu gösteriyor</a:t>
            </a:r>
            <a:r>
              <a:rPr lang="tr-TR" dirty="0" smtClean="0"/>
              <a:t>:</a:t>
            </a:r>
          </a:p>
          <a:p>
            <a:pPr marL="0" indent="0">
              <a:buNone/>
            </a:pPr>
            <a:r>
              <a:rPr lang="tr-TR" dirty="0"/>
              <a:t>*2023 yılında Seyahat ve Turizm sektörü küresel </a:t>
            </a:r>
            <a:r>
              <a:rPr lang="tr-TR" dirty="0" err="1"/>
              <a:t>GSYİH'ya</a:t>
            </a:r>
            <a:r>
              <a:rPr lang="tr-TR" dirty="0"/>
              <a:t> %9,1 oranında katkı sağladı; 2022'ye göre %23,2 artış ve 2019 seviyesinin yalnızca %4,1 altında</a:t>
            </a:r>
            <a:r>
              <a:rPr lang="tr-TR" dirty="0" smtClean="0"/>
              <a:t>.</a:t>
            </a:r>
          </a:p>
          <a:p>
            <a:pPr marL="0" indent="0">
              <a:buNone/>
            </a:pPr>
            <a:r>
              <a:rPr lang="tr-TR" dirty="0"/>
              <a:t>*2023'te 27 milyon yeni iş vardı; bu, 2022'ye kıyasla %9,1'lik bir artışı temsil ediyor ve 2019 seviyesinin yalnızca %1,4 altında</a:t>
            </a:r>
            <a:r>
              <a:rPr lang="tr-TR" dirty="0" smtClean="0"/>
              <a:t>.</a:t>
            </a:r>
          </a:p>
          <a:p>
            <a:pPr marL="0" indent="0">
              <a:buNone/>
            </a:pPr>
            <a:r>
              <a:rPr lang="tr-TR" dirty="0"/>
              <a:t>*Yurt içi ziyaretçi harcamaları 2023 yılında %18,1 artarak 2019 seviyesinin üzerine çıktı</a:t>
            </a:r>
            <a:r>
              <a:rPr lang="tr-TR" dirty="0" smtClean="0"/>
              <a:t>.</a:t>
            </a:r>
          </a:p>
          <a:p>
            <a:pPr marL="0" indent="0">
              <a:buNone/>
            </a:pPr>
            <a:r>
              <a:rPr lang="tr-TR" dirty="0"/>
              <a:t>*Uluslararası ziyaretçi harcamaları 2023'te %33,1 artış kaydetti ancak 2019 toplamının %14,4 altında kaldı</a:t>
            </a:r>
            <a:r>
              <a:rPr lang="tr-TR" dirty="0" smtClean="0"/>
              <a:t>.</a:t>
            </a:r>
          </a:p>
          <a:p>
            <a:pPr marL="0" indent="0">
              <a:buNone/>
            </a:pPr>
            <a:r>
              <a:rPr lang="tr-TR" dirty="0" err="1"/>
              <a:t>Kaynak:https</a:t>
            </a:r>
            <a:r>
              <a:rPr lang="tr-TR" dirty="0"/>
              <a:t>://wttc.org/</a:t>
            </a:r>
            <a:r>
              <a:rPr lang="tr-TR" dirty="0" err="1"/>
              <a:t>research</a:t>
            </a:r>
            <a:r>
              <a:rPr lang="tr-TR" dirty="0"/>
              <a:t>/</a:t>
            </a:r>
            <a:r>
              <a:rPr lang="tr-TR" dirty="0" err="1"/>
              <a:t>economic-impact</a:t>
            </a:r>
            <a:endParaRPr lang="tr-TR" dirty="0"/>
          </a:p>
        </p:txBody>
      </p:sp>
    </p:spTree>
    <p:extLst>
      <p:ext uri="{BB962C8B-B14F-4D97-AF65-F5344CB8AC3E}">
        <p14:creationId xmlns:p14="http://schemas.microsoft.com/office/powerpoint/2010/main" val="256690088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1295</TotalTime>
  <Words>3628</Words>
  <Application>Microsoft Office PowerPoint</Application>
  <PresentationFormat>Geniş ekran</PresentationFormat>
  <Paragraphs>480</Paragraphs>
  <Slides>52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52</vt:i4>
      </vt:variant>
    </vt:vector>
  </HeadingPairs>
  <TitlesOfParts>
    <vt:vector size="57" baseType="lpstr">
      <vt:lpstr>Arial</vt:lpstr>
      <vt:lpstr>Calibri</vt:lpstr>
      <vt:lpstr>Calibri Light</vt:lpstr>
      <vt:lpstr>Times New Roman</vt:lpstr>
      <vt:lpstr>Office Teması</vt:lpstr>
      <vt:lpstr>KONGRE VE FUAR YÖNETİMİ</vt:lpstr>
      <vt:lpstr>PowerPoint Sunusu</vt:lpstr>
      <vt:lpstr>PowerPoint Sunusu</vt:lpstr>
      <vt:lpstr>PowerPoint Sunusu</vt:lpstr>
      <vt:lpstr>PowerPoint Sunusu</vt:lpstr>
      <vt:lpstr>PowerPoint Sunusu</vt:lpstr>
      <vt:lpstr>PowerPoint Sunusu</vt:lpstr>
      <vt:lpstr>PowerPoint Sunusu</vt:lpstr>
      <vt:lpstr>Dünya Turizm Pazarında Durum ve Gelişmeler</vt:lpstr>
      <vt:lpstr>PowerPoint Sunusu</vt:lpstr>
      <vt:lpstr>Uluslararası turizm gelirleri: 2022'de toparlanan 2019 seviyelerinin yüzdesi(%)</vt:lpstr>
      <vt:lpstr>Uluslararası turist gelişleri: 2023'ün ilk çeyreğinde toparlanan 2019 seviyelerinin yüzdesi (%)*</vt:lpstr>
      <vt:lpstr>PowerPoint Sunusu</vt:lpstr>
      <vt:lpstr>PowerPoint Sunusu</vt:lpstr>
      <vt:lpstr>PowerPoint Sunusu</vt:lpstr>
      <vt:lpstr>PowerPoint Sunusu</vt:lpstr>
      <vt:lpstr>PowerPoint Sunusu</vt:lpstr>
      <vt:lpstr>PowerPoint Sunusu</vt:lpstr>
      <vt:lpstr>PowerPoint Sunusu</vt:lpstr>
      <vt:lpstr>PowerPoint Sunusu</vt:lpstr>
      <vt:lpstr>2023 verileri</vt:lpstr>
      <vt:lpstr>2023 verileri</vt:lpstr>
      <vt:lpstr>2023 verileri</vt:lpstr>
      <vt:lpstr>Uluslararası turizmin gelişmesine etki eden faktörler</vt:lpstr>
      <vt:lpstr>Uluslararası turizmin gelişmesine etki eden faktörler</vt:lpstr>
      <vt:lpstr>KONGRE PAZARI</vt:lpstr>
      <vt:lpstr>PowerPoint Sunusu</vt:lpstr>
      <vt:lpstr>PowerPoint Sunusu</vt:lpstr>
      <vt:lpstr>PowerPoint Sunusu</vt:lpstr>
      <vt:lpstr>Dünya’da Kongre Pazarının Gelişimi</vt:lpstr>
      <vt:lpstr>PowerPoint Sunusu</vt:lpstr>
      <vt:lpstr>PowerPoint Sunusu</vt:lpstr>
      <vt:lpstr>PowerPoint Sunusu</vt:lpstr>
      <vt:lpstr>PowerPoint Sunusu</vt:lpstr>
      <vt:lpstr>PowerPoint Sunusu</vt:lpstr>
      <vt:lpstr>PowerPoint Sunusu</vt:lpstr>
      <vt:lpstr>PowerPoint Sunusu</vt:lpstr>
      <vt:lpstr>Kongre turizminde yeni trendler</vt:lpstr>
      <vt:lpstr>PowerPoint Sunusu</vt:lpstr>
      <vt:lpstr>Kongre turizminde arz analizi ve Türkiye’nin imkanlarının incelenmesi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KONGRE VE FUAR YÖNETİMİ</dc:title>
  <dc:creator>seyitAliçelik</dc:creator>
  <cp:lastModifiedBy>seyitAliçelik</cp:lastModifiedBy>
  <cp:revision>118</cp:revision>
  <dcterms:created xsi:type="dcterms:W3CDTF">2024-02-21T10:38:29Z</dcterms:created>
  <dcterms:modified xsi:type="dcterms:W3CDTF">2024-04-18T12:55:47Z</dcterms:modified>
</cp:coreProperties>
</file>