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8" r:id="rId28"/>
    <p:sldId id="282" r:id="rId29"/>
    <p:sldId id="283" r:id="rId30"/>
    <p:sldId id="284" r:id="rId31"/>
    <p:sldId id="285" r:id="rId32"/>
    <p:sldId id="286" r:id="rId33"/>
    <p:sldId id="287" r:id="rId3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01.12.2020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1.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wav"/><Relationship Id="rId1" Type="http://schemas.microsoft.com/office/2007/relationships/media" Target="../media/media26.wav"/><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wav"/><Relationship Id="rId1" Type="http://schemas.microsoft.com/office/2007/relationships/media" Target="../media/media27.wav"/><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wav"/><Relationship Id="rId1" Type="http://schemas.microsoft.com/office/2007/relationships/media" Target="../media/media29.wav"/><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wav"/><Relationship Id="rId1" Type="http://schemas.microsoft.com/office/2007/relationships/media" Target="../media/media30.wav"/><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wav"/><Relationship Id="rId1" Type="http://schemas.microsoft.com/office/2007/relationships/media" Target="../media/media31.wav"/><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wav"/><Relationship Id="rId1" Type="http://schemas.microsoft.com/office/2007/relationships/media" Target="../media/media32.wav"/><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wav"/><Relationship Id="rId1" Type="http://schemas.microsoft.com/office/2007/relationships/media" Target="../media/media33.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395536" y="476672"/>
            <a:ext cx="8208912" cy="5904656"/>
          </a:xfrm>
        </p:spPr>
        <p:txBody>
          <a:bodyPr>
            <a:normAutofit fontScale="55000" lnSpcReduction="20000"/>
          </a:bodyPr>
          <a:lstStyle/>
          <a:p>
            <a:r>
              <a:rPr lang="tr-TR" dirty="0" smtClean="0">
                <a:solidFill>
                  <a:srgbClr val="FF0000"/>
                </a:solidFill>
              </a:rPr>
              <a:t>MİSAFİR ODALARININ DEKORASYONU</a:t>
            </a:r>
          </a:p>
          <a:p>
            <a:pPr algn="l"/>
            <a:r>
              <a:rPr lang="tr-TR" dirty="0" smtClean="0">
                <a:solidFill>
                  <a:srgbClr val="FF0000"/>
                </a:solidFill>
              </a:rPr>
              <a:t>	</a:t>
            </a:r>
            <a:r>
              <a:rPr lang="tr-TR" dirty="0" smtClean="0">
                <a:solidFill>
                  <a:schemeClr val="tx1"/>
                </a:solidFill>
              </a:rPr>
              <a:t>Konaklama işletmeleri için dekorasyon olgusu son derece önemlidir. Misafir </a:t>
            </a:r>
            <a:r>
              <a:rPr lang="tr-TR" dirty="0">
                <a:solidFill>
                  <a:schemeClr val="tx1"/>
                </a:solidFill>
              </a:rPr>
              <a:t>odaları başta olmak </a:t>
            </a:r>
            <a:r>
              <a:rPr lang="tr-TR" dirty="0" smtClean="0">
                <a:solidFill>
                  <a:schemeClr val="tx1"/>
                </a:solidFill>
              </a:rPr>
              <a:t>üzere, çeşitli amaçlarla kullanılan salonlar , lobi restoranlar, dış mekanlar ve cepheler misafir beğenisi ve tatminini sağlamada önemli paya sahiptir.</a:t>
            </a:r>
          </a:p>
          <a:p>
            <a:pPr algn="l"/>
            <a:r>
              <a:rPr lang="tr-TR" dirty="0" err="1" smtClean="0">
                <a:solidFill>
                  <a:schemeClr val="tx1"/>
                </a:solidFill>
              </a:rPr>
              <a:t>İng.Decoration</a:t>
            </a:r>
            <a:endParaRPr lang="tr-TR" dirty="0" smtClean="0">
              <a:solidFill>
                <a:schemeClr val="tx1"/>
              </a:solidFill>
            </a:endParaRPr>
          </a:p>
          <a:p>
            <a:pPr algn="l"/>
            <a:r>
              <a:rPr lang="tr-TR" dirty="0">
                <a:solidFill>
                  <a:schemeClr val="tx1"/>
                </a:solidFill>
              </a:rPr>
              <a:t>Fr. </a:t>
            </a:r>
            <a:r>
              <a:rPr lang="tr-TR" dirty="0" err="1" smtClean="0">
                <a:solidFill>
                  <a:schemeClr val="tx1"/>
                </a:solidFill>
              </a:rPr>
              <a:t>Décoration</a:t>
            </a:r>
            <a:endParaRPr lang="tr-TR" dirty="0" smtClean="0">
              <a:solidFill>
                <a:schemeClr val="tx1"/>
              </a:solidFill>
            </a:endParaRPr>
          </a:p>
          <a:p>
            <a:pPr algn="l"/>
            <a:r>
              <a:rPr lang="tr-TR" dirty="0">
                <a:solidFill>
                  <a:schemeClr val="tx1"/>
                </a:solidFill>
              </a:rPr>
              <a:t>Alm. </a:t>
            </a:r>
            <a:r>
              <a:rPr lang="tr-TR" dirty="0" err="1">
                <a:solidFill>
                  <a:schemeClr val="tx1"/>
                </a:solidFill>
              </a:rPr>
              <a:t>Dekoration</a:t>
            </a:r>
            <a:endParaRPr lang="tr-TR" dirty="0">
              <a:solidFill>
                <a:schemeClr val="tx1"/>
              </a:solidFill>
            </a:endParaRPr>
          </a:p>
          <a:p>
            <a:pPr algn="l"/>
            <a:r>
              <a:rPr lang="tr-TR" dirty="0" smtClean="0">
                <a:solidFill>
                  <a:srgbClr val="C00000"/>
                </a:solidFill>
              </a:rPr>
              <a:t>Dekorasyon:</a:t>
            </a:r>
            <a:r>
              <a:rPr lang="tr-TR" dirty="0" smtClean="0">
                <a:solidFill>
                  <a:schemeClr val="tx1"/>
                </a:solidFill>
              </a:rPr>
              <a:t>1-Kullanılan malzemenin ve renklerin yeterli miktarda ve gereken yerlerde birbirleriyle uyumlu kullanımıdır. </a:t>
            </a:r>
          </a:p>
          <a:p>
            <a:pPr algn="l"/>
            <a:r>
              <a:rPr lang="tr-TR" dirty="0" smtClean="0">
                <a:solidFill>
                  <a:schemeClr val="tx1"/>
                </a:solidFill>
              </a:rPr>
              <a:t>2-Mimarlıkta </a:t>
            </a:r>
            <a:r>
              <a:rPr lang="tr-TR" dirty="0">
                <a:solidFill>
                  <a:schemeClr val="tx1"/>
                </a:solidFill>
              </a:rPr>
              <a:t>yapıların içinde veya dışında uygulanan süsleme işi</a:t>
            </a:r>
            <a:r>
              <a:rPr lang="tr-TR" dirty="0" smtClean="0">
                <a:solidFill>
                  <a:schemeClr val="tx1"/>
                </a:solidFill>
              </a:rPr>
              <a:t>.</a:t>
            </a:r>
          </a:p>
          <a:p>
            <a:pPr algn="l"/>
            <a:r>
              <a:rPr lang="tr-TR" dirty="0">
                <a:solidFill>
                  <a:schemeClr val="tx1"/>
                </a:solidFill>
              </a:rPr>
              <a:t>3-Dekorasyonun sözlük anlamı, bezeme, süsleme, düzenleme, donatma, bir yere dekor</a:t>
            </a:r>
          </a:p>
          <a:p>
            <a:pPr algn="l"/>
            <a:r>
              <a:rPr lang="tr-TR" dirty="0">
                <a:solidFill>
                  <a:schemeClr val="tx1"/>
                </a:solidFill>
              </a:rPr>
              <a:t>yapmadır. Yapıların içinde ve dışında yapılan süsleme işi dekorasyonun bir </a:t>
            </a:r>
            <a:r>
              <a:rPr lang="tr-TR" dirty="0" smtClean="0">
                <a:solidFill>
                  <a:schemeClr val="tx1"/>
                </a:solidFill>
              </a:rPr>
              <a:t>parçasıdır. </a:t>
            </a:r>
          </a:p>
          <a:p>
            <a:pPr algn="l"/>
            <a:r>
              <a:rPr lang="tr-TR" dirty="0">
                <a:solidFill>
                  <a:schemeClr val="tx1"/>
                </a:solidFill>
              </a:rPr>
              <a:t>	</a:t>
            </a:r>
            <a:r>
              <a:rPr lang="tr-TR" dirty="0" smtClean="0">
                <a:solidFill>
                  <a:schemeClr val="tx1"/>
                </a:solidFill>
              </a:rPr>
              <a:t>Dekorasyon iç ve dış süsleme olarak ikiye ayrılır.</a:t>
            </a:r>
          </a:p>
          <a:p>
            <a:pPr algn="l"/>
            <a:r>
              <a:rPr lang="tr-TR" dirty="0" smtClean="0">
                <a:solidFill>
                  <a:srgbClr val="C00000"/>
                </a:solidFill>
              </a:rPr>
              <a:t>Dekorasyonu etkileyen faktörler;</a:t>
            </a:r>
          </a:p>
          <a:p>
            <a:pPr algn="l"/>
            <a:r>
              <a:rPr lang="tr-TR" dirty="0" smtClean="0">
                <a:solidFill>
                  <a:schemeClr val="tx1"/>
                </a:solidFill>
              </a:rPr>
              <a:t>1-Odanın </a:t>
            </a:r>
            <a:r>
              <a:rPr lang="tr-TR" dirty="0">
                <a:solidFill>
                  <a:schemeClr val="tx1"/>
                </a:solidFill>
              </a:rPr>
              <a:t>konumu, manzarası, ışık alma durumu,</a:t>
            </a:r>
          </a:p>
          <a:p>
            <a:pPr algn="l"/>
            <a:r>
              <a:rPr lang="tr-TR" dirty="0" smtClean="0">
                <a:solidFill>
                  <a:schemeClr val="tx1"/>
                </a:solidFill>
              </a:rPr>
              <a:t>2- </a:t>
            </a:r>
            <a:r>
              <a:rPr lang="tr-TR" dirty="0">
                <a:solidFill>
                  <a:schemeClr val="tx1"/>
                </a:solidFill>
              </a:rPr>
              <a:t>Odayı kullanacak misafirlerin özellikleri,</a:t>
            </a:r>
          </a:p>
          <a:p>
            <a:pPr algn="l"/>
            <a:r>
              <a:rPr lang="tr-TR" dirty="0" smtClean="0">
                <a:solidFill>
                  <a:schemeClr val="tx1"/>
                </a:solidFill>
              </a:rPr>
              <a:t>3- </a:t>
            </a:r>
            <a:r>
              <a:rPr lang="tr-TR" dirty="0">
                <a:solidFill>
                  <a:schemeClr val="tx1"/>
                </a:solidFill>
              </a:rPr>
              <a:t>Odanın ne amaçla kullanılacağı,</a:t>
            </a:r>
          </a:p>
          <a:p>
            <a:pPr algn="l"/>
            <a:r>
              <a:rPr lang="tr-TR" dirty="0" smtClean="0">
                <a:solidFill>
                  <a:schemeClr val="tx1"/>
                </a:solidFill>
              </a:rPr>
              <a:t>4- </a:t>
            </a:r>
            <a:r>
              <a:rPr lang="tr-TR" dirty="0">
                <a:solidFill>
                  <a:schemeClr val="tx1"/>
                </a:solidFill>
              </a:rPr>
              <a:t>Odadaki sabit, değiştirilemeyecek malzemelerin durumu (Mobilyalar, halılar</a:t>
            </a:r>
            <a:r>
              <a:rPr lang="tr-TR" dirty="0" smtClean="0">
                <a:solidFill>
                  <a:schemeClr val="tx1"/>
                </a:solidFill>
              </a:rPr>
              <a:t>, perdeler</a:t>
            </a:r>
            <a:r>
              <a:rPr lang="tr-TR" dirty="0">
                <a:solidFill>
                  <a:schemeClr val="tx1"/>
                </a:solidFill>
              </a:rPr>
              <a:t>, vb.),</a:t>
            </a:r>
          </a:p>
          <a:p>
            <a:pPr algn="l"/>
            <a:r>
              <a:rPr lang="tr-TR" dirty="0" smtClean="0">
                <a:solidFill>
                  <a:schemeClr val="tx1"/>
                </a:solidFill>
              </a:rPr>
              <a:t>5- </a:t>
            </a:r>
            <a:r>
              <a:rPr lang="tr-TR" dirty="0">
                <a:solidFill>
                  <a:schemeClr val="tx1"/>
                </a:solidFill>
              </a:rPr>
              <a:t>Odanın dekorasyonuna harcanacak para ve gerekli zaman,</a:t>
            </a:r>
          </a:p>
          <a:p>
            <a:pPr algn="l"/>
            <a:r>
              <a:rPr lang="tr-TR" dirty="0" smtClean="0">
                <a:solidFill>
                  <a:schemeClr val="tx1"/>
                </a:solidFill>
              </a:rPr>
              <a:t>6-Odanın </a:t>
            </a:r>
            <a:r>
              <a:rPr lang="tr-TR" dirty="0">
                <a:solidFill>
                  <a:schemeClr val="tx1"/>
                </a:solidFill>
              </a:rPr>
              <a:t>hangi tarzlarda dekore (klasik, modern, otantik) edileceği gibi konular</a:t>
            </a:r>
          </a:p>
          <a:p>
            <a:pPr algn="l"/>
            <a:r>
              <a:rPr lang="tr-TR" dirty="0">
                <a:solidFill>
                  <a:schemeClr val="tx1"/>
                </a:solidFill>
              </a:rPr>
              <a:t>gözden geçirilmelidir.</a:t>
            </a:r>
            <a:endParaRPr lang="tr-TR" dirty="0" smtClean="0">
              <a:solidFill>
                <a:schemeClr val="tx1"/>
              </a:solidFill>
            </a:endParaRPr>
          </a:p>
          <a:p>
            <a:pPr algn="l"/>
            <a:endParaRPr lang="tr-TR" dirty="0">
              <a:solidFill>
                <a:schemeClr val="tx1"/>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9480279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48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0000" lnSpcReduction="20000"/>
          </a:bodyPr>
          <a:lstStyle/>
          <a:p>
            <a:pPr marL="0" indent="0">
              <a:buNone/>
            </a:pPr>
            <a:r>
              <a:rPr lang="tr-TR" dirty="0"/>
              <a:t>Dekorasyonu iyi yapılmış olan otellerin, turistlerin dikkatini çekme konusunda </a:t>
            </a:r>
            <a:r>
              <a:rPr lang="tr-TR" dirty="0" smtClean="0"/>
              <a:t>daha başarılı </a:t>
            </a:r>
            <a:r>
              <a:rPr lang="tr-TR" dirty="0"/>
              <a:t>olduğu bilinmektedir.</a:t>
            </a:r>
          </a:p>
          <a:p>
            <a:pPr marL="0" indent="0">
              <a:buNone/>
            </a:pPr>
            <a:r>
              <a:rPr lang="tr-TR" dirty="0">
                <a:solidFill>
                  <a:srgbClr val="C00000"/>
                </a:solidFill>
              </a:rPr>
              <a:t>Dekorasyonda önemli olan beş ana unsur vardır. Bunlar</a:t>
            </a:r>
            <a:r>
              <a:rPr lang="tr-TR" dirty="0" smtClean="0">
                <a:solidFill>
                  <a:srgbClr val="C00000"/>
                </a:solidFill>
              </a:rPr>
              <a:t>:</a:t>
            </a:r>
          </a:p>
          <a:p>
            <a:pPr marL="0" indent="0">
              <a:buNone/>
            </a:pPr>
            <a:r>
              <a:rPr lang="tr-TR" dirty="0" smtClean="0"/>
              <a:t>1-Perdeler</a:t>
            </a:r>
            <a:r>
              <a:rPr lang="tr-TR" dirty="0"/>
              <a:t>,</a:t>
            </a:r>
          </a:p>
          <a:p>
            <a:pPr marL="0" indent="0">
              <a:buNone/>
            </a:pPr>
            <a:r>
              <a:rPr lang="tr-TR" dirty="0" smtClean="0"/>
              <a:t>2-Halılar ve kullanılan parkeler (döşemeler</a:t>
            </a:r>
            <a:r>
              <a:rPr lang="tr-TR" dirty="0"/>
              <a:t>),</a:t>
            </a:r>
          </a:p>
          <a:p>
            <a:pPr marL="0" indent="0">
              <a:buNone/>
            </a:pPr>
            <a:r>
              <a:rPr lang="tr-TR" dirty="0" smtClean="0"/>
              <a:t>3-Duvar </a:t>
            </a:r>
            <a:r>
              <a:rPr lang="tr-TR" dirty="0"/>
              <a:t>renkleri,</a:t>
            </a:r>
          </a:p>
          <a:p>
            <a:pPr marL="0" indent="0">
              <a:buNone/>
            </a:pPr>
            <a:r>
              <a:rPr lang="tr-TR" dirty="0" smtClean="0"/>
              <a:t>4-Mobilyalar ve</a:t>
            </a:r>
            <a:endParaRPr lang="tr-TR" dirty="0"/>
          </a:p>
          <a:p>
            <a:pPr marL="0" indent="0">
              <a:buNone/>
            </a:pPr>
            <a:r>
              <a:rPr lang="tr-TR" dirty="0" smtClean="0"/>
              <a:t>5-Diğer </a:t>
            </a:r>
            <a:r>
              <a:rPr lang="tr-TR" dirty="0"/>
              <a:t>tamamlayıcı eşyalar( vazo, gece lambası vb</a:t>
            </a:r>
            <a:r>
              <a:rPr lang="tr-TR" dirty="0" smtClean="0"/>
              <a:t>.).</a:t>
            </a:r>
          </a:p>
          <a:p>
            <a:pPr marL="0" indent="0">
              <a:buNone/>
            </a:pPr>
            <a:endParaRPr lang="tr-TR" dirty="0"/>
          </a:p>
          <a:p>
            <a:pPr marL="0" indent="0">
              <a:buNone/>
            </a:pPr>
            <a:r>
              <a:rPr lang="tr-TR" dirty="0" smtClean="0">
                <a:solidFill>
                  <a:srgbClr val="C00000"/>
                </a:solidFill>
              </a:rPr>
              <a:t>Renkler ve Renk Bilgisi</a:t>
            </a:r>
          </a:p>
          <a:p>
            <a:pPr marL="0" indent="0">
              <a:buNone/>
            </a:pPr>
            <a:r>
              <a:rPr lang="tr-TR" dirty="0">
                <a:solidFill>
                  <a:srgbClr val="C00000"/>
                </a:solidFill>
              </a:rPr>
              <a:t>Renk</a:t>
            </a:r>
            <a:r>
              <a:rPr lang="tr-TR" dirty="0"/>
              <a:t>, yapay ya da doğal tüm objelerden yansıyarak gelen ışınların </a:t>
            </a:r>
            <a:r>
              <a:rPr lang="tr-TR" dirty="0" smtClean="0"/>
              <a:t>gözlerce algılanarak </a:t>
            </a:r>
            <a:r>
              <a:rPr lang="tr-TR" dirty="0"/>
              <a:t>hissedildiği bir görüntüdür. Bir görme olayı olan renk üç temel </a:t>
            </a:r>
            <a:r>
              <a:rPr lang="tr-TR" dirty="0" smtClean="0"/>
              <a:t>prensiple algılanır</a:t>
            </a:r>
            <a:r>
              <a:rPr lang="tr-TR" dirty="0"/>
              <a:t>: fiziksel, fizyolojik ve psikolojik.</a:t>
            </a:r>
          </a:p>
          <a:p>
            <a:pPr marL="0" indent="0">
              <a:buNone/>
            </a:pPr>
            <a:r>
              <a:rPr lang="tr-TR" dirty="0"/>
              <a:t>Fiziksel: Işığın göze gelmesi,</a:t>
            </a:r>
          </a:p>
          <a:p>
            <a:pPr marL="0" indent="0">
              <a:buNone/>
            </a:pPr>
            <a:r>
              <a:rPr lang="tr-TR" dirty="0"/>
              <a:t>Fizyolojik: Işığın karşısında gözde oluşan işlemler,</a:t>
            </a:r>
          </a:p>
          <a:p>
            <a:pPr marL="0" indent="0">
              <a:buNone/>
            </a:pPr>
            <a:r>
              <a:rPr lang="tr-TR" dirty="0"/>
              <a:t>Psikolojik: Beyince algılanma ve ruhsal etkisi,</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7043954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96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a:bodyPr>
          <a:lstStyle/>
          <a:p>
            <a:pPr marL="0" indent="0">
              <a:buNone/>
            </a:pPr>
            <a:r>
              <a:rPr lang="tr-TR" dirty="0" smtClean="0"/>
              <a:t>	Bütün </a:t>
            </a:r>
            <a:r>
              <a:rPr lang="tr-TR" dirty="0"/>
              <a:t>renkler üç ana renkten ortaya çıkmıştır. Renkleri, ana(birinci derecedeki</a:t>
            </a:r>
            <a:r>
              <a:rPr lang="tr-TR" dirty="0" smtClean="0"/>
              <a:t>) renkler</a:t>
            </a:r>
            <a:r>
              <a:rPr lang="tr-TR" dirty="0"/>
              <a:t>, ara (ikinci derecedeki) renkler ve orta (üçüncü derecedeki) renkler olmak üzere </a:t>
            </a:r>
            <a:r>
              <a:rPr lang="tr-TR" dirty="0" smtClean="0"/>
              <a:t>üç grupta </a:t>
            </a:r>
            <a:r>
              <a:rPr lang="tr-TR" dirty="0"/>
              <a:t>incelenir.</a:t>
            </a:r>
          </a:p>
          <a:p>
            <a:pPr marL="0" indent="0">
              <a:buNone/>
            </a:pPr>
            <a:r>
              <a:rPr lang="tr-TR" dirty="0" smtClean="0"/>
              <a:t>A- </a:t>
            </a:r>
            <a:r>
              <a:rPr lang="tr-TR" dirty="0"/>
              <a:t>Ana ( Birinci Derecedeki) Renkler; Doğada saf olarak bulunan ve </a:t>
            </a:r>
            <a:r>
              <a:rPr lang="tr-TR" dirty="0" smtClean="0"/>
              <a:t>karışımla elde </a:t>
            </a:r>
            <a:r>
              <a:rPr lang="tr-TR" dirty="0"/>
              <a:t>edilemeyen üç renge ana renk denir. Bunlar: </a:t>
            </a:r>
            <a:r>
              <a:rPr lang="tr-TR" dirty="0">
                <a:solidFill>
                  <a:srgbClr val="FFFF00"/>
                </a:solidFill>
              </a:rPr>
              <a:t>sarı</a:t>
            </a:r>
            <a:r>
              <a:rPr lang="tr-TR" dirty="0"/>
              <a:t>, </a:t>
            </a:r>
            <a:r>
              <a:rPr lang="tr-TR" dirty="0">
                <a:solidFill>
                  <a:srgbClr val="0070C0"/>
                </a:solidFill>
              </a:rPr>
              <a:t>mavi</a:t>
            </a:r>
            <a:r>
              <a:rPr lang="tr-TR" dirty="0"/>
              <a:t> ve </a:t>
            </a:r>
            <a:r>
              <a:rPr lang="tr-TR" dirty="0">
                <a:solidFill>
                  <a:srgbClr val="FF0000"/>
                </a:solidFill>
              </a:rPr>
              <a:t>kırmızı</a:t>
            </a:r>
            <a:r>
              <a:rPr lang="tr-TR" dirty="0"/>
              <a:t>dır. Sarı</a:t>
            </a:r>
            <a:r>
              <a:rPr lang="tr-TR" dirty="0" smtClean="0"/>
              <a:t>, doğada </a:t>
            </a:r>
            <a:r>
              <a:rPr lang="tr-TR" dirty="0"/>
              <a:t>en çok güneşte, kırmızı kanda ve mavi ise deniz ve </a:t>
            </a:r>
            <a:r>
              <a:rPr lang="tr-TR" dirty="0" smtClean="0"/>
              <a:t>gökyüzünde görülmektedir.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374023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25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lstStyle/>
          <a:p>
            <a:pPr marL="0" indent="0">
              <a:buNone/>
            </a:pPr>
            <a:r>
              <a:rPr lang="tr-TR" sz="2400" dirty="0">
                <a:solidFill>
                  <a:srgbClr val="C00000"/>
                </a:solidFill>
              </a:rPr>
              <a:t>Renk Cetveli (Çemberi): </a:t>
            </a:r>
            <a:r>
              <a:rPr lang="tr-TR" sz="2400" dirty="0"/>
              <a:t>Üç ana renk; kırmızı, sarı, mavi merkez alınarak kırmızı + sarı = turuncu, mavi + sarı = yeşil, mavi + kırmızı =morun ara renk olarak elde edilmesi ve kendi aralarında karıştırılarak ana ve ara renklerin sıcak-soğuk ilişkilerinin gösterildiği dairesel </a:t>
            </a:r>
            <a:r>
              <a:rPr lang="tr-TR" sz="2400" dirty="0" smtClean="0"/>
              <a:t>bir yapıdır.</a:t>
            </a:r>
          </a:p>
          <a:p>
            <a:pPr marL="0" indent="0">
              <a:buNone/>
            </a:pPr>
            <a:endParaRPr lang="tr-TR" sz="2400" dirty="0"/>
          </a:p>
          <a:p>
            <a:pPr marL="0" indent="0">
              <a:buNone/>
            </a:pPr>
            <a:endParaRPr lang="tr-TR"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808" y="2357438"/>
            <a:ext cx="3528392" cy="3375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984163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0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85000" lnSpcReduction="20000"/>
          </a:bodyPr>
          <a:lstStyle/>
          <a:p>
            <a:pPr marL="0" indent="0">
              <a:buNone/>
            </a:pPr>
            <a:r>
              <a:rPr lang="tr-TR" dirty="0">
                <a:solidFill>
                  <a:srgbClr val="FF0000"/>
                </a:solidFill>
              </a:rPr>
              <a:t>Ara (İkinci Derecedeki) Renkler</a:t>
            </a:r>
            <a:r>
              <a:rPr lang="tr-TR" dirty="0"/>
              <a:t>; Sarı, kırmızı ve mavi olan üç </a:t>
            </a:r>
            <a:r>
              <a:rPr lang="tr-TR" dirty="0" smtClean="0"/>
              <a:t>ana rengin </a:t>
            </a:r>
            <a:r>
              <a:rPr lang="tr-TR" dirty="0"/>
              <a:t>birbiriyle eşit oranda karıştırılmasıyla elde edilen renklere denir.</a:t>
            </a:r>
          </a:p>
          <a:p>
            <a:pPr marL="0" indent="0">
              <a:buNone/>
            </a:pPr>
            <a:r>
              <a:rPr lang="tr-TR" dirty="0"/>
              <a:t>Bunlar </a:t>
            </a:r>
            <a:r>
              <a:rPr lang="tr-TR" dirty="0" smtClean="0"/>
              <a:t>yeşil, </a:t>
            </a:r>
            <a:r>
              <a:rPr lang="tr-TR" dirty="0"/>
              <a:t>mor ve turuncudur. Sarı + mavi = yeşil, mavi + kırmızı = </a:t>
            </a:r>
            <a:r>
              <a:rPr lang="tr-TR" dirty="0" smtClean="0"/>
              <a:t>mor ve </a:t>
            </a:r>
            <a:r>
              <a:rPr lang="tr-TR" dirty="0"/>
              <a:t>kırmızı + sarı = turuncudur</a:t>
            </a:r>
            <a:r>
              <a:rPr lang="tr-TR" dirty="0" smtClean="0"/>
              <a:t>.</a:t>
            </a:r>
          </a:p>
          <a:p>
            <a:pPr marL="0" indent="0">
              <a:buNone/>
            </a:pPr>
            <a:r>
              <a:rPr lang="tr-TR" dirty="0">
                <a:solidFill>
                  <a:srgbClr val="FF0000"/>
                </a:solidFill>
              </a:rPr>
              <a:t>Orta (Üçüncü Derecedeki) Renkler: </a:t>
            </a:r>
            <a:r>
              <a:rPr lang="tr-TR" dirty="0"/>
              <a:t>Üç ana rengin, eşit </a:t>
            </a:r>
            <a:r>
              <a:rPr lang="tr-TR" dirty="0" smtClean="0"/>
              <a:t>olmayan oranlarda </a:t>
            </a:r>
            <a:r>
              <a:rPr lang="tr-TR" dirty="0"/>
              <a:t>karıştırılmasıyla elde edilen renklerdir</a:t>
            </a:r>
            <a:r>
              <a:rPr lang="tr-TR" dirty="0" smtClean="0"/>
              <a:t>.</a:t>
            </a:r>
          </a:p>
          <a:p>
            <a:pPr marL="0" indent="0">
              <a:buNone/>
            </a:pPr>
            <a:r>
              <a:rPr lang="tr-TR" dirty="0"/>
              <a:t>Ana Renkler </a:t>
            </a:r>
            <a:r>
              <a:rPr lang="tr-TR" dirty="0" smtClean="0"/>
              <a:t>             Ara </a:t>
            </a:r>
            <a:r>
              <a:rPr lang="tr-TR" dirty="0"/>
              <a:t>Renkler </a:t>
            </a:r>
            <a:r>
              <a:rPr lang="tr-TR" dirty="0" smtClean="0"/>
              <a:t>                 Orta </a:t>
            </a:r>
            <a:r>
              <a:rPr lang="tr-TR" dirty="0"/>
              <a:t>Renkler</a:t>
            </a:r>
          </a:p>
          <a:p>
            <a:pPr marL="0" indent="0">
              <a:buNone/>
            </a:pPr>
            <a:r>
              <a:rPr lang="tr-TR" dirty="0"/>
              <a:t>Sarı </a:t>
            </a:r>
            <a:r>
              <a:rPr lang="tr-TR" dirty="0" smtClean="0"/>
              <a:t>                 +         Turuncu            =          Sarı </a:t>
            </a:r>
            <a:r>
              <a:rPr lang="tr-TR" dirty="0"/>
              <a:t>turuncu</a:t>
            </a:r>
          </a:p>
          <a:p>
            <a:pPr marL="0" indent="0">
              <a:buNone/>
            </a:pPr>
            <a:r>
              <a:rPr lang="tr-TR" dirty="0"/>
              <a:t>Sarı </a:t>
            </a:r>
            <a:r>
              <a:rPr lang="tr-TR" dirty="0" smtClean="0"/>
              <a:t>                 +         Yeşil                   =          Sarı </a:t>
            </a:r>
            <a:r>
              <a:rPr lang="tr-TR" dirty="0"/>
              <a:t>yeşil</a:t>
            </a:r>
          </a:p>
          <a:p>
            <a:pPr marL="0" indent="0">
              <a:buNone/>
            </a:pPr>
            <a:r>
              <a:rPr lang="tr-TR" dirty="0" smtClean="0"/>
              <a:t>Mavi                </a:t>
            </a:r>
            <a:r>
              <a:rPr lang="tr-TR" dirty="0"/>
              <a:t>+ </a:t>
            </a:r>
            <a:r>
              <a:rPr lang="tr-TR" dirty="0" smtClean="0"/>
              <a:t>        Yeşil                   =          Mavi </a:t>
            </a:r>
            <a:r>
              <a:rPr lang="tr-TR" dirty="0"/>
              <a:t>yeşil</a:t>
            </a:r>
          </a:p>
          <a:p>
            <a:pPr marL="0" indent="0">
              <a:buNone/>
            </a:pPr>
            <a:r>
              <a:rPr lang="tr-TR" dirty="0"/>
              <a:t>Mavi </a:t>
            </a:r>
            <a:r>
              <a:rPr lang="tr-TR" dirty="0" smtClean="0"/>
              <a:t>               +         Mor                   =          Mavi </a:t>
            </a:r>
            <a:r>
              <a:rPr lang="tr-TR" dirty="0"/>
              <a:t>mor</a:t>
            </a:r>
          </a:p>
          <a:p>
            <a:pPr marL="0" indent="0">
              <a:buNone/>
            </a:pPr>
            <a:r>
              <a:rPr lang="tr-TR" dirty="0"/>
              <a:t>Kırmızı </a:t>
            </a:r>
            <a:r>
              <a:rPr lang="tr-TR" dirty="0" smtClean="0"/>
              <a:t>            +         Mor                   </a:t>
            </a:r>
            <a:r>
              <a:rPr lang="tr-TR" dirty="0"/>
              <a:t>= </a:t>
            </a:r>
            <a:r>
              <a:rPr lang="tr-TR" dirty="0" smtClean="0"/>
              <a:t>         Kırmızı </a:t>
            </a:r>
            <a:r>
              <a:rPr lang="tr-TR" dirty="0"/>
              <a:t>mor</a:t>
            </a:r>
          </a:p>
          <a:p>
            <a:pPr marL="0" indent="0">
              <a:buNone/>
            </a:pPr>
            <a:r>
              <a:rPr lang="tr-TR" dirty="0"/>
              <a:t>Kırmızı </a:t>
            </a:r>
            <a:r>
              <a:rPr lang="tr-TR" dirty="0" smtClean="0"/>
              <a:t>            +         Turuncu            =          Kırmızı turuncu</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517699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58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976664"/>
          </a:xfrm>
        </p:spPr>
        <p:txBody>
          <a:bodyPr>
            <a:normAutofit fontScale="92500"/>
          </a:bodyPr>
          <a:lstStyle/>
          <a:p>
            <a:pPr marL="0" indent="0">
              <a:buNone/>
            </a:pPr>
            <a:r>
              <a:rPr lang="tr-TR" sz="2400" dirty="0">
                <a:solidFill>
                  <a:srgbClr val="C00000"/>
                </a:solidFill>
              </a:rPr>
              <a:t>Zıt renkler; </a:t>
            </a:r>
            <a:r>
              <a:rPr lang="tr-TR" sz="2400" dirty="0"/>
              <a:t>Sarı-Mor Yeşil-Kırmızı Mavi-Turuncu.</a:t>
            </a:r>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smtClean="0"/>
          </a:p>
          <a:p>
            <a:pPr marL="0" indent="0">
              <a:buNone/>
            </a:pPr>
            <a:r>
              <a:rPr lang="tr-TR" sz="2600" dirty="0" smtClean="0"/>
              <a:t>Tartışma konusu, cerrahlar neden yeşil kıyafetler giymektedirler?</a:t>
            </a:r>
            <a:endParaRPr lang="tr-TR" sz="2600" dirty="0"/>
          </a:p>
          <a:p>
            <a:pPr marL="0" indent="0">
              <a:buNone/>
            </a:pPr>
            <a:endParaRPr lang="tr-TR" dirty="0" smtClean="0"/>
          </a:p>
          <a:p>
            <a:pPr marL="0" indent="0">
              <a:buNone/>
            </a:pPr>
            <a:endParaRPr lang="tr-TR" dirty="0" smtClean="0"/>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3808" y="908720"/>
            <a:ext cx="2304256"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3808" y="3212977"/>
            <a:ext cx="2304256"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581631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468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62500" lnSpcReduction="20000"/>
          </a:bodyPr>
          <a:lstStyle/>
          <a:p>
            <a:pPr marL="0" indent="0">
              <a:buNone/>
            </a:pPr>
            <a:r>
              <a:rPr lang="tr-TR" dirty="0">
                <a:solidFill>
                  <a:srgbClr val="C00000"/>
                </a:solidFill>
              </a:rPr>
              <a:t>Sıcak renkler: </a:t>
            </a:r>
            <a:r>
              <a:rPr lang="tr-TR" dirty="0"/>
              <a:t>Işık kaynakları renginin yaptığı çağrışımlarla algılanan renklere</a:t>
            </a:r>
          </a:p>
          <a:p>
            <a:pPr marL="0" indent="0">
              <a:buNone/>
            </a:pPr>
            <a:r>
              <a:rPr lang="tr-TR" dirty="0"/>
              <a:t>sıcak renkler denir. Bunlar sarı, kırmızı ve turuncudur. Neşe, canlılık, hareket</a:t>
            </a:r>
          </a:p>
          <a:p>
            <a:pPr marL="0" indent="0">
              <a:buNone/>
            </a:pPr>
            <a:r>
              <a:rPr lang="tr-TR" dirty="0"/>
              <a:t>duygusu uyandırırlar.</a:t>
            </a:r>
          </a:p>
          <a:p>
            <a:pPr marL="0" indent="0">
              <a:buNone/>
            </a:pPr>
            <a:r>
              <a:rPr lang="tr-TR" dirty="0"/>
              <a:t>Özellikleri:</a:t>
            </a:r>
          </a:p>
          <a:p>
            <a:pPr marL="0" indent="0">
              <a:buNone/>
            </a:pPr>
            <a:r>
              <a:rPr lang="tr-TR" dirty="0"/>
              <a:t>* Etkileri yönünden canlıdır (Hareketli ve enerjik olunması gereken yerlerde kullanılır.)</a:t>
            </a:r>
          </a:p>
          <a:p>
            <a:pPr marL="0" indent="0">
              <a:buNone/>
            </a:pPr>
            <a:r>
              <a:rPr lang="tr-TR" dirty="0"/>
              <a:t>* Yüzeylerin ölçülerini büyük gösterir</a:t>
            </a:r>
          </a:p>
          <a:p>
            <a:pPr marL="0" indent="0">
              <a:buNone/>
            </a:pPr>
            <a:r>
              <a:rPr lang="tr-TR" dirty="0"/>
              <a:t>*Varlıkları ve eşyayı yakın gösterir</a:t>
            </a:r>
          </a:p>
          <a:p>
            <a:pPr marL="0" indent="0">
              <a:buNone/>
            </a:pPr>
            <a:r>
              <a:rPr lang="tr-TR" dirty="0"/>
              <a:t>* Gruplaşmaya elverişlidir</a:t>
            </a:r>
          </a:p>
          <a:p>
            <a:pPr marL="0" indent="0">
              <a:buNone/>
            </a:pPr>
            <a:endParaRPr lang="tr-TR" dirty="0" smtClean="0">
              <a:solidFill>
                <a:srgbClr val="C00000"/>
              </a:solidFill>
            </a:endParaRPr>
          </a:p>
          <a:p>
            <a:pPr marL="0" indent="0">
              <a:buNone/>
            </a:pPr>
            <a:r>
              <a:rPr lang="tr-TR" dirty="0" smtClean="0">
                <a:solidFill>
                  <a:srgbClr val="C00000"/>
                </a:solidFill>
              </a:rPr>
              <a:t>Soğuk </a:t>
            </a:r>
            <a:r>
              <a:rPr lang="tr-TR" dirty="0">
                <a:solidFill>
                  <a:srgbClr val="C00000"/>
                </a:solidFill>
              </a:rPr>
              <a:t>renkler: </a:t>
            </a:r>
            <a:r>
              <a:rPr lang="tr-TR" dirty="0"/>
              <a:t>Sertlik etkisi veren deniz, gökyüzü ve orman renklerine soğuk</a:t>
            </a:r>
          </a:p>
          <a:p>
            <a:pPr marL="0" indent="0">
              <a:buNone/>
            </a:pPr>
            <a:r>
              <a:rPr lang="tr-TR" dirty="0"/>
              <a:t>renkler denir. Mavi, yeşil, mor, sarı yeşil, mavi yeşil ve mavi mor renklerdir.</a:t>
            </a:r>
          </a:p>
          <a:p>
            <a:pPr marL="0" indent="0">
              <a:buNone/>
            </a:pPr>
            <a:r>
              <a:rPr lang="tr-TR" dirty="0"/>
              <a:t>Rahatlık ve dinlendirici etki yapar.</a:t>
            </a:r>
          </a:p>
          <a:p>
            <a:pPr marL="0" indent="0">
              <a:buNone/>
            </a:pPr>
            <a:r>
              <a:rPr lang="tr-TR" dirty="0"/>
              <a:t>Özellikleri:</a:t>
            </a:r>
          </a:p>
          <a:p>
            <a:pPr marL="0" indent="0">
              <a:buNone/>
            </a:pPr>
            <a:r>
              <a:rPr lang="tr-TR" dirty="0" smtClean="0"/>
              <a:t>* </a:t>
            </a:r>
            <a:r>
              <a:rPr lang="tr-TR" dirty="0"/>
              <a:t>Etkileri yönünden sakin ve </a:t>
            </a:r>
            <a:r>
              <a:rPr lang="tr-TR" dirty="0" smtClean="0"/>
              <a:t>dinlendiricidir.(Salonlarda ve dinlenme odalarında kullanılabilir)</a:t>
            </a:r>
            <a:endParaRPr lang="tr-TR" dirty="0"/>
          </a:p>
          <a:p>
            <a:pPr marL="0" indent="0">
              <a:buNone/>
            </a:pPr>
            <a:r>
              <a:rPr lang="tr-TR" dirty="0" smtClean="0"/>
              <a:t>* </a:t>
            </a:r>
            <a:r>
              <a:rPr lang="tr-TR" dirty="0"/>
              <a:t>Yüzeylerin ölçülerini küçük gösterir</a:t>
            </a:r>
          </a:p>
          <a:p>
            <a:pPr marL="0" indent="0">
              <a:buNone/>
            </a:pPr>
            <a:r>
              <a:rPr lang="tr-TR" dirty="0" smtClean="0"/>
              <a:t>* </a:t>
            </a:r>
            <a:r>
              <a:rPr lang="tr-TR" dirty="0"/>
              <a:t>Varlıkları ve eşyaları uzak gösterir</a:t>
            </a:r>
          </a:p>
          <a:p>
            <a:pPr marL="0" indent="0">
              <a:buNone/>
            </a:pPr>
            <a:r>
              <a:rPr lang="tr-TR" dirty="0" smtClean="0"/>
              <a:t>* </a:t>
            </a:r>
            <a:r>
              <a:rPr lang="tr-TR" dirty="0"/>
              <a:t>Kümeleşmeye elverişli değildir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416682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38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70000" lnSpcReduction="20000"/>
          </a:bodyPr>
          <a:lstStyle/>
          <a:p>
            <a:pPr marL="0" indent="0">
              <a:buNone/>
            </a:pPr>
            <a:r>
              <a:rPr lang="tr-TR" dirty="0">
                <a:solidFill>
                  <a:srgbClr val="C00000"/>
                </a:solidFill>
              </a:rPr>
              <a:t>Renklerin Dekorasyonda </a:t>
            </a:r>
            <a:r>
              <a:rPr lang="tr-TR" dirty="0" smtClean="0">
                <a:solidFill>
                  <a:srgbClr val="C00000"/>
                </a:solidFill>
              </a:rPr>
              <a:t>Etkileri</a:t>
            </a:r>
          </a:p>
          <a:p>
            <a:pPr marL="0" indent="0">
              <a:buNone/>
            </a:pPr>
            <a:r>
              <a:rPr lang="tr-TR" dirty="0" smtClean="0"/>
              <a:t>	Dekorasyonun </a:t>
            </a:r>
            <a:r>
              <a:rPr lang="tr-TR" dirty="0"/>
              <a:t>asıl amacı, otele gelen misafirlerin dikkatini çekmektir. </a:t>
            </a:r>
            <a:r>
              <a:rPr lang="tr-TR" dirty="0" smtClean="0"/>
              <a:t>Bunun için dekorasyonda </a:t>
            </a:r>
            <a:r>
              <a:rPr lang="tr-TR" dirty="0"/>
              <a:t>renk seçimi büyük önem taşımaktadır. İnsanların zevkine hitap etmelidir</a:t>
            </a:r>
            <a:r>
              <a:rPr lang="tr-TR" dirty="0" smtClean="0"/>
              <a:t>. Bireylerin </a:t>
            </a:r>
            <a:r>
              <a:rPr lang="tr-TR" dirty="0"/>
              <a:t>yaşadıkları tüm olayların etkisi altında kaldıkları bir gerçektir. Her insan </a:t>
            </a:r>
            <a:r>
              <a:rPr lang="tr-TR" dirty="0" smtClean="0"/>
              <a:t>farklı dünya </a:t>
            </a:r>
            <a:r>
              <a:rPr lang="tr-TR" dirty="0"/>
              <a:t>görüşüne ve dolayısıyla ruh haline sahiptir. Farklı renklerden hoşlanıyor olmaları </a:t>
            </a:r>
            <a:r>
              <a:rPr lang="tr-TR" dirty="0" smtClean="0"/>
              <a:t>bu nedenlere </a:t>
            </a:r>
            <a:r>
              <a:rPr lang="tr-TR" dirty="0"/>
              <a:t>bağlanabilir. Olgun ve bilgi düzeyi yüksek toplumlar ve bireyler doygun </a:t>
            </a:r>
            <a:r>
              <a:rPr lang="tr-TR" dirty="0" smtClean="0"/>
              <a:t>renkleri tercih </a:t>
            </a:r>
            <a:r>
              <a:rPr lang="tr-TR" dirty="0"/>
              <a:t>etmektedirler. Bu noktada renklerin dekorasyonda etkileri özellikle odalar, salonlar </a:t>
            </a:r>
            <a:r>
              <a:rPr lang="tr-TR" dirty="0" smtClean="0"/>
              <a:t>ve bunun </a:t>
            </a:r>
            <a:r>
              <a:rPr lang="tr-TR" dirty="0"/>
              <a:t>gibi mekânların iç süslemesini yapan duvar rengi, kumaşlar, döşemeler, mobilyalar</a:t>
            </a:r>
            <a:r>
              <a:rPr lang="tr-TR" dirty="0" smtClean="0"/>
              <a:t>, perdeler </a:t>
            </a:r>
            <a:r>
              <a:rPr lang="tr-TR" dirty="0"/>
              <a:t>ve süs eşyaları gibi çeşitli öğeler üzerinde olacaktır. Bu saydıklarımız üzerinde </a:t>
            </a:r>
            <a:r>
              <a:rPr lang="tr-TR" dirty="0" smtClean="0"/>
              <a:t>renk seçimini </a:t>
            </a:r>
            <a:r>
              <a:rPr lang="tr-TR" dirty="0"/>
              <a:t>isabetli yapamazsak çok sıradan bir dekorasyon yapılmış olur. Kalan </a:t>
            </a:r>
            <a:r>
              <a:rPr lang="tr-TR" dirty="0" smtClean="0"/>
              <a:t>misafirlerin ilgisini </a:t>
            </a:r>
            <a:r>
              <a:rPr lang="tr-TR" dirty="0"/>
              <a:t>çekmez. Burada kullandığımız malzemenin kaliteli olması da bir şey ifade </a:t>
            </a:r>
            <a:r>
              <a:rPr lang="tr-TR" dirty="0" smtClean="0"/>
              <a:t>etmez.</a:t>
            </a:r>
          </a:p>
          <a:p>
            <a:pPr marL="0" indent="0">
              <a:buNone/>
            </a:pPr>
            <a:r>
              <a:rPr lang="tr-TR" dirty="0" smtClean="0"/>
              <a:t>	Desen</a:t>
            </a:r>
            <a:r>
              <a:rPr lang="tr-TR" dirty="0"/>
              <a:t>, bir alanın dekorasyonunda renk, her zaman düz ve şekilsiz olarak </a:t>
            </a:r>
            <a:r>
              <a:rPr lang="tr-TR" dirty="0" smtClean="0"/>
              <a:t>kullanılmaz. Dekorasyonda</a:t>
            </a:r>
            <a:r>
              <a:rPr lang="tr-TR" dirty="0"/>
              <a:t>, mekânları şekillerle süslemek gerekebilir. Renklerle birlikte, desenlerin </a:t>
            </a:r>
            <a:r>
              <a:rPr lang="tr-TR" dirty="0" smtClean="0"/>
              <a:t>de dekorasyonda </a:t>
            </a:r>
            <a:r>
              <a:rPr lang="tr-TR" dirty="0"/>
              <a:t>etkileri </a:t>
            </a:r>
            <a:r>
              <a:rPr lang="tr-TR" dirty="0" smtClean="0"/>
              <a:t>vardır.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195100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45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85000" lnSpcReduction="20000"/>
          </a:bodyPr>
          <a:lstStyle/>
          <a:p>
            <a:pPr marL="0" indent="0">
              <a:buNone/>
            </a:pPr>
            <a:r>
              <a:rPr lang="tr-TR" dirty="0" smtClean="0"/>
              <a:t>*Çok </a:t>
            </a:r>
            <a:r>
              <a:rPr lang="tr-TR" dirty="0"/>
              <a:t>desenli, her türlü renkleri karıştırarak yapılan bu süsleme şeklinde </a:t>
            </a:r>
            <a:r>
              <a:rPr lang="tr-TR" dirty="0" smtClean="0"/>
              <a:t>istenilen desenler </a:t>
            </a:r>
            <a:r>
              <a:rPr lang="tr-TR" dirty="0"/>
              <a:t>kullanılabilir. Modern veya klasik şekilde desenler olabilir</a:t>
            </a:r>
          </a:p>
          <a:p>
            <a:pPr marL="0" indent="0">
              <a:buNone/>
            </a:pPr>
            <a:r>
              <a:rPr lang="tr-TR" dirty="0" smtClean="0"/>
              <a:t>*Orta </a:t>
            </a:r>
            <a:r>
              <a:rPr lang="tr-TR" dirty="0"/>
              <a:t>geometrik desenler, </a:t>
            </a:r>
            <a:r>
              <a:rPr lang="tr-TR" dirty="0" smtClean="0"/>
              <a:t>değişik </a:t>
            </a:r>
            <a:r>
              <a:rPr lang="tr-TR" dirty="0"/>
              <a:t>çizgiler, farklı çiçekler, yıldızlar kullanılır. </a:t>
            </a:r>
            <a:r>
              <a:rPr lang="tr-TR" dirty="0" smtClean="0"/>
              <a:t>Bu desenler </a:t>
            </a:r>
            <a:r>
              <a:rPr lang="tr-TR" dirty="0"/>
              <a:t>genellikle iki renk ile oluşturulur. Ya aynı rengin açığı ve koyusu </a:t>
            </a:r>
            <a:r>
              <a:rPr lang="tr-TR" dirty="0" smtClean="0"/>
              <a:t>veya zıt </a:t>
            </a:r>
            <a:r>
              <a:rPr lang="tr-TR" dirty="0"/>
              <a:t>renklerle belirsiz renkleri karıştırarak oluşturulur</a:t>
            </a:r>
            <a:r>
              <a:rPr lang="tr-TR" dirty="0" smtClean="0"/>
              <a:t>.</a:t>
            </a:r>
          </a:p>
          <a:p>
            <a:pPr marL="0" indent="0">
              <a:buNone/>
            </a:pPr>
            <a:r>
              <a:rPr lang="tr-TR" dirty="0"/>
              <a:t>*Küçük desenler, tek renk olarak bütün duvarı ve diğer eşyaları kaplar. </a:t>
            </a:r>
            <a:r>
              <a:rPr lang="tr-TR" dirty="0" smtClean="0"/>
              <a:t>Desen olarak </a:t>
            </a:r>
            <a:r>
              <a:rPr lang="tr-TR" dirty="0"/>
              <a:t>belirsiz renkler kullanılmalıdır.</a:t>
            </a:r>
          </a:p>
          <a:p>
            <a:pPr marL="0" indent="0">
              <a:buNone/>
            </a:pPr>
            <a:r>
              <a:rPr lang="tr-TR" dirty="0" smtClean="0"/>
              <a:t>* </a:t>
            </a:r>
            <a:r>
              <a:rPr lang="tr-TR" dirty="0"/>
              <a:t>Dekorasyonda şekilli süsleme için duvar kağıdı, duvar süsleri (pano, tablo </a:t>
            </a:r>
            <a:r>
              <a:rPr lang="tr-TR" dirty="0" err="1"/>
              <a:t>v.b</a:t>
            </a:r>
            <a:r>
              <a:rPr lang="tr-TR" dirty="0" smtClean="0"/>
              <a:t>.) kullanılır</a:t>
            </a:r>
            <a:r>
              <a:rPr lang="tr-TR" dirty="0"/>
              <a:t>.</a:t>
            </a:r>
          </a:p>
          <a:p>
            <a:pPr marL="0" indent="0">
              <a:buNone/>
            </a:pPr>
            <a:r>
              <a:rPr lang="tr-TR" dirty="0" smtClean="0"/>
              <a:t>* </a:t>
            </a:r>
            <a:r>
              <a:rPr lang="tr-TR" dirty="0"/>
              <a:t>Perde ve mobilyalar, başka eşyaların süsü ise değişik şekillerde olur</a:t>
            </a:r>
            <a:r>
              <a:rPr lang="tr-TR" dirty="0" smtClean="0"/>
              <a:t>. Desenlerin</a:t>
            </a:r>
            <a:r>
              <a:rPr lang="tr-TR" dirty="0"/>
              <a:t>, odanın durumu ile uyumu gözetilmelidir. Büyük desenler </a:t>
            </a:r>
            <a:r>
              <a:rPr lang="tr-TR" dirty="0" smtClean="0"/>
              <a:t>küçük odalarda </a:t>
            </a:r>
            <a:r>
              <a:rPr lang="tr-TR" dirty="0"/>
              <a:t>göze hoş gelmez. Böyle yerlerde küçük desenler kullanılmalıdır.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5620671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8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88640"/>
            <a:ext cx="8229600" cy="6408712"/>
          </a:xfrm>
        </p:spPr>
        <p:txBody>
          <a:bodyPr>
            <a:noAutofit/>
          </a:bodyPr>
          <a:lstStyle/>
          <a:p>
            <a:pPr marL="0" indent="0">
              <a:buNone/>
            </a:pPr>
            <a:r>
              <a:rPr lang="tr-TR" sz="1600" dirty="0">
                <a:solidFill>
                  <a:srgbClr val="C00000"/>
                </a:solidFill>
              </a:rPr>
              <a:t>Renklerin Psikolojik </a:t>
            </a:r>
            <a:r>
              <a:rPr lang="tr-TR" sz="1600" dirty="0" smtClean="0">
                <a:solidFill>
                  <a:srgbClr val="C00000"/>
                </a:solidFill>
              </a:rPr>
              <a:t>Etkileri</a:t>
            </a:r>
          </a:p>
          <a:p>
            <a:pPr marL="0" indent="0">
              <a:buNone/>
            </a:pPr>
            <a:r>
              <a:rPr lang="tr-TR" sz="1600" dirty="0">
                <a:solidFill>
                  <a:srgbClr val="C00000"/>
                </a:solidFill>
              </a:rPr>
              <a:t>Kırmızı:</a:t>
            </a:r>
            <a:r>
              <a:rPr lang="tr-TR" sz="1600" dirty="0"/>
              <a:t> En fazla kanda görülen bir renk olduğu için: heyecan, </a:t>
            </a:r>
            <a:r>
              <a:rPr lang="tr-TR" sz="1600" dirty="0" smtClean="0"/>
              <a:t>huzursuzluk duygularının </a:t>
            </a:r>
            <a:r>
              <a:rPr lang="tr-TR" sz="1600" dirty="0"/>
              <a:t>yoğun yaşamasına sebep olur. Mekânlarda kullanıldığında samimiyet </a:t>
            </a:r>
            <a:r>
              <a:rPr lang="tr-TR" sz="1600" dirty="0" smtClean="0"/>
              <a:t>ve hoşlanma </a:t>
            </a:r>
            <a:r>
              <a:rPr lang="tr-TR" sz="1600" dirty="0"/>
              <a:t>duygularını da kamçılar, mücadele ve canlılığı da temsil eder.</a:t>
            </a:r>
          </a:p>
          <a:p>
            <a:pPr marL="0" indent="0">
              <a:buNone/>
            </a:pPr>
            <a:r>
              <a:rPr lang="tr-TR" sz="1600" dirty="0" smtClean="0">
                <a:solidFill>
                  <a:srgbClr val="C00000"/>
                </a:solidFill>
              </a:rPr>
              <a:t>Sarı</a:t>
            </a:r>
            <a:r>
              <a:rPr lang="tr-TR" sz="1600" dirty="0">
                <a:solidFill>
                  <a:srgbClr val="C00000"/>
                </a:solidFill>
              </a:rPr>
              <a:t>: </a:t>
            </a:r>
            <a:r>
              <a:rPr lang="tr-TR" sz="1600" dirty="0"/>
              <a:t>Aydınlığın temsilcisidir. Zekâda açıklık, kan dolaşımında hareketlilik </a:t>
            </a:r>
            <a:r>
              <a:rPr lang="tr-TR" sz="1600" dirty="0" smtClean="0"/>
              <a:t>sağladığı için</a:t>
            </a:r>
            <a:r>
              <a:rPr lang="tr-TR" sz="1600" dirty="0"/>
              <a:t>, neşe ve canlılığı artırır.</a:t>
            </a:r>
          </a:p>
          <a:p>
            <a:pPr marL="0" indent="0">
              <a:buNone/>
            </a:pPr>
            <a:r>
              <a:rPr lang="tr-TR" sz="1600" dirty="0" smtClean="0">
                <a:solidFill>
                  <a:srgbClr val="C00000"/>
                </a:solidFill>
              </a:rPr>
              <a:t>Mavi</a:t>
            </a:r>
            <a:r>
              <a:rPr lang="tr-TR" sz="1600" dirty="0">
                <a:solidFill>
                  <a:srgbClr val="C00000"/>
                </a:solidFill>
              </a:rPr>
              <a:t>:</a:t>
            </a:r>
            <a:r>
              <a:rPr lang="tr-TR" sz="1600" dirty="0"/>
              <a:t> </a:t>
            </a:r>
            <a:r>
              <a:rPr lang="tr-TR" sz="1600" dirty="0" smtClean="0"/>
              <a:t>Gökyüzünün </a:t>
            </a:r>
            <a:r>
              <a:rPr lang="tr-TR" sz="1600" dirty="0"/>
              <a:t>sonsuz boşluğunu oluşturan soğuk ve sakin bir renktir. Düşünme</a:t>
            </a:r>
            <a:r>
              <a:rPr lang="tr-TR" sz="1600" dirty="0" smtClean="0"/>
              <a:t>, kara </a:t>
            </a:r>
            <a:r>
              <a:rPr lang="tr-TR" sz="1600" dirty="0"/>
              <a:t>verme, yaratıcılığı artırma gibi etkileri vardır.</a:t>
            </a:r>
          </a:p>
          <a:p>
            <a:pPr marL="0" indent="0">
              <a:buNone/>
            </a:pPr>
            <a:r>
              <a:rPr lang="tr-TR" sz="1600" dirty="0" smtClean="0">
                <a:solidFill>
                  <a:srgbClr val="C00000"/>
                </a:solidFill>
              </a:rPr>
              <a:t>Yeşil</a:t>
            </a:r>
            <a:r>
              <a:rPr lang="tr-TR" sz="1600" dirty="0">
                <a:solidFill>
                  <a:srgbClr val="C00000"/>
                </a:solidFill>
              </a:rPr>
              <a:t>:</a:t>
            </a:r>
            <a:r>
              <a:rPr lang="tr-TR" sz="1600" dirty="0"/>
              <a:t> Ormanları ve baharı temsil eden yeşil; serin, taze, gençleştirici, memnuniyet </a:t>
            </a:r>
            <a:r>
              <a:rPr lang="tr-TR" sz="1600" dirty="0" smtClean="0"/>
              <a:t>ve huzur </a:t>
            </a:r>
            <a:r>
              <a:rPr lang="tr-TR" sz="1600" dirty="0"/>
              <a:t>verici, ümit telkin eden bir renktir.</a:t>
            </a:r>
          </a:p>
          <a:p>
            <a:pPr marL="0" indent="0">
              <a:buNone/>
            </a:pPr>
            <a:r>
              <a:rPr lang="tr-TR" sz="1600" dirty="0" smtClean="0">
                <a:solidFill>
                  <a:srgbClr val="C00000"/>
                </a:solidFill>
              </a:rPr>
              <a:t>Turuncu</a:t>
            </a:r>
            <a:r>
              <a:rPr lang="tr-TR" sz="1600" dirty="0">
                <a:solidFill>
                  <a:srgbClr val="C00000"/>
                </a:solidFill>
              </a:rPr>
              <a:t>:</a:t>
            </a:r>
            <a:r>
              <a:rPr lang="tr-TR" sz="1600" dirty="0"/>
              <a:t> Güneşin akşam üzeri gökyüzünde bıraktığı duygusal bir renktir. Hareket</a:t>
            </a:r>
            <a:r>
              <a:rPr lang="tr-TR" sz="1600" dirty="0" smtClean="0"/>
              <a:t>, canlılık </a:t>
            </a:r>
            <a:r>
              <a:rPr lang="tr-TR" sz="1600" dirty="0"/>
              <a:t>verir ve yaşama sevincini artırır.</a:t>
            </a:r>
          </a:p>
          <a:p>
            <a:pPr marL="0" indent="0">
              <a:buNone/>
            </a:pPr>
            <a:r>
              <a:rPr lang="tr-TR" sz="1600" dirty="0" smtClean="0">
                <a:solidFill>
                  <a:srgbClr val="C00000"/>
                </a:solidFill>
              </a:rPr>
              <a:t>Mor</a:t>
            </a:r>
            <a:r>
              <a:rPr lang="tr-TR" sz="1600" dirty="0">
                <a:solidFill>
                  <a:srgbClr val="C00000"/>
                </a:solidFill>
              </a:rPr>
              <a:t>:</a:t>
            </a:r>
            <a:r>
              <a:rPr lang="tr-TR" sz="1600" dirty="0"/>
              <a:t> Güneşin battığı son anların oluşturduğu renk yok olmanın ve </a:t>
            </a:r>
            <a:r>
              <a:rPr lang="tr-TR" sz="1600" dirty="0" smtClean="0"/>
              <a:t>ölümün temsilcisidir</a:t>
            </a:r>
            <a:r>
              <a:rPr lang="tr-TR" sz="1600" dirty="0"/>
              <a:t>. Gerçekleşmesi zor olan sabit fikir ve hüzün, korku, pişmanlık </a:t>
            </a:r>
            <a:r>
              <a:rPr lang="tr-TR" sz="1600" dirty="0" smtClean="0"/>
              <a:t>duygusunu yaşatır</a:t>
            </a:r>
            <a:r>
              <a:rPr lang="tr-TR" sz="1600" dirty="0"/>
              <a:t>.</a:t>
            </a:r>
          </a:p>
          <a:p>
            <a:pPr marL="0" indent="0">
              <a:buNone/>
            </a:pPr>
            <a:r>
              <a:rPr lang="tr-TR" sz="1600" dirty="0" smtClean="0">
                <a:solidFill>
                  <a:srgbClr val="C00000"/>
                </a:solidFill>
              </a:rPr>
              <a:t>Beyaz</a:t>
            </a:r>
            <a:r>
              <a:rPr lang="tr-TR" sz="1600" dirty="0"/>
              <a:t>: Parlaklığı nedeniyle temizlik, ferahlık ve saflık duygularını verir.</a:t>
            </a:r>
          </a:p>
          <a:p>
            <a:pPr marL="0" indent="0">
              <a:buNone/>
            </a:pPr>
            <a:r>
              <a:rPr lang="tr-TR" sz="1600" dirty="0" smtClean="0">
                <a:solidFill>
                  <a:srgbClr val="C00000"/>
                </a:solidFill>
              </a:rPr>
              <a:t>Siyah</a:t>
            </a:r>
            <a:r>
              <a:rPr lang="tr-TR" sz="1600" dirty="0">
                <a:solidFill>
                  <a:srgbClr val="C00000"/>
                </a:solidFill>
              </a:rPr>
              <a:t>:</a:t>
            </a:r>
            <a:r>
              <a:rPr lang="tr-TR" sz="1600" dirty="0"/>
              <a:t> Gecenin rengi olduğu için ağırlık, ciddiyet ve tehlikenin temsilcisidir</a:t>
            </a:r>
            <a:r>
              <a:rPr lang="tr-TR" sz="1600" dirty="0" smtClean="0"/>
              <a:t>.</a:t>
            </a:r>
          </a:p>
          <a:p>
            <a:pPr marL="0" indent="0">
              <a:buNone/>
            </a:pPr>
            <a:r>
              <a:rPr lang="tr-TR" sz="1600" dirty="0">
                <a:solidFill>
                  <a:srgbClr val="C00000"/>
                </a:solidFill>
              </a:rPr>
              <a:t>Gri:</a:t>
            </a:r>
            <a:r>
              <a:rPr lang="tr-TR" sz="1600" dirty="0"/>
              <a:t> Olgunluk, rahatlık ve temkinli olmayı telkin eden bir renktir. Denge kurmada</a:t>
            </a:r>
          </a:p>
          <a:p>
            <a:pPr marL="0" indent="0">
              <a:buNone/>
            </a:pPr>
            <a:r>
              <a:rPr lang="tr-TR" sz="1600" dirty="0"/>
              <a:t>kullanıldığında, yakındaki rengi belirgin hale getirir.</a:t>
            </a:r>
          </a:p>
          <a:p>
            <a:pPr marL="0" indent="0">
              <a:buNone/>
            </a:pPr>
            <a:endParaRPr lang="tr-TR" sz="1600" dirty="0" smtClean="0"/>
          </a:p>
          <a:p>
            <a:pPr marL="0" indent="0">
              <a:buNone/>
            </a:pPr>
            <a:r>
              <a:rPr lang="tr-TR" sz="1600" dirty="0" smtClean="0"/>
              <a:t>Kırmızı</a:t>
            </a:r>
            <a:r>
              <a:rPr lang="tr-TR" sz="1600" dirty="0"/>
              <a:t>, sarı, turuncu olan sıcak renkler kullanıldığı alanı, büyük ve yakın gösterir.</a:t>
            </a:r>
          </a:p>
          <a:p>
            <a:pPr marL="0" indent="0">
              <a:buNone/>
            </a:pPr>
            <a:r>
              <a:rPr lang="tr-TR" sz="1600" dirty="0"/>
              <a:t>Mavi, yeşil, mor olan soğuk renkler bulundukları alanı ve cisimleri daha küçük ve daha uzak</a:t>
            </a:r>
          </a:p>
          <a:p>
            <a:pPr marL="0" indent="0">
              <a:buNone/>
            </a:pPr>
            <a:r>
              <a:rPr lang="tr-TR" sz="1600" dirty="0"/>
              <a:t>bir etki bırakır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0213381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8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85000" lnSpcReduction="10000"/>
          </a:bodyPr>
          <a:lstStyle/>
          <a:p>
            <a:pPr marL="0" indent="0">
              <a:buNone/>
            </a:pPr>
            <a:r>
              <a:rPr lang="tr-TR" dirty="0" smtClean="0"/>
              <a:t> </a:t>
            </a:r>
            <a:r>
              <a:rPr lang="tr-TR" dirty="0">
                <a:solidFill>
                  <a:srgbClr val="C00000"/>
                </a:solidFill>
              </a:rPr>
              <a:t>Oda Kullanım Özelliğine Göre Renk </a:t>
            </a:r>
            <a:r>
              <a:rPr lang="tr-TR" dirty="0" smtClean="0">
                <a:solidFill>
                  <a:srgbClr val="C00000"/>
                </a:solidFill>
              </a:rPr>
              <a:t>Düzenleme</a:t>
            </a:r>
          </a:p>
          <a:p>
            <a:pPr marL="0" indent="0">
              <a:buNone/>
            </a:pPr>
            <a:r>
              <a:rPr lang="tr-TR" dirty="0" smtClean="0"/>
              <a:t>*Daha </a:t>
            </a:r>
            <a:r>
              <a:rPr lang="tr-TR" dirty="0"/>
              <a:t>çok geceleri kullanılan odalar ve salonlar rahat, huzur verici, kuvvetli </a:t>
            </a:r>
            <a:r>
              <a:rPr lang="tr-TR" dirty="0" smtClean="0"/>
              <a:t>ve canlı </a:t>
            </a:r>
            <a:r>
              <a:rPr lang="tr-TR" dirty="0"/>
              <a:t>renklerden oluşturulmalıdır.</a:t>
            </a:r>
          </a:p>
          <a:p>
            <a:pPr marL="0" indent="0">
              <a:buNone/>
            </a:pPr>
            <a:r>
              <a:rPr lang="tr-TR" dirty="0" smtClean="0"/>
              <a:t>* </a:t>
            </a:r>
            <a:r>
              <a:rPr lang="tr-TR" dirty="0"/>
              <a:t>Yemek yenilen mekânlarda ve mutfakta kullanılacak renkler aydınlık </a:t>
            </a:r>
            <a:r>
              <a:rPr lang="tr-TR" dirty="0" smtClean="0"/>
              <a:t>ve temizlik </a:t>
            </a:r>
            <a:r>
              <a:rPr lang="tr-TR" dirty="0"/>
              <a:t>hissi vermelidir.</a:t>
            </a:r>
          </a:p>
          <a:p>
            <a:pPr marL="0" indent="0">
              <a:buNone/>
            </a:pPr>
            <a:r>
              <a:rPr lang="tr-TR" dirty="0" smtClean="0"/>
              <a:t>* </a:t>
            </a:r>
            <a:r>
              <a:rPr lang="tr-TR" dirty="0"/>
              <a:t>Koridor, lobi ve bunun gibi yerler için elektrik ışığına fazla </a:t>
            </a:r>
            <a:r>
              <a:rPr lang="tr-TR" dirty="0" smtClean="0"/>
              <a:t>gerek duyulmayacak</a:t>
            </a:r>
            <a:r>
              <a:rPr lang="tr-TR" dirty="0"/>
              <a:t>, canlı bir hava verecek açık renkler kullanılmalıdır.</a:t>
            </a:r>
          </a:p>
          <a:p>
            <a:pPr marL="0" indent="0">
              <a:buNone/>
            </a:pPr>
            <a:r>
              <a:rPr lang="tr-TR" dirty="0" smtClean="0"/>
              <a:t>* </a:t>
            </a:r>
            <a:r>
              <a:rPr lang="tr-TR" dirty="0"/>
              <a:t>Sadece eğlenmek amacıyla kullanılan mekânlarda kuvvetli ve parlak </a:t>
            </a:r>
            <a:r>
              <a:rPr lang="tr-TR" dirty="0" smtClean="0"/>
              <a:t>renkler kullanılabilir</a:t>
            </a:r>
            <a:r>
              <a:rPr lang="tr-TR" dirty="0"/>
              <a:t>. Bu tür mekânlara misafirler, eğlenmek amacıyla gelirler. </a:t>
            </a:r>
            <a:r>
              <a:rPr lang="tr-TR" dirty="0" smtClean="0"/>
              <a:t>Canlı renkler </a:t>
            </a:r>
            <a:r>
              <a:rPr lang="tr-TR" dirty="0"/>
              <a:t>kişiyi fazla rahatsız etmez. Amaç eğlenmek olduğundan renkler </a:t>
            </a:r>
            <a:r>
              <a:rPr lang="tr-TR" dirty="0" smtClean="0"/>
              <a:t>ve dekorasyon </a:t>
            </a:r>
            <a:r>
              <a:rPr lang="tr-TR" dirty="0"/>
              <a:t>dikkatlerini fazla </a:t>
            </a:r>
            <a:r>
              <a:rPr lang="tr-TR" dirty="0" smtClean="0"/>
              <a:t>çekmeyecektir.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959918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6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92500" lnSpcReduction="20000"/>
          </a:bodyPr>
          <a:lstStyle/>
          <a:p>
            <a:pPr marL="0" indent="0" algn="ctr">
              <a:buNone/>
            </a:pPr>
            <a:r>
              <a:rPr lang="tr-TR" dirty="0">
                <a:solidFill>
                  <a:srgbClr val="C00000"/>
                </a:solidFill>
              </a:rPr>
              <a:t>Oda Yön Özelliğine Göre Renk </a:t>
            </a:r>
            <a:r>
              <a:rPr lang="tr-TR" dirty="0" smtClean="0">
                <a:solidFill>
                  <a:srgbClr val="C00000"/>
                </a:solidFill>
              </a:rPr>
              <a:t>Düzenleme</a:t>
            </a:r>
          </a:p>
          <a:p>
            <a:pPr marL="0" indent="0">
              <a:buNone/>
            </a:pPr>
            <a:r>
              <a:rPr lang="tr-TR" dirty="0" smtClean="0"/>
              <a:t>*Kuzeye </a:t>
            </a:r>
            <a:r>
              <a:rPr lang="tr-TR" dirty="0"/>
              <a:t>bakan bir odada soğuk maviler, yeşiller kullanmayıp onun tersine </a:t>
            </a:r>
            <a:r>
              <a:rPr lang="tr-TR" dirty="0" smtClean="0"/>
              <a:t>sarı renk </a:t>
            </a:r>
            <a:r>
              <a:rPr lang="tr-TR" dirty="0"/>
              <a:t>gibi neşeli ve sıcak renkler </a:t>
            </a:r>
            <a:r>
              <a:rPr lang="tr-TR" dirty="0" smtClean="0"/>
              <a:t>kullanılmalıdır</a:t>
            </a:r>
            <a:r>
              <a:rPr lang="tr-TR" dirty="0"/>
              <a:t>.</a:t>
            </a:r>
          </a:p>
          <a:p>
            <a:pPr marL="0" indent="0">
              <a:buNone/>
            </a:pPr>
            <a:r>
              <a:rPr lang="tr-TR" dirty="0" smtClean="0"/>
              <a:t>*Batıya </a:t>
            </a:r>
            <a:r>
              <a:rPr lang="tr-TR" dirty="0"/>
              <a:t>bakan odaların renkleri sıcak sarılardan, turunculardan ve bunun </a:t>
            </a:r>
            <a:r>
              <a:rPr lang="tr-TR" dirty="0" smtClean="0"/>
              <a:t>gibi renklerden </a:t>
            </a:r>
            <a:r>
              <a:rPr lang="tr-TR" dirty="0"/>
              <a:t>seçilmelidir.</a:t>
            </a:r>
          </a:p>
          <a:p>
            <a:pPr marL="0" indent="0">
              <a:buNone/>
            </a:pPr>
            <a:r>
              <a:rPr lang="tr-TR" dirty="0" smtClean="0"/>
              <a:t>*Güneş </a:t>
            </a:r>
            <a:r>
              <a:rPr lang="tr-TR" dirty="0"/>
              <a:t>gören odalarda parlak ve canlı renklere pek gerek yoktur; Çünkü </a:t>
            </a:r>
            <a:r>
              <a:rPr lang="tr-TR" dirty="0" smtClean="0"/>
              <a:t>fazla güneşli </a:t>
            </a:r>
            <a:r>
              <a:rPr lang="tr-TR" dirty="0"/>
              <a:t>odalarda, parlak renkler fazla ışık etkisiyle, insanı rahatsız </a:t>
            </a:r>
            <a:r>
              <a:rPr lang="tr-TR" dirty="0" smtClean="0"/>
              <a:t>edecek şekilde </a:t>
            </a:r>
            <a:r>
              <a:rPr lang="tr-TR" dirty="0"/>
              <a:t>göz kamaştırıcı olabilir.</a:t>
            </a:r>
          </a:p>
          <a:p>
            <a:pPr marL="0" indent="0">
              <a:buNone/>
            </a:pPr>
            <a:r>
              <a:rPr lang="tr-TR" dirty="0" smtClean="0"/>
              <a:t>* </a:t>
            </a:r>
            <a:r>
              <a:rPr lang="tr-TR" dirty="0"/>
              <a:t>Karanlık ışığı fazla almayan odalarda parlak renkler kullanılmalıdır. Parlak </a:t>
            </a:r>
            <a:r>
              <a:rPr lang="tr-TR" dirty="0" smtClean="0"/>
              <a:t>sarı ve </a:t>
            </a:r>
            <a:r>
              <a:rPr lang="tr-TR" dirty="0"/>
              <a:t>turuncu tonları ile odaya güneş ışığı giriyormuş </a:t>
            </a:r>
            <a:r>
              <a:rPr lang="tr-TR" dirty="0" smtClean="0"/>
              <a:t>hissi kazandırılmalıdır.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3306712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1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70000" lnSpcReduction="20000"/>
          </a:bodyPr>
          <a:lstStyle/>
          <a:p>
            <a:pPr marL="0" indent="0" algn="ctr">
              <a:buNone/>
            </a:pPr>
            <a:r>
              <a:rPr lang="tr-TR" dirty="0">
                <a:solidFill>
                  <a:srgbClr val="C00000"/>
                </a:solidFill>
              </a:rPr>
              <a:t>Oda Büyüklüğüne Göre Renk </a:t>
            </a:r>
            <a:r>
              <a:rPr lang="tr-TR" dirty="0" smtClean="0">
                <a:solidFill>
                  <a:srgbClr val="C00000"/>
                </a:solidFill>
              </a:rPr>
              <a:t>Düzenleme</a:t>
            </a:r>
          </a:p>
          <a:p>
            <a:pPr marL="0" indent="0">
              <a:buNone/>
            </a:pPr>
            <a:r>
              <a:rPr lang="tr-TR" dirty="0" smtClean="0"/>
              <a:t>	Odaların </a:t>
            </a:r>
            <a:r>
              <a:rPr lang="tr-TR" dirty="0"/>
              <a:t>boyutlarına renklerle müdahale edilebilir. Bir oda fazla büyük ve geniş ise </a:t>
            </a:r>
            <a:r>
              <a:rPr lang="tr-TR" dirty="0" smtClean="0"/>
              <a:t>bu odaya </a:t>
            </a:r>
            <a:r>
              <a:rPr lang="tr-TR" dirty="0"/>
              <a:t>küçük samimi bir hava vermek istenildiğinde duvarlar ve diğer malzemeler için </a:t>
            </a:r>
            <a:r>
              <a:rPr lang="tr-TR" dirty="0" smtClean="0"/>
              <a:t>koyu tonlar </a:t>
            </a:r>
            <a:r>
              <a:rPr lang="tr-TR" dirty="0"/>
              <a:t>seçilmelidir; çünkü göz kuvvetli veya koyu tonda bir renkle </a:t>
            </a:r>
            <a:r>
              <a:rPr lang="tr-TR" dirty="0" smtClean="0"/>
              <a:t>karşılaştığında </a:t>
            </a:r>
            <a:r>
              <a:rPr lang="tr-TR" dirty="0"/>
              <a:t>bu </a:t>
            </a:r>
            <a:r>
              <a:rPr lang="tr-TR" dirty="0" smtClean="0"/>
              <a:t>rengin göze </a:t>
            </a:r>
            <a:r>
              <a:rPr lang="tr-TR" dirty="0"/>
              <a:t>yapacağı etkiyle duvar ve diğer eşyalar daha yakınmış gibi gözükecektir. Böylece </a:t>
            </a:r>
            <a:r>
              <a:rPr lang="tr-TR" dirty="0" smtClean="0"/>
              <a:t>oda göz </a:t>
            </a:r>
            <a:r>
              <a:rPr lang="tr-TR" dirty="0"/>
              <a:t>yardımıyla küçülmüş gibi bir his uyandıracaktır. Bu geniş olan odamızı daha da </a:t>
            </a:r>
            <a:r>
              <a:rPr lang="tr-TR" dirty="0" smtClean="0"/>
              <a:t>geniş göstermek </a:t>
            </a:r>
            <a:r>
              <a:rPr lang="tr-TR" dirty="0"/>
              <a:t>istersek, koyu renklerin tersine açık ve soluk renkler kullanıldığında daha </a:t>
            </a:r>
            <a:r>
              <a:rPr lang="tr-TR" dirty="0" smtClean="0"/>
              <a:t>da büyük </a:t>
            </a:r>
            <a:r>
              <a:rPr lang="tr-TR" dirty="0"/>
              <a:t>görünecektir.</a:t>
            </a:r>
          </a:p>
          <a:p>
            <a:pPr marL="0" indent="0">
              <a:buNone/>
            </a:pPr>
            <a:r>
              <a:rPr lang="tr-TR" dirty="0" smtClean="0"/>
              <a:t>	Küçük </a:t>
            </a:r>
            <a:r>
              <a:rPr lang="tr-TR" dirty="0"/>
              <a:t>odalarda, dar mekânlarda daha açık ve soluk renkler </a:t>
            </a:r>
            <a:r>
              <a:rPr lang="tr-TR" dirty="0" smtClean="0"/>
              <a:t>kullanıldığında olduğundan </a:t>
            </a:r>
            <a:r>
              <a:rPr lang="tr-TR" dirty="0"/>
              <a:t>daha büyük, geniş ve havadar görünecektir.</a:t>
            </a:r>
          </a:p>
          <a:p>
            <a:pPr marL="0" indent="0">
              <a:buNone/>
            </a:pPr>
            <a:r>
              <a:rPr lang="tr-TR" dirty="0" smtClean="0"/>
              <a:t>	Herhangi </a:t>
            </a:r>
            <a:r>
              <a:rPr lang="tr-TR" dirty="0"/>
              <a:t>bir odayı derin göstermek istediğimizde özellikle dar ve küçük </a:t>
            </a:r>
            <a:r>
              <a:rPr lang="tr-TR" dirty="0" smtClean="0"/>
              <a:t>odalarda odanın </a:t>
            </a:r>
            <a:r>
              <a:rPr lang="tr-TR" dirty="0"/>
              <a:t>bir duvarı diğer üç duvardan ve diğer eşyalardan daha açık bir renge boyanmalıdır.</a:t>
            </a:r>
          </a:p>
          <a:p>
            <a:pPr marL="0" indent="0">
              <a:buNone/>
            </a:pPr>
            <a:r>
              <a:rPr lang="tr-TR" dirty="0"/>
              <a:t>Aynı renkte boyanmış üç duvarla, ayrı renkte boyanmış dördüncü duvar insanlarda </a:t>
            </a:r>
            <a:r>
              <a:rPr lang="tr-TR" dirty="0" smtClean="0"/>
              <a:t>derinlik duygusunu </a:t>
            </a:r>
            <a:r>
              <a:rPr lang="tr-TR" dirty="0"/>
              <a:t>uyandırır.</a:t>
            </a:r>
          </a:p>
          <a:p>
            <a:pPr marL="0" indent="0">
              <a:buNone/>
            </a:pPr>
            <a:r>
              <a:rPr lang="tr-TR" dirty="0" smtClean="0"/>
              <a:t>	Oda </a:t>
            </a:r>
            <a:r>
              <a:rPr lang="tr-TR" dirty="0"/>
              <a:t>büyüklüğüne göre renk düzenlemede, odadaki eşyaların renginden </a:t>
            </a:r>
            <a:r>
              <a:rPr lang="tr-TR" dirty="0" smtClean="0"/>
              <a:t>ziyade duvarların </a:t>
            </a:r>
            <a:r>
              <a:rPr lang="tr-TR" dirty="0"/>
              <a:t>rengi çok önemlidir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5854949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42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55000" lnSpcReduction="20000"/>
          </a:bodyPr>
          <a:lstStyle/>
          <a:p>
            <a:pPr marL="0" indent="0">
              <a:buNone/>
            </a:pPr>
            <a:r>
              <a:rPr lang="tr-TR" dirty="0" smtClean="0"/>
              <a:t>	</a:t>
            </a:r>
            <a:r>
              <a:rPr lang="tr-TR" sz="3500" dirty="0" smtClean="0"/>
              <a:t>Odaların </a:t>
            </a:r>
            <a:r>
              <a:rPr lang="tr-TR" sz="3500" dirty="0"/>
              <a:t>tavan yükseklikleri de unutulmamalıdır. Tavanlar genellikle duvardan üç </a:t>
            </a:r>
            <a:r>
              <a:rPr lang="tr-TR" sz="3500" dirty="0" smtClean="0"/>
              <a:t>ton daha </a:t>
            </a:r>
            <a:r>
              <a:rPr lang="tr-TR" sz="3500" dirty="0"/>
              <a:t>açık boyanmış olarak gözümüze çarpar. Bu genelde çok uygulanır. Tavan, </a:t>
            </a:r>
            <a:r>
              <a:rPr lang="tr-TR" sz="3500" dirty="0" smtClean="0"/>
              <a:t>duvarlarla aynı </a:t>
            </a:r>
            <a:r>
              <a:rPr lang="tr-TR" sz="3500" dirty="0"/>
              <a:t>renkte boyanabileceği gibi zıt bir renkle de boyanabilir. Örneğin; yeşil veya soluk yeşil</a:t>
            </a:r>
            <a:r>
              <a:rPr lang="tr-TR" sz="3500" dirty="0" smtClean="0"/>
              <a:t>, bej </a:t>
            </a:r>
            <a:r>
              <a:rPr lang="tr-TR" sz="3500" dirty="0"/>
              <a:t>ve kahverengi gibi doğa renkleri arasında düzenlenen bir odada açık mavi bir </a:t>
            </a:r>
            <a:r>
              <a:rPr lang="tr-TR" sz="3500" dirty="0" smtClean="0"/>
              <a:t>tavan insanlara </a:t>
            </a:r>
            <a:r>
              <a:rPr lang="tr-TR" sz="3500" dirty="0"/>
              <a:t>gök hissini verecektir</a:t>
            </a:r>
            <a:r>
              <a:rPr lang="tr-TR" sz="3500" dirty="0" smtClean="0"/>
              <a:t>.</a:t>
            </a:r>
          </a:p>
          <a:p>
            <a:pPr marL="0" indent="0" algn="ctr">
              <a:buNone/>
            </a:pPr>
            <a:r>
              <a:rPr lang="tr-TR" sz="3500" dirty="0">
                <a:solidFill>
                  <a:srgbClr val="C00000"/>
                </a:solidFill>
              </a:rPr>
              <a:t>Zıt Renklerin </a:t>
            </a:r>
            <a:r>
              <a:rPr lang="tr-TR" sz="3500" dirty="0" smtClean="0">
                <a:solidFill>
                  <a:srgbClr val="C00000"/>
                </a:solidFill>
              </a:rPr>
              <a:t>Kullanımı</a:t>
            </a:r>
          </a:p>
          <a:p>
            <a:pPr marL="0" indent="0">
              <a:buNone/>
            </a:pPr>
            <a:r>
              <a:rPr lang="tr-TR" sz="3500" dirty="0" smtClean="0"/>
              <a:t>	Doğada </a:t>
            </a:r>
            <a:r>
              <a:rPr lang="tr-TR" sz="3500" dirty="0"/>
              <a:t>bulunan </a:t>
            </a:r>
            <a:r>
              <a:rPr lang="tr-TR" sz="3500" dirty="0" err="1"/>
              <a:t>karışımsız</a:t>
            </a:r>
            <a:r>
              <a:rPr lang="tr-TR" sz="3500" dirty="0"/>
              <a:t> üç ana renkle, onların karışımından oluşan üç ara rengin</a:t>
            </a:r>
            <a:r>
              <a:rPr lang="tr-TR" sz="3500" dirty="0" smtClean="0"/>
              <a:t>, karşı </a:t>
            </a:r>
            <a:r>
              <a:rPr lang="tr-TR" sz="3500" dirty="0"/>
              <a:t>karşıya geldiklerinde bıraktığı etkiye zıt (kontrast, karşıt) renkler denir. Zıt renkler </a:t>
            </a:r>
            <a:r>
              <a:rPr lang="tr-TR" sz="3500" dirty="0" smtClean="0"/>
              <a:t>yan yana </a:t>
            </a:r>
            <a:r>
              <a:rPr lang="tr-TR" sz="3500" dirty="0"/>
              <a:t>geldiğinde birbirini iten ve gözü rahatsız eden görüntünün yanı sıra, her bir </a:t>
            </a:r>
            <a:r>
              <a:rPr lang="tr-TR" sz="3500" dirty="0" smtClean="0"/>
              <a:t>renk diğerini </a:t>
            </a:r>
            <a:r>
              <a:rPr lang="tr-TR" sz="3500" dirty="0"/>
              <a:t>daha belirgin hale getirir</a:t>
            </a:r>
            <a:r>
              <a:rPr lang="tr-TR" sz="3500" dirty="0" smtClean="0"/>
              <a:t>.</a:t>
            </a:r>
          </a:p>
          <a:p>
            <a:pPr marL="0" indent="0">
              <a:buNone/>
            </a:pPr>
            <a:r>
              <a:rPr lang="tr-TR" sz="3500" dirty="0"/>
              <a:t>	Zıt renk uyumu birbiriyle karşıt renklerin bir </a:t>
            </a:r>
            <a:r>
              <a:rPr lang="tr-TR" sz="3500" dirty="0" smtClean="0"/>
              <a:t>arada </a:t>
            </a:r>
            <a:r>
              <a:rPr lang="tr-TR" sz="3500" dirty="0"/>
              <a:t>kullanılmasıyla yapılan </a:t>
            </a:r>
            <a:r>
              <a:rPr lang="tr-TR" sz="3500" dirty="0" smtClean="0"/>
              <a:t>renk uyumudur</a:t>
            </a:r>
            <a:r>
              <a:rPr lang="tr-TR" sz="3500" dirty="0"/>
              <a:t>. Bu çeşit yapılan dekorasyonlarda, çok zengin kompozisyonlar ortaya çıkacaktır</a:t>
            </a:r>
            <a:r>
              <a:rPr lang="tr-TR" sz="3500" dirty="0" smtClean="0"/>
              <a:t>.</a:t>
            </a:r>
          </a:p>
          <a:p>
            <a:pPr marL="0" indent="0">
              <a:buNone/>
            </a:pPr>
            <a:r>
              <a:rPr lang="tr-TR" sz="3500" dirty="0"/>
              <a:t>	Odalarda zıt renkleri, kullanmaya başlamadan önce odanın konumun, özelliğinin </a:t>
            </a:r>
            <a:r>
              <a:rPr lang="tr-TR" sz="3500" dirty="0" smtClean="0"/>
              <a:t>neler olduğu </a:t>
            </a:r>
            <a:r>
              <a:rPr lang="tr-TR" sz="3500" dirty="0"/>
              <a:t>tespit edilmelidir. </a:t>
            </a:r>
            <a:r>
              <a:rPr lang="tr-TR" sz="3500" dirty="0">
                <a:solidFill>
                  <a:srgbClr val="C00000"/>
                </a:solidFill>
              </a:rPr>
              <a:t>Bunlar:</a:t>
            </a:r>
          </a:p>
          <a:p>
            <a:pPr marL="0" indent="0">
              <a:buNone/>
            </a:pPr>
            <a:r>
              <a:rPr lang="tr-TR" sz="3500" dirty="0" smtClean="0"/>
              <a:t>* </a:t>
            </a:r>
            <a:r>
              <a:rPr lang="tr-TR" sz="3500" dirty="0"/>
              <a:t>Odanın baktığı yön,</a:t>
            </a:r>
          </a:p>
          <a:p>
            <a:pPr marL="0" indent="0">
              <a:buNone/>
            </a:pPr>
            <a:r>
              <a:rPr lang="tr-TR" sz="3500" dirty="0" smtClean="0"/>
              <a:t>* </a:t>
            </a:r>
            <a:r>
              <a:rPr lang="tr-TR" sz="3500" dirty="0"/>
              <a:t>Odanın büyüklük oranları,</a:t>
            </a:r>
          </a:p>
          <a:p>
            <a:pPr marL="0" indent="0">
              <a:buNone/>
            </a:pPr>
            <a:r>
              <a:rPr lang="tr-TR" sz="3500" dirty="0" smtClean="0"/>
              <a:t>* </a:t>
            </a:r>
            <a:r>
              <a:rPr lang="tr-TR" sz="3500" dirty="0"/>
              <a:t>Oda oranlarının şekli (kare, dikdörtgen, çok köşeli vb.),</a:t>
            </a:r>
          </a:p>
          <a:p>
            <a:pPr marL="0" indent="0">
              <a:buNone/>
            </a:pPr>
            <a:r>
              <a:rPr lang="tr-TR" sz="3500" dirty="0" smtClean="0"/>
              <a:t>* </a:t>
            </a:r>
            <a:r>
              <a:rPr lang="tr-TR" sz="3500" dirty="0"/>
              <a:t>Odanın aydınlığı ve bunun gibi özelliklerdir. Sayılan bu özellikler göz </a:t>
            </a:r>
            <a:r>
              <a:rPr lang="tr-TR" sz="3500" dirty="0" smtClean="0"/>
              <a:t>önünde bulundurularak </a:t>
            </a:r>
            <a:r>
              <a:rPr lang="tr-TR" sz="3500" dirty="0"/>
              <a:t>zıt renkler seçilmelidir. Seçilen zıt renkler, yemeklerden </a:t>
            </a:r>
            <a:r>
              <a:rPr lang="tr-TR" sz="3500" dirty="0" smtClean="0"/>
              <a:t>sonra alınan </a:t>
            </a:r>
            <a:r>
              <a:rPr lang="tr-TR" sz="3500" dirty="0"/>
              <a:t>tatlılar ve meyveler gibi renk düzenlemesinin tüm özelliğini ve </a:t>
            </a:r>
            <a:r>
              <a:rPr lang="tr-TR" sz="3500" dirty="0" smtClean="0"/>
              <a:t>kimliğini ortaya </a:t>
            </a:r>
            <a:r>
              <a:rPr lang="tr-TR" sz="3500" dirty="0"/>
              <a:t>çıkaracaktır.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727746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976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04656"/>
          </a:xfrm>
        </p:spPr>
        <p:txBody>
          <a:bodyPr>
            <a:normAutofit fontScale="62500" lnSpcReduction="20000"/>
          </a:bodyPr>
          <a:lstStyle/>
          <a:p>
            <a:pPr marL="0" indent="0">
              <a:buNone/>
            </a:pPr>
            <a:r>
              <a:rPr lang="tr-TR" dirty="0">
                <a:solidFill>
                  <a:srgbClr val="C00000"/>
                </a:solidFill>
              </a:rPr>
              <a:t>Zıt Renkleri Kullanabileceğimiz Yerler</a:t>
            </a:r>
            <a:r>
              <a:rPr lang="tr-TR" dirty="0"/>
              <a:t>:</a:t>
            </a:r>
          </a:p>
          <a:p>
            <a:pPr marL="0" indent="0">
              <a:buNone/>
            </a:pPr>
            <a:r>
              <a:rPr lang="tr-TR" dirty="0" smtClean="0"/>
              <a:t>* </a:t>
            </a:r>
            <a:r>
              <a:rPr lang="tr-TR" dirty="0"/>
              <a:t>Odalarda bulunan biblo, vazo, örtü ve bunun gibi eşyalarda,</a:t>
            </a:r>
          </a:p>
          <a:p>
            <a:pPr marL="0" indent="0">
              <a:buNone/>
            </a:pPr>
            <a:r>
              <a:rPr lang="tr-TR" dirty="0" smtClean="0"/>
              <a:t>* </a:t>
            </a:r>
            <a:r>
              <a:rPr lang="tr-TR" dirty="0"/>
              <a:t>Bir odada dört adedi geçmeyen sandalyelerin döşemelerinde,</a:t>
            </a:r>
          </a:p>
          <a:p>
            <a:pPr marL="0" indent="0">
              <a:buNone/>
            </a:pPr>
            <a:r>
              <a:rPr lang="tr-TR" dirty="0" smtClean="0"/>
              <a:t>* </a:t>
            </a:r>
            <a:r>
              <a:rPr lang="tr-TR" dirty="0"/>
              <a:t>Kanepe, divan </a:t>
            </a:r>
            <a:r>
              <a:rPr lang="tr-TR" dirty="0" err="1"/>
              <a:t>v.b</a:t>
            </a:r>
            <a:r>
              <a:rPr lang="tr-TR" dirty="0"/>
              <a:t>. eşyalar üzerine konan yastıklarda,</a:t>
            </a:r>
          </a:p>
          <a:p>
            <a:pPr marL="0" indent="0">
              <a:buNone/>
            </a:pPr>
            <a:r>
              <a:rPr lang="tr-TR" dirty="0" smtClean="0"/>
              <a:t>* </a:t>
            </a:r>
            <a:r>
              <a:rPr lang="tr-TR" dirty="0"/>
              <a:t>Kanepe örtülerinde, pikelerde, battaniyelerde, yastık kılıflarında,</a:t>
            </a:r>
          </a:p>
          <a:p>
            <a:pPr marL="0" indent="0">
              <a:buNone/>
            </a:pPr>
            <a:r>
              <a:rPr lang="tr-TR" dirty="0" smtClean="0"/>
              <a:t>*Duvara </a:t>
            </a:r>
            <a:r>
              <a:rPr lang="tr-TR" dirty="0"/>
              <a:t>asılan tablolar </a:t>
            </a:r>
            <a:r>
              <a:rPr lang="tr-TR" dirty="0" err="1"/>
              <a:t>v.b</a:t>
            </a:r>
            <a:r>
              <a:rPr lang="tr-TR" dirty="0" smtClean="0"/>
              <a:t>.</a:t>
            </a:r>
          </a:p>
          <a:p>
            <a:pPr marL="0" indent="0">
              <a:buNone/>
            </a:pPr>
            <a:endParaRPr lang="tr-TR" u="sng" dirty="0" smtClean="0">
              <a:solidFill>
                <a:srgbClr val="C00000"/>
              </a:solidFill>
            </a:endParaRPr>
          </a:p>
          <a:p>
            <a:pPr marL="0" indent="0">
              <a:buNone/>
            </a:pPr>
            <a:r>
              <a:rPr lang="tr-TR" u="sng" dirty="0" smtClean="0">
                <a:solidFill>
                  <a:srgbClr val="C00000"/>
                </a:solidFill>
              </a:rPr>
              <a:t>Mobilyaların Düzenlenmesi</a:t>
            </a:r>
          </a:p>
          <a:p>
            <a:pPr marL="0" indent="0">
              <a:buNone/>
            </a:pPr>
            <a:r>
              <a:rPr lang="tr-TR" dirty="0">
                <a:solidFill>
                  <a:srgbClr val="C00000"/>
                </a:solidFill>
              </a:rPr>
              <a:t>Alan Büyüklüğüne Göre </a:t>
            </a:r>
            <a:r>
              <a:rPr lang="tr-TR" dirty="0" smtClean="0">
                <a:solidFill>
                  <a:srgbClr val="C00000"/>
                </a:solidFill>
              </a:rPr>
              <a:t>Düzenleme</a:t>
            </a:r>
          </a:p>
          <a:p>
            <a:pPr marL="0" indent="0">
              <a:buNone/>
            </a:pPr>
            <a:r>
              <a:rPr lang="tr-TR" dirty="0" smtClean="0"/>
              <a:t>	Mobilyalar </a:t>
            </a:r>
            <a:r>
              <a:rPr lang="tr-TR" dirty="0"/>
              <a:t>odaları süsleyen, tamamlayan en önemli eşyalardandır. </a:t>
            </a:r>
            <a:r>
              <a:rPr lang="tr-TR" dirty="0" smtClean="0"/>
              <a:t>Mobilyaların biçimleri</a:t>
            </a:r>
            <a:r>
              <a:rPr lang="tr-TR" dirty="0"/>
              <a:t>, odanın şekline ve büyüklüğüne göre ayarlanmalıdır. Mobilyalar arasında da </a:t>
            </a:r>
            <a:r>
              <a:rPr lang="tr-TR" dirty="0" smtClean="0"/>
              <a:t>stil uyumu </a:t>
            </a:r>
            <a:r>
              <a:rPr lang="tr-TR" dirty="0"/>
              <a:t>unutulmamalıdır. Örneğin büyük bir odaya küçük mobilyalar konmamalı </a:t>
            </a:r>
            <a:r>
              <a:rPr lang="tr-TR" dirty="0" smtClean="0"/>
              <a:t>ve duvarlara </a:t>
            </a:r>
            <a:r>
              <a:rPr lang="tr-TR" dirty="0"/>
              <a:t>çok yaklaştırılmamalıdır. Mobilyalar duvardan biraz uzakta olmalı ve </a:t>
            </a:r>
            <a:r>
              <a:rPr lang="tr-TR" dirty="0" smtClean="0"/>
              <a:t>birbirine yakın </a:t>
            </a:r>
            <a:r>
              <a:rPr lang="tr-TR" dirty="0"/>
              <a:t>durmalıdır. Bu düzenleme odayı zengin ve samimi gösterecektir. İnsanları da </a:t>
            </a:r>
            <a:r>
              <a:rPr lang="tr-TR" dirty="0" smtClean="0"/>
              <a:t>birbirine yaklaştıracaktır</a:t>
            </a:r>
            <a:r>
              <a:rPr lang="tr-TR" dirty="0"/>
              <a:t>.</a:t>
            </a:r>
          </a:p>
          <a:p>
            <a:pPr marL="0" indent="0">
              <a:buNone/>
            </a:pPr>
            <a:r>
              <a:rPr lang="tr-TR" dirty="0" smtClean="0"/>
              <a:t>	Oda </a:t>
            </a:r>
            <a:r>
              <a:rPr lang="tr-TR" dirty="0"/>
              <a:t>eğer dar ve küçükse buna uygun ebatlarda mobilyalar </a:t>
            </a:r>
            <a:r>
              <a:rPr lang="tr-TR" dirty="0" smtClean="0"/>
              <a:t>seçilmelidir. Seçilen </a:t>
            </a:r>
            <a:r>
              <a:rPr lang="tr-TR" dirty="0"/>
              <a:t>bu mobilyalar duvarlara yakın konulmalıdır. Böylece oda geniş görünecektir </a:t>
            </a:r>
            <a:r>
              <a:rPr lang="tr-TR" dirty="0" smtClean="0"/>
              <a:t>ve kullanılacak </a:t>
            </a:r>
            <a:r>
              <a:rPr lang="tr-TR" dirty="0"/>
              <a:t>alan daralmayacaktır. Odaya konulacak mobilyalar odanın büyüklüğü ile </a:t>
            </a:r>
            <a:r>
              <a:rPr lang="tr-TR" dirty="0" smtClean="0"/>
              <a:t>doğru orantılı </a:t>
            </a:r>
            <a:r>
              <a:rPr lang="tr-TR" dirty="0"/>
              <a:t>olmalıdır.</a:t>
            </a:r>
            <a:endParaRPr lang="tr-TR" dirty="0" smtClean="0"/>
          </a:p>
          <a:p>
            <a:pPr marL="0" indent="0">
              <a:buNone/>
            </a:pPr>
            <a:endParaRPr lang="tr-TR" u="sng" dirty="0">
              <a:solidFill>
                <a:srgbClr val="C00000"/>
              </a:solidFill>
            </a:endParaRP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0240678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55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85000" lnSpcReduction="20000"/>
          </a:bodyPr>
          <a:lstStyle/>
          <a:p>
            <a:pPr marL="0" indent="0">
              <a:buNone/>
            </a:pPr>
            <a:r>
              <a:rPr lang="sv-SE" dirty="0">
                <a:solidFill>
                  <a:srgbClr val="C00000"/>
                </a:solidFill>
              </a:rPr>
              <a:t>Alan Kullanım Amacına Göre </a:t>
            </a:r>
            <a:r>
              <a:rPr lang="sv-SE" dirty="0" smtClean="0">
                <a:solidFill>
                  <a:srgbClr val="C00000"/>
                </a:solidFill>
              </a:rPr>
              <a:t>Düzenleme</a:t>
            </a:r>
            <a:endParaRPr lang="tr-TR" dirty="0" smtClean="0">
              <a:solidFill>
                <a:srgbClr val="C00000"/>
              </a:solidFill>
            </a:endParaRPr>
          </a:p>
          <a:p>
            <a:pPr marL="0" indent="0">
              <a:buNone/>
            </a:pPr>
            <a:r>
              <a:rPr lang="tr-TR" dirty="0" smtClean="0"/>
              <a:t>	Mobilyalar</a:t>
            </a:r>
            <a:r>
              <a:rPr lang="tr-TR" dirty="0"/>
              <a:t>, hangi alanlarda ve ne amaçla kullanılacaksa ona göre düzenlenmelidir</a:t>
            </a:r>
            <a:r>
              <a:rPr lang="tr-TR" dirty="0" smtClean="0"/>
              <a:t>. Mobilyalar </a:t>
            </a:r>
            <a:r>
              <a:rPr lang="tr-TR" dirty="0"/>
              <a:t>her alana göre şekil değiştiren, kullanış amacına göre düzenlenen salonları</a:t>
            </a:r>
            <a:r>
              <a:rPr lang="tr-TR" dirty="0" smtClean="0"/>
              <a:t>, odaları </a:t>
            </a:r>
            <a:r>
              <a:rPr lang="tr-TR" dirty="0"/>
              <a:t>süsleyen, tamamlayan bir araçtır</a:t>
            </a:r>
            <a:r>
              <a:rPr lang="tr-TR" dirty="0" smtClean="0"/>
              <a:t>. </a:t>
            </a:r>
          </a:p>
          <a:p>
            <a:pPr marL="0" indent="0">
              <a:buNone/>
            </a:pPr>
            <a:r>
              <a:rPr lang="tr-TR" dirty="0"/>
              <a:t>	</a:t>
            </a:r>
            <a:r>
              <a:rPr lang="tr-TR" dirty="0" smtClean="0"/>
              <a:t>Yatak </a:t>
            </a:r>
            <a:r>
              <a:rPr lang="tr-TR" dirty="0"/>
              <a:t>odası, oturma salonları, yemek salonları gibi alanlara uygun </a:t>
            </a:r>
            <a:r>
              <a:rPr lang="tr-TR" dirty="0" smtClean="0"/>
              <a:t>mobilya seçilmelidir</a:t>
            </a:r>
            <a:r>
              <a:rPr lang="tr-TR" dirty="0"/>
              <a:t>. Alanlardaki mobilyalar kullanış amacına göre düzenlenmelidir. Tesis </a:t>
            </a:r>
            <a:r>
              <a:rPr lang="tr-TR" dirty="0" smtClean="0"/>
              <a:t>salonları; toplantı</a:t>
            </a:r>
            <a:r>
              <a:rPr lang="tr-TR" dirty="0"/>
              <a:t>, eğlence gibi değişik amaçlarla kullanılır. Düzenlemelerde kullanılan materyaller</a:t>
            </a:r>
            <a:r>
              <a:rPr lang="tr-TR" dirty="0" smtClean="0"/>
              <a:t>, amacına </a:t>
            </a:r>
            <a:r>
              <a:rPr lang="tr-TR" dirty="0"/>
              <a:t>hizmet edecek şekilde olmalıdır. Lobide kullanılan koltuk ile odalarda </a:t>
            </a:r>
            <a:r>
              <a:rPr lang="tr-TR" dirty="0" smtClean="0"/>
              <a:t>kullanılan koltuk </a:t>
            </a:r>
            <a:r>
              <a:rPr lang="tr-TR" dirty="0"/>
              <a:t>aynı özellikte değildir. Salonlar: toplantı, eğlence ve diğer amaçlar için kullanılır.</a:t>
            </a:r>
          </a:p>
          <a:p>
            <a:pPr marL="0" indent="0">
              <a:buNone/>
            </a:pPr>
            <a:r>
              <a:rPr lang="tr-TR" dirty="0"/>
              <a:t>Düzenlemelerde kullanış amacına hizmet edecek şekilde olmalıdır</a:t>
            </a:r>
            <a:r>
              <a:rPr lang="tr-TR" dirty="0" smtClean="0"/>
              <a:t>.</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245618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8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62500" lnSpcReduction="20000"/>
          </a:bodyPr>
          <a:lstStyle/>
          <a:p>
            <a:pPr marL="0" indent="0" algn="ctr">
              <a:buNone/>
            </a:pPr>
            <a:r>
              <a:rPr lang="tr-TR" dirty="0">
                <a:solidFill>
                  <a:srgbClr val="C00000"/>
                </a:solidFill>
              </a:rPr>
              <a:t>Alandaki Diğer Eşyalara Göre </a:t>
            </a:r>
            <a:r>
              <a:rPr lang="tr-TR" dirty="0" smtClean="0">
                <a:solidFill>
                  <a:srgbClr val="C00000"/>
                </a:solidFill>
              </a:rPr>
              <a:t>Düzenleme</a:t>
            </a:r>
          </a:p>
          <a:p>
            <a:pPr marL="0" indent="0">
              <a:buNone/>
            </a:pPr>
            <a:r>
              <a:rPr lang="tr-TR" dirty="0" smtClean="0"/>
              <a:t>	Mobilyalar </a:t>
            </a:r>
            <a:r>
              <a:rPr lang="tr-TR" dirty="0"/>
              <a:t>ve diğer eşyalar, işlevsel ve konum olarak birbirlerini tamamlamalıdır</a:t>
            </a:r>
            <a:r>
              <a:rPr lang="tr-TR" dirty="0" smtClean="0"/>
              <a:t>. Alandaki </a:t>
            </a:r>
            <a:r>
              <a:rPr lang="tr-TR" dirty="0"/>
              <a:t>diğer eşyalar; abajur, aplik, masa lambası, telefon, çöp kovası, kül tablası, vazo </a:t>
            </a:r>
            <a:r>
              <a:rPr lang="tr-TR" dirty="0" smtClean="0"/>
              <a:t>ve çiçek</a:t>
            </a:r>
            <a:r>
              <a:rPr lang="tr-TR" dirty="0"/>
              <a:t>, televizyon, tavandaki ve duvardaki lambalar vb. eşyalar temel tamamlayıcı araçlardır</a:t>
            </a:r>
            <a:r>
              <a:rPr lang="tr-TR" dirty="0" smtClean="0"/>
              <a:t>. Bu </a:t>
            </a:r>
            <a:r>
              <a:rPr lang="tr-TR" dirty="0"/>
              <a:t>saydığımız temel tamamlayıcı diğer eşyalar renk, şekil ve biçim yönünden odayı tamamlamalıdır. Küçük odaya kocaman başlıklı yüksek ayaklı bir abajur </a:t>
            </a:r>
            <a:r>
              <a:rPr lang="tr-TR" dirty="0" smtClean="0"/>
              <a:t>konulamayacağı gibi</a:t>
            </a:r>
            <a:r>
              <a:rPr lang="tr-TR" dirty="0"/>
              <a:t>, yataktan uzağa yerleştirilmiş gece lambası da düşünülemez. Bu tür araçlar amaca </a:t>
            </a:r>
            <a:r>
              <a:rPr lang="tr-TR" dirty="0" smtClean="0"/>
              <a:t>uygun biçimde </a:t>
            </a:r>
            <a:r>
              <a:rPr lang="tr-TR" dirty="0"/>
              <a:t>yerleştirilmelidir</a:t>
            </a:r>
            <a:r>
              <a:rPr lang="tr-TR" dirty="0" smtClean="0"/>
              <a:t>.</a:t>
            </a:r>
          </a:p>
          <a:p>
            <a:pPr marL="0" indent="0">
              <a:buNone/>
            </a:pPr>
            <a:r>
              <a:rPr lang="tr-TR" dirty="0"/>
              <a:t>	Abajur konulacak bir odaya, mobilya düzenlerken komodin unutulmamalıdır</a:t>
            </a:r>
            <a:r>
              <a:rPr lang="tr-TR" dirty="0" smtClean="0"/>
              <a:t>. Abajurun </a:t>
            </a:r>
            <a:r>
              <a:rPr lang="tr-TR" dirty="0"/>
              <a:t>yeri komodinin üstü, komodinin yeri de yatağa en yakın olan yerdir. Telefon </a:t>
            </a:r>
            <a:r>
              <a:rPr lang="tr-TR" dirty="0" smtClean="0"/>
              <a:t>için bir </a:t>
            </a:r>
            <a:r>
              <a:rPr lang="tr-TR" dirty="0"/>
              <a:t>telefonluğun veya bir sehpanın olması şarttır. Odaya konulacak çöp kovası kapıya yakın</a:t>
            </a:r>
          </a:p>
          <a:p>
            <a:pPr marL="0" indent="0">
              <a:buNone/>
            </a:pPr>
            <a:r>
              <a:rPr lang="tr-TR" dirty="0"/>
              <a:t>yere konulacaksa bu alana mobilya konulmamalıdır. Odada bulunan diğer eşyalar dairesel </a:t>
            </a:r>
            <a:r>
              <a:rPr lang="tr-TR" dirty="0" smtClean="0"/>
              <a:t>ve oval </a:t>
            </a:r>
            <a:r>
              <a:rPr lang="tr-TR" dirty="0"/>
              <a:t>biçimdeyse mobilyalar da yuvarlak hatlara sahip olmalıdır. Diğer eşyaları klasik </a:t>
            </a:r>
            <a:r>
              <a:rPr lang="tr-TR" dirty="0" smtClean="0"/>
              <a:t>olana , alanlar </a:t>
            </a:r>
            <a:r>
              <a:rPr lang="tr-TR" dirty="0"/>
              <a:t>klasik mobilyalarla </a:t>
            </a:r>
            <a:r>
              <a:rPr lang="tr-TR" dirty="0" smtClean="0"/>
              <a:t>düzenlenmelidir.</a:t>
            </a:r>
          </a:p>
          <a:p>
            <a:pPr marL="0" indent="0">
              <a:buNone/>
            </a:pPr>
            <a:r>
              <a:rPr lang="tr-TR" dirty="0"/>
              <a:t>	Mobilyaların odalardaki tamamlayıcı diğer eşyalara göre düzenlenmesi, </a:t>
            </a:r>
            <a:r>
              <a:rPr lang="tr-TR" dirty="0" smtClean="0"/>
              <a:t>görünüş olarak </a:t>
            </a:r>
            <a:r>
              <a:rPr lang="tr-TR" dirty="0"/>
              <a:t>daha çekici ve zevkli </a:t>
            </a:r>
            <a:r>
              <a:rPr lang="tr-TR" dirty="0" smtClean="0"/>
              <a:t>olacaktır.</a:t>
            </a:r>
          </a:p>
          <a:p>
            <a:pPr marL="0" indent="0">
              <a:buNone/>
            </a:pPr>
            <a:r>
              <a:rPr lang="tr-TR" dirty="0"/>
              <a:t>	Bazen var olan temel eşyalar kullanılarak, yeni bir düzenleme yapılması gerekebilir</a:t>
            </a:r>
            <a:r>
              <a:rPr lang="tr-TR" dirty="0" smtClean="0"/>
              <a:t>. Bu </a:t>
            </a:r>
            <a:r>
              <a:rPr lang="tr-TR" dirty="0"/>
              <a:t>durumda alınacak yeni materyaller diğerleri ile renk, ölçü ve stil bakımından </a:t>
            </a:r>
            <a:r>
              <a:rPr lang="tr-TR" dirty="0" smtClean="0"/>
              <a:t>uyum içerisinde </a:t>
            </a:r>
            <a:r>
              <a:rPr lang="tr-TR" dirty="0"/>
              <a:t>olmalıdır.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9572949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0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0000" lnSpcReduction="20000"/>
          </a:bodyPr>
          <a:lstStyle/>
          <a:p>
            <a:pPr marL="0" indent="0" algn="ctr">
              <a:buNone/>
            </a:pPr>
            <a:r>
              <a:rPr lang="tr-TR" u="sng" dirty="0">
                <a:solidFill>
                  <a:srgbClr val="C00000"/>
                </a:solidFill>
              </a:rPr>
              <a:t>Perde ve Halı </a:t>
            </a:r>
            <a:r>
              <a:rPr lang="tr-TR" u="sng" dirty="0" smtClean="0">
                <a:solidFill>
                  <a:srgbClr val="C00000"/>
                </a:solidFill>
              </a:rPr>
              <a:t>Düzenlemesi</a:t>
            </a:r>
          </a:p>
          <a:p>
            <a:pPr marL="0" indent="0">
              <a:buNone/>
            </a:pPr>
            <a:r>
              <a:rPr lang="tr-TR" dirty="0">
                <a:solidFill>
                  <a:srgbClr val="C00000"/>
                </a:solidFill>
              </a:rPr>
              <a:t>Perde Ve Halı </a:t>
            </a:r>
            <a:r>
              <a:rPr lang="tr-TR" dirty="0" smtClean="0">
                <a:solidFill>
                  <a:srgbClr val="C00000"/>
                </a:solidFill>
              </a:rPr>
              <a:t>Çeşitleri</a:t>
            </a:r>
          </a:p>
          <a:p>
            <a:pPr marL="0" indent="0">
              <a:buNone/>
            </a:pPr>
            <a:r>
              <a:rPr lang="tr-TR" dirty="0">
                <a:solidFill>
                  <a:srgbClr val="C00000"/>
                </a:solidFill>
              </a:rPr>
              <a:t>	</a:t>
            </a:r>
            <a:r>
              <a:rPr lang="tr-TR" dirty="0"/>
              <a:t>Perde çeşitleri:</a:t>
            </a:r>
          </a:p>
          <a:p>
            <a:pPr marL="0" indent="0">
              <a:buNone/>
            </a:pPr>
            <a:r>
              <a:rPr lang="tr-TR" dirty="0"/>
              <a:t>*</a:t>
            </a:r>
            <a:r>
              <a:rPr lang="tr-TR" dirty="0" smtClean="0"/>
              <a:t>Pamuklu </a:t>
            </a:r>
            <a:r>
              <a:rPr lang="tr-TR" dirty="0"/>
              <a:t>perdeler,</a:t>
            </a:r>
          </a:p>
          <a:p>
            <a:pPr marL="0" indent="0">
              <a:buNone/>
            </a:pPr>
            <a:r>
              <a:rPr lang="tr-TR" dirty="0"/>
              <a:t>*</a:t>
            </a:r>
            <a:r>
              <a:rPr lang="tr-TR" dirty="0" smtClean="0"/>
              <a:t>Kadife </a:t>
            </a:r>
            <a:r>
              <a:rPr lang="tr-TR" dirty="0"/>
              <a:t>perdeler,</a:t>
            </a:r>
          </a:p>
          <a:p>
            <a:pPr marL="0" indent="0">
              <a:buNone/>
            </a:pPr>
            <a:r>
              <a:rPr lang="tr-TR" dirty="0"/>
              <a:t>*</a:t>
            </a:r>
            <a:r>
              <a:rPr lang="tr-TR" dirty="0" smtClean="0"/>
              <a:t>İpekli </a:t>
            </a:r>
            <a:r>
              <a:rPr lang="tr-TR" dirty="0"/>
              <a:t>perdeler</a:t>
            </a:r>
            <a:r>
              <a:rPr lang="tr-TR" dirty="0" smtClean="0"/>
              <a:t>,</a:t>
            </a:r>
          </a:p>
          <a:p>
            <a:pPr marL="0" indent="0">
              <a:buNone/>
            </a:pPr>
            <a:r>
              <a:rPr lang="tr-TR" dirty="0"/>
              <a:t>*</a:t>
            </a:r>
            <a:r>
              <a:rPr lang="tr-TR" dirty="0" smtClean="0"/>
              <a:t> </a:t>
            </a:r>
            <a:r>
              <a:rPr lang="tr-TR" dirty="0"/>
              <a:t>Sentetik perdeler,</a:t>
            </a:r>
          </a:p>
          <a:p>
            <a:pPr marL="0" indent="0">
              <a:buNone/>
            </a:pPr>
            <a:r>
              <a:rPr lang="tr-TR" dirty="0"/>
              <a:t>*</a:t>
            </a:r>
            <a:r>
              <a:rPr lang="tr-TR" dirty="0" smtClean="0"/>
              <a:t>Bunların </a:t>
            </a:r>
            <a:r>
              <a:rPr lang="tr-TR" dirty="0"/>
              <a:t>karışımından yapılmış olan perdeler,</a:t>
            </a:r>
          </a:p>
          <a:p>
            <a:pPr marL="0" indent="0">
              <a:buNone/>
            </a:pPr>
            <a:r>
              <a:rPr lang="tr-TR" dirty="0"/>
              <a:t>*</a:t>
            </a:r>
            <a:r>
              <a:rPr lang="tr-TR" dirty="0" smtClean="0"/>
              <a:t>Perdeler</a:t>
            </a:r>
            <a:r>
              <a:rPr lang="tr-TR" dirty="0"/>
              <a:t>, dekor ve tül perdeler olarak da iki çeşittir</a:t>
            </a:r>
            <a:r>
              <a:rPr lang="tr-TR" dirty="0" smtClean="0"/>
              <a:t>.</a:t>
            </a:r>
          </a:p>
          <a:p>
            <a:pPr marL="0" indent="0">
              <a:buNone/>
            </a:pPr>
            <a:r>
              <a:rPr lang="tr-TR" dirty="0" smtClean="0"/>
              <a:t>	Halı </a:t>
            </a:r>
            <a:r>
              <a:rPr lang="tr-TR" dirty="0"/>
              <a:t>çeşitleri; halıları görünüşlerine ve yapılışlarına göre çeşitlendirebiliriz.</a:t>
            </a:r>
          </a:p>
          <a:p>
            <a:pPr marL="0" indent="0">
              <a:buNone/>
            </a:pPr>
            <a:r>
              <a:rPr lang="tr-TR" dirty="0" smtClean="0"/>
              <a:t>* </a:t>
            </a:r>
            <a:r>
              <a:rPr lang="tr-TR" dirty="0"/>
              <a:t>Görünüşlerine göre halı çeşitleri: Desenli halılar ve desensiz (düz)</a:t>
            </a:r>
          </a:p>
          <a:p>
            <a:pPr marL="0" indent="0">
              <a:buNone/>
            </a:pPr>
            <a:r>
              <a:rPr lang="tr-TR" dirty="0"/>
              <a:t>halılar olmak üzere iki çeşidi vardır.</a:t>
            </a:r>
          </a:p>
          <a:p>
            <a:pPr marL="0" indent="0">
              <a:buNone/>
            </a:pPr>
            <a:r>
              <a:rPr lang="tr-TR" dirty="0" smtClean="0"/>
              <a:t>* </a:t>
            </a:r>
            <a:r>
              <a:rPr lang="tr-TR" dirty="0"/>
              <a:t>Yapılışlarına göre halı çeşitleri: Sentetik liflerden dokunmuş desenli,</a:t>
            </a:r>
          </a:p>
          <a:p>
            <a:pPr marL="0" indent="0">
              <a:buNone/>
            </a:pPr>
            <a:r>
              <a:rPr lang="tr-TR" dirty="0"/>
              <a:t>düz kendinden desenli ve yünden (tabii lif) dokunmuş </a:t>
            </a:r>
            <a:r>
              <a:rPr lang="tr-TR" dirty="0" smtClean="0"/>
              <a:t> </a:t>
            </a:r>
            <a:r>
              <a:rPr lang="tr-TR" dirty="0"/>
              <a:t>hem düz </a:t>
            </a:r>
            <a:r>
              <a:rPr lang="tr-TR" dirty="0" smtClean="0"/>
              <a:t>olan halı </a:t>
            </a:r>
            <a:r>
              <a:rPr lang="tr-TR" dirty="0"/>
              <a:t>çeşitleri vardır.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606518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55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88640"/>
            <a:ext cx="8568952" cy="6480720"/>
          </a:xfrm>
        </p:spPr>
        <p:txBody>
          <a:bodyPr>
            <a:normAutofit fontScale="62500" lnSpcReduction="20000"/>
          </a:bodyPr>
          <a:lstStyle/>
          <a:p>
            <a:pPr marL="0" indent="0">
              <a:buNone/>
            </a:pPr>
            <a:r>
              <a:rPr lang="tr-TR" dirty="0">
                <a:solidFill>
                  <a:srgbClr val="C00000"/>
                </a:solidFill>
              </a:rPr>
              <a:t>Kullanım Alanlarına Göre Perde ve Halı Çeşitleri</a:t>
            </a:r>
          </a:p>
          <a:p>
            <a:pPr marL="0" indent="0">
              <a:buNone/>
            </a:pPr>
            <a:r>
              <a:rPr lang="tr-TR" dirty="0" smtClean="0"/>
              <a:t>	Perdeler</a:t>
            </a:r>
            <a:r>
              <a:rPr lang="tr-TR" dirty="0"/>
              <a:t>; bir odayı renklendirmek, aydınlatmak, havalandırmak ve </a:t>
            </a:r>
            <a:r>
              <a:rPr lang="tr-TR" dirty="0" smtClean="0"/>
              <a:t>pencereyi kapatmak </a:t>
            </a:r>
            <a:r>
              <a:rPr lang="tr-TR" dirty="0"/>
              <a:t>amacıyla yapılmış eşyalardır. Perde alınırken bu ana amaçlar göz </a:t>
            </a:r>
            <a:r>
              <a:rPr lang="tr-TR" dirty="0" smtClean="0"/>
              <a:t>önünde bulundurulmalıdır</a:t>
            </a:r>
            <a:r>
              <a:rPr lang="tr-TR" dirty="0"/>
              <a:t>. Sadece süs olarak düşünülmemelidir.</a:t>
            </a:r>
          </a:p>
          <a:p>
            <a:pPr marL="0" indent="0">
              <a:buNone/>
            </a:pPr>
            <a:r>
              <a:rPr lang="tr-TR" dirty="0" smtClean="0"/>
              <a:t>	Kullanılacak </a:t>
            </a:r>
            <a:r>
              <a:rPr lang="tr-TR" dirty="0"/>
              <a:t>yere göre seçim yapılmalı, bu seçimi yaparken odanın kullanılış amacı</a:t>
            </a:r>
            <a:r>
              <a:rPr lang="tr-TR" dirty="0" smtClean="0"/>
              <a:t>, aydınlık </a:t>
            </a:r>
            <a:r>
              <a:rPr lang="tr-TR" dirty="0"/>
              <a:t>durumu, büyüklüğü, pencerelerin durumu, odada kullanılan renklerin </a:t>
            </a:r>
            <a:r>
              <a:rPr lang="tr-TR" dirty="0" smtClean="0"/>
              <a:t>çoğunluk oranı</a:t>
            </a:r>
            <a:r>
              <a:rPr lang="tr-TR" dirty="0"/>
              <a:t>, mobilyaların ve diğer eşyaların çeşidi, göz önünde bulundurulmalıdır</a:t>
            </a:r>
            <a:r>
              <a:rPr lang="tr-TR" dirty="0" smtClean="0"/>
              <a:t>. </a:t>
            </a:r>
          </a:p>
          <a:p>
            <a:pPr marL="0" indent="0">
              <a:buNone/>
            </a:pPr>
            <a:r>
              <a:rPr lang="tr-TR" dirty="0"/>
              <a:t>	</a:t>
            </a:r>
            <a:r>
              <a:rPr lang="tr-TR" dirty="0" smtClean="0"/>
              <a:t>Yatak </a:t>
            </a:r>
            <a:r>
              <a:rPr lang="tr-TR" dirty="0"/>
              <a:t>odası perdeleri, kullanışlı oldukları kadar güzel görünüşlü ve odanın </a:t>
            </a:r>
            <a:r>
              <a:rPr lang="tr-TR" dirty="0" smtClean="0"/>
              <a:t>dekoruna uygun </a:t>
            </a:r>
            <a:r>
              <a:rPr lang="tr-TR" dirty="0"/>
              <a:t>olmalıdır. Bu tür odalara konulan perdelerin görevi, sabah aydınlığını ve odaya </a:t>
            </a:r>
            <a:r>
              <a:rPr lang="tr-TR" dirty="0" smtClean="0"/>
              <a:t>giren ışığı</a:t>
            </a:r>
            <a:r>
              <a:rPr lang="tr-TR" dirty="0"/>
              <a:t>, havayı kontrol etmektir. Sabah ışığının insanın gözüne vurup uyandırması, can </a:t>
            </a:r>
            <a:r>
              <a:rPr lang="tr-TR" dirty="0" smtClean="0"/>
              <a:t>sıkıcı olabilir</a:t>
            </a:r>
            <a:r>
              <a:rPr lang="tr-TR" dirty="0"/>
              <a:t>. Bu sebeple yatak odalarına konulan perdelerin, kalın perdelerden </a:t>
            </a:r>
            <a:r>
              <a:rPr lang="tr-TR" dirty="0" smtClean="0"/>
              <a:t>seçilmesi gereklidir.</a:t>
            </a:r>
          </a:p>
          <a:p>
            <a:pPr marL="0" indent="0">
              <a:buNone/>
            </a:pPr>
            <a:r>
              <a:rPr lang="tr-TR" dirty="0"/>
              <a:t>	Oturma odası, otel misafirlerinin oturup sohbet ettikleri, müzik dinledikleri yerlerdir</a:t>
            </a:r>
            <a:r>
              <a:rPr lang="tr-TR" dirty="0" smtClean="0"/>
              <a:t>. Bu </a:t>
            </a:r>
            <a:r>
              <a:rPr lang="tr-TR" dirty="0"/>
              <a:t>nedenle bu tür mekânların rahat ve iç açıcı olması gerekir. Odaya konulan mobilya, </a:t>
            </a:r>
            <a:r>
              <a:rPr lang="tr-TR" dirty="0" smtClean="0"/>
              <a:t>renk ve </a:t>
            </a:r>
            <a:r>
              <a:rPr lang="tr-TR" dirty="0"/>
              <a:t>şekilleriyle perdeler daima uyumlu olmalıdır. Eğer fazla güneş almıyorsa hem tül hem </a:t>
            </a:r>
            <a:r>
              <a:rPr lang="tr-TR" dirty="0" smtClean="0"/>
              <a:t>de perde </a:t>
            </a:r>
            <a:r>
              <a:rPr lang="tr-TR" dirty="0"/>
              <a:t>görevini birlikte yapan; desenli desensiz kumaş türlerinden </a:t>
            </a:r>
            <a:r>
              <a:rPr lang="tr-TR" dirty="0" smtClean="0"/>
              <a:t>seçilebilir.</a:t>
            </a:r>
          </a:p>
          <a:p>
            <a:pPr marL="0" indent="0">
              <a:buNone/>
            </a:pPr>
            <a:r>
              <a:rPr lang="tr-TR" dirty="0"/>
              <a:t>	Lobi ve salonlar, alandaki diğer eşyalarla uyumlu olmalıdır. Buralarda </a:t>
            </a:r>
            <a:r>
              <a:rPr lang="tr-TR" dirty="0" smtClean="0"/>
              <a:t>genellikle manzara </a:t>
            </a:r>
            <a:r>
              <a:rPr lang="tr-TR" dirty="0"/>
              <a:t>ön planda olduğu için kullanılan perde manzarayı kapatmamalıdır. Bu </a:t>
            </a:r>
            <a:r>
              <a:rPr lang="tr-TR" dirty="0" smtClean="0"/>
              <a:t>nedenle genellikle </a:t>
            </a:r>
            <a:r>
              <a:rPr lang="tr-TR" dirty="0"/>
              <a:t>dekor amaçlı perdeler </a:t>
            </a:r>
            <a:r>
              <a:rPr lang="tr-TR" dirty="0" smtClean="0"/>
              <a:t>kullanılır.</a:t>
            </a:r>
          </a:p>
          <a:p>
            <a:pPr marL="0" indent="0">
              <a:buNone/>
            </a:pPr>
            <a:r>
              <a:rPr lang="tr-TR" dirty="0"/>
              <a:t>	</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629549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92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92500" lnSpcReduction="20000"/>
          </a:bodyPr>
          <a:lstStyle/>
          <a:p>
            <a:pPr marL="0" indent="0">
              <a:buNone/>
            </a:pPr>
            <a:r>
              <a:rPr lang="tr-TR" dirty="0" smtClean="0"/>
              <a:t>	Halılar</a:t>
            </a:r>
            <a:r>
              <a:rPr lang="tr-TR" dirty="0"/>
              <a:t>, otelin en değerli ve pahalı eşyalarından biridir. Rengi ve kalitesi iyi seçilmiş halılarla döşenmiş alanlar göz alıcı, ilgi çekici hale geldiği gibi insanlara rahatlık ve ferahlık da verir. Otellerde halılar, gürültüyü önlemek ve süslemek amacıyla kullanılır. Yatak odalarında sıcak renklerdeki desenli ve desensiz yumuşak halılar; yemek odası, oturma odası ve bunun gibi salonlarda temizlik ve ferahlık hissi veren halılar; lobilerde, koridorlarda, merdivenlerde ve bunun gibi yerlerde gürültüyü azaltmak için kırmızı, turuncu gibi canlılık hissi veren sıcak renkteki halılar, kullanılabilir.</a:t>
            </a:r>
          </a:p>
          <a:p>
            <a:pPr marL="0" indent="0">
              <a:buNone/>
            </a:pPr>
            <a:r>
              <a:rPr lang="tr-TR" dirty="0"/>
              <a:t>	Desenli halılar genelde sabit değildir. Desensiz düz halılar ise daha çok </a:t>
            </a:r>
            <a:r>
              <a:rPr lang="tr-TR" dirty="0" smtClean="0"/>
              <a:t>duvardan duvara </a:t>
            </a:r>
            <a:r>
              <a:rPr lang="tr-TR" dirty="0"/>
              <a:t>olan halılardır. Bu durum her zaman geçerli değildir. Tercihe bağlıdır.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579362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0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47500" lnSpcReduction="20000"/>
          </a:bodyPr>
          <a:lstStyle/>
          <a:p>
            <a:pPr marL="0" indent="0" algn="ctr">
              <a:buNone/>
            </a:pPr>
            <a:r>
              <a:rPr lang="tr-TR" dirty="0">
                <a:solidFill>
                  <a:srgbClr val="C00000"/>
                </a:solidFill>
              </a:rPr>
              <a:t>ÇİÇEK </a:t>
            </a:r>
            <a:r>
              <a:rPr lang="tr-TR" dirty="0" smtClean="0">
                <a:solidFill>
                  <a:srgbClr val="C00000"/>
                </a:solidFill>
              </a:rPr>
              <a:t>DÜZENLEME</a:t>
            </a:r>
          </a:p>
          <a:p>
            <a:pPr marL="0" indent="0" algn="ctr">
              <a:buNone/>
            </a:pPr>
            <a:r>
              <a:rPr lang="tr-TR" dirty="0" smtClean="0">
                <a:solidFill>
                  <a:srgbClr val="C00000"/>
                </a:solidFill>
              </a:rPr>
              <a:t>(Japonca İKEBANA)</a:t>
            </a:r>
          </a:p>
          <a:p>
            <a:pPr marL="0" indent="0">
              <a:buNone/>
            </a:pPr>
            <a:r>
              <a:rPr lang="tr-TR" sz="3600" dirty="0">
                <a:solidFill>
                  <a:srgbClr val="C00000"/>
                </a:solidFill>
              </a:rPr>
              <a:t>Çiçek; </a:t>
            </a:r>
            <a:r>
              <a:rPr lang="tr-TR" sz="3600" dirty="0"/>
              <a:t>otelin daha çekici, güzel, misafirleri davet edici özelliğini artıran, vazgeçilmez</a:t>
            </a:r>
            <a:r>
              <a:rPr lang="tr-TR" sz="3600" dirty="0" smtClean="0"/>
              <a:t>, en </a:t>
            </a:r>
            <a:r>
              <a:rPr lang="tr-TR" sz="3600" dirty="0"/>
              <a:t>güzel, en doğal bir süstür. Renkten yoksun bir kuru oda, iç açıcı olmaktan ne kadar </a:t>
            </a:r>
            <a:r>
              <a:rPr lang="tr-TR" sz="3600" dirty="0" smtClean="0"/>
              <a:t>uzaksa çiçeksiz </a:t>
            </a:r>
            <a:r>
              <a:rPr lang="tr-TR" sz="3600" dirty="0"/>
              <a:t>bir otel de insanda o derece kuru ve terk edilmiş duygusunu uyandırır.</a:t>
            </a:r>
          </a:p>
          <a:p>
            <a:pPr marL="0" indent="0">
              <a:buNone/>
            </a:pPr>
            <a:r>
              <a:rPr lang="tr-TR" sz="3600" dirty="0"/>
              <a:t>Oteli süsleyecek çiçekleri birkaç grupta incelemek mümkündür. </a:t>
            </a:r>
            <a:r>
              <a:rPr lang="tr-TR" sz="3600" dirty="0">
                <a:solidFill>
                  <a:srgbClr val="C00000"/>
                </a:solidFill>
              </a:rPr>
              <a:t>Bunlar:</a:t>
            </a:r>
          </a:p>
          <a:p>
            <a:pPr marL="0" indent="0">
              <a:buNone/>
            </a:pPr>
            <a:r>
              <a:rPr lang="tr-TR" sz="3600" dirty="0" smtClean="0"/>
              <a:t>*</a:t>
            </a:r>
            <a:r>
              <a:rPr lang="tr-TR" sz="3600" dirty="0" smtClean="0">
                <a:solidFill>
                  <a:srgbClr val="C00000"/>
                </a:solidFill>
              </a:rPr>
              <a:t> </a:t>
            </a:r>
            <a:r>
              <a:rPr lang="tr-TR" sz="3600" dirty="0"/>
              <a:t>Bahçeli otellerde yetiştirilen çiçekler,</a:t>
            </a:r>
          </a:p>
          <a:p>
            <a:pPr marL="0" indent="0">
              <a:buNone/>
            </a:pPr>
            <a:r>
              <a:rPr lang="tr-TR" sz="3600" dirty="0"/>
              <a:t>*</a:t>
            </a:r>
            <a:r>
              <a:rPr lang="tr-TR" sz="3600" dirty="0" smtClean="0"/>
              <a:t>Saksılarda </a:t>
            </a:r>
            <a:r>
              <a:rPr lang="tr-TR" sz="3600" dirty="0"/>
              <a:t>yetiştirilen çiçekler,</a:t>
            </a:r>
          </a:p>
          <a:p>
            <a:pPr marL="0" indent="0">
              <a:buNone/>
            </a:pPr>
            <a:r>
              <a:rPr lang="tr-TR" sz="3600" dirty="0" smtClean="0"/>
              <a:t>* </a:t>
            </a:r>
            <a:r>
              <a:rPr lang="tr-TR" sz="3600" dirty="0"/>
              <a:t>İyi bir düzenleme ile vazolarda bulunan çiçekler,</a:t>
            </a:r>
          </a:p>
          <a:p>
            <a:pPr marL="0" indent="0">
              <a:buNone/>
            </a:pPr>
            <a:r>
              <a:rPr lang="tr-TR" sz="3600" dirty="0"/>
              <a:t>*</a:t>
            </a:r>
            <a:r>
              <a:rPr lang="tr-TR" sz="3600" dirty="0" smtClean="0"/>
              <a:t>Kendi </a:t>
            </a:r>
            <a:r>
              <a:rPr lang="tr-TR" sz="3600" dirty="0"/>
              <a:t>imkânlarıyla veya dışardan getirilen yapay çiçeklerdir</a:t>
            </a:r>
            <a:r>
              <a:rPr lang="tr-TR" sz="3600" dirty="0" smtClean="0"/>
              <a:t>.</a:t>
            </a:r>
          </a:p>
          <a:p>
            <a:pPr marL="0" indent="0">
              <a:buNone/>
            </a:pPr>
            <a:endParaRPr lang="tr-TR" sz="3600" dirty="0" smtClean="0">
              <a:solidFill>
                <a:srgbClr val="C00000"/>
              </a:solidFill>
            </a:endParaRPr>
          </a:p>
          <a:p>
            <a:pPr marL="0" indent="0">
              <a:buNone/>
            </a:pPr>
            <a:r>
              <a:rPr lang="tr-TR" sz="3600" dirty="0" smtClean="0">
                <a:solidFill>
                  <a:srgbClr val="C00000"/>
                </a:solidFill>
              </a:rPr>
              <a:t>Saksı Bitkileri</a:t>
            </a:r>
          </a:p>
          <a:p>
            <a:pPr marL="0" indent="0">
              <a:buNone/>
            </a:pPr>
            <a:r>
              <a:rPr lang="tr-TR" sz="3600" dirty="0" smtClean="0">
                <a:solidFill>
                  <a:srgbClr val="C00000"/>
                </a:solidFill>
              </a:rPr>
              <a:t>Özellikleri</a:t>
            </a:r>
          </a:p>
          <a:p>
            <a:pPr marL="0" indent="0">
              <a:buNone/>
            </a:pPr>
            <a:r>
              <a:rPr lang="tr-TR" sz="3600" dirty="0" smtClean="0">
                <a:solidFill>
                  <a:srgbClr val="C00000"/>
                </a:solidFill>
              </a:rPr>
              <a:t>	</a:t>
            </a:r>
            <a:r>
              <a:rPr lang="tr-TR" sz="3600" dirty="0" smtClean="0"/>
              <a:t>Saksı </a:t>
            </a:r>
            <a:r>
              <a:rPr lang="tr-TR" sz="3600" dirty="0"/>
              <a:t>bitkileri, otelin iç mekânlarını güzelleştirmek amacıyla kullanılan önemli</a:t>
            </a:r>
          </a:p>
          <a:p>
            <a:pPr marL="0" indent="0">
              <a:buNone/>
            </a:pPr>
            <a:r>
              <a:rPr lang="tr-TR" sz="3600" dirty="0"/>
              <a:t>materyaldir. Ancak saksı bitkilerini yerleştirirken özelliklerine uygun alanlar seçilmelidir.</a:t>
            </a:r>
          </a:p>
          <a:p>
            <a:pPr marL="0" indent="0">
              <a:buNone/>
            </a:pPr>
            <a:r>
              <a:rPr lang="tr-TR" sz="3600" dirty="0"/>
              <a:t>Saksı bitkileri canlı olduğu için ömürleri kısadır ve bakımları zordur. Bu nedenden,</a:t>
            </a:r>
          </a:p>
          <a:p>
            <a:pPr marL="0" indent="0">
              <a:buNone/>
            </a:pPr>
            <a:r>
              <a:rPr lang="tr-TR" sz="3600" dirty="0"/>
              <a:t>çiçeklerin kullanılacağı alanların özellikleri iyi incelenmelidir. İç mekânlarda, güneş</a:t>
            </a:r>
          </a:p>
          <a:p>
            <a:pPr marL="0" indent="0">
              <a:buNone/>
            </a:pPr>
            <a:r>
              <a:rPr lang="tr-TR" sz="3600" dirty="0"/>
              <a:t>almayan alanlara koyacağımız saksı çiçeklerinin daha dayanıklı olanları tercih edilmelidir</a:t>
            </a:r>
            <a:r>
              <a:rPr lang="tr-TR" sz="3600" dirty="0" smtClean="0"/>
              <a:t>. Dar </a:t>
            </a:r>
            <a:r>
              <a:rPr lang="tr-TR" sz="3600" dirty="0"/>
              <a:t>alanlar için kullanılacak olan saksı bitkilerinin yaprakları yanlara doğru olanları değil</a:t>
            </a:r>
            <a:r>
              <a:rPr lang="tr-TR" sz="3600" dirty="0" smtClean="0"/>
              <a:t>, dik </a:t>
            </a:r>
            <a:r>
              <a:rPr lang="tr-TR" sz="3600" dirty="0"/>
              <a:t>olanlar </a:t>
            </a:r>
            <a:r>
              <a:rPr lang="tr-TR" sz="3600" dirty="0" smtClean="0"/>
              <a:t>kullanılmalıdır.</a:t>
            </a:r>
          </a:p>
          <a:p>
            <a:pPr marL="0" indent="0">
              <a:buNone/>
            </a:pPr>
            <a:r>
              <a:rPr lang="tr-TR" sz="3600" dirty="0" smtClean="0"/>
              <a:t>	Otelin </a:t>
            </a:r>
            <a:r>
              <a:rPr lang="tr-TR" sz="3600" dirty="0"/>
              <a:t>iç mekânlarında kullanılan yapay çiçekler, doğal çiçeklere göre daha uzun</a:t>
            </a:r>
          </a:p>
          <a:p>
            <a:pPr marL="0" indent="0">
              <a:buNone/>
            </a:pPr>
            <a:r>
              <a:rPr lang="tr-TR" sz="3600" dirty="0"/>
              <a:t>ömürlü ve bakımı kolaydır. Yapay çiçekler, daha uzun ömürlü ve bakımı kolay olsa da </a:t>
            </a:r>
            <a:r>
              <a:rPr lang="tr-TR" sz="3600" dirty="0" smtClean="0"/>
              <a:t>canlı olan </a:t>
            </a:r>
            <a:r>
              <a:rPr lang="tr-TR" sz="3600" dirty="0"/>
              <a:t>saksı bitkilerinin yerini tutmaz. Saksı bitkilerinin kendine has doğal bir kokusunun </a:t>
            </a:r>
            <a:r>
              <a:rPr lang="tr-TR" sz="3600" dirty="0" smtClean="0"/>
              <a:t>ve renginin </a:t>
            </a:r>
            <a:r>
              <a:rPr lang="tr-TR" sz="3600" dirty="0"/>
              <a:t>olduğu </a:t>
            </a:r>
            <a:r>
              <a:rPr lang="tr-TR" sz="3600" dirty="0" smtClean="0"/>
              <a:t>unutulmamalıdır.</a:t>
            </a:r>
            <a:endParaRPr lang="tr-TR" sz="360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8892693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7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Autofit/>
          </a:bodyPr>
          <a:lstStyle/>
          <a:p>
            <a:pPr marL="0" indent="0">
              <a:buNone/>
            </a:pPr>
            <a:r>
              <a:rPr lang="tr-TR" sz="1850" dirty="0">
                <a:solidFill>
                  <a:srgbClr val="C00000"/>
                </a:solidFill>
              </a:rPr>
              <a:t>Yerleştirilmesi</a:t>
            </a:r>
          </a:p>
          <a:p>
            <a:pPr marL="0" indent="0">
              <a:buNone/>
            </a:pPr>
            <a:r>
              <a:rPr lang="tr-TR" sz="1850" dirty="0" smtClean="0"/>
              <a:t>	Konaklama </a:t>
            </a:r>
            <a:r>
              <a:rPr lang="tr-TR" sz="1850" dirty="0"/>
              <a:t>tesislerinde, çiçek yerleştirme ve bakım işlerini genellikle bu </a:t>
            </a:r>
            <a:r>
              <a:rPr lang="tr-TR" sz="1850" dirty="0" smtClean="0"/>
              <a:t>konuda uzman </a:t>
            </a:r>
            <a:r>
              <a:rPr lang="tr-TR" sz="1850" dirty="0"/>
              <a:t>olan aynı kişilerce yapılır; ancak küçük işletmelerde, kat hizmetleri </a:t>
            </a:r>
            <a:r>
              <a:rPr lang="tr-TR" sz="1850" dirty="0" smtClean="0"/>
              <a:t>departmanında çalışan </a:t>
            </a:r>
            <a:r>
              <a:rPr lang="tr-TR" sz="1850" dirty="0"/>
              <a:t>kişiler sorumludur. Bu nedenle kat hizmetleri bölümünde çalışan kişiler, </a:t>
            </a:r>
            <a:r>
              <a:rPr lang="tr-TR" sz="1850" dirty="0" smtClean="0"/>
              <a:t>bu konularda </a:t>
            </a:r>
            <a:r>
              <a:rPr lang="tr-TR" sz="1850" dirty="0"/>
              <a:t>genel bir bilgiye sahip olmaları gerekir. Hızlı karar verilmesi gerekli durumlarda</a:t>
            </a:r>
            <a:r>
              <a:rPr lang="tr-TR" sz="1850" dirty="0" smtClean="0"/>
              <a:t>, çiçek </a:t>
            </a:r>
            <a:r>
              <a:rPr lang="tr-TR" sz="1850" dirty="0"/>
              <a:t>düzenlemede kat görevlilerinin fikirleri alınmalıdır. Çiçeklerin bulunduğu </a:t>
            </a:r>
            <a:r>
              <a:rPr lang="tr-TR" sz="1850" dirty="0" smtClean="0"/>
              <a:t>yer büyümesine </a:t>
            </a:r>
            <a:r>
              <a:rPr lang="tr-TR" sz="1850" dirty="0"/>
              <a:t>ve gelişmesine yardımcı olduğu gibi kuruyup bozulmasına da sebep olabilir</a:t>
            </a:r>
            <a:r>
              <a:rPr lang="tr-TR" sz="1850" dirty="0" smtClean="0"/>
              <a:t>. Bundan </a:t>
            </a:r>
            <a:r>
              <a:rPr lang="tr-TR" sz="1850" dirty="0"/>
              <a:t>dolayı çiçeklerin özellikleri incelenerek yerleştirilmelidir. Kalorifer, şömine, </a:t>
            </a:r>
            <a:r>
              <a:rPr lang="tr-TR" sz="1850" dirty="0" smtClean="0"/>
              <a:t>soba gibi </a:t>
            </a:r>
            <a:r>
              <a:rPr lang="tr-TR" sz="1850" dirty="0"/>
              <a:t>yerlerden uzak olmalı, güneş almayan alanlara, karanlık ortamlarda yetişebilen bitkiler</a:t>
            </a:r>
            <a:r>
              <a:rPr lang="tr-TR" sz="1850" dirty="0" smtClean="0"/>
              <a:t>, güneş </a:t>
            </a:r>
            <a:r>
              <a:rPr lang="tr-TR" sz="1850" dirty="0"/>
              <a:t>alan bölgelereyse güneşten etkilenmeyen bitki türleri yerleştirilmelidir. Saksı </a:t>
            </a:r>
            <a:r>
              <a:rPr lang="tr-TR" sz="1850" dirty="0" smtClean="0"/>
              <a:t>ışığın geldiği </a:t>
            </a:r>
            <a:r>
              <a:rPr lang="tr-TR" sz="1850" dirty="0"/>
              <a:t>yöne doğru belirli aralıklarla çevrilmelidir. Çiçek ışığı hep aynı yönden </a:t>
            </a:r>
            <a:r>
              <a:rPr lang="tr-TR" sz="1850" dirty="0" smtClean="0"/>
              <a:t>alır.</a:t>
            </a:r>
          </a:p>
          <a:p>
            <a:pPr marL="0" indent="0">
              <a:buNone/>
            </a:pPr>
            <a:r>
              <a:rPr lang="tr-TR" sz="1850" dirty="0" smtClean="0">
                <a:solidFill>
                  <a:srgbClr val="C00000"/>
                </a:solidFill>
              </a:rPr>
              <a:t>Bakımı</a:t>
            </a:r>
            <a:endParaRPr lang="tr-TR" sz="1850" dirty="0">
              <a:solidFill>
                <a:srgbClr val="C00000"/>
              </a:solidFill>
            </a:endParaRPr>
          </a:p>
          <a:p>
            <a:pPr marL="0" indent="0">
              <a:buNone/>
            </a:pPr>
            <a:r>
              <a:rPr lang="tr-TR" sz="1850" dirty="0"/>
              <a:t>Çiçeklerin yerleştirilmesi kadar yapılacak bakımı da çok önemlidir. Bakımı yapılırken</a:t>
            </a:r>
          </a:p>
          <a:p>
            <a:pPr marL="0" indent="0">
              <a:buNone/>
            </a:pPr>
            <a:r>
              <a:rPr lang="tr-TR" sz="1850" dirty="0"/>
              <a:t>şunlara dikkat edilmelidir:</a:t>
            </a:r>
          </a:p>
          <a:p>
            <a:pPr marL="0" indent="0">
              <a:buNone/>
            </a:pPr>
            <a:r>
              <a:rPr lang="tr-TR" sz="1850" dirty="0" smtClean="0"/>
              <a:t>*Sulama </a:t>
            </a:r>
            <a:r>
              <a:rPr lang="tr-TR" sz="1850" dirty="0"/>
              <a:t>çiçeğin özelliğine göre yapılmalı</a:t>
            </a:r>
          </a:p>
          <a:p>
            <a:pPr marL="0" indent="0">
              <a:buNone/>
            </a:pPr>
            <a:r>
              <a:rPr lang="tr-TR" sz="1850" dirty="0" smtClean="0"/>
              <a:t>*Dökülen </a:t>
            </a:r>
            <a:r>
              <a:rPr lang="tr-TR" sz="1850" dirty="0"/>
              <a:t>su bir noktaya değil, mümkünse yağmura benzetilerek </a:t>
            </a:r>
            <a:r>
              <a:rPr lang="tr-TR" sz="1850" dirty="0" smtClean="0"/>
              <a:t>veya gezdirilerek </a:t>
            </a:r>
            <a:r>
              <a:rPr lang="tr-TR" sz="1850" dirty="0"/>
              <a:t>dökülmelidir</a:t>
            </a:r>
          </a:p>
          <a:p>
            <a:pPr marL="0" indent="0">
              <a:buNone/>
            </a:pPr>
            <a:r>
              <a:rPr lang="tr-TR" sz="1850" dirty="0" smtClean="0"/>
              <a:t>*Yaprakların </a:t>
            </a:r>
            <a:r>
              <a:rPr lang="tr-TR" sz="1850" dirty="0"/>
              <a:t>hava alması için ara sıra nemli bezle fazla zedelemeden </a:t>
            </a:r>
            <a:r>
              <a:rPr lang="tr-TR" sz="1850" dirty="0" smtClean="0"/>
              <a:t>tozları alınmalı</a:t>
            </a:r>
            <a:endParaRPr lang="tr-TR" sz="1850" dirty="0"/>
          </a:p>
          <a:p>
            <a:pPr marL="0" indent="0">
              <a:buNone/>
            </a:pPr>
            <a:r>
              <a:rPr lang="tr-TR" sz="1850" dirty="0" smtClean="0"/>
              <a:t>* </a:t>
            </a:r>
            <a:r>
              <a:rPr lang="tr-TR" sz="1850" dirty="0"/>
              <a:t>Duman ve is gelebilecek yerlerden </a:t>
            </a:r>
            <a:r>
              <a:rPr lang="tr-TR" sz="1850" dirty="0" smtClean="0"/>
              <a:t>korunmalıdır.</a:t>
            </a:r>
            <a:endParaRPr lang="tr-TR" sz="185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453611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64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62500" lnSpcReduction="20000"/>
          </a:bodyPr>
          <a:lstStyle/>
          <a:p>
            <a:pPr marL="0" indent="0">
              <a:buNone/>
            </a:pPr>
            <a:r>
              <a:rPr lang="tr-TR" dirty="0">
                <a:solidFill>
                  <a:srgbClr val="C00000"/>
                </a:solidFill>
              </a:rPr>
              <a:t>Yapay </a:t>
            </a:r>
            <a:r>
              <a:rPr lang="tr-TR" dirty="0" smtClean="0">
                <a:solidFill>
                  <a:srgbClr val="C00000"/>
                </a:solidFill>
              </a:rPr>
              <a:t>Çiçekler</a:t>
            </a:r>
          </a:p>
          <a:p>
            <a:pPr marL="0" indent="0">
              <a:buNone/>
            </a:pPr>
            <a:r>
              <a:rPr lang="tr-TR" dirty="0" smtClean="0">
                <a:solidFill>
                  <a:srgbClr val="C00000"/>
                </a:solidFill>
              </a:rPr>
              <a:t> </a:t>
            </a:r>
            <a:r>
              <a:rPr lang="tr-TR" dirty="0">
                <a:solidFill>
                  <a:srgbClr val="C00000"/>
                </a:solidFill>
              </a:rPr>
              <a:t>Kullanıldığı </a:t>
            </a:r>
            <a:r>
              <a:rPr lang="tr-TR" dirty="0" smtClean="0">
                <a:solidFill>
                  <a:srgbClr val="C00000"/>
                </a:solidFill>
              </a:rPr>
              <a:t>Alanlar</a:t>
            </a:r>
          </a:p>
          <a:p>
            <a:pPr marL="0" indent="0">
              <a:buNone/>
            </a:pPr>
            <a:r>
              <a:rPr lang="tr-TR" dirty="0" smtClean="0"/>
              <a:t>	Çeşitli </a:t>
            </a:r>
            <a:r>
              <a:rPr lang="tr-TR" dirty="0"/>
              <a:t>şekillerde canlılık ve güzellik katan, renk bakımından tamamlayan çiçek, </a:t>
            </a:r>
            <a:r>
              <a:rPr lang="tr-TR" dirty="0" smtClean="0"/>
              <a:t>otel odalarının </a:t>
            </a:r>
            <a:r>
              <a:rPr lang="tr-TR" dirty="0"/>
              <a:t>dekorasyonu için çok önemli ve vazgeçilmez bir unsurdur</a:t>
            </a:r>
            <a:r>
              <a:rPr lang="tr-TR" dirty="0" smtClean="0"/>
              <a:t>. </a:t>
            </a:r>
          </a:p>
          <a:p>
            <a:pPr marL="0" indent="0">
              <a:buNone/>
            </a:pPr>
            <a:r>
              <a:rPr lang="tr-TR" dirty="0"/>
              <a:t>	</a:t>
            </a:r>
            <a:r>
              <a:rPr lang="tr-TR" dirty="0" smtClean="0"/>
              <a:t>Aslında </a:t>
            </a:r>
            <a:r>
              <a:rPr lang="tr-TR" dirty="0"/>
              <a:t>hiçbir otel doğal çiçekten vazgeçmek istemez. Mümkün olduğu kadar </a:t>
            </a:r>
            <a:r>
              <a:rPr lang="tr-TR" dirty="0" smtClean="0"/>
              <a:t>doğal çiçeklerle </a:t>
            </a:r>
            <a:r>
              <a:rPr lang="tr-TR" dirty="0"/>
              <a:t>işletmeyi canlı tutmak ister. Ancak otellerde çiçeğin hayatta kalmasını </a:t>
            </a:r>
            <a:r>
              <a:rPr lang="tr-TR" dirty="0" smtClean="0"/>
              <a:t>sağlayan ışık </a:t>
            </a:r>
            <a:r>
              <a:rPr lang="tr-TR" dirty="0"/>
              <a:t>ve güneşin doğal olarak bulunmadığı önemli </a:t>
            </a:r>
            <a:r>
              <a:rPr lang="tr-TR" dirty="0" smtClean="0"/>
              <a:t>yerler </a:t>
            </a:r>
            <a:r>
              <a:rPr lang="tr-TR" dirty="0"/>
              <a:t>vardır. Bu alanlarda doğal </a:t>
            </a:r>
            <a:r>
              <a:rPr lang="tr-TR" dirty="0" smtClean="0"/>
              <a:t>çiçekten ayırt </a:t>
            </a:r>
            <a:r>
              <a:rPr lang="tr-TR" dirty="0"/>
              <a:t>edilemeyecek güzellikte; bakımı kolay, pratik yapay çiçekler kullanılmaktadır. </a:t>
            </a:r>
            <a:r>
              <a:rPr lang="tr-TR" dirty="0" smtClean="0"/>
              <a:t>Genel olarak </a:t>
            </a:r>
            <a:r>
              <a:rPr lang="tr-TR" dirty="0"/>
              <a:t>bu gibi yerler; lobiler, merdiven başları, kapı üstleri, asma katlar, yatak odaları</a:t>
            </a:r>
            <a:r>
              <a:rPr lang="tr-TR" dirty="0" smtClean="0"/>
              <a:t>, oturma </a:t>
            </a:r>
            <a:r>
              <a:rPr lang="tr-TR" dirty="0"/>
              <a:t>odaları, yemek odaları ve bunun gibi alanlar çiçek konulması gereken </a:t>
            </a:r>
            <a:r>
              <a:rPr lang="tr-TR" dirty="0" smtClean="0"/>
              <a:t>önemli bölümlerdir</a:t>
            </a:r>
            <a:r>
              <a:rPr lang="tr-TR" dirty="0"/>
              <a:t>.</a:t>
            </a:r>
          </a:p>
          <a:p>
            <a:pPr marL="0" indent="0">
              <a:buNone/>
            </a:pPr>
            <a:r>
              <a:rPr lang="tr-TR" dirty="0" smtClean="0"/>
              <a:t>	Yapay </a:t>
            </a:r>
            <a:r>
              <a:rPr lang="tr-TR" dirty="0"/>
              <a:t>çiçekler, özel olarak hazırlanmış saksılara dizayn edilebileceği gibi </a:t>
            </a:r>
            <a:r>
              <a:rPr lang="tr-TR" dirty="0" smtClean="0"/>
              <a:t>dekoratif sepet </a:t>
            </a:r>
            <a:r>
              <a:rPr lang="tr-TR" dirty="0"/>
              <a:t>veya otelin sabit hazırlanmış yerlerine de konulabilir. Büyük boyuttaki ağaç </a:t>
            </a:r>
            <a:r>
              <a:rPr lang="tr-TR" dirty="0" smtClean="0"/>
              <a:t>halinde olanların </a:t>
            </a:r>
            <a:r>
              <a:rPr lang="tr-TR" dirty="0"/>
              <a:t>yaprakları, özel kumaştan yapay olarak, gövdeleri ise doğal ağaçtan yapılabilir</a:t>
            </a:r>
            <a:r>
              <a:rPr lang="tr-TR" dirty="0" smtClean="0"/>
              <a:t>. Büyük </a:t>
            </a:r>
            <a:r>
              <a:rPr lang="tr-TR" dirty="0"/>
              <a:t>boydakiler geniş salon ve lobilerde saksılara yerleştirilmiş; kısa boylu olanlar</a:t>
            </a:r>
            <a:r>
              <a:rPr lang="tr-TR" dirty="0" smtClean="0"/>
              <a:t>, katlarda </a:t>
            </a:r>
            <a:r>
              <a:rPr lang="tr-TR" dirty="0"/>
              <a:t>merdiven başlarında vb. yerlerde; vazoya yerleştirilmiş olanlarda, otel odalarında ve</a:t>
            </a:r>
          </a:p>
          <a:p>
            <a:pPr marL="0" indent="0">
              <a:buNone/>
            </a:pPr>
            <a:r>
              <a:rPr lang="tr-TR" dirty="0"/>
              <a:t>salonlarda kullanılabilir. Çiçeğin seçimi kullanılacak yer göz önünde </a:t>
            </a:r>
            <a:r>
              <a:rPr lang="tr-TR" dirty="0" smtClean="0"/>
              <a:t>bulundurularak yapılmalıdır.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71040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68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620688"/>
            <a:ext cx="8229600" cy="6048672"/>
          </a:xfrm>
        </p:spPr>
        <p:txBody>
          <a:bodyPr>
            <a:normAutofit fontScale="70000" lnSpcReduction="20000"/>
          </a:bodyPr>
          <a:lstStyle/>
          <a:p>
            <a:pPr marL="0" indent="0">
              <a:buNone/>
            </a:pPr>
            <a:r>
              <a:rPr lang="tr-TR" dirty="0">
                <a:solidFill>
                  <a:srgbClr val="C00000"/>
                </a:solidFill>
              </a:rPr>
              <a:t>Yapay Çiçeklerin Özellikleri</a:t>
            </a:r>
          </a:p>
          <a:p>
            <a:pPr marL="0" indent="0">
              <a:buNone/>
            </a:pPr>
            <a:r>
              <a:rPr lang="tr-TR" dirty="0" smtClean="0"/>
              <a:t>	Yapay </a:t>
            </a:r>
            <a:r>
              <a:rPr lang="tr-TR" dirty="0"/>
              <a:t>çiçekler, sudan etkilenmeyen, güneşten solmayan, içinde yapay madde </a:t>
            </a:r>
            <a:r>
              <a:rPr lang="tr-TR" dirty="0" smtClean="0"/>
              <a:t>bulunan özel </a:t>
            </a:r>
            <a:r>
              <a:rPr lang="tr-TR" dirty="0"/>
              <a:t>kumaşlardan yapılmıştır.</a:t>
            </a:r>
          </a:p>
          <a:p>
            <a:pPr marL="0" indent="0">
              <a:buNone/>
            </a:pPr>
            <a:r>
              <a:rPr lang="tr-TR" dirty="0" smtClean="0"/>
              <a:t>	Renk</a:t>
            </a:r>
            <a:r>
              <a:rPr lang="tr-TR" dirty="0"/>
              <a:t>, şekil ve genel görünüm bakımından doğal çiçekler çok iyi taklit edilmiştir. </a:t>
            </a:r>
            <a:r>
              <a:rPr lang="tr-TR" dirty="0" smtClean="0"/>
              <a:t>Elle dokunulmadıkça </a:t>
            </a:r>
            <a:r>
              <a:rPr lang="tr-TR" dirty="0"/>
              <a:t>doğal çiçekten ayırt etmek çoğu zaman mümkün değildir. Canlı </a:t>
            </a:r>
            <a:r>
              <a:rPr lang="tr-TR" dirty="0" smtClean="0"/>
              <a:t>çiçeklere göre </a:t>
            </a:r>
            <a:r>
              <a:rPr lang="tr-TR" dirty="0"/>
              <a:t>daha uzun süre kullanılabilir</a:t>
            </a:r>
            <a:r>
              <a:rPr lang="tr-TR" dirty="0" smtClean="0"/>
              <a:t>.</a:t>
            </a:r>
          </a:p>
          <a:p>
            <a:pPr marL="0" indent="0">
              <a:buNone/>
            </a:pPr>
            <a:endParaRPr lang="tr-TR" dirty="0" smtClean="0">
              <a:solidFill>
                <a:srgbClr val="C00000"/>
              </a:solidFill>
            </a:endParaRPr>
          </a:p>
          <a:p>
            <a:pPr marL="0" indent="0">
              <a:buNone/>
            </a:pPr>
            <a:r>
              <a:rPr lang="tr-TR" dirty="0" smtClean="0">
                <a:solidFill>
                  <a:srgbClr val="C00000"/>
                </a:solidFill>
              </a:rPr>
              <a:t>Yapay </a:t>
            </a:r>
            <a:r>
              <a:rPr lang="tr-TR" dirty="0">
                <a:solidFill>
                  <a:srgbClr val="C00000"/>
                </a:solidFill>
              </a:rPr>
              <a:t>Çiçeklerin Bakımı</a:t>
            </a:r>
          </a:p>
          <a:p>
            <a:pPr marL="0" indent="0">
              <a:buNone/>
            </a:pPr>
            <a:r>
              <a:rPr lang="tr-TR" dirty="0" smtClean="0"/>
              <a:t>	Yapay </a:t>
            </a:r>
            <a:r>
              <a:rPr lang="tr-TR" dirty="0"/>
              <a:t>çiçekler, ne şekilde olursa olsun tozlanıp kirlendiğinde, yerinden çıkarılıp </a:t>
            </a:r>
            <a:r>
              <a:rPr lang="tr-TR" dirty="0" smtClean="0"/>
              <a:t>ılık deterjanlı </a:t>
            </a:r>
            <a:r>
              <a:rPr lang="tr-TR" dirty="0"/>
              <a:t>suyla yıkamak suretiyle temizlenir ve kuruduktan sonra tekrar yerine yerleştirilir</a:t>
            </a:r>
            <a:r>
              <a:rPr lang="tr-TR" dirty="0" smtClean="0"/>
              <a:t>. Ya </a:t>
            </a:r>
            <a:r>
              <a:rPr lang="tr-TR" dirty="0"/>
              <a:t>da nemli bir bezle veya saç kurutma makinesi ile yerinden çıkartılmadan </a:t>
            </a:r>
            <a:r>
              <a:rPr lang="tr-TR" dirty="0" smtClean="0"/>
              <a:t>da temizlenebilir</a:t>
            </a:r>
            <a:r>
              <a:rPr lang="tr-TR" dirty="0"/>
              <a:t>.</a:t>
            </a:r>
          </a:p>
          <a:p>
            <a:pPr marL="0" indent="0">
              <a:buNone/>
            </a:pPr>
            <a:r>
              <a:rPr lang="tr-TR" dirty="0" smtClean="0"/>
              <a:t>	Yapay </a:t>
            </a:r>
            <a:r>
              <a:rPr lang="tr-TR" dirty="0"/>
              <a:t>çiçeklerin ayakta durmasını sağlayacak şekilde, saksı veya çiçeklik içine </a:t>
            </a:r>
            <a:r>
              <a:rPr lang="tr-TR" dirty="0" smtClean="0"/>
              <a:t>çeşitli dekoratif </a:t>
            </a:r>
            <a:r>
              <a:rPr lang="tr-TR" dirty="0"/>
              <a:t>gereçler konulmuşsa (taş, kum, çakıl, yosun, mermer parçaları, köpük vb.) </a:t>
            </a:r>
            <a:r>
              <a:rPr lang="tr-TR" dirty="0" smtClean="0"/>
              <a:t>bunlar da </a:t>
            </a:r>
            <a:r>
              <a:rPr lang="tr-TR" dirty="0"/>
              <a:t>yıkanıp </a:t>
            </a:r>
            <a:r>
              <a:rPr lang="tr-TR" dirty="0" smtClean="0"/>
              <a:t>temizlenmeli </a:t>
            </a:r>
            <a:r>
              <a:rPr lang="tr-TR" dirty="0"/>
              <a:t>ve çiçeğin düzenlenmesi yapılarak çiçek eski </a:t>
            </a:r>
            <a:r>
              <a:rPr lang="tr-TR" dirty="0" smtClean="0"/>
              <a:t>güzelliğine kavuşturulmalıdır</a:t>
            </a:r>
            <a:r>
              <a:rPr lang="tr-TR" dirty="0"/>
              <a:t>.</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2976669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1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55000" lnSpcReduction="20000"/>
          </a:bodyPr>
          <a:lstStyle/>
          <a:p>
            <a:pPr marL="0" indent="0">
              <a:buNone/>
            </a:pPr>
            <a:r>
              <a:rPr lang="tr-TR" dirty="0">
                <a:solidFill>
                  <a:srgbClr val="C00000"/>
                </a:solidFill>
              </a:rPr>
              <a:t>Vazo ve Sepetlere Çiçek </a:t>
            </a:r>
            <a:r>
              <a:rPr lang="tr-TR" dirty="0" smtClean="0">
                <a:solidFill>
                  <a:srgbClr val="C00000"/>
                </a:solidFill>
              </a:rPr>
              <a:t>Düzenleme Teknikleri</a:t>
            </a:r>
          </a:p>
          <a:p>
            <a:pPr marL="0" indent="0">
              <a:buNone/>
            </a:pPr>
            <a:r>
              <a:rPr lang="tr-TR" dirty="0">
                <a:solidFill>
                  <a:srgbClr val="C00000"/>
                </a:solidFill>
              </a:rPr>
              <a:t>Çiçek Düzenlenecek Alanlar</a:t>
            </a:r>
          </a:p>
          <a:p>
            <a:pPr marL="0" indent="0">
              <a:buNone/>
            </a:pPr>
            <a:r>
              <a:rPr lang="tr-TR" dirty="0" smtClean="0"/>
              <a:t>	Doğa </a:t>
            </a:r>
            <a:r>
              <a:rPr lang="tr-TR" dirty="0"/>
              <a:t>güzelliklerini günlük yaşayışımızın içine kadar getirmenin çeşitli yolları vardır</a:t>
            </a:r>
            <a:r>
              <a:rPr lang="tr-TR" dirty="0" smtClean="0"/>
              <a:t>. Bunlardan </a:t>
            </a:r>
            <a:r>
              <a:rPr lang="tr-TR" dirty="0"/>
              <a:t>biri de odalarımızı çiçekle süsleme işidir. Bir vazo veya sepetler </a:t>
            </a:r>
            <a:r>
              <a:rPr lang="tr-TR" dirty="0" smtClean="0"/>
              <a:t>içine yerleştirilmiş </a:t>
            </a:r>
            <a:r>
              <a:rPr lang="tr-TR" dirty="0"/>
              <a:t>renkli çiçekler, yalnız doğanın güzelliklerinden bir parça katıp bulunduğu </a:t>
            </a:r>
            <a:r>
              <a:rPr lang="tr-TR" dirty="0" smtClean="0"/>
              <a:t>yerin görüntüsünü </a:t>
            </a:r>
            <a:r>
              <a:rPr lang="tr-TR" dirty="0"/>
              <a:t>değiştirmekle kalmaz, gözlerimizi ve ruhumuzu da dinlendirir.</a:t>
            </a:r>
          </a:p>
          <a:p>
            <a:pPr marL="0" indent="0">
              <a:buNone/>
            </a:pPr>
            <a:r>
              <a:rPr lang="tr-TR" dirty="0" smtClean="0"/>
              <a:t>	Alanları </a:t>
            </a:r>
            <a:r>
              <a:rPr lang="tr-TR" dirty="0"/>
              <a:t>süsleme işini başarı ile yapmak, her şeyden önce çiçek düzenleme yollarını</a:t>
            </a:r>
            <a:r>
              <a:rPr lang="tr-TR" dirty="0" smtClean="0"/>
              <a:t>, şekillerini </a:t>
            </a:r>
            <a:r>
              <a:rPr lang="tr-TR" dirty="0"/>
              <a:t>tanımaya, bu yol ve şekillerin gerektirdiği şartları iyi bilmeye bağlıdır. </a:t>
            </a:r>
            <a:r>
              <a:rPr lang="tr-TR" dirty="0" smtClean="0"/>
              <a:t>Bu düzenlemenin </a:t>
            </a:r>
            <a:r>
              <a:rPr lang="tr-TR" dirty="0"/>
              <a:t>incelikleri vardır. Çok güzel şekilde vazoya ve sepetlere yerleştirilen çiçek</a:t>
            </a:r>
            <a:r>
              <a:rPr lang="tr-TR" dirty="0" smtClean="0"/>
              <a:t>, amacına </a:t>
            </a:r>
            <a:r>
              <a:rPr lang="tr-TR" dirty="0"/>
              <a:t>uygun şekilde kullanılmalıdır. Çiçek olması gereken alanda kullanılmazsa, </a:t>
            </a:r>
            <a:r>
              <a:rPr lang="tr-TR" dirty="0" smtClean="0"/>
              <a:t>bütün inceliklerini </a:t>
            </a:r>
            <a:r>
              <a:rPr lang="tr-TR" dirty="0"/>
              <a:t>yitirebilir, anlamsız hale </a:t>
            </a:r>
            <a:r>
              <a:rPr lang="tr-TR" dirty="0" smtClean="0"/>
              <a:t>gelebilir. </a:t>
            </a:r>
            <a:r>
              <a:rPr lang="tr-TR" dirty="0"/>
              <a:t>Çiçek düzenlemede ana gaye, o </a:t>
            </a:r>
            <a:r>
              <a:rPr lang="tr-TR" dirty="0" smtClean="0"/>
              <a:t>yeri süslemek</a:t>
            </a:r>
            <a:r>
              <a:rPr lang="tr-TR" dirty="0"/>
              <a:t>, renklendirmek ve göze hoş göstermektir.</a:t>
            </a:r>
          </a:p>
          <a:p>
            <a:pPr marL="0" indent="0">
              <a:buNone/>
            </a:pPr>
            <a:r>
              <a:rPr lang="tr-TR" dirty="0" smtClean="0"/>
              <a:t>	Vazo </a:t>
            </a:r>
            <a:r>
              <a:rPr lang="tr-TR" dirty="0"/>
              <a:t>ve sepetlerle düzenlenen çiçekler şu alanlarda kullanılır</a:t>
            </a:r>
            <a:r>
              <a:rPr lang="tr-TR" dirty="0" smtClean="0"/>
              <a:t>:</a:t>
            </a:r>
          </a:p>
          <a:p>
            <a:pPr marL="0" indent="0">
              <a:buNone/>
            </a:pPr>
            <a:r>
              <a:rPr lang="tr-TR" dirty="0"/>
              <a:t>Yatak odaları,</a:t>
            </a:r>
          </a:p>
          <a:p>
            <a:pPr marL="0" indent="0">
              <a:buNone/>
            </a:pPr>
            <a:r>
              <a:rPr lang="tr-TR" dirty="0" smtClean="0"/>
              <a:t>* </a:t>
            </a:r>
            <a:r>
              <a:rPr lang="tr-TR" dirty="0"/>
              <a:t>Oturma salonları,</a:t>
            </a:r>
          </a:p>
          <a:p>
            <a:pPr marL="0" indent="0">
              <a:buNone/>
            </a:pPr>
            <a:r>
              <a:rPr lang="tr-TR" dirty="0"/>
              <a:t>*</a:t>
            </a:r>
            <a:r>
              <a:rPr lang="tr-TR" dirty="0" smtClean="0"/>
              <a:t> </a:t>
            </a:r>
            <a:r>
              <a:rPr lang="tr-TR" dirty="0"/>
              <a:t>Yemek salonları,</a:t>
            </a:r>
          </a:p>
          <a:p>
            <a:pPr marL="0" indent="0">
              <a:buNone/>
            </a:pPr>
            <a:r>
              <a:rPr lang="tr-TR" dirty="0" smtClean="0"/>
              <a:t>* </a:t>
            </a:r>
            <a:r>
              <a:rPr lang="tr-TR" dirty="0"/>
              <a:t>Lobiler,</a:t>
            </a:r>
          </a:p>
          <a:p>
            <a:pPr marL="0" indent="0">
              <a:buNone/>
            </a:pPr>
            <a:r>
              <a:rPr lang="tr-TR" dirty="0"/>
              <a:t>*</a:t>
            </a:r>
            <a:r>
              <a:rPr lang="tr-TR" dirty="0" smtClean="0"/>
              <a:t>Merdiven </a:t>
            </a:r>
            <a:r>
              <a:rPr lang="tr-TR" dirty="0"/>
              <a:t>başları,</a:t>
            </a:r>
          </a:p>
          <a:p>
            <a:pPr marL="0" indent="0">
              <a:buNone/>
            </a:pPr>
            <a:r>
              <a:rPr lang="tr-TR" dirty="0" smtClean="0"/>
              <a:t>* </a:t>
            </a:r>
            <a:r>
              <a:rPr lang="tr-TR" dirty="0"/>
              <a:t>Balkonlar,</a:t>
            </a:r>
          </a:p>
          <a:p>
            <a:pPr marL="0" indent="0">
              <a:buNone/>
            </a:pPr>
            <a:r>
              <a:rPr lang="tr-TR" dirty="0"/>
              <a:t>*</a:t>
            </a:r>
            <a:r>
              <a:rPr lang="tr-TR" dirty="0" smtClean="0"/>
              <a:t>Asma </a:t>
            </a:r>
            <a:r>
              <a:rPr lang="tr-TR" dirty="0"/>
              <a:t>katlar,</a:t>
            </a:r>
          </a:p>
          <a:p>
            <a:pPr marL="0" indent="0">
              <a:buNone/>
            </a:pPr>
            <a:r>
              <a:rPr lang="tr-TR" dirty="0"/>
              <a:t>*</a:t>
            </a:r>
            <a:r>
              <a:rPr lang="tr-TR" dirty="0" smtClean="0"/>
              <a:t>Banyo</a:t>
            </a:r>
            <a:r>
              <a:rPr lang="tr-TR" dirty="0"/>
              <a:t>,</a:t>
            </a:r>
          </a:p>
          <a:p>
            <a:pPr marL="0" indent="0">
              <a:buNone/>
            </a:pPr>
            <a:r>
              <a:rPr lang="tr-TR" dirty="0"/>
              <a:t>*</a:t>
            </a:r>
            <a:r>
              <a:rPr lang="tr-TR" dirty="0" smtClean="0"/>
              <a:t>Otelin </a:t>
            </a:r>
            <a:r>
              <a:rPr lang="tr-TR" dirty="0"/>
              <a:t>giriş kapısı vb.</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354086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252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70000" lnSpcReduction="20000"/>
          </a:bodyPr>
          <a:lstStyle/>
          <a:p>
            <a:pPr marL="0" indent="0">
              <a:buNone/>
            </a:pPr>
            <a:r>
              <a:rPr lang="tr-TR" sz="3300" dirty="0">
                <a:solidFill>
                  <a:srgbClr val="C00000"/>
                </a:solidFill>
              </a:rPr>
              <a:t>Alanlara Uygun Çiçek Düzenlemeleri</a:t>
            </a:r>
          </a:p>
          <a:p>
            <a:pPr marL="0" indent="0">
              <a:buNone/>
            </a:pPr>
            <a:r>
              <a:rPr lang="tr-TR" sz="3300" dirty="0"/>
              <a:t>Her alan için farklı çiçek düzenleme teknikleri kullanılmalıdır. Burada </a:t>
            </a:r>
            <a:r>
              <a:rPr lang="tr-TR" sz="3300" dirty="0" smtClean="0"/>
              <a:t>alanların kullanım </a:t>
            </a:r>
            <a:r>
              <a:rPr lang="tr-TR" sz="3300" dirty="0"/>
              <a:t>özelliği de göz önünde bulundurulmalıdır.</a:t>
            </a:r>
          </a:p>
          <a:p>
            <a:pPr marL="0" indent="0">
              <a:buNone/>
            </a:pPr>
            <a:r>
              <a:rPr lang="tr-TR" sz="3300" dirty="0"/>
              <a:t>Bazı alanlarda çiçek düzenleme teknikleri:</a:t>
            </a:r>
          </a:p>
          <a:p>
            <a:pPr marL="0" indent="0">
              <a:buNone/>
            </a:pPr>
            <a:r>
              <a:rPr lang="tr-TR" sz="3300" dirty="0"/>
              <a:t>*</a:t>
            </a:r>
            <a:r>
              <a:rPr lang="tr-TR" sz="3300" dirty="0" smtClean="0"/>
              <a:t>Yatak </a:t>
            </a:r>
            <a:r>
              <a:rPr lang="tr-TR" sz="3300" dirty="0"/>
              <a:t>odalarında çiçek düzenleme: Küçük, iç açıcı çiçek </a:t>
            </a:r>
            <a:r>
              <a:rPr lang="tr-TR" sz="3300" dirty="0" smtClean="0"/>
              <a:t>düzenlemeleri yapılmalıdır</a:t>
            </a:r>
            <a:r>
              <a:rPr lang="tr-TR" sz="3300" dirty="0"/>
              <a:t>. Örneğin; küçük bir vazoya yerleştirilmiş menekşe, yasemin vb.</a:t>
            </a:r>
          </a:p>
          <a:p>
            <a:pPr marL="0" indent="0">
              <a:buNone/>
            </a:pPr>
            <a:r>
              <a:rPr lang="tr-TR" sz="3300" dirty="0"/>
              <a:t>*</a:t>
            </a:r>
            <a:r>
              <a:rPr lang="tr-TR" sz="3300" dirty="0" smtClean="0"/>
              <a:t>Oturma </a:t>
            </a:r>
            <a:r>
              <a:rPr lang="tr-TR" sz="3300" dirty="0"/>
              <a:t>odalarında çiçek düzenleme: Yerleştirilmiş çiçek </a:t>
            </a:r>
            <a:r>
              <a:rPr lang="tr-TR" sz="3300" dirty="0" smtClean="0"/>
              <a:t>ortaya konulacaksa</a:t>
            </a:r>
            <a:r>
              <a:rPr lang="tr-TR" sz="3300" dirty="0"/>
              <a:t>, çiçekler iki yanlı yerleştirilmeli ama iki yanı </a:t>
            </a:r>
            <a:r>
              <a:rPr lang="tr-TR" sz="3300" dirty="0" smtClean="0"/>
              <a:t>bakışımlı olmamalıdır</a:t>
            </a:r>
            <a:r>
              <a:rPr lang="tr-TR" sz="3300" dirty="0"/>
              <a:t>. Odanın büyüklüğünü de göz önünde bulundurularak </a:t>
            </a:r>
            <a:r>
              <a:rPr lang="tr-TR" sz="3300" dirty="0" smtClean="0"/>
              <a:t>ölçü ayarlanmalıdır</a:t>
            </a:r>
            <a:r>
              <a:rPr lang="tr-TR" sz="3300" dirty="0"/>
              <a:t>. Küçük bir odaya büyük bir düzenleme yapılmamalıdır.</a:t>
            </a:r>
          </a:p>
          <a:p>
            <a:pPr marL="0" indent="0">
              <a:buNone/>
            </a:pPr>
            <a:r>
              <a:rPr lang="tr-TR" sz="3300" dirty="0"/>
              <a:t>*</a:t>
            </a:r>
            <a:r>
              <a:rPr lang="tr-TR" sz="3300" dirty="0" smtClean="0"/>
              <a:t>Yemek </a:t>
            </a:r>
            <a:r>
              <a:rPr lang="tr-TR" sz="3300" dirty="0"/>
              <a:t>odalarında çiçek düzenleme: Çiçekler yemek masasının ortasına ya </a:t>
            </a:r>
            <a:r>
              <a:rPr lang="tr-TR" sz="3300" dirty="0" smtClean="0"/>
              <a:t>da kenarına </a:t>
            </a:r>
            <a:r>
              <a:rPr lang="tr-TR" sz="3300" dirty="0"/>
              <a:t>konulur. Kullanılan kap ve çiçekler yemek takımına, masa </a:t>
            </a:r>
            <a:r>
              <a:rPr lang="tr-TR" sz="3300" dirty="0" smtClean="0"/>
              <a:t>örtüsüne uygun </a:t>
            </a:r>
            <a:r>
              <a:rPr lang="tr-TR" sz="3300" dirty="0"/>
              <a:t>olmalıdır. Masada oturan insanların birbirini görebilmeleri için </a:t>
            </a:r>
            <a:r>
              <a:rPr lang="tr-TR" sz="3300" dirty="0" smtClean="0"/>
              <a:t>çiçek düzeninin </a:t>
            </a:r>
            <a:r>
              <a:rPr lang="tr-TR" sz="3300" dirty="0"/>
              <a:t>yüksek olmamasına dikkat edilmelidir. Çiçekler kokusuz olmalı, </a:t>
            </a:r>
            <a:r>
              <a:rPr lang="tr-TR" sz="3300" dirty="0" smtClean="0"/>
              <a:t>her yandan </a:t>
            </a:r>
            <a:r>
              <a:rPr lang="tr-TR" sz="3300" dirty="0"/>
              <a:t>görünecek şekilde yerleştirilmelidir.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7783148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2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721499"/>
          </a:xfrm>
        </p:spPr>
        <p:txBody>
          <a:bodyPr>
            <a:normAutofit fontScale="92500" lnSpcReduction="20000"/>
          </a:bodyPr>
          <a:lstStyle/>
          <a:p>
            <a:pPr marL="0" indent="0">
              <a:buNone/>
            </a:pPr>
            <a:r>
              <a:rPr lang="tr-TR" dirty="0"/>
              <a:t>* Ziyafet masasına konulan çiçekler: Çok uzun vazolarda masanın çeşitli yerlerine yerleştirilirse, yemekte oturanların birbiri ile olan bağlantı ve görünüşünü keserek, gereksiz bir eşya durumuna düşebilir. Birbirini görmek isteyen kişiler çiçeği alıp göz hattından başka yere koyarak etkisiz hale getirir.</a:t>
            </a:r>
          </a:p>
          <a:p>
            <a:pPr marL="0" indent="0">
              <a:buNone/>
            </a:pPr>
            <a:r>
              <a:rPr lang="tr-TR" dirty="0"/>
              <a:t>Yemek masalarına konulan çiçekler, alçak veya yayvan vazo ve sepetlere kısa saplı olarak bol yeşil yapraklardan faydalanılarak birbirini tamamlayacak şekilde düzenlenir. Çiçek yerleştirmek için kullanılan kaplar düz renkte olmalı, fazla dikkat çekmemelidir. Çiçeğin rengi, yerleştirileceği yerin döşeme ve fon rengine uygun olmalıdır. İlk bakışta kap değil çiçek görülmelidir.</a:t>
            </a: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477491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823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55000" lnSpcReduction="20000"/>
          </a:bodyPr>
          <a:lstStyle/>
          <a:p>
            <a:pPr marL="0" indent="0">
              <a:buNone/>
            </a:pPr>
            <a:r>
              <a:rPr lang="tr-TR" dirty="0">
                <a:solidFill>
                  <a:srgbClr val="C00000"/>
                </a:solidFill>
              </a:rPr>
              <a:t>Çiçek Düzenleme Araçları ve </a:t>
            </a:r>
            <a:r>
              <a:rPr lang="tr-TR" dirty="0" smtClean="0">
                <a:solidFill>
                  <a:srgbClr val="C00000"/>
                </a:solidFill>
              </a:rPr>
              <a:t>Özellikleri</a:t>
            </a:r>
          </a:p>
          <a:p>
            <a:pPr marL="0" indent="0">
              <a:buNone/>
            </a:pPr>
            <a:r>
              <a:rPr lang="tr-TR" dirty="0">
                <a:solidFill>
                  <a:srgbClr val="C00000"/>
                </a:solidFill>
              </a:rPr>
              <a:t>Vazo</a:t>
            </a:r>
          </a:p>
          <a:p>
            <a:pPr marL="0" indent="0">
              <a:buNone/>
            </a:pPr>
            <a:r>
              <a:rPr lang="tr-TR" dirty="0"/>
              <a:t>Canlı veya cansız çiçekleri bir araya koymak için kullanılan farklı farklı büyüklükte</a:t>
            </a:r>
            <a:r>
              <a:rPr lang="tr-TR" dirty="0" smtClean="0"/>
              <a:t>, renkte</a:t>
            </a:r>
            <a:r>
              <a:rPr lang="tr-TR" dirty="0"/>
              <a:t>, ölçüde, şekilde, desende olan cam, porselen, metal, toprak, pirinç gibi </a:t>
            </a:r>
            <a:r>
              <a:rPr lang="tr-TR" dirty="0" smtClean="0"/>
              <a:t>malzemelerden yapılan kaplardır.</a:t>
            </a:r>
          </a:p>
          <a:p>
            <a:pPr marL="0" indent="0">
              <a:buNone/>
            </a:pPr>
            <a:r>
              <a:rPr lang="tr-TR" dirty="0">
                <a:solidFill>
                  <a:srgbClr val="C00000"/>
                </a:solidFill>
              </a:rPr>
              <a:t>Makas</a:t>
            </a:r>
          </a:p>
          <a:p>
            <a:pPr marL="0" indent="0">
              <a:buNone/>
            </a:pPr>
            <a:r>
              <a:rPr lang="tr-TR" dirty="0"/>
              <a:t>Keskin sivri uçları olan çiçeklerin saplarını ve yapraklarını kesmek ve düzeltmek </a:t>
            </a:r>
            <a:r>
              <a:rPr lang="tr-TR" dirty="0" smtClean="0"/>
              <a:t>için kullanılan </a:t>
            </a:r>
            <a:r>
              <a:rPr lang="tr-TR" dirty="0"/>
              <a:t>eğik ağızlı, yaylı özel bir makas türüdür. Ancak diğer makaslarda bu amaç </a:t>
            </a:r>
            <a:r>
              <a:rPr lang="tr-TR" dirty="0" smtClean="0"/>
              <a:t>için kullanılabilir.</a:t>
            </a:r>
          </a:p>
          <a:p>
            <a:pPr marL="0" indent="0">
              <a:buNone/>
            </a:pPr>
            <a:endParaRPr lang="tr-TR" dirty="0" smtClean="0">
              <a:solidFill>
                <a:srgbClr val="C00000"/>
              </a:solidFill>
            </a:endParaRPr>
          </a:p>
          <a:p>
            <a:pPr marL="0" indent="0">
              <a:buNone/>
            </a:pPr>
            <a:r>
              <a:rPr lang="tr-TR" dirty="0" smtClean="0">
                <a:solidFill>
                  <a:srgbClr val="C00000"/>
                </a:solidFill>
              </a:rPr>
              <a:t>Vazo </a:t>
            </a:r>
            <a:r>
              <a:rPr lang="tr-TR" dirty="0">
                <a:solidFill>
                  <a:srgbClr val="C00000"/>
                </a:solidFill>
              </a:rPr>
              <a:t>Destek </a:t>
            </a:r>
            <a:r>
              <a:rPr lang="tr-TR" dirty="0" smtClean="0">
                <a:solidFill>
                  <a:srgbClr val="C00000"/>
                </a:solidFill>
              </a:rPr>
              <a:t>Malzemeleri</a:t>
            </a:r>
          </a:p>
          <a:p>
            <a:pPr marL="0" indent="0">
              <a:buNone/>
            </a:pPr>
            <a:r>
              <a:rPr lang="tr-TR" dirty="0">
                <a:solidFill>
                  <a:srgbClr val="C00000"/>
                </a:solidFill>
              </a:rPr>
              <a:t>Strafor Köpük: </a:t>
            </a:r>
            <a:r>
              <a:rPr lang="tr-TR" dirty="0"/>
              <a:t>Çiçek kaplarının içine konulan yapay çiçekleri ve yapraklarını </a:t>
            </a:r>
            <a:r>
              <a:rPr lang="tr-TR" dirty="0" smtClean="0"/>
              <a:t>sabit olarak </a:t>
            </a:r>
            <a:r>
              <a:rPr lang="tr-TR" dirty="0"/>
              <a:t>tutan bir </a:t>
            </a:r>
            <a:r>
              <a:rPr lang="tr-TR" dirty="0" smtClean="0"/>
              <a:t>malzemedir.</a:t>
            </a:r>
          </a:p>
          <a:p>
            <a:pPr marL="0" indent="0">
              <a:buNone/>
            </a:pPr>
            <a:r>
              <a:rPr lang="tr-TR" dirty="0">
                <a:solidFill>
                  <a:srgbClr val="C00000"/>
                </a:solidFill>
              </a:rPr>
              <a:t>Teller:</a:t>
            </a:r>
            <a:r>
              <a:rPr lang="tr-TR" dirty="0"/>
              <a:t> Kareli kümes telleri veya özel hazırlanmış tellerdir. Bunlar, vazonun içine</a:t>
            </a:r>
          </a:p>
          <a:p>
            <a:pPr marL="0" indent="0">
              <a:buNone/>
            </a:pPr>
            <a:r>
              <a:rPr lang="tr-TR" dirty="0"/>
              <a:t>yerleştirilerek çiçeklerin istenilen düzeyde dik ve güzel durmasını sağlar. Bu teller </a:t>
            </a:r>
            <a:r>
              <a:rPr lang="tr-TR" dirty="0" smtClean="0"/>
              <a:t>özellikle büyük </a:t>
            </a:r>
            <a:r>
              <a:rPr lang="tr-TR" dirty="0"/>
              <a:t>boydaki doğal veya yapay çiçeklerin kap içinde dengede durması için kullanılır.</a:t>
            </a:r>
          </a:p>
          <a:p>
            <a:pPr marL="0" indent="0">
              <a:buNone/>
            </a:pPr>
            <a:r>
              <a:rPr lang="tr-TR" dirty="0">
                <a:solidFill>
                  <a:srgbClr val="C00000"/>
                </a:solidFill>
              </a:rPr>
              <a:t>Kil veya </a:t>
            </a:r>
            <a:r>
              <a:rPr lang="tr-TR" dirty="0" err="1">
                <a:solidFill>
                  <a:srgbClr val="C00000"/>
                </a:solidFill>
              </a:rPr>
              <a:t>Plastern</a:t>
            </a:r>
            <a:r>
              <a:rPr lang="tr-TR" dirty="0"/>
              <a:t>: </a:t>
            </a:r>
            <a:r>
              <a:rPr lang="tr-TR" dirty="0" err="1"/>
              <a:t>Pikflore</a:t>
            </a:r>
            <a:r>
              <a:rPr lang="tr-TR" dirty="0"/>
              <a:t> çiçek yerleştirme kabına çiçeği sabitleştirmek için</a:t>
            </a:r>
          </a:p>
          <a:p>
            <a:pPr marL="0" indent="0">
              <a:buNone/>
            </a:pPr>
            <a:r>
              <a:rPr lang="tr-TR" dirty="0"/>
              <a:t>kullanılır. Çatal dallar: derin ve ağzı geniş kaplara çiçek yerleştirmede kullanılır. Çatal</a:t>
            </a:r>
          </a:p>
          <a:p>
            <a:pPr marL="0" indent="0">
              <a:buNone/>
            </a:pPr>
            <a:r>
              <a:rPr lang="tr-TR" dirty="0"/>
              <a:t>dalların sağlanması çok kolaydır. Çiçek dallarına istenilen şekli vermek açısından çok</a:t>
            </a:r>
          </a:p>
          <a:p>
            <a:pPr marL="0" indent="0">
              <a:buNone/>
            </a:pPr>
            <a:r>
              <a:rPr lang="tr-TR" dirty="0"/>
              <a:t>kullanışlıdır.</a:t>
            </a:r>
          </a:p>
          <a:p>
            <a:pPr marL="0" indent="0">
              <a:buNone/>
            </a:pPr>
            <a:r>
              <a:rPr lang="tr-TR" dirty="0">
                <a:solidFill>
                  <a:srgbClr val="C00000"/>
                </a:solidFill>
              </a:rPr>
              <a:t>Çiçek Köpüğü</a:t>
            </a:r>
            <a:r>
              <a:rPr lang="tr-TR" dirty="0"/>
              <a:t>: Suyu emerek çiçeği uzun süre </a:t>
            </a:r>
            <a:r>
              <a:rPr lang="tr-TR" dirty="0" smtClean="0"/>
              <a:t>yaşatır </a:t>
            </a:r>
            <a:r>
              <a:rPr lang="tr-TR" dirty="0"/>
              <a:t>ve taze kalmasını sağlar.</a:t>
            </a:r>
          </a:p>
          <a:p>
            <a:pPr marL="0" indent="0">
              <a:buNone/>
            </a:pPr>
            <a:r>
              <a:rPr lang="tr-TR" dirty="0"/>
              <a:t>Temizlik işlerinde kullanılan köpüğün daha sert olanıdır.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522180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07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62500" lnSpcReduction="20000"/>
          </a:bodyPr>
          <a:lstStyle/>
          <a:p>
            <a:pPr marL="0" indent="0">
              <a:buNone/>
            </a:pPr>
            <a:r>
              <a:rPr lang="tr-TR" dirty="0">
                <a:solidFill>
                  <a:srgbClr val="C00000"/>
                </a:solidFill>
              </a:rPr>
              <a:t>Çiçek Bandı</a:t>
            </a:r>
          </a:p>
          <a:p>
            <a:pPr marL="0" indent="0">
              <a:buNone/>
            </a:pPr>
            <a:r>
              <a:rPr lang="tr-TR" dirty="0"/>
              <a:t>Çiçek bandı (kurdele) bir tarafı mat, diğer tarafı yapışkan bir madde ile kaplıdır. </a:t>
            </a:r>
            <a:r>
              <a:rPr lang="tr-TR" dirty="0" smtClean="0"/>
              <a:t>Yeşil renkte </a:t>
            </a:r>
            <a:r>
              <a:rPr lang="tr-TR" dirty="0"/>
              <a:t>olup her zaman için kolay bulunabilir. Çiçeklerin </a:t>
            </a:r>
            <a:r>
              <a:rPr lang="tr-TR" dirty="0" err="1"/>
              <a:t>pikflore</a:t>
            </a:r>
            <a:r>
              <a:rPr lang="tr-TR" dirty="0"/>
              <a:t> takmak veya ince </a:t>
            </a:r>
            <a:r>
              <a:rPr lang="tr-TR" dirty="0" smtClean="0"/>
              <a:t>çiçeklerin saplarını </a:t>
            </a:r>
            <a:r>
              <a:rPr lang="tr-TR" dirty="0"/>
              <a:t>kalınlaştırmak için ya da iki üç sapı bir araya getirerek bağlamada kullanılır</a:t>
            </a:r>
            <a:r>
              <a:rPr lang="tr-TR" dirty="0" smtClean="0"/>
              <a:t>.</a:t>
            </a:r>
          </a:p>
          <a:p>
            <a:pPr marL="0" indent="0">
              <a:buNone/>
            </a:pPr>
            <a:r>
              <a:rPr lang="tr-TR" dirty="0">
                <a:solidFill>
                  <a:srgbClr val="C00000"/>
                </a:solidFill>
              </a:rPr>
              <a:t>Çiçek Düzenleme Aracı (</a:t>
            </a:r>
            <a:r>
              <a:rPr lang="tr-TR" dirty="0" err="1">
                <a:solidFill>
                  <a:srgbClr val="C00000"/>
                </a:solidFill>
              </a:rPr>
              <a:t>Pikflör</a:t>
            </a:r>
            <a:r>
              <a:rPr lang="tr-TR" dirty="0">
                <a:solidFill>
                  <a:srgbClr val="C00000"/>
                </a:solidFill>
              </a:rPr>
              <a:t>)</a:t>
            </a:r>
          </a:p>
          <a:p>
            <a:pPr marL="0" indent="0">
              <a:buNone/>
            </a:pPr>
            <a:r>
              <a:rPr lang="tr-TR" dirty="0"/>
              <a:t>Plastik veya ağır metalden yapılmış kare veya yuvarlak plaka üzerine sık </a:t>
            </a:r>
            <a:r>
              <a:rPr lang="tr-TR" dirty="0" smtClean="0"/>
              <a:t>sık yerleştirilmiş </a:t>
            </a:r>
            <a:r>
              <a:rPr lang="tr-TR" dirty="0"/>
              <a:t>iğne şeklindeki çubuklardan yapılmıştır. Çiçek yetiştirmede temel araçtır</a:t>
            </a:r>
            <a:r>
              <a:rPr lang="tr-TR" dirty="0" smtClean="0"/>
              <a:t>. Bunlardan </a:t>
            </a:r>
            <a:r>
              <a:rPr lang="tr-TR" dirty="0"/>
              <a:t>en kullanışlı ve pratik olanı iğne uçlularıdır. Yerleştirmede </a:t>
            </a:r>
            <a:r>
              <a:rPr lang="tr-TR" dirty="0" smtClean="0"/>
              <a:t>dengeyi sağlayabilecek </a:t>
            </a:r>
            <a:r>
              <a:rPr lang="tr-TR" dirty="0"/>
              <a:t>kadar büyük ve ağır olmalıdır. </a:t>
            </a:r>
            <a:r>
              <a:rPr lang="tr-TR" dirty="0" err="1"/>
              <a:t>Pikflör</a:t>
            </a:r>
            <a:r>
              <a:rPr lang="tr-TR" dirty="0"/>
              <a:t> parçalı olabileceği gibi tek parçalı </a:t>
            </a:r>
            <a:r>
              <a:rPr lang="tr-TR" dirty="0" smtClean="0"/>
              <a:t>da olabilir</a:t>
            </a:r>
            <a:r>
              <a:rPr lang="tr-TR" dirty="0"/>
              <a:t>. </a:t>
            </a:r>
            <a:r>
              <a:rPr lang="tr-TR" dirty="0" err="1"/>
              <a:t>Pikflörün</a:t>
            </a:r>
            <a:r>
              <a:rPr lang="tr-TR" dirty="0"/>
              <a:t> büyüklüğü vazonun büyüklüğüyle orantılı, iğneleri sağlam, keskin </a:t>
            </a:r>
            <a:r>
              <a:rPr lang="tr-TR" dirty="0" smtClean="0"/>
              <a:t>ve paslanmaz </a:t>
            </a:r>
            <a:r>
              <a:rPr lang="tr-TR" dirty="0"/>
              <a:t>çelikten olmalıdır</a:t>
            </a:r>
            <a:r>
              <a:rPr lang="tr-TR" dirty="0" smtClean="0"/>
              <a:t>.</a:t>
            </a:r>
          </a:p>
          <a:p>
            <a:pPr marL="0" indent="0">
              <a:buNone/>
            </a:pPr>
            <a:r>
              <a:rPr lang="tr-TR" dirty="0">
                <a:solidFill>
                  <a:srgbClr val="C00000"/>
                </a:solidFill>
              </a:rPr>
              <a:t>Fon Malzemeleri</a:t>
            </a:r>
          </a:p>
          <a:p>
            <a:pPr marL="0" indent="0">
              <a:buNone/>
            </a:pPr>
            <a:r>
              <a:rPr lang="tr-TR" dirty="0"/>
              <a:t>Canlı veya cansız çiçekleri; vazo, sepet ve bunun gibi kaplar içinde, çiçeği daha </a:t>
            </a:r>
            <a:r>
              <a:rPr lang="tr-TR" dirty="0" smtClean="0"/>
              <a:t>çekici hale </a:t>
            </a:r>
            <a:r>
              <a:rPr lang="tr-TR" dirty="0"/>
              <a:t>getirmek amacıyla kullanılan malzemelerdir. Bu malzemeler; renkli kurdeleler, </a:t>
            </a:r>
            <a:r>
              <a:rPr lang="tr-TR" dirty="0" smtClean="0"/>
              <a:t>şeffaf desenli </a:t>
            </a:r>
            <a:r>
              <a:rPr lang="tr-TR" dirty="0"/>
              <a:t>ve desensiz jelâtinler, renkli düz ve kırışık (gramofon) kâğıtlar, renkli tüller ve </a:t>
            </a:r>
            <a:r>
              <a:rPr lang="tr-TR" dirty="0" smtClean="0"/>
              <a:t>bunun gibi </a:t>
            </a:r>
            <a:r>
              <a:rPr lang="tr-TR" dirty="0"/>
              <a:t>bütün araçlar fon malzemeleri olarak kullanılır. Yerine göre küçük bir kuş maketi, </a:t>
            </a:r>
            <a:r>
              <a:rPr lang="tr-TR" dirty="0" smtClean="0"/>
              <a:t>kedi köpek </a:t>
            </a:r>
            <a:r>
              <a:rPr lang="tr-TR" dirty="0"/>
              <a:t>gibi sevecen hayvanlar da bu amaçla </a:t>
            </a:r>
            <a:r>
              <a:rPr lang="tr-TR" dirty="0" smtClean="0"/>
              <a:t>kullanılabilir.</a:t>
            </a: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701055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17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62500" lnSpcReduction="20000"/>
          </a:bodyPr>
          <a:lstStyle/>
          <a:p>
            <a:pPr marL="0" indent="0">
              <a:buNone/>
            </a:pPr>
            <a:r>
              <a:rPr lang="tr-TR" dirty="0">
                <a:solidFill>
                  <a:srgbClr val="C00000"/>
                </a:solidFill>
              </a:rPr>
              <a:t>Canlı ve Yapay Çiçeklerin Düzenleme Teknikleri</a:t>
            </a:r>
          </a:p>
          <a:p>
            <a:pPr marL="0" indent="0">
              <a:buNone/>
            </a:pPr>
            <a:r>
              <a:rPr lang="tr-TR" dirty="0"/>
              <a:t>Bazı kişiler, özel yeteneklere sahiptirler. Bu yeteneklerini çiçek düzenlerken </a:t>
            </a:r>
            <a:r>
              <a:rPr lang="tr-TR" dirty="0" smtClean="0"/>
              <a:t>ortaya çıkarırlar</a:t>
            </a:r>
            <a:r>
              <a:rPr lang="tr-TR" dirty="0"/>
              <a:t>. Çiçek düzenlemek bir sanattır. Bu sanata yatkın olanlar, renklerle arası iyi </a:t>
            </a:r>
            <a:r>
              <a:rPr lang="tr-TR" dirty="0" smtClean="0"/>
              <a:t>olanlar daha </a:t>
            </a:r>
            <a:r>
              <a:rPr lang="tr-TR" dirty="0"/>
              <a:t>başarılı olacaklardır.</a:t>
            </a:r>
          </a:p>
          <a:p>
            <a:pPr marL="0" indent="0">
              <a:buNone/>
            </a:pPr>
            <a:r>
              <a:rPr lang="tr-TR" dirty="0"/>
              <a:t>Canlı ve yapay çiçeklerin düzenleme tekniklerinde üç temel unsur vardır. Bunlar</a:t>
            </a:r>
            <a:r>
              <a:rPr lang="tr-TR" dirty="0" smtClean="0"/>
              <a:t>: birlik</a:t>
            </a:r>
            <a:r>
              <a:rPr lang="tr-TR" dirty="0"/>
              <a:t>, ölçü ve ilgi merkezidir.</a:t>
            </a:r>
          </a:p>
          <a:p>
            <a:pPr marL="0" indent="0">
              <a:buNone/>
            </a:pPr>
            <a:r>
              <a:rPr lang="tr-TR" dirty="0" smtClean="0"/>
              <a:t>* </a:t>
            </a:r>
            <a:r>
              <a:rPr lang="tr-TR" b="1" dirty="0"/>
              <a:t>Birlik</a:t>
            </a:r>
            <a:r>
              <a:rPr lang="tr-TR" dirty="0"/>
              <a:t>: Kompozisyonu bütün olarak bir birlik oluşturması, ayrı ayrı </a:t>
            </a:r>
            <a:r>
              <a:rPr lang="tr-TR" dirty="0" smtClean="0"/>
              <a:t>kısımların bir </a:t>
            </a:r>
            <a:r>
              <a:rPr lang="tr-TR" dirty="0"/>
              <a:t>bütün olarak görünüm kazanmasıdır.</a:t>
            </a:r>
          </a:p>
          <a:p>
            <a:pPr marL="0" indent="0">
              <a:buNone/>
            </a:pPr>
            <a:r>
              <a:rPr lang="tr-TR" dirty="0" smtClean="0"/>
              <a:t>* </a:t>
            </a:r>
            <a:r>
              <a:rPr lang="tr-TR" b="1" dirty="0"/>
              <a:t>Ölçü</a:t>
            </a:r>
            <a:r>
              <a:rPr lang="tr-TR" dirty="0"/>
              <a:t>: Bütün kısımların birbirleri ile ölçü yönünden, ilgisinin oranıdır. </a:t>
            </a:r>
            <a:r>
              <a:rPr lang="tr-TR" dirty="0" smtClean="0"/>
              <a:t>Çiçek düzenlemede </a:t>
            </a:r>
            <a:r>
              <a:rPr lang="tr-TR" dirty="0"/>
              <a:t>çiçekler, yapraklar, kullanılan kap varsa aksesuarlar </a:t>
            </a:r>
            <a:r>
              <a:rPr lang="tr-TR" dirty="0" smtClean="0"/>
              <a:t>kullanıldığı yerle </a:t>
            </a:r>
            <a:r>
              <a:rPr lang="tr-TR" dirty="0"/>
              <a:t>orantılı olmalıdır. Genel olarak çiçek sapları uzun bir kapta </a:t>
            </a:r>
            <a:r>
              <a:rPr lang="tr-TR" dirty="0" smtClean="0"/>
              <a:t>kabın yüksekliğinin </a:t>
            </a:r>
            <a:r>
              <a:rPr lang="tr-TR" dirty="0"/>
              <a:t>bir iki katı; geniş bir kapta ise, genişliğinin bir buçuk katı </a:t>
            </a:r>
            <a:r>
              <a:rPr lang="tr-TR" dirty="0" smtClean="0"/>
              <a:t>olduğu zaman </a:t>
            </a:r>
            <a:r>
              <a:rPr lang="tr-TR" dirty="0"/>
              <a:t>daha iyi görünür.</a:t>
            </a:r>
          </a:p>
          <a:p>
            <a:pPr marL="0" indent="0">
              <a:buNone/>
            </a:pPr>
            <a:r>
              <a:rPr lang="tr-TR" dirty="0" smtClean="0"/>
              <a:t>* </a:t>
            </a:r>
            <a:r>
              <a:rPr lang="tr-TR" b="1" dirty="0"/>
              <a:t>İlgi Merkezi</a:t>
            </a:r>
            <a:r>
              <a:rPr lang="tr-TR" dirty="0"/>
              <a:t>: Bir kompozisyonun dikkat çeken ve ilgi toplayan kısmına </a:t>
            </a:r>
            <a:r>
              <a:rPr lang="tr-TR" dirty="0" smtClean="0"/>
              <a:t>ilgi merkezi </a:t>
            </a:r>
            <a:r>
              <a:rPr lang="tr-TR" dirty="0"/>
              <a:t>denir. Bunu muhakkak desenin ortasında olması gerekmez. Bu bir renk</a:t>
            </a:r>
            <a:r>
              <a:rPr lang="tr-TR" dirty="0" smtClean="0"/>
              <a:t>, özel </a:t>
            </a:r>
            <a:r>
              <a:rPr lang="tr-TR" dirty="0"/>
              <a:t>bir çiçek ya da eklenecek ilgi çekici bir gereç olabilir. Göz doğal </a:t>
            </a:r>
            <a:r>
              <a:rPr lang="tr-TR" dirty="0" smtClean="0"/>
              <a:t>olarak desenin </a:t>
            </a:r>
            <a:r>
              <a:rPr lang="tr-TR" dirty="0"/>
              <a:t>o noktasına takılır.</a:t>
            </a:r>
          </a:p>
          <a:p>
            <a:pPr marL="0" indent="0">
              <a:buNone/>
            </a:pPr>
            <a:r>
              <a:rPr lang="tr-TR" dirty="0" smtClean="0"/>
              <a:t>* </a:t>
            </a:r>
            <a:r>
              <a:rPr lang="tr-TR" b="1" dirty="0"/>
              <a:t>Oran</a:t>
            </a:r>
            <a:r>
              <a:rPr lang="tr-TR" dirty="0"/>
              <a:t>: Bütün kısımların birbiriyle ölçü yönünden ilişkileridir. </a:t>
            </a:r>
            <a:r>
              <a:rPr lang="tr-TR" dirty="0" smtClean="0"/>
              <a:t>Çiçek yerleştirmede </a:t>
            </a:r>
            <a:r>
              <a:rPr lang="tr-TR" dirty="0"/>
              <a:t>en önemli oran çiçeklerin kendi aralarında </a:t>
            </a:r>
            <a:r>
              <a:rPr lang="tr-TR" dirty="0" smtClean="0"/>
              <a:t>ahengi sağlamasıdır</a:t>
            </a:r>
            <a:r>
              <a:rPr lang="tr-TR" dirty="0"/>
              <a:t>. Çiçek kabı, yerleştirilen çiçekler doğru olarak seçilirse </a:t>
            </a:r>
            <a:r>
              <a:rPr lang="tr-TR" dirty="0" smtClean="0"/>
              <a:t>iş kolaylaşır</a:t>
            </a:r>
            <a:r>
              <a:rPr lang="tr-TR" dirty="0"/>
              <a:t>.</a:t>
            </a:r>
          </a:p>
          <a:p>
            <a:pPr marL="0" indent="0">
              <a:buNone/>
            </a:pPr>
            <a:r>
              <a:rPr lang="tr-TR" dirty="0" smtClean="0"/>
              <a:t>*</a:t>
            </a:r>
            <a:r>
              <a:rPr lang="tr-TR" b="1" dirty="0" smtClean="0"/>
              <a:t>Denge</a:t>
            </a:r>
            <a:r>
              <a:rPr lang="tr-TR" dirty="0"/>
              <a:t>: Çiçek yerleştirmede denge, kompozisyonun ayrı ayrı </a:t>
            </a:r>
            <a:r>
              <a:rPr lang="tr-TR" dirty="0" smtClean="0"/>
              <a:t>parçalarının ne </a:t>
            </a:r>
            <a:r>
              <a:rPr lang="tr-TR" dirty="0"/>
              <a:t>sağa ne de sola eğim göstermemesi ile sağlanır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985139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84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62500" lnSpcReduction="20000"/>
          </a:bodyPr>
          <a:lstStyle/>
          <a:p>
            <a:pPr marL="0" indent="0">
              <a:buNone/>
            </a:pPr>
            <a:r>
              <a:rPr lang="tr-TR" b="1" dirty="0"/>
              <a:t>Benzer (simetrik) Denge</a:t>
            </a:r>
            <a:r>
              <a:rPr lang="tr-TR" dirty="0"/>
              <a:t>: Merkezden itibaren iki yarım </a:t>
            </a:r>
            <a:r>
              <a:rPr lang="tr-TR" dirty="0" smtClean="0"/>
              <a:t>bölümün birbiriyle </a:t>
            </a:r>
            <a:r>
              <a:rPr lang="tr-TR" dirty="0"/>
              <a:t>aynı olmasıdır</a:t>
            </a:r>
            <a:r>
              <a:rPr lang="tr-TR" dirty="0" smtClean="0"/>
              <a:t>.</a:t>
            </a:r>
          </a:p>
          <a:p>
            <a:pPr marL="0" indent="0">
              <a:buNone/>
            </a:pPr>
            <a:r>
              <a:rPr lang="tr-TR" b="1" dirty="0"/>
              <a:t>Benzemez (asimetrik) Denge</a:t>
            </a:r>
            <a:r>
              <a:rPr lang="tr-TR" dirty="0"/>
              <a:t>: Merkezden itibaren iki yarım </a:t>
            </a:r>
            <a:r>
              <a:rPr lang="tr-TR" dirty="0" smtClean="0"/>
              <a:t>bölümün birbirinden </a:t>
            </a:r>
            <a:r>
              <a:rPr lang="tr-TR" dirty="0"/>
              <a:t>farklı </a:t>
            </a:r>
            <a:r>
              <a:rPr lang="tr-TR" dirty="0" smtClean="0"/>
              <a:t>olmasıdır.</a:t>
            </a:r>
          </a:p>
          <a:p>
            <a:pPr marL="0" indent="0">
              <a:buNone/>
            </a:pPr>
            <a:r>
              <a:rPr lang="tr-TR" b="1" dirty="0" smtClean="0"/>
              <a:t>Şekil </a:t>
            </a:r>
            <a:r>
              <a:rPr lang="tr-TR" b="1" dirty="0"/>
              <a:t>(Desen)</a:t>
            </a:r>
            <a:r>
              <a:rPr lang="tr-TR" dirty="0"/>
              <a:t>: Çiçeğin çiçekleri ya da yaprakları ilgi </a:t>
            </a:r>
            <a:r>
              <a:rPr lang="tr-TR" dirty="0" smtClean="0"/>
              <a:t>merkezine yerleştirme </a:t>
            </a:r>
            <a:r>
              <a:rPr lang="tr-TR" dirty="0"/>
              <a:t>şeklidir. Bu kısım, öteki gereçten ayrılırsa; derhal kuvvetli bir</a:t>
            </a:r>
          </a:p>
          <a:p>
            <a:pPr marL="0" indent="0">
              <a:buNone/>
            </a:pPr>
            <a:r>
              <a:rPr lang="tr-TR" dirty="0"/>
              <a:t>ilgi noktası oluşturur. Uzun kesilmiş yapraklar tek başlı </a:t>
            </a:r>
            <a:r>
              <a:rPr lang="tr-TR" dirty="0" smtClean="0"/>
              <a:t>çiçeklerle yerleştirilirse </a:t>
            </a:r>
            <a:r>
              <a:rPr lang="tr-TR" dirty="0"/>
              <a:t>ilgi çekici olur</a:t>
            </a:r>
            <a:r>
              <a:rPr lang="tr-TR" dirty="0" smtClean="0"/>
              <a:t>.</a:t>
            </a:r>
          </a:p>
          <a:p>
            <a:pPr marL="0" indent="0">
              <a:buNone/>
            </a:pPr>
            <a:r>
              <a:rPr lang="tr-TR" b="1" dirty="0"/>
              <a:t>Hat</a:t>
            </a:r>
            <a:r>
              <a:rPr lang="tr-TR" dirty="0"/>
              <a:t>: Bir dal, bir sap, çiçekler, tomurcuklar ya da yapraklar serisi, </a:t>
            </a:r>
            <a:r>
              <a:rPr lang="tr-TR" dirty="0" smtClean="0"/>
              <a:t>gözü ile </a:t>
            </a:r>
            <a:r>
              <a:rPr lang="tr-TR" dirty="0"/>
              <a:t>merkezine geçecek şekilde yerleştirilir. Genellikle bu noktada pek </a:t>
            </a:r>
            <a:r>
              <a:rPr lang="tr-TR" dirty="0" smtClean="0"/>
              <a:t>çok hat </a:t>
            </a:r>
            <a:r>
              <a:rPr lang="tr-TR" dirty="0"/>
              <a:t>bir araya gelir. Kimi zaman hilal ya da “s” şeklinde tek bir hat, </a:t>
            </a:r>
            <a:r>
              <a:rPr lang="tr-TR" dirty="0" smtClean="0"/>
              <a:t>aynı sonuca </a:t>
            </a:r>
            <a:r>
              <a:rPr lang="tr-TR" dirty="0"/>
              <a:t>varmak için kullanılır. Hatları beş şekilde inceleyebiliriz. Dik hat</a:t>
            </a:r>
            <a:r>
              <a:rPr lang="tr-TR" dirty="0" smtClean="0"/>
              <a:t>; yükseklik </a:t>
            </a:r>
            <a:r>
              <a:rPr lang="tr-TR" dirty="0"/>
              <a:t>anlatır. Hattın uzunluğu kararlaştırılırken, vazoya göre </a:t>
            </a:r>
            <a:r>
              <a:rPr lang="tr-TR" dirty="0" smtClean="0"/>
              <a:t>oranı göz </a:t>
            </a:r>
            <a:r>
              <a:rPr lang="tr-TR" dirty="0"/>
              <a:t>önünde bulundurulmalıdır. Yatay hat; sükûnet ve barışı ifade eder</a:t>
            </a:r>
            <a:r>
              <a:rPr lang="tr-TR" dirty="0" smtClean="0"/>
              <a:t>. Çapraz </a:t>
            </a:r>
            <a:r>
              <a:rPr lang="tr-TR" dirty="0"/>
              <a:t>hat; hareket anlatır. Sarsıntılıdır. Zevkli bir hat sayılmaz. Eğri hat</a:t>
            </a:r>
            <a:r>
              <a:rPr lang="tr-TR" dirty="0" smtClean="0"/>
              <a:t>; meydana </a:t>
            </a:r>
            <a:r>
              <a:rPr lang="tr-TR" dirty="0"/>
              <a:t>getirdiği eğri ile uyum anlatır. Nezaket kuvvet ve büyük </a:t>
            </a:r>
            <a:r>
              <a:rPr lang="tr-TR" dirty="0" smtClean="0"/>
              <a:t>bir kudretin </a:t>
            </a:r>
            <a:r>
              <a:rPr lang="tr-TR" dirty="0"/>
              <a:t>sembolüdür. Zikzak hat; asabiyeti anlatır. Zevkli bir </a:t>
            </a:r>
            <a:r>
              <a:rPr lang="tr-TR" dirty="0" smtClean="0"/>
              <a:t>hat sayılmaz</a:t>
            </a:r>
            <a:r>
              <a:rPr lang="tr-TR" dirty="0"/>
              <a:t>.</a:t>
            </a:r>
          </a:p>
          <a:p>
            <a:pPr marL="0" indent="0">
              <a:buNone/>
            </a:pPr>
            <a:r>
              <a:rPr lang="tr-TR" b="1" dirty="0" smtClean="0"/>
              <a:t>Yapı </a:t>
            </a:r>
            <a:r>
              <a:rPr lang="tr-TR" b="1" dirty="0"/>
              <a:t>Uyumu</a:t>
            </a:r>
            <a:r>
              <a:rPr lang="tr-TR" dirty="0"/>
              <a:t>: Çoğu kez yapı yönünden karşıt olan çiçekleri kullanmayı</a:t>
            </a:r>
          </a:p>
          <a:p>
            <a:pPr marL="0" indent="0">
              <a:buNone/>
            </a:pPr>
            <a:r>
              <a:rPr lang="tr-TR" dirty="0"/>
              <a:t>gerektirir. Yumuşak, tüylü, taç yapraklı çiçeklerle, parlak ve düzgün yeşil</a:t>
            </a:r>
          </a:p>
          <a:p>
            <a:pPr marL="0" indent="0">
              <a:buNone/>
            </a:pPr>
            <a:r>
              <a:rPr lang="tr-TR" dirty="0"/>
              <a:t>yapraklar kullanılmalıdır.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8835275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872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Autofit/>
          </a:bodyPr>
          <a:lstStyle/>
          <a:p>
            <a:pPr marL="0" indent="0">
              <a:buNone/>
            </a:pPr>
            <a:r>
              <a:rPr lang="tr-TR" sz="1600" b="1" dirty="0"/>
              <a:t>Renk Uyumu</a:t>
            </a:r>
            <a:r>
              <a:rPr lang="tr-TR" sz="1600" dirty="0"/>
              <a:t>: İki veya daha fazla rengin bir amaca göre yan </a:t>
            </a:r>
            <a:r>
              <a:rPr lang="tr-TR" sz="1600" dirty="0" smtClean="0"/>
              <a:t>yana getirilmesine </a:t>
            </a:r>
            <a:r>
              <a:rPr lang="tr-TR" sz="1600" dirty="0"/>
              <a:t>uyum yani armoni denir. Renk uyumunu sağlayabilmek </a:t>
            </a:r>
            <a:r>
              <a:rPr lang="tr-TR" sz="1600" dirty="0" smtClean="0"/>
              <a:t>için yerleştirilecek </a:t>
            </a:r>
            <a:r>
              <a:rPr lang="tr-TR" sz="1600" dirty="0"/>
              <a:t>çiçeklerde; açık ve soluk renkleri dış hatlara, koyu </a:t>
            </a:r>
            <a:r>
              <a:rPr lang="tr-TR" sz="1600" dirty="0" smtClean="0"/>
              <a:t>ve parlak </a:t>
            </a:r>
            <a:r>
              <a:rPr lang="tr-TR" sz="1600" dirty="0"/>
              <a:t>renkli çiçekler orta ve aşağı kısımlara yerleştirilmelidir. </a:t>
            </a:r>
            <a:r>
              <a:rPr lang="tr-TR" sz="1600" dirty="0" smtClean="0"/>
              <a:t>Yeşil yapraklar</a:t>
            </a:r>
            <a:r>
              <a:rPr lang="tr-TR" sz="1600" dirty="0"/>
              <a:t>, bazen farklı çiçek renklerini birbirinden ayırmak </a:t>
            </a:r>
            <a:r>
              <a:rPr lang="tr-TR" sz="1600" dirty="0" smtClean="0"/>
              <a:t>için kullanılır</a:t>
            </a:r>
            <a:r>
              <a:rPr lang="tr-TR" sz="1600" dirty="0"/>
              <a:t>. Renk uyumunda yerleştirilecek çiçeğin rengi ile </a:t>
            </a:r>
            <a:r>
              <a:rPr lang="tr-TR" sz="1600" dirty="0" smtClean="0"/>
              <a:t>yerleştirileceği fondaki </a:t>
            </a:r>
            <a:r>
              <a:rPr lang="tr-TR" sz="1600" dirty="0"/>
              <a:t>renk yapacağı kontrast bakımından önemlidir. Aynı renkte </a:t>
            </a:r>
            <a:r>
              <a:rPr lang="tr-TR" sz="1600" dirty="0" smtClean="0"/>
              <a:t>bir grup </a:t>
            </a:r>
            <a:r>
              <a:rPr lang="tr-TR" sz="1600" dirty="0"/>
              <a:t>çiçek, ayrı renk bir grup çiçeğe göre daha çekici </a:t>
            </a:r>
            <a:r>
              <a:rPr lang="tr-TR" sz="1600" dirty="0" smtClean="0"/>
              <a:t>olur.</a:t>
            </a:r>
            <a:endParaRPr lang="tr-TR" sz="1600" dirty="0"/>
          </a:p>
          <a:p>
            <a:pPr marL="0" indent="0">
              <a:buNone/>
            </a:pPr>
            <a:endParaRPr lang="tr-TR" sz="1600" b="1" dirty="0" smtClean="0"/>
          </a:p>
          <a:p>
            <a:pPr marL="0" indent="0">
              <a:buNone/>
            </a:pPr>
            <a:r>
              <a:rPr lang="tr-TR" sz="1600" b="1" dirty="0" smtClean="0"/>
              <a:t>Vurgu </a:t>
            </a:r>
            <a:r>
              <a:rPr lang="tr-TR" sz="1600" b="1" dirty="0"/>
              <a:t>Noktası</a:t>
            </a:r>
            <a:r>
              <a:rPr lang="tr-TR" sz="1600" dirty="0"/>
              <a:t>: Çiçek yerleştirmede vurgu noktası, desenin ilgi </a:t>
            </a:r>
            <a:r>
              <a:rPr lang="tr-TR" sz="1600" dirty="0" smtClean="0"/>
              <a:t>toplayan hatlarıdır</a:t>
            </a:r>
            <a:r>
              <a:rPr lang="tr-TR" sz="1600" dirty="0"/>
              <a:t>. Bunun mutlaka desenin ortasında olması her zaman gerekmez</a:t>
            </a:r>
            <a:r>
              <a:rPr lang="tr-TR" sz="1600" dirty="0" smtClean="0"/>
              <a:t>. Bu </a:t>
            </a:r>
            <a:r>
              <a:rPr lang="tr-TR" sz="1600" dirty="0"/>
              <a:t>renk veya özel bir çiçek eklenerek ilgi çekici bir materyal de olabilir</a:t>
            </a:r>
            <a:r>
              <a:rPr lang="tr-TR" sz="1600" dirty="0" smtClean="0"/>
              <a:t>. Bu </a:t>
            </a:r>
            <a:r>
              <a:rPr lang="tr-TR" sz="1600" dirty="0"/>
              <a:t>şekilde göz kendiliğinden desenin o noktasına takılır.</a:t>
            </a:r>
          </a:p>
          <a:p>
            <a:pPr marL="0" indent="0">
              <a:buNone/>
            </a:pPr>
            <a:r>
              <a:rPr lang="tr-TR" sz="1600" b="1" dirty="0" smtClean="0"/>
              <a:t> </a:t>
            </a:r>
          </a:p>
          <a:p>
            <a:pPr marL="0" indent="0">
              <a:buNone/>
            </a:pPr>
            <a:r>
              <a:rPr lang="tr-TR" sz="1600" b="1" dirty="0" smtClean="0"/>
              <a:t>Genel </a:t>
            </a:r>
            <a:r>
              <a:rPr lang="tr-TR" sz="1600" b="1" dirty="0"/>
              <a:t>Uyum</a:t>
            </a:r>
            <a:r>
              <a:rPr lang="tr-TR" sz="1600" dirty="0"/>
              <a:t>: Yerleştirilen çiçekte oran, desendeki denge, şekil, yapı </a:t>
            </a:r>
            <a:r>
              <a:rPr lang="tr-TR" sz="1600" dirty="0" smtClean="0"/>
              <a:t>ve renk </a:t>
            </a:r>
            <a:r>
              <a:rPr lang="tr-TR" sz="1600" dirty="0"/>
              <a:t>uyumu, yerleştirildiği vazo ve kullanıldığı yere göre, </a:t>
            </a:r>
            <a:r>
              <a:rPr lang="tr-TR" sz="1600" dirty="0" smtClean="0"/>
              <a:t>uygunluğu bakımından </a:t>
            </a:r>
            <a:r>
              <a:rPr lang="tr-TR" sz="1600" dirty="0"/>
              <a:t>uyumu ve ahengidir</a:t>
            </a:r>
            <a:r>
              <a:rPr lang="tr-TR" sz="1600" dirty="0" smtClean="0"/>
              <a:t>.</a:t>
            </a:r>
          </a:p>
          <a:p>
            <a:pPr marL="0" indent="0">
              <a:buNone/>
            </a:pPr>
            <a:endParaRPr lang="tr-TR" sz="1600" dirty="0"/>
          </a:p>
          <a:p>
            <a:pPr marL="0" indent="0">
              <a:buNone/>
            </a:pPr>
            <a:r>
              <a:rPr lang="tr-TR" sz="1600" b="1" dirty="0"/>
              <a:t>Zıtlık: </a:t>
            </a:r>
            <a:r>
              <a:rPr lang="tr-TR" sz="1600" dirty="0"/>
              <a:t>İlgi noktası yaratmanın en kolay yolu, merkez ile çevresi </a:t>
            </a:r>
            <a:r>
              <a:rPr lang="tr-TR" sz="1600" dirty="0" smtClean="0"/>
              <a:t>arasında zıtlık oluşturmaktır.</a:t>
            </a:r>
          </a:p>
          <a:p>
            <a:pPr marL="0" indent="0">
              <a:buNone/>
            </a:pPr>
            <a:endParaRPr lang="tr-TR" sz="1600" b="1" dirty="0" smtClean="0"/>
          </a:p>
          <a:p>
            <a:pPr marL="0" indent="0">
              <a:buNone/>
            </a:pPr>
            <a:r>
              <a:rPr lang="tr-TR" sz="1600" b="1" dirty="0" smtClean="0"/>
              <a:t>Renk</a:t>
            </a:r>
            <a:r>
              <a:rPr lang="tr-TR" sz="1600" b="1" dirty="0"/>
              <a:t>: </a:t>
            </a:r>
            <a:r>
              <a:rPr lang="tr-TR" sz="1600" dirty="0"/>
              <a:t>Çiçek düzenleme sanatında ilgi merkezi yaratmak için kullanılan yolların en etkilisi renktir. Renk, izleyen kişi üzerindeki şekil, </a:t>
            </a:r>
            <a:r>
              <a:rPr lang="tr-TR" sz="1600" dirty="0" smtClean="0"/>
              <a:t>büyüklük ve </a:t>
            </a:r>
            <a:r>
              <a:rPr lang="tr-TR" sz="1600" dirty="0"/>
              <a:t>çizgi etkilerini çoğaltır.</a:t>
            </a:r>
          </a:p>
          <a:p>
            <a:pPr marL="0" indent="0">
              <a:buNone/>
            </a:pPr>
            <a:endParaRPr lang="tr-TR" sz="1600" dirty="0" smtClean="0"/>
          </a:p>
          <a:p>
            <a:pPr marL="0" indent="0">
              <a:buNone/>
            </a:pPr>
            <a:r>
              <a:rPr lang="tr-TR" sz="1600" b="1" dirty="0" err="1" smtClean="0"/>
              <a:t>Ritm</a:t>
            </a:r>
            <a:r>
              <a:rPr lang="tr-TR" sz="1600" b="1" dirty="0"/>
              <a:t>:</a:t>
            </a:r>
            <a:r>
              <a:rPr lang="tr-TR" sz="1600" dirty="0"/>
              <a:t> Çiçek düzenlemede </a:t>
            </a:r>
            <a:r>
              <a:rPr lang="tr-TR" sz="1600" dirty="0" err="1"/>
              <a:t>ritm</a:t>
            </a:r>
            <a:r>
              <a:rPr lang="tr-TR" sz="1600" dirty="0"/>
              <a:t>, dondurulmuş hareket olarak ifade edilebilir. </a:t>
            </a:r>
            <a:r>
              <a:rPr lang="tr-TR" sz="1600" dirty="0" smtClean="0"/>
              <a:t> </a:t>
            </a:r>
            <a:r>
              <a:rPr lang="tr-TR" sz="1600" dirty="0" err="1" smtClean="0"/>
              <a:t>Ritm</a:t>
            </a:r>
            <a:r>
              <a:rPr lang="tr-TR" sz="1600" dirty="0"/>
              <a:t>, hat ve ilgi merkezi öylesine </a:t>
            </a:r>
            <a:r>
              <a:rPr lang="tr-TR" sz="1600" dirty="0" smtClean="0"/>
              <a:t>birleştirilmelidir ki bakan kimseler </a:t>
            </a:r>
            <a:r>
              <a:rPr lang="tr-TR" sz="1600" dirty="0"/>
              <a:t>baktığı şeyler, hareketsiz durduğu halde bir hareket duygusu uyandırsın.</a:t>
            </a:r>
          </a:p>
          <a:p>
            <a:pPr marL="0" indent="0">
              <a:buNone/>
            </a:pPr>
            <a:endParaRPr lang="tr-TR" sz="160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497083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6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326370"/>
            <a:ext cx="8229600" cy="6552728"/>
          </a:xfrm>
        </p:spPr>
        <p:txBody>
          <a:bodyPr>
            <a:normAutofit fontScale="47500" lnSpcReduction="20000"/>
          </a:bodyPr>
          <a:lstStyle/>
          <a:p>
            <a:pPr marL="0" indent="0">
              <a:buNone/>
            </a:pPr>
            <a:r>
              <a:rPr lang="tr-TR" dirty="0" smtClean="0"/>
              <a:t>	</a:t>
            </a:r>
            <a:r>
              <a:rPr lang="tr-TR" sz="3400" dirty="0" smtClean="0"/>
              <a:t>Çiçek </a:t>
            </a:r>
            <a:r>
              <a:rPr lang="tr-TR" sz="3400" dirty="0"/>
              <a:t>düzenlemede önemli olan kişinin, yaptığı bu güzel işe kendi zevkini, tarzını</a:t>
            </a:r>
            <a:r>
              <a:rPr lang="tr-TR" sz="3400" dirty="0" smtClean="0"/>
              <a:t>, hayal </a:t>
            </a:r>
            <a:r>
              <a:rPr lang="tr-TR" sz="3400" dirty="0"/>
              <a:t>gücünü ve kendi renklerini katmasıdır. Çiçeklerin vazo veya sepetlere </a:t>
            </a:r>
            <a:r>
              <a:rPr lang="tr-TR" sz="3400" dirty="0" smtClean="0"/>
              <a:t>konuluşunda farklı </a:t>
            </a:r>
            <a:r>
              <a:rPr lang="tr-TR" sz="3400" dirty="0"/>
              <a:t>teknikler uygulanabilir. Arzu edilen çiçeklerin tesadüfen, rasgele konulmuş </a:t>
            </a:r>
            <a:r>
              <a:rPr lang="tr-TR" sz="3400" dirty="0" smtClean="0"/>
              <a:t>gibi durmasıdır.</a:t>
            </a:r>
          </a:p>
          <a:p>
            <a:pPr marL="0" indent="0">
              <a:buNone/>
            </a:pPr>
            <a:endParaRPr lang="tr-TR" sz="3400" dirty="0"/>
          </a:p>
          <a:p>
            <a:pPr marL="0" indent="0">
              <a:buNone/>
            </a:pPr>
            <a:r>
              <a:rPr lang="tr-TR" sz="3400" dirty="0" smtClean="0">
                <a:solidFill>
                  <a:srgbClr val="C00000"/>
                </a:solidFill>
              </a:rPr>
              <a:t>Bazı Çiçekler</a:t>
            </a:r>
          </a:p>
          <a:p>
            <a:pPr marL="0" indent="0">
              <a:buNone/>
            </a:pPr>
            <a:r>
              <a:rPr lang="tr-TR" sz="3400" dirty="0" smtClean="0">
                <a:solidFill>
                  <a:srgbClr val="C00000"/>
                </a:solidFill>
              </a:rPr>
              <a:t>*Kadın saçı</a:t>
            </a:r>
          </a:p>
          <a:p>
            <a:pPr marL="0" indent="0">
              <a:buNone/>
            </a:pPr>
            <a:r>
              <a:rPr lang="tr-TR" sz="3400" dirty="0" smtClean="0">
                <a:solidFill>
                  <a:srgbClr val="C00000"/>
                </a:solidFill>
              </a:rPr>
              <a:t>*</a:t>
            </a:r>
            <a:r>
              <a:rPr lang="tr-TR" sz="3400" dirty="0" err="1" smtClean="0">
                <a:solidFill>
                  <a:srgbClr val="C00000"/>
                </a:solidFill>
              </a:rPr>
              <a:t>Eşmeya</a:t>
            </a:r>
            <a:endParaRPr lang="tr-TR" sz="3400" dirty="0" smtClean="0">
              <a:solidFill>
                <a:srgbClr val="C00000"/>
              </a:solidFill>
            </a:endParaRPr>
          </a:p>
          <a:p>
            <a:pPr marL="0" indent="0">
              <a:buNone/>
            </a:pPr>
            <a:r>
              <a:rPr lang="tr-TR" sz="3400" dirty="0" smtClean="0">
                <a:solidFill>
                  <a:srgbClr val="C00000"/>
                </a:solidFill>
              </a:rPr>
              <a:t>*</a:t>
            </a:r>
            <a:r>
              <a:rPr lang="tr-TR" sz="3400" dirty="0" err="1" smtClean="0">
                <a:solidFill>
                  <a:srgbClr val="C00000"/>
                </a:solidFill>
              </a:rPr>
              <a:t>Aglonema</a:t>
            </a:r>
            <a:endParaRPr lang="tr-TR" sz="3400" dirty="0" smtClean="0">
              <a:solidFill>
                <a:srgbClr val="C00000"/>
              </a:solidFill>
            </a:endParaRPr>
          </a:p>
          <a:p>
            <a:pPr marL="0" indent="0">
              <a:buNone/>
            </a:pPr>
            <a:r>
              <a:rPr lang="tr-TR" sz="3400" dirty="0" smtClean="0">
                <a:solidFill>
                  <a:srgbClr val="C00000"/>
                </a:solidFill>
              </a:rPr>
              <a:t>*Ananas</a:t>
            </a:r>
          </a:p>
          <a:p>
            <a:pPr marL="0" indent="0">
              <a:buNone/>
            </a:pPr>
            <a:r>
              <a:rPr lang="tr-TR" sz="3400" dirty="0" smtClean="0">
                <a:solidFill>
                  <a:srgbClr val="C00000"/>
                </a:solidFill>
              </a:rPr>
              <a:t>*Flamingo</a:t>
            </a:r>
          </a:p>
          <a:p>
            <a:pPr marL="0" indent="0">
              <a:buNone/>
            </a:pPr>
            <a:r>
              <a:rPr lang="tr-TR" sz="3400" dirty="0" smtClean="0">
                <a:solidFill>
                  <a:srgbClr val="C00000"/>
                </a:solidFill>
              </a:rPr>
              <a:t>*Açelya</a:t>
            </a:r>
          </a:p>
          <a:p>
            <a:pPr marL="0" indent="0">
              <a:buNone/>
            </a:pPr>
            <a:r>
              <a:rPr lang="tr-TR" sz="3400" dirty="0" smtClean="0">
                <a:solidFill>
                  <a:srgbClr val="C00000"/>
                </a:solidFill>
              </a:rPr>
              <a:t>*Begonya</a:t>
            </a:r>
          </a:p>
          <a:p>
            <a:pPr marL="0" indent="0">
              <a:buNone/>
            </a:pPr>
            <a:r>
              <a:rPr lang="tr-TR" sz="3400" dirty="0" smtClean="0">
                <a:solidFill>
                  <a:srgbClr val="C00000"/>
                </a:solidFill>
              </a:rPr>
              <a:t>*</a:t>
            </a:r>
            <a:r>
              <a:rPr lang="tr-TR" sz="3400" dirty="0" err="1" smtClean="0">
                <a:solidFill>
                  <a:srgbClr val="C00000"/>
                </a:solidFill>
              </a:rPr>
              <a:t>Sıkleman</a:t>
            </a:r>
            <a:endParaRPr lang="tr-TR" sz="3400" dirty="0" smtClean="0">
              <a:solidFill>
                <a:srgbClr val="C00000"/>
              </a:solidFill>
            </a:endParaRPr>
          </a:p>
          <a:p>
            <a:pPr marL="0" indent="0">
              <a:buNone/>
            </a:pPr>
            <a:r>
              <a:rPr lang="tr-TR" sz="3400" dirty="0" smtClean="0">
                <a:solidFill>
                  <a:srgbClr val="C00000"/>
                </a:solidFill>
              </a:rPr>
              <a:t>*Difenbahya</a:t>
            </a:r>
          </a:p>
          <a:p>
            <a:pPr marL="0" indent="0">
              <a:buNone/>
            </a:pPr>
            <a:r>
              <a:rPr lang="tr-TR" sz="3400" dirty="0" smtClean="0">
                <a:solidFill>
                  <a:srgbClr val="C00000"/>
                </a:solidFill>
              </a:rPr>
              <a:t>*Atatürk çiçeği</a:t>
            </a:r>
          </a:p>
          <a:p>
            <a:pPr marL="0" indent="0">
              <a:buNone/>
            </a:pPr>
            <a:r>
              <a:rPr lang="tr-TR" sz="3400" dirty="0" smtClean="0">
                <a:solidFill>
                  <a:srgbClr val="C00000"/>
                </a:solidFill>
              </a:rPr>
              <a:t>*Arap saçı</a:t>
            </a:r>
          </a:p>
          <a:p>
            <a:pPr marL="0" indent="0">
              <a:buNone/>
            </a:pPr>
            <a:r>
              <a:rPr lang="tr-TR" sz="3400" dirty="0" smtClean="0">
                <a:solidFill>
                  <a:srgbClr val="C00000"/>
                </a:solidFill>
              </a:rPr>
              <a:t>*Aşk merdiveni</a:t>
            </a:r>
          </a:p>
          <a:p>
            <a:pPr marL="0" indent="0">
              <a:buNone/>
            </a:pPr>
            <a:r>
              <a:rPr lang="tr-TR" sz="3400" dirty="0" smtClean="0">
                <a:solidFill>
                  <a:srgbClr val="C00000"/>
                </a:solidFill>
              </a:rPr>
              <a:t>*Maranta</a:t>
            </a:r>
          </a:p>
          <a:p>
            <a:pPr marL="0" indent="0">
              <a:buNone/>
            </a:pPr>
            <a:r>
              <a:rPr lang="tr-TR" sz="3400" dirty="0" smtClean="0">
                <a:solidFill>
                  <a:srgbClr val="C00000"/>
                </a:solidFill>
              </a:rPr>
              <a:t>*Deve tabanı</a:t>
            </a:r>
          </a:p>
          <a:p>
            <a:pPr marL="0" indent="0">
              <a:buNone/>
            </a:pPr>
            <a:r>
              <a:rPr lang="tr-TR" sz="3400" dirty="0" smtClean="0">
                <a:solidFill>
                  <a:srgbClr val="C00000"/>
                </a:solidFill>
              </a:rPr>
              <a:t>*Kar yağdı</a:t>
            </a:r>
          </a:p>
          <a:p>
            <a:pPr marL="0" indent="0">
              <a:buNone/>
            </a:pPr>
            <a:r>
              <a:rPr lang="tr-TR" sz="3400" dirty="0" smtClean="0">
                <a:solidFill>
                  <a:srgbClr val="C00000"/>
                </a:solidFill>
              </a:rPr>
              <a:t>*Afrika menekşesi</a:t>
            </a:r>
          </a:p>
          <a:p>
            <a:pPr marL="0" indent="0">
              <a:buNone/>
            </a:pPr>
            <a:r>
              <a:rPr lang="tr-TR" sz="3400" dirty="0" smtClean="0">
                <a:solidFill>
                  <a:srgbClr val="C00000"/>
                </a:solidFill>
              </a:rPr>
              <a:t>*Paşa kılıcı</a:t>
            </a:r>
          </a:p>
          <a:p>
            <a:pPr marL="0" indent="0">
              <a:buNone/>
            </a:pPr>
            <a:r>
              <a:rPr lang="tr-TR" sz="3400" dirty="0" smtClean="0">
                <a:solidFill>
                  <a:srgbClr val="C00000"/>
                </a:solidFill>
              </a:rPr>
              <a:t>*</a:t>
            </a:r>
            <a:r>
              <a:rPr lang="tr-TR" sz="3400" dirty="0" err="1" smtClean="0">
                <a:solidFill>
                  <a:srgbClr val="C00000"/>
                </a:solidFill>
              </a:rPr>
              <a:t>Yukka</a:t>
            </a:r>
            <a:endParaRPr lang="tr-TR" sz="3400" dirty="0" smtClean="0">
              <a:solidFill>
                <a:srgbClr val="C00000"/>
              </a:solidFill>
            </a:endParaRPr>
          </a:p>
          <a:p>
            <a:pPr marL="0" indent="0">
              <a:buNone/>
            </a:pPr>
            <a:r>
              <a:rPr lang="tr-TR" sz="3400" dirty="0" smtClean="0">
                <a:solidFill>
                  <a:srgbClr val="C00000"/>
                </a:solidFill>
              </a:rPr>
              <a:t>*Beyaz yelken</a:t>
            </a:r>
          </a:p>
          <a:p>
            <a:pPr marL="0" indent="0">
              <a:buNone/>
            </a:pPr>
            <a:r>
              <a:rPr lang="tr-TR" sz="3400" dirty="0" smtClean="0">
                <a:solidFill>
                  <a:srgbClr val="C00000"/>
                </a:solidFill>
              </a:rPr>
              <a:t>*Top kaktüs</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444242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82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TotalTime>
  <Words>2517</Words>
  <Application>Microsoft Office PowerPoint</Application>
  <PresentationFormat>Ekran Gösterisi (4:3)</PresentationFormat>
  <Paragraphs>298</Paragraphs>
  <Slides>33</Slides>
  <Notes>0</Notes>
  <HiddenSlides>0</HiddenSlides>
  <MMClips>33</MMClips>
  <ScaleCrop>false</ScaleCrop>
  <HeadingPairs>
    <vt:vector size="4" baseType="variant">
      <vt:variant>
        <vt:lpstr>Tema</vt:lpstr>
      </vt:variant>
      <vt:variant>
        <vt:i4>1</vt:i4>
      </vt:variant>
      <vt:variant>
        <vt:lpstr>Slayt Başlıkları</vt:lpstr>
      </vt:variant>
      <vt:variant>
        <vt:i4>33</vt:i4>
      </vt:variant>
    </vt:vector>
  </HeadingPairs>
  <TitlesOfParts>
    <vt:vector size="34"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34</cp:revision>
  <dcterms:created xsi:type="dcterms:W3CDTF">2020-11-26T09:06:47Z</dcterms:created>
  <dcterms:modified xsi:type="dcterms:W3CDTF">2020-12-01T14:10:32Z</dcterms:modified>
</cp:coreProperties>
</file>