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3" r:id="rId6"/>
    <p:sldId id="261" r:id="rId7"/>
    <p:sldId id="262" r:id="rId8"/>
    <p:sldId id="264" r:id="rId9"/>
    <p:sldId id="265" r:id="rId10"/>
    <p:sldId id="258" r:id="rId11"/>
    <p:sldId id="266" r:id="rId12"/>
    <p:sldId id="267" r:id="rId13"/>
    <p:sldId id="268" r:id="rId14"/>
    <p:sldId id="269" r:id="rId15"/>
    <p:sldId id="271" r:id="rId16"/>
    <p:sldId id="272" r:id="rId17"/>
    <p:sldId id="270" r:id="rId18"/>
    <p:sldId id="273" r:id="rId1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12.12.2020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12.12.2020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1.png"/><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323528" y="260648"/>
            <a:ext cx="8496944" cy="6408712"/>
          </a:xfrm>
        </p:spPr>
        <p:txBody>
          <a:bodyPr>
            <a:normAutofit fontScale="55000" lnSpcReduction="20000"/>
          </a:bodyPr>
          <a:lstStyle/>
          <a:p>
            <a:r>
              <a:rPr lang="tr-TR" dirty="0" smtClean="0">
                <a:solidFill>
                  <a:srgbClr val="FF0000"/>
                </a:solidFill>
              </a:rPr>
              <a:t>KAT HİZMETLERİ DEPARTMANINDA HİJYEN</a:t>
            </a:r>
          </a:p>
          <a:p>
            <a:pPr algn="l"/>
            <a:r>
              <a:rPr lang="tr-TR" dirty="0" smtClean="0">
                <a:solidFill>
                  <a:schemeClr val="tx1"/>
                </a:solidFill>
              </a:rPr>
              <a:t>Temizlik ve sağlık anlamına gelen hijyen , hekim tanrıçası </a:t>
            </a:r>
            <a:r>
              <a:rPr lang="tr-TR" dirty="0" err="1">
                <a:solidFill>
                  <a:schemeClr val="tx1"/>
                </a:solidFill>
              </a:rPr>
              <a:t>Hygiea’nın</a:t>
            </a:r>
            <a:r>
              <a:rPr lang="tr-TR" dirty="0">
                <a:solidFill>
                  <a:schemeClr val="tx1"/>
                </a:solidFill>
              </a:rPr>
              <a:t> </a:t>
            </a:r>
            <a:r>
              <a:rPr lang="tr-TR" dirty="0" smtClean="0">
                <a:solidFill>
                  <a:schemeClr val="tx1"/>
                </a:solidFill>
              </a:rPr>
              <a:t>adından kaynaklanan bir terimdir.</a:t>
            </a:r>
          </a:p>
          <a:p>
            <a:pPr algn="l"/>
            <a:r>
              <a:rPr lang="tr-TR" dirty="0">
                <a:solidFill>
                  <a:schemeClr val="tx1"/>
                </a:solidFill>
              </a:rPr>
              <a:t>Hijyen</a:t>
            </a:r>
            <a:r>
              <a:rPr lang="tr-TR" dirty="0" smtClean="0">
                <a:solidFill>
                  <a:schemeClr val="tx1"/>
                </a:solidFill>
              </a:rPr>
              <a:t>: Sağlık </a:t>
            </a:r>
            <a:r>
              <a:rPr lang="tr-TR" dirty="0">
                <a:solidFill>
                  <a:schemeClr val="tx1"/>
                </a:solidFill>
              </a:rPr>
              <a:t>bilgisi, </a:t>
            </a:r>
            <a:r>
              <a:rPr lang="tr-TR" dirty="0" smtClean="0">
                <a:solidFill>
                  <a:schemeClr val="tx1"/>
                </a:solidFill>
              </a:rPr>
              <a:t>sağlığa </a:t>
            </a:r>
            <a:r>
              <a:rPr lang="tr-TR" dirty="0">
                <a:solidFill>
                  <a:schemeClr val="tx1"/>
                </a:solidFill>
              </a:rPr>
              <a:t>zarar verecek ortamlardan korunmak için yapılacak uygulamalar ve alınan temizlik önlemlerinin </a:t>
            </a:r>
            <a:r>
              <a:rPr lang="tr-TR" dirty="0" smtClean="0">
                <a:solidFill>
                  <a:schemeClr val="tx1"/>
                </a:solidFill>
              </a:rPr>
              <a:t>tümüdür.</a:t>
            </a:r>
          </a:p>
          <a:p>
            <a:pPr algn="l"/>
            <a:r>
              <a:rPr lang="tr-TR" dirty="0" smtClean="0">
                <a:solidFill>
                  <a:schemeClr val="tx1"/>
                </a:solidFill>
              </a:rPr>
              <a:t>Hijyen kavramı aynı zamanda temizlik ve sanitasyon kavramlarının bir bileşkesi olarak düşünülmektedir.</a:t>
            </a:r>
          </a:p>
          <a:p>
            <a:pPr algn="l"/>
            <a:r>
              <a:rPr lang="tr-TR" dirty="0" smtClean="0">
                <a:solidFill>
                  <a:srgbClr val="C00000"/>
                </a:solidFill>
              </a:rPr>
              <a:t>A-Kişisel Hijyen</a:t>
            </a:r>
          </a:p>
          <a:p>
            <a:pPr algn="l"/>
            <a:r>
              <a:rPr lang="tr-TR" dirty="0" smtClean="0">
                <a:solidFill>
                  <a:schemeClr val="tx1"/>
                </a:solidFill>
              </a:rPr>
              <a:t>*Ellerin temizliği</a:t>
            </a:r>
          </a:p>
          <a:p>
            <a:pPr algn="l"/>
            <a:r>
              <a:rPr lang="tr-TR" dirty="0" smtClean="0">
                <a:solidFill>
                  <a:schemeClr val="tx1"/>
                </a:solidFill>
              </a:rPr>
              <a:t>*Vücut temizliği</a:t>
            </a:r>
          </a:p>
          <a:p>
            <a:pPr algn="l"/>
            <a:r>
              <a:rPr lang="tr-TR" dirty="0" smtClean="0">
                <a:solidFill>
                  <a:schemeClr val="tx1"/>
                </a:solidFill>
              </a:rPr>
              <a:t>*Diş, tırnak, saç ve sakal bakımı</a:t>
            </a:r>
          </a:p>
          <a:p>
            <a:pPr algn="l"/>
            <a:r>
              <a:rPr lang="tr-TR" dirty="0" smtClean="0">
                <a:solidFill>
                  <a:schemeClr val="tx1"/>
                </a:solidFill>
              </a:rPr>
              <a:t>*Giyim</a:t>
            </a:r>
          </a:p>
          <a:p>
            <a:pPr algn="l"/>
            <a:r>
              <a:rPr lang="tr-TR" dirty="0" smtClean="0">
                <a:solidFill>
                  <a:srgbClr val="C00000"/>
                </a:solidFill>
              </a:rPr>
              <a:t>Üniforma olarak kullanılacak kumaşlarda bulunması gereken özellikler;</a:t>
            </a:r>
          </a:p>
          <a:p>
            <a:pPr algn="l"/>
            <a:r>
              <a:rPr lang="tr-TR" dirty="0" smtClean="0">
                <a:solidFill>
                  <a:schemeClr val="tx1"/>
                </a:solidFill>
              </a:rPr>
              <a:t>1-İyi </a:t>
            </a:r>
            <a:r>
              <a:rPr lang="tr-TR" dirty="0" err="1" smtClean="0">
                <a:solidFill>
                  <a:schemeClr val="tx1"/>
                </a:solidFill>
              </a:rPr>
              <a:t>polimerize</a:t>
            </a:r>
            <a:r>
              <a:rPr lang="tr-TR" dirty="0" smtClean="0">
                <a:solidFill>
                  <a:schemeClr val="tx1"/>
                </a:solidFill>
              </a:rPr>
              <a:t> edilmiş olması,</a:t>
            </a:r>
          </a:p>
          <a:p>
            <a:pPr algn="l"/>
            <a:r>
              <a:rPr lang="tr-TR" dirty="0" smtClean="0">
                <a:solidFill>
                  <a:schemeClr val="tx1"/>
                </a:solidFill>
              </a:rPr>
              <a:t>2-Toksit dolgu ve ilave maddeler içermemesi,</a:t>
            </a:r>
          </a:p>
          <a:p>
            <a:pPr algn="l"/>
            <a:r>
              <a:rPr lang="tr-TR" dirty="0" smtClean="0">
                <a:solidFill>
                  <a:schemeClr val="tx1"/>
                </a:solidFill>
              </a:rPr>
              <a:t>3-Isı ile </a:t>
            </a:r>
            <a:r>
              <a:rPr lang="tr-TR" dirty="0" err="1" smtClean="0">
                <a:solidFill>
                  <a:schemeClr val="tx1"/>
                </a:solidFill>
              </a:rPr>
              <a:t>toksit</a:t>
            </a:r>
            <a:r>
              <a:rPr lang="tr-TR" dirty="0" smtClean="0">
                <a:solidFill>
                  <a:schemeClr val="tx1"/>
                </a:solidFill>
              </a:rPr>
              <a:t> buharlar oluşturmaması,</a:t>
            </a:r>
          </a:p>
          <a:p>
            <a:pPr algn="l"/>
            <a:r>
              <a:rPr lang="tr-TR" dirty="0" smtClean="0">
                <a:solidFill>
                  <a:schemeClr val="tx1"/>
                </a:solidFill>
              </a:rPr>
              <a:t>4-Termo-konservatör olması (ısıyı tutma veya iletmesi)</a:t>
            </a:r>
          </a:p>
          <a:p>
            <a:pPr algn="l"/>
            <a:r>
              <a:rPr lang="tr-TR" dirty="0" smtClean="0">
                <a:solidFill>
                  <a:schemeClr val="tx1"/>
                </a:solidFill>
              </a:rPr>
              <a:t>5-Islanma ve kuruma </a:t>
            </a:r>
            <a:r>
              <a:rPr lang="tr-TR" dirty="0">
                <a:solidFill>
                  <a:schemeClr val="tx1"/>
                </a:solidFill>
              </a:rPr>
              <a:t>(hidrofil: Suyu </a:t>
            </a:r>
            <a:r>
              <a:rPr lang="tr-TR" dirty="0" smtClean="0">
                <a:solidFill>
                  <a:schemeClr val="tx1"/>
                </a:solidFill>
              </a:rPr>
              <a:t>çeken veya </a:t>
            </a:r>
            <a:r>
              <a:rPr lang="tr-TR" dirty="0" err="1" smtClean="0">
                <a:solidFill>
                  <a:schemeClr val="tx1"/>
                </a:solidFill>
              </a:rPr>
              <a:t>hidrofob:Su</a:t>
            </a:r>
            <a:r>
              <a:rPr lang="tr-TR" dirty="0" smtClean="0">
                <a:solidFill>
                  <a:schemeClr val="tx1"/>
                </a:solidFill>
              </a:rPr>
              <a:t> çekmeyen) kolaylığı</a:t>
            </a:r>
            <a:endParaRPr lang="tr-TR" dirty="0">
              <a:solidFill>
                <a:schemeClr val="tx1"/>
              </a:solidFill>
            </a:endParaRPr>
          </a:p>
          <a:p>
            <a:pPr algn="l"/>
            <a:r>
              <a:rPr lang="tr-TR" dirty="0" smtClean="0">
                <a:solidFill>
                  <a:schemeClr val="tx1"/>
                </a:solidFill>
              </a:rPr>
              <a:t>6-Kumaş ipliklerinin kalınlığı, saf veya karışık iplikten dokunmuş olması</a:t>
            </a:r>
          </a:p>
          <a:p>
            <a:pPr algn="l"/>
            <a:r>
              <a:rPr lang="tr-TR" dirty="0" smtClean="0">
                <a:solidFill>
                  <a:schemeClr val="tx1"/>
                </a:solidFill>
              </a:rPr>
              <a:t>7-Rengi,</a:t>
            </a:r>
          </a:p>
          <a:p>
            <a:pPr algn="l"/>
            <a:r>
              <a:rPr lang="tr-TR" dirty="0" smtClean="0">
                <a:solidFill>
                  <a:schemeClr val="tx1"/>
                </a:solidFill>
              </a:rPr>
              <a:t>8-Kolay ütülenmesi,</a:t>
            </a:r>
          </a:p>
          <a:p>
            <a:pPr algn="l"/>
            <a:r>
              <a:rPr lang="tr-TR" dirty="0" smtClean="0">
                <a:solidFill>
                  <a:schemeClr val="tx1"/>
                </a:solidFill>
              </a:rPr>
              <a:t>9-Kolalı (</a:t>
            </a:r>
            <a:r>
              <a:rPr lang="tr-TR" dirty="0" err="1" smtClean="0">
                <a:solidFill>
                  <a:schemeClr val="tx1"/>
                </a:solidFill>
              </a:rPr>
              <a:t>apretaj</a:t>
            </a:r>
            <a:r>
              <a:rPr lang="tr-TR" dirty="0" smtClean="0">
                <a:solidFill>
                  <a:schemeClr val="tx1"/>
                </a:solidFill>
              </a:rPr>
              <a:t>) olmasına dikkat edilmesi gerekmektedir.</a:t>
            </a:r>
          </a:p>
          <a:p>
            <a:pPr algn="l"/>
            <a:r>
              <a:rPr lang="tr-TR" dirty="0">
                <a:solidFill>
                  <a:schemeClr val="tx1"/>
                </a:solidFill>
              </a:rPr>
              <a:t>*Ayakkabılar</a:t>
            </a:r>
          </a:p>
          <a:p>
            <a:pPr algn="l"/>
            <a:endParaRPr lang="tr-TR" dirty="0">
              <a:solidFill>
                <a:schemeClr val="tx1"/>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696252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3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dirty="0" smtClean="0">
                <a:solidFill>
                  <a:srgbClr val="C00000"/>
                </a:solidFill>
              </a:rPr>
              <a:t>B-Su Hijyeni</a:t>
            </a:r>
          </a:p>
          <a:p>
            <a:pPr marL="0" indent="0">
              <a:buNone/>
            </a:pPr>
            <a:r>
              <a:rPr lang="tr-TR" dirty="0" smtClean="0"/>
              <a:t>	Su, yaşam için hava kadar gerekli bir maddedir. İnsan organizmasının büyük bir kısmını su teşkil eder. Yetişkin bir insanın %67’si sudan ibarettir. İnsan yaşlandıkça vücudun içerdiği su miktarı azalır. Bebeklerin vücutlarının %70’den fazlası su içerirken yaşlılarda bu oran %60’a iner.</a:t>
            </a:r>
          </a:p>
          <a:p>
            <a:pPr marL="0" indent="0">
              <a:buNone/>
            </a:pPr>
            <a:r>
              <a:rPr lang="tr-TR" dirty="0" smtClean="0"/>
              <a:t>	Metabolizma için gerekli maddelerin emilmesinde , bunun hücrelere ve dokulara taşınmasında, metabolizma artıklarının taşınmasında ve atılmasında suya ihtiyaç vardır. Hücrelerin hayati faaliyetlerinin yürütülmesinde esas teşkil eder.  Vücut günde normal koşullar altında deri, solunum ve atıklarla toplam 2,5 litre su kaybeder.</a:t>
            </a:r>
          </a:p>
          <a:p>
            <a:pPr marL="0" indent="0">
              <a:buNone/>
            </a:pPr>
            <a:r>
              <a:rPr lang="tr-TR" dirty="0"/>
              <a:t>	</a:t>
            </a:r>
            <a:r>
              <a:rPr lang="tr-TR" dirty="0" smtClean="0"/>
              <a:t>Buna karşılık vücut su ihtiyacını dışarıdan aldığı (</a:t>
            </a:r>
            <a:r>
              <a:rPr lang="tr-TR" dirty="0" err="1" smtClean="0"/>
              <a:t>eksojen</a:t>
            </a:r>
            <a:r>
              <a:rPr lang="tr-TR" dirty="0" smtClean="0"/>
              <a:t>) içecek veya yiyeceklerle ve vücutta kimyasal olaylar sonucu meydana gelen (</a:t>
            </a:r>
            <a:r>
              <a:rPr lang="tr-TR" dirty="0" err="1" smtClean="0"/>
              <a:t>endojen</a:t>
            </a:r>
            <a:r>
              <a:rPr lang="tr-TR" dirty="0" smtClean="0"/>
              <a:t>) su ile karşılar. İnsan vücudunun 19-20 C  bir sıcaklıkta 2,7 litre su ihtiyacı olmaktadır. Vücutta en çok bağ dokusu ve kaslar su kaybeder. </a:t>
            </a:r>
          </a:p>
          <a:p>
            <a:pPr marL="0" indent="0">
              <a:buNone/>
            </a:pPr>
            <a:r>
              <a:rPr lang="tr-TR" dirty="0" smtClean="0"/>
              <a:t>%10 su kaybı tehlike belirtileri oluşturur.</a:t>
            </a:r>
          </a:p>
          <a:p>
            <a:pPr marL="0" indent="0">
              <a:buNone/>
            </a:pPr>
            <a:r>
              <a:rPr lang="tr-TR" dirty="0" smtClean="0"/>
              <a:t>%20 su kaybında hayat devam edemez.</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3064237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1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70000" lnSpcReduction="20000"/>
          </a:bodyPr>
          <a:lstStyle/>
          <a:p>
            <a:pPr marL="0" indent="0">
              <a:buNone/>
            </a:pPr>
            <a:r>
              <a:rPr lang="tr-TR" dirty="0" smtClean="0"/>
              <a:t>	İnsanın suya olan ihtiyacı vücudun yalnız fizyolojik fonksiyonlarını yerine getirmesi için gerekli olan miktarlardan ibaret değildir. Her şeyden önce kişisel temizlik, çevre temizliği , çeşitli besin ve kullanılan malzemelerin temizliği içinde suya ihtiyaç vardır.</a:t>
            </a:r>
          </a:p>
          <a:p>
            <a:pPr marL="0" indent="0">
              <a:buNone/>
            </a:pPr>
            <a:r>
              <a:rPr lang="tr-TR" dirty="0" smtClean="0"/>
              <a:t>	Toplu yaşanılan yerlerde günlük su ihtiyacı 150 litreden aşağı düşmemek koşuluyla hesaplanmalıdır.  Otel işletmelerinde bir kişinin günlük su tüketimi yaklaşık 250 litredir.</a:t>
            </a:r>
          </a:p>
          <a:p>
            <a:pPr marL="0" indent="0">
              <a:buNone/>
            </a:pPr>
            <a:r>
              <a:rPr lang="tr-TR" dirty="0" smtClean="0"/>
              <a:t>	Su hijyeni içme ve diğer işlerde kullanılacak suyun (</a:t>
            </a:r>
            <a:r>
              <a:rPr lang="tr-TR" dirty="0" err="1" smtClean="0"/>
              <a:t>alimantasyon</a:t>
            </a:r>
            <a:r>
              <a:rPr lang="tr-TR" dirty="0" smtClean="0"/>
              <a:t>) niteliklerini araştırarak sağlık koşullarına uygun olmasını amaçlamaktadır.</a:t>
            </a:r>
          </a:p>
          <a:p>
            <a:pPr marL="0" indent="0">
              <a:buNone/>
            </a:pPr>
            <a:r>
              <a:rPr lang="tr-TR" dirty="0"/>
              <a:t>	</a:t>
            </a:r>
            <a:r>
              <a:rPr lang="tr-TR" dirty="0" smtClean="0"/>
              <a:t>Suyun çeşitli enfeksiyonlara neden olan ajanları (tifo, dizanteri, kolera vb. hastalık mikropları) veya çeşitli zehirli maddeler içermesi (kurşun, arsenik tuzları, deterjanlar radyoaktif maddeler vb.) durumunda kirli sular ortaya çıkar. Yine bu grup da düşünülen özelliği bozuk sular ise içmeyi ve kullanmayı engelleyen , zorlaştıran kokulu ve renkli sular, insan sağlığı için gerekli maddeleri yeterli miktarlarda taşımayan (iyot, kalsiyum, sodyum </a:t>
            </a:r>
            <a:r>
              <a:rPr lang="tr-TR" dirty="0" smtClean="0"/>
              <a:t>Klorür </a:t>
            </a:r>
            <a:r>
              <a:rPr lang="tr-TR" dirty="0" smtClean="0"/>
              <a:t>vb.) ya da sağlık için gerekli bu maddeleri gereğinden fazla miktarlarda taşıyan sular ve sağlık için istenmeyen maddeler içeren (</a:t>
            </a:r>
            <a:r>
              <a:rPr lang="tr-TR" dirty="0" err="1" smtClean="0"/>
              <a:t>nitrit</a:t>
            </a:r>
            <a:r>
              <a:rPr lang="tr-TR" dirty="0" smtClean="0"/>
              <a:t>, demir, mangan, bakır, çinko, azot vb.) suları kapsamaktadır.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480174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2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548680"/>
            <a:ext cx="8229600" cy="5760640"/>
          </a:xfrm>
        </p:spPr>
        <p:txBody>
          <a:bodyPr>
            <a:normAutofit fontScale="92500"/>
          </a:bodyPr>
          <a:lstStyle/>
          <a:p>
            <a:pPr marL="0" indent="0">
              <a:buNone/>
            </a:pPr>
            <a:r>
              <a:rPr lang="tr-TR" dirty="0" smtClean="0">
                <a:solidFill>
                  <a:srgbClr val="FF0000"/>
                </a:solidFill>
              </a:rPr>
              <a:t>Su analizleri</a:t>
            </a:r>
          </a:p>
          <a:p>
            <a:pPr marL="0" indent="0">
              <a:buNone/>
            </a:pPr>
            <a:r>
              <a:rPr lang="tr-TR" sz="2200" dirty="0" smtClean="0">
                <a:solidFill>
                  <a:srgbClr val="FF0000"/>
                </a:solidFill>
              </a:rPr>
              <a:t>1-Fiziksel analiz</a:t>
            </a:r>
          </a:p>
          <a:p>
            <a:pPr marL="0" indent="0">
              <a:buNone/>
            </a:pPr>
            <a:r>
              <a:rPr lang="tr-TR" sz="2200" dirty="0" smtClean="0"/>
              <a:t>	Kullanılacak suların fiziksel yönden analiz edilmesiyle ilgili işlemlerdir. Bu amaçla, suyun koku ve görüntü açısından değerlendirilmesi yapılır. Değerlendirmeler sonucu bozuk olan yani bulanık, kokulu , renkli sular kirli olarak kabul edilirler. Bunların giderilmesi için suyun yüksekten akıtılması, fıskiye şeklinde havalandırılması , dinlendirilmesi , filtre edilmesi gibi yöntemler kullanılır.</a:t>
            </a:r>
          </a:p>
          <a:p>
            <a:pPr marL="0" indent="0">
              <a:buNone/>
            </a:pPr>
            <a:r>
              <a:rPr lang="tr-TR" sz="2200" dirty="0"/>
              <a:t>İÇME ve KULLANMA SULARININ FİZİKSEL NİTELİKLERİNİN STANDARTLARI</a:t>
            </a:r>
            <a:endParaRPr lang="tr-TR" sz="2200" dirty="0" smtClean="0"/>
          </a:p>
          <a:p>
            <a:pPr marL="0" indent="0">
              <a:buNone/>
            </a:pPr>
            <a:endParaRPr lang="tr-TR" sz="2200" dirty="0" smtClean="0"/>
          </a:p>
          <a:p>
            <a:pPr marL="0" indent="0">
              <a:buNone/>
            </a:pPr>
            <a:endParaRPr lang="tr-TR" dirty="0" smtClean="0"/>
          </a:p>
          <a:p>
            <a:pPr marL="0" indent="0">
              <a:buNone/>
            </a:pPr>
            <a:r>
              <a:rPr lang="tr-TR" dirty="0"/>
              <a:t>	</a:t>
            </a:r>
            <a:endParaRPr lang="tr-TR" dirty="0" smtClean="0"/>
          </a:p>
          <a:p>
            <a:pPr marL="0" indent="0">
              <a:buNone/>
            </a:pPr>
            <a:r>
              <a:rPr lang="tr-TR" dirty="0"/>
              <a:t>	</a:t>
            </a:r>
            <a:endParaRPr lang="tr-TR" dirty="0" smtClean="0"/>
          </a:p>
          <a:p>
            <a:pPr marL="0" indent="0">
              <a:buNone/>
            </a:pPr>
            <a:r>
              <a:rPr lang="tr-TR" dirty="0"/>
              <a:t>	</a:t>
            </a:r>
            <a:endParaRPr lang="tr-TR" dirty="0" smtClean="0"/>
          </a:p>
          <a:p>
            <a:pPr marL="0" indent="0">
              <a:buNone/>
            </a:pPr>
            <a:endParaRPr lang="tr-TR"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3717032"/>
            <a:ext cx="7848872"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237360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3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92500" lnSpcReduction="10000"/>
          </a:bodyPr>
          <a:lstStyle/>
          <a:p>
            <a:pPr marL="0" indent="0">
              <a:buNone/>
            </a:pPr>
            <a:r>
              <a:rPr lang="tr-TR" dirty="0">
                <a:solidFill>
                  <a:srgbClr val="C00000"/>
                </a:solidFill>
              </a:rPr>
              <a:t>2-Kimyasal analiz</a:t>
            </a:r>
          </a:p>
          <a:p>
            <a:pPr marL="0" indent="0">
              <a:buNone/>
            </a:pPr>
            <a:r>
              <a:rPr lang="tr-TR" dirty="0"/>
              <a:t>	Bu yönden yapılan analizlerde sağlık için gerekli maddeleri içerip içermediği veya bunların yeterli konsantrasyonuna sahip olup olmadığı tespit edilir. Bu analizlerde özellikle sudaki </a:t>
            </a:r>
            <a:r>
              <a:rPr lang="tr-TR" dirty="0" err="1"/>
              <a:t>nitrit</a:t>
            </a:r>
            <a:r>
              <a:rPr lang="tr-TR" dirty="0"/>
              <a:t>, nitrat, amonyak, demir, bakır, arsenik, kurşun ve sodyum klorür tuzlarının miktarı belirlenir. Örneğin sodyum klorür miktarının 1 litre suda 40-50 mg olması istenir. Aksi takdirde içimi güç olur ve susuzluğu gidermez. Yine bu aşamada suyun sertlik derecesine yönelik belirlemelerde yapılır. Sert su ile yıkamada fazla deterjan kullanılır, cildi tahriş eder, pişirme işlemini geciktirir ve sağlığa zararlıdır.</a:t>
            </a:r>
          </a:p>
          <a:p>
            <a:pPr marL="0" indent="0">
              <a:buNone/>
            </a:pPr>
            <a:r>
              <a:rPr lang="tr-TR" dirty="0"/>
              <a:t>Not: Suyun sertliği anlatıldı.</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005838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4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6048672"/>
          </a:xfrm>
        </p:spPr>
        <p:txBody>
          <a:bodyPr>
            <a:normAutofit/>
          </a:bodyPr>
          <a:lstStyle/>
          <a:p>
            <a:pPr marL="0" indent="0">
              <a:buNone/>
            </a:pPr>
            <a:r>
              <a:rPr lang="tr-TR" sz="1800" dirty="0" smtClean="0"/>
              <a:t>İÇME </a:t>
            </a:r>
            <a:r>
              <a:rPr lang="tr-TR" sz="1800" dirty="0"/>
              <a:t>ve KULLANMA SULARINDAKİ KİMYASAL MADDELERİN </a:t>
            </a:r>
            <a:r>
              <a:rPr lang="tr-TR" sz="1800" dirty="0" smtClean="0"/>
              <a:t>STANDARTLARI</a:t>
            </a:r>
          </a:p>
          <a:p>
            <a:pPr marL="0" indent="0">
              <a:buNone/>
            </a:pPr>
            <a:endParaRPr lang="tr-TR" sz="1800" dirty="0" smtClean="0"/>
          </a:p>
          <a:p>
            <a:pPr marL="0" indent="0">
              <a:buNone/>
            </a:pPr>
            <a:endParaRPr lang="tr-TR" sz="2000" dirty="0"/>
          </a:p>
        </p:txBody>
      </p:sp>
      <p:graphicFrame>
        <p:nvGraphicFramePr>
          <p:cNvPr id="5" name="Tablo 4"/>
          <p:cNvGraphicFramePr>
            <a:graphicFrameLocks noGrp="1"/>
          </p:cNvGraphicFramePr>
          <p:nvPr>
            <p:extLst>
              <p:ext uri="{D42A27DB-BD31-4B8C-83A1-F6EECF244321}">
                <p14:modId xmlns:p14="http://schemas.microsoft.com/office/powerpoint/2010/main" val="2492173616"/>
              </p:ext>
            </p:extLst>
          </p:nvPr>
        </p:nvGraphicFramePr>
        <p:xfrm>
          <a:off x="467544" y="908720"/>
          <a:ext cx="8208912" cy="5106035"/>
        </p:xfrm>
        <a:graphic>
          <a:graphicData uri="http://schemas.openxmlformats.org/drawingml/2006/table">
            <a:tbl>
              <a:tblPr firstRow="1" bandRow="1">
                <a:tableStyleId>{5940675A-B579-460E-94D1-54222C63F5DA}</a:tableStyleId>
              </a:tblPr>
              <a:tblGrid>
                <a:gridCol w="2016224"/>
                <a:gridCol w="2160240"/>
                <a:gridCol w="4032448"/>
              </a:tblGrid>
              <a:tr h="381127">
                <a:tc>
                  <a:txBody>
                    <a:bodyPr/>
                    <a:lstStyle/>
                    <a:p>
                      <a:r>
                        <a:rPr lang="tr-TR" dirty="0" smtClean="0"/>
                        <a:t>MADDE</a:t>
                      </a:r>
                      <a:endParaRPr lang="tr-TR" dirty="0"/>
                    </a:p>
                  </a:txBody>
                  <a:tcPr/>
                </a:tc>
                <a:tc>
                  <a:txBody>
                    <a:bodyPr/>
                    <a:lstStyle/>
                    <a:p>
                      <a:r>
                        <a:rPr lang="tr-TR" dirty="0" smtClean="0"/>
                        <a:t>STANDART MİKTAR</a:t>
                      </a:r>
                      <a:endParaRPr lang="tr-TR" dirty="0"/>
                    </a:p>
                  </a:txBody>
                  <a:tcPr/>
                </a:tc>
                <a:tc>
                  <a:txBody>
                    <a:bodyPr/>
                    <a:lstStyle/>
                    <a:p>
                      <a:r>
                        <a:rPr lang="tr-TR" dirty="0" smtClean="0"/>
                        <a:t>ETKİLER</a:t>
                      </a:r>
                      <a:endParaRPr lang="tr-TR" dirty="0"/>
                    </a:p>
                  </a:txBody>
                  <a:tcPr/>
                </a:tc>
              </a:tr>
              <a:tr h="381127">
                <a:tc>
                  <a:txBody>
                    <a:bodyPr/>
                    <a:lstStyle/>
                    <a:p>
                      <a:r>
                        <a:rPr lang="tr-TR" dirty="0" smtClean="0"/>
                        <a:t>Oksijen</a:t>
                      </a:r>
                      <a:endParaRPr lang="tr-TR" dirty="0"/>
                    </a:p>
                  </a:txBody>
                  <a:tcPr/>
                </a:tc>
                <a:tc>
                  <a:txBody>
                    <a:bodyPr/>
                    <a:lstStyle/>
                    <a:p>
                      <a:r>
                        <a:rPr lang="tr-TR" dirty="0" smtClean="0"/>
                        <a:t>6-12 mg/</a:t>
                      </a:r>
                      <a:r>
                        <a:rPr lang="tr-TR" dirty="0" err="1" smtClean="0"/>
                        <a:t>lt</a:t>
                      </a:r>
                      <a:endParaRPr lang="tr-TR" dirty="0"/>
                    </a:p>
                  </a:txBody>
                  <a:tcPr/>
                </a:tc>
                <a:tc>
                  <a:txBody>
                    <a:bodyPr/>
                    <a:lstStyle/>
                    <a:p>
                      <a:r>
                        <a:rPr lang="tr-TR" dirty="0" smtClean="0"/>
                        <a:t>Fazlalığı organik maddeler ile kirlenme</a:t>
                      </a:r>
                    </a:p>
                    <a:p>
                      <a:r>
                        <a:rPr lang="tr-TR" dirty="0" smtClean="0"/>
                        <a:t>Eksikliği “</a:t>
                      </a:r>
                      <a:r>
                        <a:rPr lang="tr-TR" dirty="0" err="1" smtClean="0"/>
                        <a:t>Agressivite</a:t>
                      </a:r>
                      <a:r>
                        <a:rPr lang="tr-TR" dirty="0" smtClean="0"/>
                        <a:t>” özelliği</a:t>
                      </a:r>
                      <a:endParaRPr lang="tr-TR" dirty="0"/>
                    </a:p>
                  </a:txBody>
                  <a:tcPr/>
                </a:tc>
              </a:tr>
              <a:tr h="381127">
                <a:tc>
                  <a:txBody>
                    <a:bodyPr/>
                    <a:lstStyle/>
                    <a:p>
                      <a:r>
                        <a:rPr lang="tr-TR" dirty="0" smtClean="0"/>
                        <a:t>Karbondioksit</a:t>
                      </a:r>
                      <a:endParaRPr lang="tr-TR" dirty="0"/>
                    </a:p>
                  </a:txBody>
                  <a:tcPr/>
                </a:tc>
                <a:tc>
                  <a:txBody>
                    <a:bodyPr/>
                    <a:lstStyle/>
                    <a:p>
                      <a:r>
                        <a:rPr lang="tr-TR" dirty="0" smtClean="0"/>
                        <a:t>15-18 mg/</a:t>
                      </a:r>
                      <a:r>
                        <a:rPr lang="tr-TR" dirty="0" err="1" smtClean="0"/>
                        <a:t>lt</a:t>
                      </a:r>
                      <a:endParaRPr lang="tr-TR" dirty="0"/>
                    </a:p>
                  </a:txBody>
                  <a:tcPr/>
                </a:tc>
                <a:tc>
                  <a:txBody>
                    <a:bodyPr/>
                    <a:lstStyle/>
                    <a:p>
                      <a:r>
                        <a:rPr lang="tr-TR" dirty="0" smtClean="0"/>
                        <a:t>Fazlalığı “</a:t>
                      </a:r>
                      <a:r>
                        <a:rPr lang="tr-TR" dirty="0" err="1" smtClean="0"/>
                        <a:t>Agressivite</a:t>
                      </a:r>
                      <a:r>
                        <a:rPr lang="tr-TR" dirty="0" smtClean="0"/>
                        <a:t>” özelliği</a:t>
                      </a:r>
                      <a:endParaRPr lang="tr-TR" dirty="0"/>
                    </a:p>
                  </a:txBody>
                  <a:tcPr/>
                </a:tc>
              </a:tr>
              <a:tr h="381127">
                <a:tc>
                  <a:txBody>
                    <a:bodyPr/>
                    <a:lstStyle/>
                    <a:p>
                      <a:r>
                        <a:rPr lang="tr-TR" dirty="0" smtClean="0"/>
                        <a:t>İyot</a:t>
                      </a:r>
                      <a:endParaRPr lang="tr-TR" dirty="0"/>
                    </a:p>
                  </a:txBody>
                  <a:tcPr/>
                </a:tc>
                <a:tc>
                  <a:txBody>
                    <a:bodyPr/>
                    <a:lstStyle/>
                    <a:p>
                      <a:r>
                        <a:rPr lang="tr-TR" dirty="0" smtClean="0"/>
                        <a:t>10-20 </a:t>
                      </a:r>
                      <a:r>
                        <a:rPr lang="tr-TR" dirty="0" smtClean="0"/>
                        <a:t>mg </a:t>
                      </a:r>
                      <a:r>
                        <a:rPr lang="tr-TR" dirty="0" smtClean="0"/>
                        <a:t>/</a:t>
                      </a:r>
                      <a:r>
                        <a:rPr lang="tr-TR" dirty="0" err="1" smtClean="0"/>
                        <a:t>lt</a:t>
                      </a:r>
                      <a:endParaRPr lang="tr-TR" dirty="0"/>
                    </a:p>
                  </a:txBody>
                  <a:tcPr/>
                </a:tc>
                <a:tc>
                  <a:txBody>
                    <a:bodyPr/>
                    <a:lstStyle/>
                    <a:p>
                      <a:r>
                        <a:rPr lang="tr-TR" dirty="0" smtClean="0"/>
                        <a:t>Eksikliği “Andemik Guatr”</a:t>
                      </a:r>
                      <a:endParaRPr lang="tr-TR" dirty="0"/>
                    </a:p>
                  </a:txBody>
                  <a:tcPr/>
                </a:tc>
              </a:tr>
              <a:tr h="381127">
                <a:tc>
                  <a:txBody>
                    <a:bodyPr/>
                    <a:lstStyle/>
                    <a:p>
                      <a:r>
                        <a:rPr lang="tr-TR" dirty="0" smtClean="0"/>
                        <a:t>Flor</a:t>
                      </a:r>
                      <a:endParaRPr lang="tr-TR" dirty="0"/>
                    </a:p>
                  </a:txBody>
                  <a:tcPr/>
                </a:tc>
                <a:tc>
                  <a:txBody>
                    <a:bodyPr/>
                    <a:lstStyle/>
                    <a:p>
                      <a:r>
                        <a:rPr lang="tr-TR" dirty="0" smtClean="0"/>
                        <a:t>0.5-1.5 mg/</a:t>
                      </a:r>
                      <a:r>
                        <a:rPr lang="tr-TR" dirty="0" err="1" smtClean="0"/>
                        <a:t>lt</a:t>
                      </a:r>
                      <a:endParaRPr lang="tr-TR" dirty="0"/>
                    </a:p>
                  </a:txBody>
                  <a:tcPr/>
                </a:tc>
                <a:tc>
                  <a:txBody>
                    <a:bodyPr/>
                    <a:lstStyle/>
                    <a:p>
                      <a:r>
                        <a:rPr lang="tr-TR" dirty="0" smtClean="0"/>
                        <a:t>Fazlalığı “</a:t>
                      </a:r>
                      <a:r>
                        <a:rPr lang="tr-TR" dirty="0" err="1" smtClean="0"/>
                        <a:t>Flourozis</a:t>
                      </a:r>
                      <a:r>
                        <a:rPr lang="tr-TR" dirty="0" smtClean="0"/>
                        <a:t>”</a:t>
                      </a:r>
                    </a:p>
                    <a:p>
                      <a:r>
                        <a:rPr lang="tr-TR" dirty="0" smtClean="0"/>
                        <a:t>Eksikliği “Diş çürükleri”</a:t>
                      </a:r>
                      <a:endParaRPr lang="tr-TR" dirty="0"/>
                    </a:p>
                  </a:txBody>
                  <a:tcPr/>
                </a:tc>
              </a:tr>
              <a:tr h="381127">
                <a:tc>
                  <a:txBody>
                    <a:bodyPr/>
                    <a:lstStyle/>
                    <a:p>
                      <a:r>
                        <a:rPr lang="tr-TR" dirty="0" smtClean="0"/>
                        <a:t>Kalsiyum</a:t>
                      </a:r>
                      <a:endParaRPr lang="tr-TR" dirty="0"/>
                    </a:p>
                  </a:txBody>
                  <a:tcPr/>
                </a:tc>
                <a:tc>
                  <a:txBody>
                    <a:bodyPr/>
                    <a:lstStyle/>
                    <a:p>
                      <a:r>
                        <a:rPr lang="tr-TR" dirty="0" smtClean="0"/>
                        <a:t>75-200 mg/</a:t>
                      </a:r>
                      <a:r>
                        <a:rPr lang="tr-TR" dirty="0" err="1" smtClean="0"/>
                        <a:t>lt</a:t>
                      </a:r>
                      <a:endParaRPr lang="tr-TR" dirty="0"/>
                    </a:p>
                  </a:txBody>
                  <a:tcPr/>
                </a:tc>
                <a:tc>
                  <a:txBody>
                    <a:bodyPr/>
                    <a:lstStyle/>
                    <a:p>
                      <a:r>
                        <a:rPr lang="tr-TR" dirty="0" smtClean="0"/>
                        <a:t>Fazlalığı “Su sertliği”</a:t>
                      </a:r>
                      <a:endParaRPr lang="tr-TR" dirty="0"/>
                    </a:p>
                  </a:txBody>
                  <a:tcPr/>
                </a:tc>
              </a:tr>
              <a:tr h="381127">
                <a:tc>
                  <a:txBody>
                    <a:bodyPr/>
                    <a:lstStyle/>
                    <a:p>
                      <a:r>
                        <a:rPr lang="tr-TR" dirty="0" smtClean="0"/>
                        <a:t>Magnezyum</a:t>
                      </a:r>
                      <a:endParaRPr lang="tr-TR" dirty="0"/>
                    </a:p>
                  </a:txBody>
                  <a:tcPr/>
                </a:tc>
                <a:tc>
                  <a:txBody>
                    <a:bodyPr/>
                    <a:lstStyle/>
                    <a:p>
                      <a:r>
                        <a:rPr lang="tr-TR" dirty="0" smtClean="0"/>
                        <a:t>50-180 mg/</a:t>
                      </a:r>
                      <a:r>
                        <a:rPr lang="tr-TR" dirty="0" err="1" smtClean="0"/>
                        <a:t>lt</a:t>
                      </a:r>
                      <a:endParaRPr lang="tr-TR" dirty="0"/>
                    </a:p>
                  </a:txBody>
                  <a:tcPr/>
                </a:tc>
                <a:tc>
                  <a:txBody>
                    <a:bodyPr/>
                    <a:lstStyle/>
                    <a:p>
                      <a:r>
                        <a:rPr lang="tr-TR" dirty="0" smtClean="0"/>
                        <a:t>Fazlalığı “Su sertliği”</a:t>
                      </a:r>
                      <a:endParaRPr lang="tr-TR" dirty="0"/>
                    </a:p>
                  </a:txBody>
                  <a:tcPr/>
                </a:tc>
              </a:tr>
              <a:tr h="381127">
                <a:tc>
                  <a:txBody>
                    <a:bodyPr/>
                    <a:lstStyle/>
                    <a:p>
                      <a:r>
                        <a:rPr lang="tr-TR" dirty="0" smtClean="0"/>
                        <a:t>Klorür</a:t>
                      </a:r>
                      <a:endParaRPr lang="tr-TR" dirty="0"/>
                    </a:p>
                  </a:txBody>
                  <a:tcPr/>
                </a:tc>
                <a:tc>
                  <a:txBody>
                    <a:bodyPr/>
                    <a:lstStyle/>
                    <a:p>
                      <a:r>
                        <a:rPr lang="tr-TR" dirty="0" smtClean="0"/>
                        <a:t>200-600 mg/</a:t>
                      </a:r>
                      <a:r>
                        <a:rPr lang="tr-TR" dirty="0" err="1" smtClean="0"/>
                        <a:t>lt</a:t>
                      </a:r>
                      <a:endParaRPr lang="tr-TR" dirty="0"/>
                    </a:p>
                  </a:txBody>
                  <a:tcPr/>
                </a:tc>
                <a:tc>
                  <a:txBody>
                    <a:bodyPr/>
                    <a:lstStyle/>
                    <a:p>
                      <a:r>
                        <a:rPr lang="tr-TR" dirty="0" smtClean="0"/>
                        <a:t>Fazlalığı özellikle idrar ile kirlenme</a:t>
                      </a:r>
                    </a:p>
                    <a:p>
                      <a:r>
                        <a:rPr lang="tr-TR" dirty="0" smtClean="0"/>
                        <a:t>göstergesi</a:t>
                      </a:r>
                      <a:endParaRPr lang="tr-TR" dirty="0"/>
                    </a:p>
                  </a:txBody>
                  <a:tcPr/>
                </a:tc>
              </a:tr>
              <a:tr h="381127">
                <a:tc>
                  <a:txBody>
                    <a:bodyPr/>
                    <a:lstStyle/>
                    <a:p>
                      <a:r>
                        <a:rPr lang="tr-TR" dirty="0" smtClean="0"/>
                        <a:t>Nitrat</a:t>
                      </a:r>
                      <a:endParaRPr lang="tr-TR" dirty="0"/>
                    </a:p>
                  </a:txBody>
                  <a:tcPr/>
                </a:tc>
                <a:tc>
                  <a:txBody>
                    <a:bodyPr/>
                    <a:lstStyle/>
                    <a:p>
                      <a:r>
                        <a:rPr lang="tr-TR" dirty="0" smtClean="0"/>
                        <a:t>20-45 mg/</a:t>
                      </a:r>
                      <a:r>
                        <a:rPr lang="tr-TR" dirty="0" err="1" smtClean="0"/>
                        <a:t>lt</a:t>
                      </a:r>
                      <a:endParaRPr lang="tr-TR" dirty="0"/>
                    </a:p>
                  </a:txBody>
                  <a:tcPr/>
                </a:tc>
                <a:tc>
                  <a:txBody>
                    <a:bodyPr/>
                    <a:lstStyle/>
                    <a:p>
                      <a:r>
                        <a:rPr lang="tr-TR" dirty="0" smtClean="0"/>
                        <a:t>Fazlalığı organik maddeler ile kirlenme</a:t>
                      </a:r>
                    </a:p>
                    <a:p>
                      <a:r>
                        <a:rPr lang="tr-TR" dirty="0" smtClean="0"/>
                        <a:t>göstergesi</a:t>
                      </a:r>
                      <a:endParaRPr lang="tr-TR" dirty="0"/>
                    </a:p>
                  </a:txBody>
                  <a:tcPr/>
                </a:tc>
              </a:tr>
              <a:tr h="381127">
                <a:tc>
                  <a:txBody>
                    <a:bodyPr/>
                    <a:lstStyle/>
                    <a:p>
                      <a:r>
                        <a:rPr lang="tr-TR" dirty="0" err="1" smtClean="0"/>
                        <a:t>Nitrit</a:t>
                      </a:r>
                      <a:endParaRPr lang="tr-TR" dirty="0"/>
                    </a:p>
                  </a:txBody>
                  <a:tcPr/>
                </a:tc>
                <a:tc>
                  <a:txBody>
                    <a:bodyPr/>
                    <a:lstStyle/>
                    <a:p>
                      <a:r>
                        <a:rPr lang="tr-TR" dirty="0" smtClean="0"/>
                        <a:t>3-5 mg/</a:t>
                      </a:r>
                      <a:r>
                        <a:rPr lang="tr-TR" dirty="0" err="1" smtClean="0"/>
                        <a:t>lt</a:t>
                      </a:r>
                      <a:endParaRPr lang="tr-TR" dirty="0"/>
                    </a:p>
                  </a:txBody>
                  <a:tcPr/>
                </a:tc>
                <a:tc>
                  <a:txBody>
                    <a:bodyPr/>
                    <a:lstStyle/>
                    <a:p>
                      <a:r>
                        <a:rPr lang="tr-TR" dirty="0" smtClean="0"/>
                        <a:t>Fazlalığı organik maddeler ile kirlenme</a:t>
                      </a:r>
                    </a:p>
                    <a:p>
                      <a:r>
                        <a:rPr lang="tr-TR" dirty="0" smtClean="0"/>
                        <a:t>göstergesi</a:t>
                      </a:r>
                      <a:endParaRPr lang="tr-TR" dirty="0"/>
                    </a:p>
                  </a:txBody>
                  <a:tcPr/>
                </a:tc>
              </a:tr>
            </a:tbl>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208329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61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lstStyle/>
          <a:p>
            <a:pPr marL="0" indent="0">
              <a:buNone/>
            </a:pPr>
            <a:endParaRPr lang="tr-TR" sz="2000" dirty="0" smtClean="0"/>
          </a:p>
          <a:p>
            <a:pPr marL="0" indent="0">
              <a:buNone/>
            </a:pPr>
            <a:endParaRPr lang="tr-TR" sz="2000" dirty="0"/>
          </a:p>
          <a:p>
            <a:pPr marL="0" indent="0">
              <a:buNone/>
            </a:pPr>
            <a:r>
              <a:rPr lang="tr-TR" sz="2000" dirty="0" smtClean="0"/>
              <a:t>İÇME </a:t>
            </a:r>
            <a:r>
              <a:rPr lang="tr-TR" sz="2000" dirty="0"/>
              <a:t>ve KULLANMA SULARINDA TOKSİK MADDE </a:t>
            </a:r>
            <a:r>
              <a:rPr lang="tr-TR" sz="2000" dirty="0" smtClean="0"/>
              <a:t>MİKTARLARI</a:t>
            </a:r>
          </a:p>
          <a:p>
            <a:pPr marL="0" indent="0">
              <a:buNone/>
            </a:pPr>
            <a:endParaRPr lang="tr-TR" sz="2000" dirty="0" smtClean="0"/>
          </a:p>
          <a:p>
            <a:pPr marL="0" indent="0">
              <a:buNone/>
            </a:pPr>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683374891"/>
              </p:ext>
            </p:extLst>
          </p:nvPr>
        </p:nvGraphicFramePr>
        <p:xfrm>
          <a:off x="683568" y="1556792"/>
          <a:ext cx="7848872" cy="3409569"/>
        </p:xfrm>
        <a:graphic>
          <a:graphicData uri="http://schemas.openxmlformats.org/drawingml/2006/table">
            <a:tbl>
              <a:tblPr firstRow="1" bandRow="1">
                <a:tableStyleId>{5940675A-B579-460E-94D1-54222C63F5DA}</a:tableStyleId>
              </a:tblPr>
              <a:tblGrid>
                <a:gridCol w="2736304"/>
                <a:gridCol w="5112568"/>
              </a:tblGrid>
              <a:tr h="378841">
                <a:tc>
                  <a:txBody>
                    <a:bodyPr/>
                    <a:lstStyle/>
                    <a:p>
                      <a:r>
                        <a:rPr lang="tr-TR" dirty="0" smtClean="0"/>
                        <a:t>TOKSİK MADDE</a:t>
                      </a:r>
                      <a:endParaRPr lang="tr-TR" dirty="0"/>
                    </a:p>
                  </a:txBody>
                  <a:tcPr/>
                </a:tc>
                <a:tc>
                  <a:txBody>
                    <a:bodyPr/>
                    <a:lstStyle/>
                    <a:p>
                      <a:r>
                        <a:rPr lang="tr-TR" dirty="0" smtClean="0"/>
                        <a:t>Müsaade Edilen Maksimum Miktar</a:t>
                      </a:r>
                      <a:endParaRPr lang="tr-TR" dirty="0"/>
                    </a:p>
                  </a:txBody>
                  <a:tcPr/>
                </a:tc>
              </a:tr>
              <a:tr h="378841">
                <a:tc>
                  <a:txBody>
                    <a:bodyPr/>
                    <a:lstStyle/>
                    <a:p>
                      <a:r>
                        <a:rPr lang="tr-TR" dirty="0" smtClean="0"/>
                        <a:t>Cıva</a:t>
                      </a:r>
                      <a:endParaRPr lang="tr-TR" dirty="0"/>
                    </a:p>
                  </a:txBody>
                  <a:tcPr/>
                </a:tc>
                <a:tc>
                  <a:txBody>
                    <a:bodyPr/>
                    <a:lstStyle/>
                    <a:p>
                      <a:pPr algn="ctr"/>
                      <a:r>
                        <a:rPr lang="tr-TR" dirty="0" smtClean="0"/>
                        <a:t>0.001 mg/</a:t>
                      </a:r>
                      <a:r>
                        <a:rPr lang="tr-TR" dirty="0" err="1" smtClean="0"/>
                        <a:t>lt</a:t>
                      </a:r>
                      <a:endParaRPr lang="tr-TR" dirty="0"/>
                    </a:p>
                  </a:txBody>
                  <a:tcPr/>
                </a:tc>
              </a:tr>
              <a:tr h="378841">
                <a:tc>
                  <a:txBody>
                    <a:bodyPr/>
                    <a:lstStyle/>
                    <a:p>
                      <a:r>
                        <a:rPr lang="tr-TR" dirty="0" smtClean="0"/>
                        <a:t>Arsenik</a:t>
                      </a:r>
                      <a:endParaRPr lang="tr-TR" dirty="0"/>
                    </a:p>
                  </a:txBody>
                  <a:tcPr/>
                </a:tc>
                <a:tc>
                  <a:txBody>
                    <a:bodyPr/>
                    <a:lstStyle/>
                    <a:p>
                      <a:pPr algn="ctr"/>
                      <a:r>
                        <a:rPr lang="tr-TR" dirty="0" smtClean="0"/>
                        <a:t>0.05 mg/</a:t>
                      </a:r>
                      <a:r>
                        <a:rPr lang="tr-TR" dirty="0" err="1" smtClean="0"/>
                        <a:t>lt</a:t>
                      </a:r>
                      <a:endParaRPr lang="tr-TR" dirty="0"/>
                    </a:p>
                  </a:txBody>
                  <a:tcPr/>
                </a:tc>
              </a:tr>
              <a:tr h="378841">
                <a:tc>
                  <a:txBody>
                    <a:bodyPr/>
                    <a:lstStyle/>
                    <a:p>
                      <a:r>
                        <a:rPr lang="tr-TR" dirty="0" smtClean="0"/>
                        <a:t>Kadmiyum</a:t>
                      </a:r>
                      <a:endParaRPr lang="tr-TR" dirty="0"/>
                    </a:p>
                  </a:txBody>
                  <a:tcPr/>
                </a:tc>
                <a:tc>
                  <a:txBody>
                    <a:bodyPr/>
                    <a:lstStyle/>
                    <a:p>
                      <a:pPr algn="ctr"/>
                      <a:r>
                        <a:rPr lang="tr-TR" dirty="0" smtClean="0"/>
                        <a:t>0.01 mg/</a:t>
                      </a:r>
                      <a:r>
                        <a:rPr lang="tr-TR" dirty="0" err="1" smtClean="0"/>
                        <a:t>lt</a:t>
                      </a:r>
                      <a:endParaRPr lang="tr-TR" dirty="0"/>
                    </a:p>
                  </a:txBody>
                  <a:tcPr/>
                </a:tc>
              </a:tr>
              <a:tr h="378841">
                <a:tc>
                  <a:txBody>
                    <a:bodyPr/>
                    <a:lstStyle/>
                    <a:p>
                      <a:r>
                        <a:rPr lang="tr-TR" dirty="0" err="1" smtClean="0"/>
                        <a:t>Siyanid</a:t>
                      </a:r>
                      <a:endParaRPr lang="tr-TR" dirty="0"/>
                    </a:p>
                  </a:txBody>
                  <a:tcPr/>
                </a:tc>
                <a:tc>
                  <a:txBody>
                    <a:bodyPr/>
                    <a:lstStyle/>
                    <a:p>
                      <a:pPr algn="ctr"/>
                      <a:r>
                        <a:rPr lang="tr-TR" dirty="0" smtClean="0"/>
                        <a:t>0.05 mg/</a:t>
                      </a:r>
                      <a:r>
                        <a:rPr lang="tr-TR" dirty="0" err="1" smtClean="0"/>
                        <a:t>lt</a:t>
                      </a:r>
                      <a:endParaRPr lang="tr-TR" dirty="0"/>
                    </a:p>
                  </a:txBody>
                  <a:tcPr/>
                </a:tc>
              </a:tr>
              <a:tr h="378841">
                <a:tc>
                  <a:txBody>
                    <a:bodyPr/>
                    <a:lstStyle/>
                    <a:p>
                      <a:r>
                        <a:rPr lang="tr-TR" dirty="0" smtClean="0"/>
                        <a:t>Kurşun</a:t>
                      </a:r>
                      <a:endParaRPr lang="tr-TR" dirty="0"/>
                    </a:p>
                  </a:txBody>
                  <a:tcPr/>
                </a:tc>
                <a:tc>
                  <a:txBody>
                    <a:bodyPr/>
                    <a:lstStyle/>
                    <a:p>
                      <a:pPr algn="ctr"/>
                      <a:r>
                        <a:rPr lang="tr-TR" dirty="0" smtClean="0"/>
                        <a:t>0.10 mg/</a:t>
                      </a:r>
                      <a:r>
                        <a:rPr lang="tr-TR" dirty="0" err="1" smtClean="0"/>
                        <a:t>lt</a:t>
                      </a:r>
                      <a:endParaRPr lang="tr-TR" dirty="0"/>
                    </a:p>
                  </a:txBody>
                  <a:tcPr/>
                </a:tc>
              </a:tr>
              <a:tr h="378841">
                <a:tc>
                  <a:txBody>
                    <a:bodyPr/>
                    <a:lstStyle/>
                    <a:p>
                      <a:r>
                        <a:rPr lang="tr-TR" dirty="0" smtClean="0"/>
                        <a:t>Selenyum</a:t>
                      </a:r>
                      <a:endParaRPr lang="tr-TR" dirty="0"/>
                    </a:p>
                  </a:txBody>
                  <a:tcPr/>
                </a:tc>
                <a:tc>
                  <a:txBody>
                    <a:bodyPr/>
                    <a:lstStyle/>
                    <a:p>
                      <a:pPr algn="ctr"/>
                      <a:r>
                        <a:rPr lang="tr-TR" dirty="0" smtClean="0"/>
                        <a:t>0.01 mg/</a:t>
                      </a:r>
                      <a:r>
                        <a:rPr lang="tr-TR" dirty="0" err="1" smtClean="0"/>
                        <a:t>lt</a:t>
                      </a:r>
                      <a:endParaRPr lang="tr-TR" dirty="0"/>
                    </a:p>
                  </a:txBody>
                  <a:tcPr/>
                </a:tc>
              </a:tr>
              <a:tr h="378841">
                <a:tc>
                  <a:txBody>
                    <a:bodyPr/>
                    <a:lstStyle/>
                    <a:p>
                      <a:r>
                        <a:rPr lang="tr-TR" dirty="0" smtClean="0"/>
                        <a:t>Deterjanlar</a:t>
                      </a:r>
                      <a:endParaRPr lang="tr-TR" dirty="0"/>
                    </a:p>
                  </a:txBody>
                  <a:tcPr/>
                </a:tc>
                <a:tc>
                  <a:txBody>
                    <a:bodyPr/>
                    <a:lstStyle/>
                    <a:p>
                      <a:pPr algn="ctr"/>
                      <a:r>
                        <a:rPr lang="tr-TR" dirty="0" smtClean="0"/>
                        <a:t>1.00 mg/</a:t>
                      </a:r>
                      <a:r>
                        <a:rPr lang="tr-TR" dirty="0" err="1" smtClean="0"/>
                        <a:t>lt</a:t>
                      </a:r>
                      <a:endParaRPr lang="tr-TR" dirty="0"/>
                    </a:p>
                  </a:txBody>
                  <a:tcPr/>
                </a:tc>
              </a:tr>
              <a:tr h="378841">
                <a:tc>
                  <a:txBody>
                    <a:bodyPr/>
                    <a:lstStyle/>
                    <a:p>
                      <a:r>
                        <a:rPr lang="tr-TR" dirty="0" err="1" smtClean="0"/>
                        <a:t>Fenollu</a:t>
                      </a:r>
                      <a:r>
                        <a:rPr lang="tr-TR" dirty="0" smtClean="0"/>
                        <a:t> bileşikler</a:t>
                      </a:r>
                      <a:endParaRPr lang="tr-TR" dirty="0"/>
                    </a:p>
                  </a:txBody>
                  <a:tcPr/>
                </a:tc>
                <a:tc>
                  <a:txBody>
                    <a:bodyPr/>
                    <a:lstStyle/>
                    <a:p>
                      <a:pPr algn="ctr"/>
                      <a:r>
                        <a:rPr lang="tr-TR" dirty="0" smtClean="0"/>
                        <a:t>0.002 mg/</a:t>
                      </a:r>
                      <a:r>
                        <a:rPr lang="tr-TR" dirty="0" err="1" smtClean="0"/>
                        <a:t>lt</a:t>
                      </a:r>
                      <a:endParaRPr lang="tr-TR" dirty="0"/>
                    </a:p>
                  </a:txBody>
                  <a:tcPr/>
                </a:tc>
              </a:tr>
            </a:tbl>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294666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77500" lnSpcReduction="20000"/>
          </a:bodyPr>
          <a:lstStyle/>
          <a:p>
            <a:pPr marL="0" indent="0">
              <a:buNone/>
            </a:pPr>
            <a:r>
              <a:rPr lang="tr-TR" dirty="0" smtClean="0"/>
              <a:t>3-Mikrobiyolojik analiz</a:t>
            </a:r>
          </a:p>
          <a:p>
            <a:pPr marL="0" indent="0">
              <a:buNone/>
            </a:pPr>
            <a:r>
              <a:rPr lang="tr-TR" dirty="0"/>
              <a:t>	</a:t>
            </a:r>
            <a:r>
              <a:rPr lang="tr-TR" dirty="0" smtClean="0"/>
              <a:t>Günümüzde mikrobiyoloji bilimi ve araştırmalarının ilerlemesiyle yalnız fiziksel ve kimyasal analizlerin yeterli olmadığı suyun bazı bulaşıcı hastalıkların taşınmasına ve bazı enfeksiyonlara sebep olduğu anlaşılmıştır. Bu yüzden suyun temizliği üzerinde kesin karar verebilmek için bakteriyolojik analizin yapılmasının mutlaka gerekli olduğu gerçeği ortaya çıkmıştır.</a:t>
            </a:r>
          </a:p>
          <a:p>
            <a:pPr marL="0" indent="0">
              <a:buNone/>
            </a:pPr>
            <a:r>
              <a:rPr lang="tr-TR" dirty="0" smtClean="0">
                <a:solidFill>
                  <a:srgbClr val="C00000"/>
                </a:solidFill>
              </a:rPr>
              <a:t>*</a:t>
            </a:r>
            <a:r>
              <a:rPr lang="tr-TR" dirty="0" smtClean="0">
                <a:solidFill>
                  <a:srgbClr val="002060"/>
                </a:solidFill>
              </a:rPr>
              <a:t>Suyun bulanıklığını gidermek </a:t>
            </a:r>
            <a:r>
              <a:rPr lang="tr-TR" dirty="0">
                <a:solidFill>
                  <a:srgbClr val="002060"/>
                </a:solidFill>
              </a:rPr>
              <a:t>için Alüminyum sülfat </a:t>
            </a:r>
            <a:r>
              <a:rPr lang="tr-TR" dirty="0" smtClean="0">
                <a:solidFill>
                  <a:srgbClr val="002060"/>
                </a:solidFill>
              </a:rPr>
              <a:t>-Al</a:t>
            </a:r>
            <a:r>
              <a:rPr lang="tr-TR" dirty="0">
                <a:solidFill>
                  <a:srgbClr val="002060"/>
                </a:solidFill>
              </a:rPr>
              <a:t>₂(SO₄)</a:t>
            </a:r>
            <a:r>
              <a:rPr lang="tr-TR" dirty="0" smtClean="0">
                <a:solidFill>
                  <a:srgbClr val="002060"/>
                </a:solidFill>
              </a:rPr>
              <a:t>₃ (şap) veya </a:t>
            </a:r>
            <a:r>
              <a:rPr lang="tr-TR" dirty="0">
                <a:solidFill>
                  <a:srgbClr val="002060"/>
                </a:solidFill>
              </a:rPr>
              <a:t>Demir klorür- </a:t>
            </a:r>
            <a:r>
              <a:rPr lang="tr-TR" dirty="0" smtClean="0">
                <a:solidFill>
                  <a:srgbClr val="002060"/>
                </a:solidFill>
              </a:rPr>
              <a:t>FeCl3 kullanılır.</a:t>
            </a:r>
          </a:p>
          <a:p>
            <a:pPr marL="0" indent="0">
              <a:buNone/>
            </a:pPr>
            <a:r>
              <a:rPr lang="tr-TR" dirty="0" smtClean="0">
                <a:solidFill>
                  <a:srgbClr val="C00000"/>
                </a:solidFill>
              </a:rPr>
              <a:t>*</a:t>
            </a:r>
            <a:r>
              <a:rPr lang="tr-TR" dirty="0" smtClean="0">
                <a:solidFill>
                  <a:srgbClr val="002060"/>
                </a:solidFill>
              </a:rPr>
              <a:t>Suyun kokusunu gidermek için su fıskiyesi tarzında fışkırtılır ya da çağlayan gibi yüksekten düşürülerek gazları uçurulur.</a:t>
            </a:r>
          </a:p>
          <a:p>
            <a:pPr marL="0" indent="0">
              <a:buNone/>
            </a:pPr>
            <a:r>
              <a:rPr lang="tr-TR" dirty="0" smtClean="0">
                <a:solidFill>
                  <a:srgbClr val="C00000"/>
                </a:solidFill>
              </a:rPr>
              <a:t>*</a:t>
            </a:r>
            <a:r>
              <a:rPr lang="tr-TR" dirty="0" smtClean="0">
                <a:solidFill>
                  <a:srgbClr val="002060"/>
                </a:solidFill>
              </a:rPr>
              <a:t>Suyun dezenfeksiyonu için ısıtma veya klorlama yöntemlerinden biri kullanılır. (1 </a:t>
            </a:r>
            <a:r>
              <a:rPr lang="tr-TR" dirty="0" err="1" smtClean="0">
                <a:solidFill>
                  <a:srgbClr val="002060"/>
                </a:solidFill>
              </a:rPr>
              <a:t>lt</a:t>
            </a:r>
            <a:r>
              <a:rPr lang="tr-TR" dirty="0" smtClean="0">
                <a:solidFill>
                  <a:srgbClr val="002060"/>
                </a:solidFill>
              </a:rPr>
              <a:t> suya 0,5-1 mg klor ve sonra hiposülfit ile nötralize etme ve kokuyu giderme işlemi birlikte yapılır.)</a:t>
            </a:r>
            <a:endParaRPr lang="tr-TR" dirty="0">
              <a:solidFill>
                <a:srgbClr val="00206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983252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5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404664"/>
            <a:ext cx="8856984" cy="6120680"/>
          </a:xfrm>
        </p:spPr>
        <p:txBody>
          <a:bodyPr>
            <a:normAutofit/>
          </a:bodyPr>
          <a:lstStyle/>
          <a:p>
            <a:pPr marL="0" indent="0">
              <a:buNone/>
            </a:pPr>
            <a:endParaRPr lang="tr-TR" sz="2000" dirty="0" smtClean="0"/>
          </a:p>
          <a:p>
            <a:pPr marL="0" indent="0">
              <a:buNone/>
            </a:pPr>
            <a:r>
              <a:rPr lang="tr-TR" sz="2000" dirty="0" smtClean="0"/>
              <a:t>İÇME </a:t>
            </a:r>
            <a:r>
              <a:rPr lang="tr-TR" sz="2000" dirty="0"/>
              <a:t>ve KULLANMA SULARININ BAKTERİYOLOJİK </a:t>
            </a:r>
            <a:r>
              <a:rPr lang="tr-TR" sz="2000" dirty="0" smtClean="0"/>
              <a:t>STANDARTLARI</a:t>
            </a:r>
          </a:p>
          <a:p>
            <a:pPr marL="0" indent="0">
              <a:buNone/>
            </a:pPr>
            <a:endParaRPr lang="tr-TR" sz="2000" dirty="0"/>
          </a:p>
        </p:txBody>
      </p:sp>
      <p:graphicFrame>
        <p:nvGraphicFramePr>
          <p:cNvPr id="4" name="Tablo 3"/>
          <p:cNvGraphicFramePr>
            <a:graphicFrameLocks noGrp="1"/>
          </p:cNvGraphicFramePr>
          <p:nvPr>
            <p:extLst>
              <p:ext uri="{D42A27DB-BD31-4B8C-83A1-F6EECF244321}">
                <p14:modId xmlns:p14="http://schemas.microsoft.com/office/powerpoint/2010/main" val="1607422302"/>
              </p:ext>
            </p:extLst>
          </p:nvPr>
        </p:nvGraphicFramePr>
        <p:xfrm>
          <a:off x="179512" y="1268760"/>
          <a:ext cx="8712968" cy="3528392"/>
        </p:xfrm>
        <a:graphic>
          <a:graphicData uri="http://schemas.openxmlformats.org/drawingml/2006/table">
            <a:tbl>
              <a:tblPr firstRow="1" bandRow="1">
                <a:tableStyleId>{5940675A-B579-460E-94D1-54222C63F5DA}</a:tableStyleId>
              </a:tblPr>
              <a:tblGrid>
                <a:gridCol w="4032448"/>
                <a:gridCol w="2448272"/>
                <a:gridCol w="2232248"/>
              </a:tblGrid>
              <a:tr h="657163">
                <a:tc>
                  <a:txBody>
                    <a:bodyPr/>
                    <a:lstStyle/>
                    <a:p>
                      <a:r>
                        <a:rPr lang="tr-TR" dirty="0" smtClean="0"/>
                        <a:t>SUYUN CİNSİ</a:t>
                      </a:r>
                      <a:endParaRPr lang="tr-TR" dirty="0"/>
                    </a:p>
                  </a:txBody>
                  <a:tcPr/>
                </a:tc>
                <a:tc>
                  <a:txBody>
                    <a:bodyPr/>
                    <a:lstStyle/>
                    <a:p>
                      <a:r>
                        <a:rPr lang="tr-TR" dirty="0" smtClean="0"/>
                        <a:t>Total </a:t>
                      </a:r>
                      <a:r>
                        <a:rPr lang="tr-TR" dirty="0" err="1" smtClean="0"/>
                        <a:t>Koliform</a:t>
                      </a:r>
                      <a:r>
                        <a:rPr lang="tr-TR" dirty="0" smtClean="0"/>
                        <a:t> Bakteri Sayısı (100 </a:t>
                      </a:r>
                      <a:r>
                        <a:rPr lang="tr-TR" dirty="0" err="1" smtClean="0"/>
                        <a:t>mlt‟de</a:t>
                      </a:r>
                      <a:r>
                        <a:rPr lang="tr-TR" dirty="0" smtClean="0"/>
                        <a:t>)</a:t>
                      </a:r>
                      <a:endParaRPr lang="tr-TR" dirty="0"/>
                    </a:p>
                  </a:txBody>
                  <a:tcPr/>
                </a:tc>
                <a:tc>
                  <a:txBody>
                    <a:bodyPr/>
                    <a:lstStyle/>
                    <a:p>
                      <a:r>
                        <a:rPr lang="tr-TR" dirty="0" err="1" smtClean="0"/>
                        <a:t>Fekal</a:t>
                      </a:r>
                      <a:r>
                        <a:rPr lang="tr-TR" dirty="0" smtClean="0"/>
                        <a:t> </a:t>
                      </a:r>
                      <a:r>
                        <a:rPr lang="tr-TR" dirty="0" err="1" smtClean="0"/>
                        <a:t>Koliform</a:t>
                      </a:r>
                      <a:r>
                        <a:rPr lang="tr-TR" dirty="0" smtClean="0"/>
                        <a:t> Bakteri Sayısı (100 </a:t>
                      </a:r>
                      <a:r>
                        <a:rPr lang="tr-TR" dirty="0" err="1" smtClean="0"/>
                        <a:t>mlt‟de</a:t>
                      </a:r>
                      <a:r>
                        <a:rPr lang="tr-TR" dirty="0" smtClean="0"/>
                        <a:t>)</a:t>
                      </a:r>
                      <a:endParaRPr lang="tr-TR" dirty="0"/>
                    </a:p>
                  </a:txBody>
                  <a:tcPr/>
                </a:tc>
              </a:tr>
              <a:tr h="1575085">
                <a:tc>
                  <a:txBody>
                    <a:bodyPr/>
                    <a:lstStyle/>
                    <a:p>
                      <a:r>
                        <a:rPr lang="tr-TR" dirty="0" smtClean="0"/>
                        <a:t>Şebeke Sistemi ile dağıtılan sular</a:t>
                      </a:r>
                    </a:p>
                    <a:p>
                      <a:r>
                        <a:rPr lang="tr-TR" dirty="0" smtClean="0"/>
                        <a:t>* Dezenfekte edilen şebeke sistemi suları</a:t>
                      </a:r>
                    </a:p>
                    <a:p>
                      <a:r>
                        <a:rPr lang="tr-TR" dirty="0" smtClean="0"/>
                        <a:t>* Dezenfekte edilmeyen şebeke sistemi suları*</a:t>
                      </a:r>
                      <a:endParaRPr lang="tr-TR" dirty="0"/>
                    </a:p>
                  </a:txBody>
                  <a:tcPr/>
                </a:tc>
                <a:tc>
                  <a:txBody>
                    <a:bodyPr/>
                    <a:lstStyle/>
                    <a:p>
                      <a:pPr algn="ctr"/>
                      <a:endParaRPr lang="tr-TR" dirty="0" smtClean="0"/>
                    </a:p>
                    <a:p>
                      <a:pPr algn="ctr"/>
                      <a:r>
                        <a:rPr lang="tr-TR" dirty="0" smtClean="0"/>
                        <a:t>0 / 100 </a:t>
                      </a:r>
                      <a:r>
                        <a:rPr lang="tr-TR" dirty="0" err="1" smtClean="0"/>
                        <a:t>mlt</a:t>
                      </a:r>
                      <a:endParaRPr lang="tr-TR" dirty="0" smtClean="0"/>
                    </a:p>
                    <a:p>
                      <a:pPr algn="ctr"/>
                      <a:r>
                        <a:rPr lang="tr-TR" dirty="0" smtClean="0"/>
                        <a:t>3 / 100 </a:t>
                      </a:r>
                      <a:r>
                        <a:rPr lang="tr-TR" dirty="0" err="1" smtClean="0"/>
                        <a:t>mlt</a:t>
                      </a:r>
                      <a:endParaRPr lang="tr-TR" dirty="0"/>
                    </a:p>
                  </a:txBody>
                  <a:tcPr/>
                </a:tc>
                <a:tc>
                  <a:txBody>
                    <a:bodyPr/>
                    <a:lstStyle/>
                    <a:p>
                      <a:pPr algn="ctr"/>
                      <a:endParaRPr lang="tr-TR" dirty="0" smtClean="0"/>
                    </a:p>
                    <a:p>
                      <a:pPr algn="ctr"/>
                      <a:r>
                        <a:rPr lang="tr-TR" dirty="0" smtClean="0"/>
                        <a:t>0 / 100 </a:t>
                      </a:r>
                      <a:r>
                        <a:rPr lang="tr-TR" dirty="0" err="1" smtClean="0"/>
                        <a:t>mlt</a:t>
                      </a:r>
                      <a:endParaRPr lang="tr-TR" dirty="0" smtClean="0"/>
                    </a:p>
                    <a:p>
                      <a:pPr algn="ctr"/>
                      <a:r>
                        <a:rPr lang="tr-TR" dirty="0" smtClean="0"/>
                        <a:t>0 / 100 </a:t>
                      </a:r>
                      <a:r>
                        <a:rPr lang="tr-TR" dirty="0" err="1" smtClean="0"/>
                        <a:t>mlt</a:t>
                      </a:r>
                      <a:endParaRPr lang="tr-TR" dirty="0"/>
                    </a:p>
                  </a:txBody>
                  <a:tcPr/>
                </a:tc>
              </a:tr>
              <a:tr h="504056">
                <a:tc>
                  <a:txBody>
                    <a:bodyPr/>
                    <a:lstStyle/>
                    <a:p>
                      <a:r>
                        <a:rPr lang="tr-TR" dirty="0" smtClean="0"/>
                        <a:t>Şebeke Sistemi ile dağıtılmayan sular</a:t>
                      </a:r>
                      <a:endParaRPr lang="tr-TR" dirty="0"/>
                    </a:p>
                  </a:txBody>
                  <a:tcPr/>
                </a:tc>
                <a:tc>
                  <a:txBody>
                    <a:bodyPr/>
                    <a:lstStyle/>
                    <a:p>
                      <a:pPr algn="ctr"/>
                      <a:r>
                        <a:rPr lang="tr-TR" dirty="0" smtClean="0"/>
                        <a:t>10 / 100 </a:t>
                      </a:r>
                      <a:r>
                        <a:rPr lang="tr-TR" dirty="0" err="1" smtClean="0"/>
                        <a:t>mlt</a:t>
                      </a:r>
                      <a:endParaRPr lang="tr-TR" dirty="0"/>
                    </a:p>
                  </a:txBody>
                  <a:tcPr/>
                </a:tc>
                <a:tc>
                  <a:txBody>
                    <a:bodyPr/>
                    <a:lstStyle/>
                    <a:p>
                      <a:pPr algn="ctr"/>
                      <a:r>
                        <a:rPr lang="tr-TR" dirty="0" smtClean="0"/>
                        <a:t>0 / 100 </a:t>
                      </a:r>
                      <a:r>
                        <a:rPr lang="tr-TR" dirty="0" err="1" smtClean="0"/>
                        <a:t>mlt</a:t>
                      </a:r>
                      <a:endParaRPr lang="tr-TR" dirty="0"/>
                    </a:p>
                  </a:txBody>
                  <a:tcPr/>
                </a:tc>
              </a:tr>
              <a:tr h="379499">
                <a:tc>
                  <a:txBody>
                    <a:bodyPr/>
                    <a:lstStyle/>
                    <a:p>
                      <a:r>
                        <a:rPr lang="tr-TR" dirty="0" smtClean="0"/>
                        <a:t>Şişelenmiş içme suları</a:t>
                      </a:r>
                      <a:endParaRPr lang="tr-TR" dirty="0"/>
                    </a:p>
                  </a:txBody>
                  <a:tcPr/>
                </a:tc>
                <a:tc>
                  <a:txBody>
                    <a:bodyPr/>
                    <a:lstStyle/>
                    <a:p>
                      <a:pPr algn="ctr"/>
                      <a:r>
                        <a:rPr lang="tr-TR" dirty="0" smtClean="0"/>
                        <a:t>0 / 100 </a:t>
                      </a:r>
                      <a:r>
                        <a:rPr lang="tr-TR" dirty="0" err="1" smtClean="0"/>
                        <a:t>mlt</a:t>
                      </a:r>
                      <a:endParaRPr lang="tr-TR" dirty="0"/>
                    </a:p>
                  </a:txBody>
                  <a:tcPr/>
                </a:tc>
                <a:tc>
                  <a:txBody>
                    <a:bodyPr/>
                    <a:lstStyle/>
                    <a:p>
                      <a:pPr algn="ctr"/>
                      <a:r>
                        <a:rPr lang="tr-TR" dirty="0" smtClean="0"/>
                        <a:t>0 / 100 </a:t>
                      </a:r>
                      <a:r>
                        <a:rPr lang="tr-TR" dirty="0" err="1" smtClean="0"/>
                        <a:t>mlt</a:t>
                      </a:r>
                      <a:endParaRPr lang="tr-TR" dirty="0"/>
                    </a:p>
                  </a:txBody>
                  <a:tcPr/>
                </a:tc>
              </a:tr>
              <a:tr h="412589">
                <a:tc>
                  <a:txBody>
                    <a:bodyPr/>
                    <a:lstStyle/>
                    <a:p>
                      <a:r>
                        <a:rPr lang="tr-TR" dirty="0" smtClean="0"/>
                        <a:t>Acil ihtiyaçlar için kullanılan sular</a:t>
                      </a:r>
                      <a:endParaRPr lang="tr-TR" dirty="0"/>
                    </a:p>
                  </a:txBody>
                  <a:tcPr/>
                </a:tc>
                <a:tc>
                  <a:txBody>
                    <a:bodyPr/>
                    <a:lstStyle/>
                    <a:p>
                      <a:pPr algn="ctr"/>
                      <a:r>
                        <a:rPr lang="tr-TR" dirty="0" smtClean="0"/>
                        <a:t>0 / 100 </a:t>
                      </a:r>
                      <a:r>
                        <a:rPr lang="tr-TR" dirty="0" err="1" smtClean="0"/>
                        <a:t>mlt</a:t>
                      </a:r>
                      <a:endParaRPr lang="tr-TR" dirty="0"/>
                    </a:p>
                  </a:txBody>
                  <a:tcPr/>
                </a:tc>
                <a:tc>
                  <a:txBody>
                    <a:bodyPr/>
                    <a:lstStyle/>
                    <a:p>
                      <a:pPr algn="ctr"/>
                      <a:r>
                        <a:rPr lang="tr-TR" dirty="0" smtClean="0"/>
                        <a:t>0 / 100 </a:t>
                      </a:r>
                      <a:r>
                        <a:rPr lang="tr-TR" dirty="0" err="1" smtClean="0"/>
                        <a:t>mlt</a:t>
                      </a:r>
                      <a:endParaRPr lang="tr-TR" dirty="0"/>
                    </a:p>
                  </a:txBody>
                  <a:tcPr/>
                </a:tc>
              </a:tr>
            </a:tbl>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207026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8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404664"/>
            <a:ext cx="8712968" cy="6120680"/>
          </a:xfrm>
        </p:spPr>
        <p:txBody>
          <a:bodyPr>
            <a:normAutofit/>
          </a:bodyPr>
          <a:lstStyle/>
          <a:p>
            <a:pPr marL="0" indent="0">
              <a:buNone/>
            </a:pPr>
            <a:r>
              <a:rPr lang="fi-FI" sz="2000" dirty="0" smtClean="0"/>
              <a:t>İÇME </a:t>
            </a:r>
            <a:r>
              <a:rPr lang="fi-FI" sz="2000" dirty="0"/>
              <a:t>ve KULLANMA SULARI İLE OLUŞAN </a:t>
            </a:r>
            <a:r>
              <a:rPr lang="fi-FI" sz="2000" dirty="0" smtClean="0"/>
              <a:t>HASTALIKLAR</a:t>
            </a:r>
            <a:endParaRPr lang="tr-TR" sz="2000" dirty="0" smtClean="0"/>
          </a:p>
          <a:p>
            <a:pPr marL="0" indent="0">
              <a:buNone/>
            </a:pPr>
            <a:endParaRPr lang="tr-TR" sz="2000" dirty="0"/>
          </a:p>
        </p:txBody>
      </p:sp>
      <p:graphicFrame>
        <p:nvGraphicFramePr>
          <p:cNvPr id="2" name="Tablo 1"/>
          <p:cNvGraphicFramePr>
            <a:graphicFrameLocks noGrp="1"/>
          </p:cNvGraphicFramePr>
          <p:nvPr>
            <p:extLst>
              <p:ext uri="{D42A27DB-BD31-4B8C-83A1-F6EECF244321}">
                <p14:modId xmlns:p14="http://schemas.microsoft.com/office/powerpoint/2010/main" val="172047727"/>
              </p:ext>
            </p:extLst>
          </p:nvPr>
        </p:nvGraphicFramePr>
        <p:xfrm>
          <a:off x="251521" y="764704"/>
          <a:ext cx="8568951" cy="5396885"/>
        </p:xfrm>
        <a:graphic>
          <a:graphicData uri="http://schemas.openxmlformats.org/drawingml/2006/table">
            <a:tbl>
              <a:tblPr firstRow="1" bandRow="1">
                <a:tableStyleId>{5940675A-B579-460E-94D1-54222C63F5DA}</a:tableStyleId>
              </a:tblPr>
              <a:tblGrid>
                <a:gridCol w="3384375"/>
                <a:gridCol w="5184576"/>
              </a:tblGrid>
              <a:tr h="367685">
                <a:tc>
                  <a:txBody>
                    <a:bodyPr/>
                    <a:lstStyle/>
                    <a:p>
                      <a:r>
                        <a:rPr lang="tr-TR" sz="1700" dirty="0" smtClean="0"/>
                        <a:t>HASTALIK GRUBU</a:t>
                      </a:r>
                      <a:endParaRPr lang="tr-TR" sz="1700" dirty="0"/>
                    </a:p>
                  </a:txBody>
                  <a:tcPr/>
                </a:tc>
                <a:tc>
                  <a:txBody>
                    <a:bodyPr/>
                    <a:lstStyle/>
                    <a:p>
                      <a:r>
                        <a:rPr lang="tr-TR" sz="1700" dirty="0" smtClean="0"/>
                        <a:t>HASTALIKLAR (Etkenler)</a:t>
                      </a:r>
                      <a:endParaRPr lang="tr-TR" sz="1700" dirty="0"/>
                    </a:p>
                  </a:txBody>
                  <a:tcPr/>
                </a:tc>
              </a:tr>
              <a:tr h="367685">
                <a:tc>
                  <a:txBody>
                    <a:bodyPr/>
                    <a:lstStyle/>
                    <a:p>
                      <a:r>
                        <a:rPr lang="tr-TR" sz="1700" dirty="0" smtClean="0"/>
                        <a:t>Hastalık etkeninin suya karışması</a:t>
                      </a:r>
                    </a:p>
                    <a:p>
                      <a:r>
                        <a:rPr lang="tr-TR" sz="1700" dirty="0" smtClean="0"/>
                        <a:t>ile oluşan hastalıklar</a:t>
                      </a:r>
                      <a:endParaRPr lang="tr-TR" sz="1700" dirty="0"/>
                    </a:p>
                  </a:txBody>
                  <a:tcPr/>
                </a:tc>
                <a:tc>
                  <a:txBody>
                    <a:bodyPr/>
                    <a:lstStyle/>
                    <a:p>
                      <a:r>
                        <a:rPr lang="tr-TR" sz="1700" dirty="0" smtClean="0"/>
                        <a:t>* Tifo (</a:t>
                      </a:r>
                      <a:r>
                        <a:rPr lang="tr-TR" sz="1700" dirty="0" err="1" smtClean="0"/>
                        <a:t>s.typhii</a:t>
                      </a:r>
                      <a:r>
                        <a:rPr lang="tr-TR" sz="1700" dirty="0" smtClean="0"/>
                        <a:t>)</a:t>
                      </a:r>
                    </a:p>
                    <a:p>
                      <a:r>
                        <a:rPr lang="tr-TR" sz="1700" dirty="0" smtClean="0"/>
                        <a:t>* </a:t>
                      </a:r>
                      <a:r>
                        <a:rPr lang="tr-TR" sz="1700" dirty="0" err="1" smtClean="0"/>
                        <a:t>Paratifo</a:t>
                      </a:r>
                      <a:r>
                        <a:rPr lang="tr-TR" sz="1700" dirty="0" smtClean="0"/>
                        <a:t> (</a:t>
                      </a:r>
                      <a:r>
                        <a:rPr lang="tr-TR" sz="1700" dirty="0" err="1" smtClean="0"/>
                        <a:t>S.paratyphii</a:t>
                      </a:r>
                      <a:r>
                        <a:rPr lang="tr-TR" sz="1700" dirty="0" smtClean="0"/>
                        <a:t>)</a:t>
                      </a:r>
                    </a:p>
                    <a:p>
                      <a:r>
                        <a:rPr lang="tr-TR" sz="1700" dirty="0" smtClean="0"/>
                        <a:t>* Kolera (</a:t>
                      </a:r>
                      <a:r>
                        <a:rPr lang="tr-TR" sz="1700" dirty="0" err="1" smtClean="0"/>
                        <a:t>V.cholera</a:t>
                      </a:r>
                      <a:r>
                        <a:rPr lang="tr-TR" sz="1700" dirty="0" smtClean="0"/>
                        <a:t>)</a:t>
                      </a:r>
                    </a:p>
                    <a:p>
                      <a:r>
                        <a:rPr lang="tr-TR" sz="1700" dirty="0" smtClean="0"/>
                        <a:t>* </a:t>
                      </a:r>
                      <a:r>
                        <a:rPr lang="tr-TR" sz="1700" dirty="0" err="1" smtClean="0"/>
                        <a:t>Enfeksiyöz</a:t>
                      </a:r>
                      <a:r>
                        <a:rPr lang="tr-TR" sz="1700" dirty="0" smtClean="0"/>
                        <a:t> Hepatit (Hepatit A </a:t>
                      </a:r>
                      <a:r>
                        <a:rPr lang="tr-TR" sz="1700" dirty="0" err="1" smtClean="0"/>
                        <a:t>Virusu</a:t>
                      </a:r>
                      <a:r>
                        <a:rPr lang="tr-TR" sz="1700" dirty="0" smtClean="0"/>
                        <a:t>)</a:t>
                      </a:r>
                    </a:p>
                    <a:p>
                      <a:r>
                        <a:rPr lang="tr-TR" sz="1700" dirty="0" smtClean="0"/>
                        <a:t>* Basilli Dizanteri (</a:t>
                      </a:r>
                      <a:r>
                        <a:rPr lang="tr-TR" sz="1700" dirty="0" err="1" smtClean="0"/>
                        <a:t>Shigella</a:t>
                      </a:r>
                      <a:r>
                        <a:rPr lang="tr-TR" sz="1700" dirty="0" smtClean="0"/>
                        <a:t> Bakterileri)</a:t>
                      </a:r>
                    </a:p>
                    <a:p>
                      <a:r>
                        <a:rPr lang="tr-TR" sz="1700" dirty="0" smtClean="0"/>
                        <a:t>* Amipli Dizanteri (</a:t>
                      </a:r>
                      <a:r>
                        <a:rPr lang="tr-TR" sz="1700" dirty="0" err="1" smtClean="0"/>
                        <a:t>E.hystolitica</a:t>
                      </a:r>
                      <a:r>
                        <a:rPr lang="tr-TR" sz="1700" dirty="0" smtClean="0"/>
                        <a:t>)</a:t>
                      </a:r>
                      <a:endParaRPr lang="tr-TR" sz="1700" dirty="0"/>
                    </a:p>
                  </a:txBody>
                  <a:tcPr/>
                </a:tc>
              </a:tr>
              <a:tr h="367685">
                <a:tc>
                  <a:txBody>
                    <a:bodyPr/>
                    <a:lstStyle/>
                    <a:p>
                      <a:r>
                        <a:rPr lang="tr-TR" sz="1700" dirty="0" smtClean="0"/>
                        <a:t>Suyun yetersizliği sonucu oluşan</a:t>
                      </a:r>
                    </a:p>
                    <a:p>
                      <a:r>
                        <a:rPr lang="tr-TR" sz="1700" dirty="0" smtClean="0"/>
                        <a:t>hastalıklar</a:t>
                      </a:r>
                      <a:endParaRPr lang="tr-TR" sz="1700" dirty="0"/>
                    </a:p>
                  </a:txBody>
                  <a:tcPr/>
                </a:tc>
                <a:tc>
                  <a:txBody>
                    <a:bodyPr/>
                    <a:lstStyle/>
                    <a:p>
                      <a:r>
                        <a:rPr lang="tr-TR" sz="1700" dirty="0" smtClean="0"/>
                        <a:t>* </a:t>
                      </a:r>
                      <a:r>
                        <a:rPr lang="tr-TR" sz="1700" dirty="0" err="1" smtClean="0"/>
                        <a:t>Askariyazis</a:t>
                      </a:r>
                      <a:r>
                        <a:rPr lang="tr-TR" sz="1700" dirty="0" smtClean="0"/>
                        <a:t> (</a:t>
                      </a:r>
                      <a:r>
                        <a:rPr lang="tr-TR" sz="1700" dirty="0" err="1" smtClean="0"/>
                        <a:t>A.lumbricoides</a:t>
                      </a:r>
                      <a:r>
                        <a:rPr lang="tr-TR" sz="1700" dirty="0" smtClean="0"/>
                        <a:t>)</a:t>
                      </a:r>
                    </a:p>
                    <a:p>
                      <a:r>
                        <a:rPr lang="tr-TR" sz="1700" dirty="0" smtClean="0"/>
                        <a:t>* Uyuz (</a:t>
                      </a:r>
                      <a:r>
                        <a:rPr lang="tr-TR" sz="1700" dirty="0" err="1" smtClean="0"/>
                        <a:t>Scabies</a:t>
                      </a:r>
                      <a:r>
                        <a:rPr lang="tr-TR" sz="1700" dirty="0" smtClean="0"/>
                        <a:t>)</a:t>
                      </a:r>
                    </a:p>
                    <a:p>
                      <a:r>
                        <a:rPr lang="tr-TR" sz="1700" dirty="0" smtClean="0"/>
                        <a:t>* Trahom (</a:t>
                      </a:r>
                      <a:r>
                        <a:rPr lang="tr-TR" sz="1700" dirty="0" err="1" smtClean="0"/>
                        <a:t>C.trachomatis</a:t>
                      </a:r>
                      <a:r>
                        <a:rPr lang="tr-TR" sz="1700" dirty="0" smtClean="0"/>
                        <a:t>)</a:t>
                      </a:r>
                    </a:p>
                    <a:p>
                      <a:r>
                        <a:rPr lang="tr-TR" sz="1700" dirty="0" smtClean="0"/>
                        <a:t>* Basilli Dizanteri (</a:t>
                      </a:r>
                      <a:r>
                        <a:rPr lang="tr-TR" sz="1700" dirty="0" err="1" smtClean="0"/>
                        <a:t>Shigella</a:t>
                      </a:r>
                      <a:r>
                        <a:rPr lang="tr-TR" sz="1700" dirty="0" smtClean="0"/>
                        <a:t> Bakterileri)</a:t>
                      </a:r>
                    </a:p>
                    <a:p>
                      <a:r>
                        <a:rPr lang="tr-TR" sz="1700" dirty="0" smtClean="0"/>
                        <a:t>* </a:t>
                      </a:r>
                      <a:r>
                        <a:rPr lang="tr-TR" sz="1700" dirty="0" err="1" smtClean="0"/>
                        <a:t>İmpetigo</a:t>
                      </a:r>
                      <a:r>
                        <a:rPr lang="tr-TR" sz="1700" dirty="0" smtClean="0"/>
                        <a:t> (</a:t>
                      </a:r>
                      <a:r>
                        <a:rPr lang="tr-TR" sz="1700" dirty="0" err="1" smtClean="0"/>
                        <a:t>S.pyogenes</a:t>
                      </a:r>
                      <a:r>
                        <a:rPr lang="tr-TR" sz="1700" dirty="0" smtClean="0"/>
                        <a:t>, S. </a:t>
                      </a:r>
                      <a:r>
                        <a:rPr lang="tr-TR" sz="1700" dirty="0" err="1" smtClean="0"/>
                        <a:t>aureus</a:t>
                      </a:r>
                      <a:r>
                        <a:rPr lang="tr-TR" sz="1700" dirty="0" smtClean="0"/>
                        <a:t>)</a:t>
                      </a:r>
                    </a:p>
                    <a:p>
                      <a:r>
                        <a:rPr lang="tr-TR" sz="1700" dirty="0" smtClean="0"/>
                        <a:t>* </a:t>
                      </a:r>
                      <a:r>
                        <a:rPr lang="tr-TR" sz="1700" dirty="0" err="1" smtClean="0"/>
                        <a:t>Konjonktivit</a:t>
                      </a:r>
                      <a:r>
                        <a:rPr lang="tr-TR" sz="1700" dirty="0" smtClean="0"/>
                        <a:t> (</a:t>
                      </a:r>
                      <a:r>
                        <a:rPr lang="tr-TR" sz="1700" dirty="0" err="1" smtClean="0"/>
                        <a:t>Mastadenovirus</a:t>
                      </a:r>
                      <a:r>
                        <a:rPr lang="tr-TR" sz="1700" dirty="0" smtClean="0"/>
                        <a:t>)</a:t>
                      </a:r>
                      <a:endParaRPr lang="tr-TR" sz="1700" dirty="0"/>
                    </a:p>
                  </a:txBody>
                  <a:tcPr/>
                </a:tc>
              </a:tr>
              <a:tr h="367685">
                <a:tc>
                  <a:txBody>
                    <a:bodyPr/>
                    <a:lstStyle/>
                    <a:p>
                      <a:r>
                        <a:rPr lang="tr-TR" sz="1700" dirty="0" smtClean="0"/>
                        <a:t>Suda yaşayan canlılar yolu ile</a:t>
                      </a:r>
                    </a:p>
                    <a:p>
                      <a:r>
                        <a:rPr lang="tr-TR" sz="1700" dirty="0" smtClean="0"/>
                        <a:t>oluşan hastalıklar</a:t>
                      </a:r>
                      <a:endParaRPr lang="tr-TR" sz="1700" dirty="0"/>
                    </a:p>
                  </a:txBody>
                  <a:tcPr/>
                </a:tc>
                <a:tc>
                  <a:txBody>
                    <a:bodyPr/>
                    <a:lstStyle/>
                    <a:p>
                      <a:r>
                        <a:rPr lang="tr-TR" sz="1700" dirty="0" smtClean="0"/>
                        <a:t>* </a:t>
                      </a:r>
                      <a:r>
                        <a:rPr lang="tr-TR" sz="1700" dirty="0" err="1" smtClean="0"/>
                        <a:t>Salmonellozis</a:t>
                      </a:r>
                      <a:r>
                        <a:rPr lang="tr-TR" sz="1700" dirty="0" smtClean="0"/>
                        <a:t> (Midyelerde </a:t>
                      </a:r>
                      <a:r>
                        <a:rPr lang="tr-TR" sz="1700" dirty="0" err="1" smtClean="0"/>
                        <a:t>salmonella</a:t>
                      </a:r>
                      <a:r>
                        <a:rPr lang="tr-TR" sz="1700" dirty="0" smtClean="0"/>
                        <a:t> bakterileri)</a:t>
                      </a:r>
                    </a:p>
                    <a:p>
                      <a:r>
                        <a:rPr lang="tr-TR" sz="1700" dirty="0" smtClean="0"/>
                        <a:t>* </a:t>
                      </a:r>
                      <a:r>
                        <a:rPr lang="tr-TR" sz="1700" dirty="0" err="1" smtClean="0"/>
                        <a:t>Şistozomiyazis</a:t>
                      </a:r>
                      <a:r>
                        <a:rPr lang="tr-TR" sz="1700" dirty="0" smtClean="0"/>
                        <a:t> (Salyangozlarda </a:t>
                      </a:r>
                      <a:r>
                        <a:rPr lang="tr-TR" sz="1700" dirty="0" err="1" smtClean="0"/>
                        <a:t>şistozoma</a:t>
                      </a:r>
                      <a:r>
                        <a:rPr lang="tr-TR" sz="1700" dirty="0" smtClean="0"/>
                        <a:t> yumurtaları)</a:t>
                      </a:r>
                      <a:endParaRPr lang="tr-TR" sz="1700" dirty="0"/>
                    </a:p>
                  </a:txBody>
                  <a:tcPr/>
                </a:tc>
              </a:tr>
              <a:tr h="367685">
                <a:tc>
                  <a:txBody>
                    <a:bodyPr/>
                    <a:lstStyle/>
                    <a:p>
                      <a:r>
                        <a:rPr lang="it-IT" sz="1700" dirty="0" smtClean="0"/>
                        <a:t>Su ile ilişkili vektörler ile oluşan</a:t>
                      </a:r>
                      <a:r>
                        <a:rPr lang="tr-TR" sz="1700" dirty="0" smtClean="0"/>
                        <a:t> hastalıklar</a:t>
                      </a:r>
                      <a:endParaRPr lang="tr-TR" sz="1700" dirty="0"/>
                    </a:p>
                  </a:txBody>
                  <a:tcPr/>
                </a:tc>
                <a:tc>
                  <a:txBody>
                    <a:bodyPr/>
                    <a:lstStyle/>
                    <a:p>
                      <a:r>
                        <a:rPr lang="tr-TR" sz="1700" dirty="0" smtClean="0"/>
                        <a:t>* </a:t>
                      </a:r>
                      <a:r>
                        <a:rPr lang="tr-TR" sz="1700" dirty="0" err="1" smtClean="0"/>
                        <a:t>Tripanozomiyazis</a:t>
                      </a:r>
                      <a:endParaRPr lang="tr-TR" sz="1700" dirty="0" smtClean="0"/>
                    </a:p>
                    <a:p>
                      <a:r>
                        <a:rPr lang="tr-TR" sz="1700" dirty="0" smtClean="0"/>
                        <a:t>* Sıtma (</a:t>
                      </a:r>
                      <a:r>
                        <a:rPr lang="tr-TR" sz="1700" dirty="0" err="1" smtClean="0"/>
                        <a:t>Plasmodiumlar</a:t>
                      </a:r>
                      <a:r>
                        <a:rPr lang="tr-TR" sz="1700" dirty="0" smtClean="0"/>
                        <a:t>)</a:t>
                      </a:r>
                    </a:p>
                    <a:p>
                      <a:r>
                        <a:rPr lang="tr-TR" sz="1700" dirty="0" smtClean="0"/>
                        <a:t>* Sarı Yangı</a:t>
                      </a:r>
                    </a:p>
                    <a:p>
                      <a:r>
                        <a:rPr lang="tr-TR" sz="1700" dirty="0" smtClean="0"/>
                        <a:t>* </a:t>
                      </a:r>
                      <a:r>
                        <a:rPr lang="tr-TR" sz="1700" dirty="0" err="1" smtClean="0"/>
                        <a:t>Onkoserkaziozis</a:t>
                      </a:r>
                      <a:endParaRPr lang="tr-TR" sz="1700" dirty="0"/>
                    </a:p>
                  </a:txBody>
                  <a:tcPr/>
                </a:tc>
              </a:tr>
            </a:tbl>
          </a:graphicData>
        </a:graphic>
      </p:graphicFrame>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964718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59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70000" lnSpcReduction="20000"/>
          </a:bodyPr>
          <a:lstStyle/>
          <a:p>
            <a:pPr marL="0" indent="0">
              <a:buNone/>
            </a:pPr>
            <a:r>
              <a:rPr lang="tr-TR" dirty="0" smtClean="0">
                <a:solidFill>
                  <a:srgbClr val="C00000"/>
                </a:solidFill>
              </a:rPr>
              <a:t>Yüzme Havuzu Suları</a:t>
            </a:r>
          </a:p>
          <a:p>
            <a:pPr marL="0" indent="0">
              <a:buNone/>
            </a:pPr>
            <a:r>
              <a:rPr lang="tr-TR" dirty="0" smtClean="0"/>
              <a:t>	Otel işletmelerinde su </a:t>
            </a:r>
            <a:r>
              <a:rPr lang="tr-TR" dirty="0" smtClean="0"/>
              <a:t>hijyeni </a:t>
            </a:r>
            <a:r>
              <a:rPr lang="tr-TR" dirty="0" smtClean="0"/>
              <a:t>açısından önemli olan bir başka kullanım alanı ise yüzme havuzlarıdır.  Yüzme havuzu suyunun </a:t>
            </a:r>
            <a:r>
              <a:rPr lang="tr-TR" dirty="0" err="1" smtClean="0"/>
              <a:t>pH</a:t>
            </a:r>
            <a:r>
              <a:rPr lang="tr-TR" dirty="0" smtClean="0"/>
              <a:t> değerinin nötr </a:t>
            </a:r>
            <a:r>
              <a:rPr lang="tr-TR" dirty="0" err="1" smtClean="0"/>
              <a:t>pH’a</a:t>
            </a:r>
            <a:r>
              <a:rPr lang="tr-TR" dirty="0" smtClean="0"/>
              <a:t> yakın olması gerekir.</a:t>
            </a:r>
          </a:p>
          <a:p>
            <a:pPr marL="0" indent="0">
              <a:buNone/>
            </a:pPr>
            <a:r>
              <a:rPr lang="tr-TR" dirty="0" smtClean="0"/>
              <a:t>*Asidik sular, aşındırıcı ya da tahriş edici (</a:t>
            </a:r>
            <a:r>
              <a:rPr lang="tr-TR" dirty="0" err="1" smtClean="0"/>
              <a:t>korozif</a:t>
            </a:r>
            <a:r>
              <a:rPr lang="tr-TR" dirty="0" smtClean="0"/>
              <a:t>) özelliktedir.</a:t>
            </a:r>
          </a:p>
          <a:p>
            <a:pPr marL="0" indent="0">
              <a:buNone/>
            </a:pPr>
            <a:r>
              <a:rPr lang="tr-TR" dirty="0" smtClean="0"/>
              <a:t>*Bazik sular ise tortulaşmaya, dezenfektan etkisinin azalmasına , cilt ve göz hassasiyetine (</a:t>
            </a:r>
            <a:r>
              <a:rPr lang="tr-TR" dirty="0" err="1" smtClean="0"/>
              <a:t>irritasyonuna</a:t>
            </a:r>
            <a:r>
              <a:rPr lang="tr-TR" dirty="0" smtClean="0"/>
              <a:t>) neden olmaktadır. Kullanılan klor maddesinin niteliğine göre havuz suyunun içerisinde bazik etki gösterir. Örneğin sodyum </a:t>
            </a:r>
            <a:r>
              <a:rPr lang="tr-TR" dirty="0" err="1" smtClean="0"/>
              <a:t>hipoklorit</a:t>
            </a:r>
            <a:r>
              <a:rPr lang="tr-TR" dirty="0" smtClean="0"/>
              <a:t> kullanılan havuzlarda sodyum hidroksit açığa çıktığı için havuzun suyu bazik tarafa kayacaktır. Ortamın asitleştirilmesi gerekir. (bir ölçek sıvı klor için yarım ölçek asit eklenir) </a:t>
            </a:r>
            <a:r>
              <a:rPr lang="tr-TR" dirty="0" err="1" smtClean="0"/>
              <a:t>Hipoklorit</a:t>
            </a:r>
            <a:r>
              <a:rPr lang="tr-TR" dirty="0" smtClean="0"/>
              <a:t> asit dezenfektan özellik taşımaktadır. Ancak güneşin etkisiyle dezenfektan etkide önemli ölçüde azalma meydana gelir. </a:t>
            </a:r>
            <a:r>
              <a:rPr lang="tr-TR" dirty="0" err="1" smtClean="0"/>
              <a:t>pH</a:t>
            </a:r>
            <a:r>
              <a:rPr lang="tr-TR" dirty="0" smtClean="0"/>
              <a:t> değeri 7,2-7,6 olması önerilmektedir.</a:t>
            </a:r>
          </a:p>
          <a:p>
            <a:pPr marL="0" indent="0">
              <a:buNone/>
            </a:pPr>
            <a:r>
              <a:rPr lang="tr-TR" dirty="0"/>
              <a:t>	</a:t>
            </a:r>
            <a:r>
              <a:rPr lang="tr-TR" dirty="0" smtClean="0"/>
              <a:t>Yüzme havuzu sularının çöktürme ve süzme işlemleri şehrin içme suyu dezenfeksiyon işlemleri ile aynıdır. Bununla birlikte zararlı bakterileri öldürmek için klorla dezenfeksiyon işlemi yapılmaktadır. Şehir suyunu bir kez klorlamak gerekirken yüzme havuzu suları için daha hassas bir klorlama yapılmalıdır. Dezenfeksiyon için kullanılan kimyasallar su miktarına ve havuzdan yararlanan kişi sayısına göre değişmektedir. </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223068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5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904656"/>
          </a:xfrm>
        </p:spPr>
        <p:txBody>
          <a:bodyPr>
            <a:normAutofit fontScale="55000" lnSpcReduction="20000"/>
          </a:bodyPr>
          <a:lstStyle/>
          <a:p>
            <a:pPr marL="0" indent="0">
              <a:buNone/>
            </a:pPr>
            <a:r>
              <a:rPr lang="tr-TR" dirty="0" smtClean="0"/>
              <a:t>DEZENFEKSİYONDA KULLANILAN KİMYASALLAR</a:t>
            </a:r>
          </a:p>
          <a:p>
            <a:pPr marL="0" indent="0">
              <a:buNone/>
            </a:pPr>
            <a:r>
              <a:rPr lang="tr-TR" dirty="0" smtClean="0"/>
              <a:t>*KLOR ve BROM, yüzme havuzu sularında en çok kullanılan dezenfektan maddelerdir.</a:t>
            </a:r>
          </a:p>
          <a:p>
            <a:pPr marL="0" indent="0">
              <a:buNone/>
            </a:pPr>
            <a:r>
              <a:rPr lang="tr-TR" dirty="0" smtClean="0"/>
              <a:t>*KLORLU SİYANÜR TUZLARI, OZON ve ULTRAVİYOLE LAMBALAR daha az kullanılmaktadır.</a:t>
            </a:r>
          </a:p>
          <a:p>
            <a:pPr marL="0" indent="0">
              <a:buNone/>
            </a:pPr>
            <a:r>
              <a:rPr lang="tr-TR" dirty="0" smtClean="0"/>
              <a:t>*İYOT kullanımı da sınırlıdır.</a:t>
            </a:r>
          </a:p>
          <a:p>
            <a:pPr marL="0" indent="0">
              <a:buNone/>
            </a:pPr>
            <a:r>
              <a:rPr lang="tr-TR" dirty="0"/>
              <a:t>	</a:t>
            </a:r>
            <a:r>
              <a:rPr lang="tr-TR" dirty="0" smtClean="0"/>
              <a:t>Uygulamada daha çok klor gazı, sodyum ve kalsiyum </a:t>
            </a:r>
            <a:r>
              <a:rPr lang="tr-TR" dirty="0" err="1" smtClean="0"/>
              <a:t>hipoklorit</a:t>
            </a:r>
            <a:r>
              <a:rPr lang="tr-TR" dirty="0" smtClean="0"/>
              <a:t> ve kireç kaymağı kullanılmaktadır.</a:t>
            </a:r>
          </a:p>
          <a:p>
            <a:pPr marL="0" indent="0">
              <a:buNone/>
            </a:pPr>
            <a:r>
              <a:rPr lang="tr-TR" dirty="0" smtClean="0"/>
              <a:t>*Klorlu dezenfeksiyonda havuz suyunda 0,4-0,6 </a:t>
            </a:r>
            <a:r>
              <a:rPr lang="tr-TR" dirty="0" err="1" smtClean="0"/>
              <a:t>ppm</a:t>
            </a:r>
            <a:r>
              <a:rPr lang="tr-TR" dirty="0" smtClean="0"/>
              <a:t> bakiye klor kalmalıdır. Ancak genel kullanıma açık havuz sularında bu oran 1-1,5 </a:t>
            </a:r>
            <a:r>
              <a:rPr lang="tr-TR" dirty="0" err="1" smtClean="0"/>
              <a:t>ppm</a:t>
            </a:r>
            <a:r>
              <a:rPr lang="tr-TR" dirty="0" smtClean="0"/>
              <a:t> olarak önerilmektedir. TSE değerleri 0,6-1,5 </a:t>
            </a:r>
            <a:r>
              <a:rPr lang="tr-TR" dirty="0" err="1" smtClean="0"/>
              <a:t>ppm</a:t>
            </a:r>
            <a:r>
              <a:rPr lang="tr-TR" dirty="0" smtClean="0"/>
              <a:t> arasındadır.</a:t>
            </a:r>
          </a:p>
          <a:p>
            <a:pPr marL="0" indent="0">
              <a:buNone/>
            </a:pPr>
            <a:r>
              <a:rPr lang="tr-TR" dirty="0" smtClean="0"/>
              <a:t>Sıvı klorun kullanımı esnasında etkinliği beklemeden dolayı %12’den %3’e kadar düşmektedir. Sodyum hidroksit oluşumuna neden olduğundan suyun </a:t>
            </a:r>
            <a:r>
              <a:rPr lang="tr-TR" dirty="0" err="1" smtClean="0"/>
              <a:t>pH</a:t>
            </a:r>
            <a:r>
              <a:rPr lang="tr-TR" dirty="0" smtClean="0"/>
              <a:t> dengesini bozmaktadır. Pahalı olmasına rağmen tablet veya granül halindeki klor kalıcıdır. Yine basit mekanizmalarla havuzun suyu sürekli klorlanabilir.</a:t>
            </a:r>
          </a:p>
          <a:p>
            <a:pPr marL="0" indent="0">
              <a:buNone/>
            </a:pPr>
            <a:r>
              <a:rPr lang="tr-TR" dirty="0" smtClean="0"/>
              <a:t>*Başlangıçta suyun içindeki bir takım organik maddeler klorla birleşerek </a:t>
            </a:r>
            <a:r>
              <a:rPr lang="tr-TR" dirty="0" err="1" smtClean="0"/>
              <a:t>kloraminleri</a:t>
            </a:r>
            <a:r>
              <a:rPr lang="tr-TR" dirty="0" smtClean="0"/>
              <a:t> oluşturur. Bu da kötü kokulara neden olmaktadır.</a:t>
            </a:r>
          </a:p>
          <a:p>
            <a:pPr marL="0" indent="0">
              <a:buNone/>
            </a:pPr>
            <a:r>
              <a:rPr lang="tr-TR" dirty="0" smtClean="0"/>
              <a:t>*</a:t>
            </a:r>
            <a:r>
              <a:rPr lang="tr-TR" dirty="0" err="1" smtClean="0"/>
              <a:t>Kloraminleri</a:t>
            </a:r>
            <a:r>
              <a:rPr lang="tr-TR" dirty="0" smtClean="0"/>
              <a:t> önlemek için havuz suyuna klorlama dozunun 5-10 daha fazla klorlama ile </a:t>
            </a:r>
            <a:r>
              <a:rPr lang="tr-TR" dirty="0" err="1" smtClean="0"/>
              <a:t>kloraminlerin</a:t>
            </a:r>
            <a:r>
              <a:rPr lang="tr-TR" dirty="0" smtClean="0"/>
              <a:t> gaz haline getirilip uçması sağlanır. (Küçük havuzlar da ayda bir büyük havuzlarda ise 15 günde bir yapılmalıdır.) İşlem bittikten sonra klor seviyesinin istenilen seviyede olması beklenir.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120353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4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60640"/>
          </a:xfrm>
        </p:spPr>
        <p:txBody>
          <a:bodyPr>
            <a:normAutofit fontScale="85000" lnSpcReduction="10000"/>
          </a:bodyPr>
          <a:lstStyle/>
          <a:p>
            <a:pPr marL="0" indent="0">
              <a:buNone/>
            </a:pPr>
            <a:r>
              <a:rPr lang="tr-TR" dirty="0" smtClean="0"/>
              <a:t>*Yüzme havuzlarında tortu oluşması suyun </a:t>
            </a:r>
            <a:r>
              <a:rPr lang="tr-TR" dirty="0" err="1" smtClean="0"/>
              <a:t>pH’ına</a:t>
            </a:r>
            <a:r>
              <a:rPr lang="tr-TR" dirty="0" smtClean="0"/>
              <a:t> , sudaki magnezyum ve kalsiyum konsantrasyonuna ve toplam çözünmüş katı madde miktarına bağlı olup bunlardan herhangi birinde artış olursa tortu oluşur.</a:t>
            </a:r>
          </a:p>
          <a:p>
            <a:pPr marL="0" indent="0">
              <a:buNone/>
            </a:pPr>
            <a:r>
              <a:rPr lang="tr-TR" dirty="0" smtClean="0"/>
              <a:t>*Süzme amacıyla kum filtrelerden veya diyatome toprağı vb. maddelerden yararlanılmaktadır. Ayrıca alüminyum sülfat (şap) eklenebilir.</a:t>
            </a:r>
          </a:p>
          <a:p>
            <a:pPr marL="0" indent="0">
              <a:buNone/>
            </a:pPr>
            <a:r>
              <a:rPr lang="tr-TR" dirty="0" smtClean="0"/>
              <a:t>*Havuzun suyu temizlenerek devrettiriliyorsa %10 civarında taze su eklenmelidir.</a:t>
            </a:r>
          </a:p>
          <a:p>
            <a:pPr marL="0" indent="0">
              <a:buNone/>
            </a:pPr>
            <a:r>
              <a:rPr lang="tr-TR" dirty="0" smtClean="0"/>
              <a:t>*Havuzdaki suyun içerisinde partikül ve saç döküntülerinin çöktürülmesi için suyun </a:t>
            </a:r>
            <a:r>
              <a:rPr lang="tr-TR" dirty="0" smtClean="0">
                <a:solidFill>
                  <a:srgbClr val="002060"/>
                </a:solidFill>
              </a:rPr>
              <a:t>bakır sülfat </a:t>
            </a:r>
            <a:r>
              <a:rPr lang="tr-TR" dirty="0" smtClean="0"/>
              <a:t>ile işlem görmesi ve süzülmesi gerekir. Bu amaçla havuz robotu ve kelebeği gibi araçlardan yararlanılabilir.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327667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0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62500" lnSpcReduction="20000"/>
          </a:bodyPr>
          <a:lstStyle/>
          <a:p>
            <a:pPr marL="0" indent="0">
              <a:buNone/>
            </a:pPr>
            <a:r>
              <a:rPr lang="tr-TR" dirty="0" smtClean="0">
                <a:solidFill>
                  <a:srgbClr val="C00000"/>
                </a:solidFill>
              </a:rPr>
              <a:t>MÜŞTERİ VE PERSONEL KULLANIM ALANLARINDA HİJYEN</a:t>
            </a:r>
          </a:p>
          <a:p>
            <a:pPr marL="0" indent="0">
              <a:buNone/>
            </a:pPr>
            <a:r>
              <a:rPr lang="tr-TR" u="sng" dirty="0" smtClean="0">
                <a:solidFill>
                  <a:srgbClr val="C00000"/>
                </a:solidFill>
              </a:rPr>
              <a:t>AYDINLATMA</a:t>
            </a:r>
          </a:p>
          <a:p>
            <a:pPr marL="0" indent="0">
              <a:buNone/>
            </a:pPr>
            <a:r>
              <a:rPr lang="tr-TR" dirty="0" smtClean="0"/>
              <a:t>Kullanım alanlarında aranılan sağlık koşullarından en önemlisi yeterli ışık alması ve aydınlatılmasıdır. </a:t>
            </a:r>
          </a:p>
          <a:p>
            <a:pPr marL="0" indent="0">
              <a:buNone/>
            </a:pPr>
            <a:r>
              <a:rPr lang="tr-TR" dirty="0"/>
              <a:t>Işık, öteki fiziksel olaylar gibi, belirli birimlerle ölçülebilen kendine has özelliklere sahiptir. Temel </a:t>
            </a:r>
            <a:r>
              <a:rPr lang="tr-TR" dirty="0" err="1"/>
              <a:t>fotometril</a:t>
            </a:r>
            <a:r>
              <a:rPr lang="tr-TR" dirty="0"/>
              <a:t> birimler aşağıda belirtilmiştir:</a:t>
            </a:r>
          </a:p>
          <a:p>
            <a:pPr marL="0" indent="0">
              <a:buNone/>
            </a:pPr>
            <a:r>
              <a:rPr lang="tr-TR" dirty="0" smtClean="0">
                <a:solidFill>
                  <a:srgbClr val="C00000"/>
                </a:solidFill>
              </a:rPr>
              <a:t>Işık </a:t>
            </a:r>
            <a:r>
              <a:rPr lang="tr-TR" dirty="0">
                <a:solidFill>
                  <a:srgbClr val="C00000"/>
                </a:solidFill>
              </a:rPr>
              <a:t>şiddeti </a:t>
            </a:r>
            <a:r>
              <a:rPr lang="tr-TR" dirty="0"/>
              <a:t>: (nokta şeklindeki kaynağın belirlenmiş yönde ışık yayını). Birimi : mum. Işığın temel birimi. Fiziksel olarak “platinin katılaşma </a:t>
            </a:r>
            <a:r>
              <a:rPr lang="tr-TR" dirty="0" err="1"/>
              <a:t>temperatüründeki</a:t>
            </a:r>
            <a:r>
              <a:rPr lang="tr-TR" dirty="0"/>
              <a:t> siyah cismin yaydığı ışık şiddetinin 1/60’ının </a:t>
            </a:r>
            <a:r>
              <a:rPr lang="tr-TR" dirty="0" err="1"/>
              <a:t>izdüşüm</a:t>
            </a:r>
            <a:r>
              <a:rPr lang="tr-TR" dirty="0"/>
              <a:t> alanı” diye tanımlanır.</a:t>
            </a:r>
          </a:p>
          <a:p>
            <a:pPr marL="0" indent="0">
              <a:buNone/>
            </a:pPr>
            <a:r>
              <a:rPr lang="tr-TR" dirty="0" smtClean="0">
                <a:solidFill>
                  <a:srgbClr val="C00000"/>
                </a:solidFill>
              </a:rPr>
              <a:t>Işık </a:t>
            </a:r>
            <a:r>
              <a:rPr lang="tr-TR" dirty="0">
                <a:solidFill>
                  <a:srgbClr val="C00000"/>
                </a:solidFill>
              </a:rPr>
              <a:t>akısı: </a:t>
            </a:r>
            <a:r>
              <a:rPr lang="tr-TR" dirty="0"/>
              <a:t>(bir kaynağın belirli bir açı içerisinde yaydığı ışık miktarı). Birimi : lümen.</a:t>
            </a:r>
          </a:p>
          <a:p>
            <a:pPr marL="0" indent="0">
              <a:buNone/>
            </a:pPr>
            <a:r>
              <a:rPr lang="tr-TR" dirty="0" smtClean="0">
                <a:solidFill>
                  <a:srgbClr val="C00000"/>
                </a:solidFill>
              </a:rPr>
              <a:t>Aydınlanma </a:t>
            </a:r>
            <a:r>
              <a:rPr lang="tr-TR" dirty="0">
                <a:solidFill>
                  <a:srgbClr val="C00000"/>
                </a:solidFill>
              </a:rPr>
              <a:t>şiddeti</a:t>
            </a:r>
            <a:r>
              <a:rPr lang="tr-TR" dirty="0"/>
              <a:t>: (bir yüzey üzerine düşen ışık akısının yoğunluğu). Birimi : lüks.</a:t>
            </a:r>
          </a:p>
          <a:p>
            <a:pPr marL="0" indent="0">
              <a:buNone/>
            </a:pPr>
            <a:r>
              <a:rPr lang="tr-TR" dirty="0" smtClean="0"/>
              <a:t>Üç </a:t>
            </a:r>
            <a:r>
              <a:rPr lang="tr-TR" dirty="0"/>
              <a:t>birim arasındaki bağlantılar. Varsayılan bir kürenin merkezine yerleştirilmiş bir mum şiddetindeki nokta – kaynak bir </a:t>
            </a:r>
            <a:r>
              <a:rPr lang="tr-TR" dirty="0" err="1"/>
              <a:t>radyanlık</a:t>
            </a:r>
            <a:r>
              <a:rPr lang="tr-TR" dirty="0"/>
              <a:t> yüzeye 1 lümen şiddetinde ışık akısı yayar, kürenin 1 metre kare yüzeyinde 1 </a:t>
            </a:r>
            <a:r>
              <a:rPr lang="tr-TR" dirty="0" err="1"/>
              <a:t>lüks’lük</a:t>
            </a:r>
            <a:r>
              <a:rPr lang="tr-TR" dirty="0"/>
              <a:t> aydınlanma olur.</a:t>
            </a:r>
          </a:p>
          <a:p>
            <a:pPr marL="0" indent="0">
              <a:buNone/>
            </a:pPr>
            <a:r>
              <a:rPr lang="tr-TR" dirty="0" smtClean="0">
                <a:solidFill>
                  <a:srgbClr val="C00000"/>
                </a:solidFill>
              </a:rPr>
              <a:t>Parlaklık</a:t>
            </a:r>
            <a:r>
              <a:rPr lang="tr-TR" dirty="0">
                <a:solidFill>
                  <a:srgbClr val="C00000"/>
                </a:solidFill>
              </a:rPr>
              <a:t>:</a:t>
            </a:r>
            <a:r>
              <a:rPr lang="tr-TR" dirty="0"/>
              <a:t> Işığın ışıklı cisimden yayılması veya bir yüzeyden yansımasını algılama ölçüsüdür. Birimi: </a:t>
            </a:r>
            <a:r>
              <a:rPr lang="tr-TR" dirty="0" err="1"/>
              <a:t>apostilb</a:t>
            </a:r>
            <a:r>
              <a:rPr lang="tr-TR" dirty="0"/>
              <a:t> ( 1 </a:t>
            </a:r>
            <a:r>
              <a:rPr lang="tr-TR" dirty="0" err="1"/>
              <a:t>apostilb</a:t>
            </a:r>
            <a:r>
              <a:rPr lang="tr-TR" dirty="0"/>
              <a:t> = 1 lüks aydınlatmada tam beyaz yüzeyin (%100 yansıma) parlaklığı).</a:t>
            </a:r>
          </a:p>
          <a:p>
            <a:pPr marL="0" indent="0">
              <a:buNone/>
            </a:pPr>
            <a:r>
              <a:rPr lang="tr-TR" dirty="0" smtClean="0">
                <a:solidFill>
                  <a:srgbClr val="C00000"/>
                </a:solidFill>
              </a:rPr>
              <a:t>Kontrast</a:t>
            </a:r>
            <a:r>
              <a:rPr lang="tr-TR" dirty="0">
                <a:solidFill>
                  <a:srgbClr val="C00000"/>
                </a:solidFill>
              </a:rPr>
              <a:t>:</a:t>
            </a:r>
            <a:r>
              <a:rPr lang="tr-TR" dirty="0"/>
              <a:t> İki parlaklığın oranıdır</a:t>
            </a:r>
            <a:r>
              <a:rPr lang="tr-TR" dirty="0" smtClean="0"/>
              <a:t>.</a:t>
            </a:r>
          </a:p>
          <a:p>
            <a:pPr marL="0" indent="0">
              <a:buNone/>
            </a:pPr>
            <a:r>
              <a:rPr lang="tr-TR" dirty="0" smtClean="0"/>
              <a:t>Açıklandığı </a:t>
            </a:r>
            <a:r>
              <a:rPr lang="tr-TR" dirty="0"/>
              <a:t>gibi aydınlatma şiddetinin birimi </a:t>
            </a:r>
            <a:r>
              <a:rPr lang="tr-TR" dirty="0" err="1"/>
              <a:t>lüks’tür</a:t>
            </a:r>
            <a:r>
              <a:rPr lang="tr-TR" dirty="0"/>
              <a:t> ve </a:t>
            </a:r>
            <a:r>
              <a:rPr lang="tr-TR" dirty="0" smtClean="0"/>
              <a:t>lüksmetre denilen </a:t>
            </a:r>
            <a:r>
              <a:rPr lang="tr-TR" dirty="0"/>
              <a:t>cihazla ölçülür.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329737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0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904656"/>
          </a:xfrm>
        </p:spPr>
        <p:txBody>
          <a:bodyPr>
            <a:normAutofit fontScale="92500" lnSpcReduction="20000"/>
          </a:bodyPr>
          <a:lstStyle/>
          <a:p>
            <a:pPr marL="0" indent="0">
              <a:buNone/>
            </a:pPr>
            <a:r>
              <a:rPr lang="tr-TR" dirty="0" smtClean="0"/>
              <a:t>*Lambaların göze parlaklık veren direkt ışık kısımları mutlaka kamufle edilmeli,</a:t>
            </a:r>
          </a:p>
          <a:p>
            <a:pPr marL="0" indent="0">
              <a:buNone/>
            </a:pPr>
            <a:r>
              <a:rPr lang="tr-TR" dirty="0" smtClean="0"/>
              <a:t>*Işık kaynağının yerleştirilmesi gereken yer iyi seçilmeli,</a:t>
            </a:r>
          </a:p>
          <a:p>
            <a:pPr marL="0" indent="0">
              <a:buNone/>
            </a:pPr>
            <a:r>
              <a:rPr lang="tr-TR" dirty="0" smtClean="0"/>
              <a:t>*Yapay aydınlatmada mümkünse yarı endirekt aydınlatma kullanılmalı, (Işık kaynağının %40’ı doğrudan yere, %60’ı ise tavandan duvarlara yansır.)</a:t>
            </a:r>
          </a:p>
          <a:p>
            <a:pPr marL="0" indent="0">
              <a:buNone/>
            </a:pPr>
            <a:r>
              <a:rPr lang="tr-TR" dirty="0" smtClean="0"/>
              <a:t>*Çalışma alanlarında beyaz ışık vermesi ve yeterli aydınlatma sağlaması açısından </a:t>
            </a:r>
            <a:r>
              <a:rPr lang="tr-TR" dirty="0" err="1" smtClean="0"/>
              <a:t>fluoresan</a:t>
            </a:r>
            <a:r>
              <a:rPr lang="tr-TR" dirty="0" smtClean="0"/>
              <a:t> lambalar kullanılmalı,</a:t>
            </a:r>
          </a:p>
          <a:p>
            <a:pPr marL="0" indent="0">
              <a:buNone/>
            </a:pPr>
            <a:r>
              <a:rPr lang="tr-TR" dirty="0" smtClean="0"/>
              <a:t>*Endirekt aydınlatmada ışıkların %90’ı tavandan yansır, %10’u ise direkt olarak aydınlatma sağladığından güneş ışığı gibi homojen bir aydınlatma sağlar. Fakat oldukça pahalıdır.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913225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6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a:bodyPr>
          <a:lstStyle/>
          <a:p>
            <a:pPr marL="0" indent="0">
              <a:buNone/>
            </a:pPr>
            <a:endParaRPr lang="tr-TR" sz="2000" dirty="0" smtClean="0">
              <a:solidFill>
                <a:srgbClr val="C00000"/>
              </a:solidFill>
            </a:endParaRPr>
          </a:p>
          <a:p>
            <a:pPr marL="0" indent="0" algn="ctr">
              <a:buNone/>
            </a:pPr>
            <a:r>
              <a:rPr lang="tr-TR" sz="2000" dirty="0" smtClean="0">
                <a:solidFill>
                  <a:srgbClr val="C00000"/>
                </a:solidFill>
              </a:rPr>
              <a:t>Odalar ve bazı faaliyet alanları için önerilen aydınlanma değerleri (</a:t>
            </a:r>
            <a:r>
              <a:rPr lang="tr-TR" sz="2000" dirty="0" err="1" smtClean="0">
                <a:solidFill>
                  <a:srgbClr val="C00000"/>
                </a:solidFill>
              </a:rPr>
              <a:t>lux</a:t>
            </a:r>
            <a:r>
              <a:rPr lang="tr-TR" sz="2000" dirty="0" smtClean="0">
                <a:solidFill>
                  <a:srgbClr val="C00000"/>
                </a:solidFill>
              </a:rPr>
              <a:t>)</a:t>
            </a:r>
          </a:p>
          <a:p>
            <a:pPr marL="0" indent="0">
              <a:buNone/>
            </a:pPr>
            <a:endParaRPr lang="tr-TR" sz="2000" dirty="0">
              <a:solidFill>
                <a:srgbClr val="C00000"/>
              </a:solidFill>
            </a:endParaRPr>
          </a:p>
        </p:txBody>
      </p:sp>
      <p:graphicFrame>
        <p:nvGraphicFramePr>
          <p:cNvPr id="4" name="Tablo 3"/>
          <p:cNvGraphicFramePr>
            <a:graphicFrameLocks noGrp="1"/>
          </p:cNvGraphicFramePr>
          <p:nvPr>
            <p:extLst>
              <p:ext uri="{D42A27DB-BD31-4B8C-83A1-F6EECF244321}">
                <p14:modId xmlns:p14="http://schemas.microsoft.com/office/powerpoint/2010/main" val="2225473726"/>
              </p:ext>
            </p:extLst>
          </p:nvPr>
        </p:nvGraphicFramePr>
        <p:xfrm>
          <a:off x="1331640" y="1196752"/>
          <a:ext cx="6480720" cy="3886875"/>
        </p:xfrm>
        <a:graphic>
          <a:graphicData uri="http://schemas.openxmlformats.org/drawingml/2006/table">
            <a:tbl>
              <a:tblPr firstRow="1" bandRow="1">
                <a:tableStyleId>{5940675A-B579-460E-94D1-54222C63F5DA}</a:tableStyleId>
              </a:tblPr>
              <a:tblGrid>
                <a:gridCol w="3448943"/>
                <a:gridCol w="3031777"/>
              </a:tblGrid>
              <a:tr h="431875">
                <a:tc>
                  <a:txBody>
                    <a:bodyPr/>
                    <a:lstStyle/>
                    <a:p>
                      <a:r>
                        <a:rPr lang="tr-TR" dirty="0" smtClean="0"/>
                        <a:t>Oturma</a:t>
                      </a:r>
                      <a:r>
                        <a:rPr lang="tr-TR" baseline="0" dirty="0" smtClean="0"/>
                        <a:t> odası</a:t>
                      </a:r>
                      <a:endParaRPr lang="tr-TR" dirty="0"/>
                    </a:p>
                  </a:txBody>
                  <a:tcPr/>
                </a:tc>
                <a:tc>
                  <a:txBody>
                    <a:bodyPr/>
                    <a:lstStyle/>
                    <a:p>
                      <a:r>
                        <a:rPr lang="tr-TR" dirty="0" smtClean="0"/>
                        <a:t>50-100</a:t>
                      </a:r>
                      <a:endParaRPr lang="tr-TR" dirty="0"/>
                    </a:p>
                  </a:txBody>
                  <a:tcPr/>
                </a:tc>
              </a:tr>
              <a:tr h="431875">
                <a:tc>
                  <a:txBody>
                    <a:bodyPr/>
                    <a:lstStyle/>
                    <a:p>
                      <a:r>
                        <a:rPr lang="tr-TR" dirty="0" smtClean="0"/>
                        <a:t>Çalışma ve uzun süreli okuma</a:t>
                      </a:r>
                      <a:endParaRPr lang="tr-TR" dirty="0"/>
                    </a:p>
                  </a:txBody>
                  <a:tcPr/>
                </a:tc>
                <a:tc>
                  <a:txBody>
                    <a:bodyPr/>
                    <a:lstStyle/>
                    <a:p>
                      <a:r>
                        <a:rPr lang="tr-TR" dirty="0" smtClean="0"/>
                        <a:t>300-400</a:t>
                      </a:r>
                      <a:endParaRPr lang="tr-TR" dirty="0"/>
                    </a:p>
                  </a:txBody>
                  <a:tcPr/>
                </a:tc>
              </a:tr>
              <a:tr h="431875">
                <a:tc>
                  <a:txBody>
                    <a:bodyPr/>
                    <a:lstStyle/>
                    <a:p>
                      <a:r>
                        <a:rPr lang="tr-TR" dirty="0" smtClean="0"/>
                        <a:t>Dikiş dikme</a:t>
                      </a:r>
                      <a:endParaRPr lang="tr-TR" dirty="0"/>
                    </a:p>
                  </a:txBody>
                  <a:tcPr/>
                </a:tc>
                <a:tc>
                  <a:txBody>
                    <a:bodyPr/>
                    <a:lstStyle/>
                    <a:p>
                      <a:r>
                        <a:rPr lang="tr-TR" dirty="0" smtClean="0"/>
                        <a:t>400-600</a:t>
                      </a:r>
                      <a:endParaRPr lang="tr-TR" dirty="0"/>
                    </a:p>
                  </a:txBody>
                  <a:tcPr/>
                </a:tc>
              </a:tr>
              <a:tr h="431875">
                <a:tc>
                  <a:txBody>
                    <a:bodyPr/>
                    <a:lstStyle/>
                    <a:p>
                      <a:r>
                        <a:rPr lang="tr-TR" dirty="0" smtClean="0"/>
                        <a:t>Yatak başı</a:t>
                      </a:r>
                      <a:endParaRPr lang="tr-TR" dirty="0"/>
                    </a:p>
                  </a:txBody>
                  <a:tcPr/>
                </a:tc>
                <a:tc>
                  <a:txBody>
                    <a:bodyPr/>
                    <a:lstStyle/>
                    <a:p>
                      <a:r>
                        <a:rPr lang="tr-TR" dirty="0" smtClean="0"/>
                        <a:t>150</a:t>
                      </a:r>
                      <a:endParaRPr lang="tr-TR" dirty="0"/>
                    </a:p>
                  </a:txBody>
                  <a:tcPr/>
                </a:tc>
              </a:tr>
              <a:tr h="431875">
                <a:tc>
                  <a:txBody>
                    <a:bodyPr/>
                    <a:lstStyle/>
                    <a:p>
                      <a:r>
                        <a:rPr lang="tr-TR" dirty="0" smtClean="0"/>
                        <a:t>Yatak odası</a:t>
                      </a:r>
                      <a:endParaRPr lang="tr-TR" dirty="0"/>
                    </a:p>
                  </a:txBody>
                  <a:tcPr/>
                </a:tc>
                <a:tc>
                  <a:txBody>
                    <a:bodyPr/>
                    <a:lstStyle/>
                    <a:p>
                      <a:r>
                        <a:rPr lang="tr-TR" dirty="0" smtClean="0"/>
                        <a:t>50</a:t>
                      </a:r>
                      <a:endParaRPr lang="tr-TR" dirty="0"/>
                    </a:p>
                  </a:txBody>
                  <a:tcPr/>
                </a:tc>
              </a:tr>
              <a:tr h="431875">
                <a:tc>
                  <a:txBody>
                    <a:bodyPr/>
                    <a:lstStyle/>
                    <a:p>
                      <a:r>
                        <a:rPr lang="tr-TR" dirty="0" smtClean="0"/>
                        <a:t>Mutfak</a:t>
                      </a:r>
                      <a:endParaRPr lang="tr-TR" dirty="0"/>
                    </a:p>
                  </a:txBody>
                  <a:tcPr/>
                </a:tc>
                <a:tc>
                  <a:txBody>
                    <a:bodyPr/>
                    <a:lstStyle/>
                    <a:p>
                      <a:r>
                        <a:rPr lang="tr-TR" dirty="0" smtClean="0"/>
                        <a:t>300</a:t>
                      </a:r>
                      <a:endParaRPr lang="tr-TR" dirty="0"/>
                    </a:p>
                  </a:txBody>
                  <a:tcPr/>
                </a:tc>
              </a:tr>
              <a:tr h="431875">
                <a:tc>
                  <a:txBody>
                    <a:bodyPr/>
                    <a:lstStyle/>
                    <a:p>
                      <a:r>
                        <a:rPr lang="tr-TR" dirty="0" smtClean="0"/>
                        <a:t>Banyo</a:t>
                      </a:r>
                      <a:endParaRPr lang="tr-TR" dirty="0"/>
                    </a:p>
                  </a:txBody>
                  <a:tcPr/>
                </a:tc>
                <a:tc>
                  <a:txBody>
                    <a:bodyPr/>
                    <a:lstStyle/>
                    <a:p>
                      <a:r>
                        <a:rPr lang="tr-TR" dirty="0" smtClean="0"/>
                        <a:t>100</a:t>
                      </a:r>
                      <a:endParaRPr lang="tr-TR" dirty="0"/>
                    </a:p>
                  </a:txBody>
                  <a:tcPr/>
                </a:tc>
              </a:tr>
              <a:tr h="431875">
                <a:tc>
                  <a:txBody>
                    <a:bodyPr/>
                    <a:lstStyle/>
                    <a:p>
                      <a:r>
                        <a:rPr lang="tr-TR" dirty="0" smtClean="0"/>
                        <a:t>Koridor ve merdivenler</a:t>
                      </a:r>
                      <a:endParaRPr lang="tr-TR" dirty="0"/>
                    </a:p>
                  </a:txBody>
                  <a:tcPr/>
                </a:tc>
                <a:tc>
                  <a:txBody>
                    <a:bodyPr/>
                    <a:lstStyle/>
                    <a:p>
                      <a:r>
                        <a:rPr lang="tr-TR" dirty="0" smtClean="0"/>
                        <a:t>150</a:t>
                      </a:r>
                      <a:endParaRPr lang="tr-TR" dirty="0"/>
                    </a:p>
                  </a:txBody>
                  <a:tcPr/>
                </a:tc>
              </a:tr>
              <a:tr h="431875">
                <a:tc>
                  <a:txBody>
                    <a:bodyPr/>
                    <a:lstStyle/>
                    <a:p>
                      <a:r>
                        <a:rPr lang="tr-TR" dirty="0" smtClean="0"/>
                        <a:t>Gece aydınlatma</a:t>
                      </a:r>
                      <a:endParaRPr lang="tr-TR" dirty="0"/>
                    </a:p>
                  </a:txBody>
                  <a:tcPr/>
                </a:tc>
                <a:tc>
                  <a:txBody>
                    <a:bodyPr/>
                    <a:lstStyle/>
                    <a:p>
                      <a:r>
                        <a:rPr lang="tr-TR" dirty="0" smtClean="0"/>
                        <a:t>20</a:t>
                      </a:r>
                      <a:endParaRPr lang="tr-TR" dirty="0"/>
                    </a:p>
                  </a:txBody>
                  <a:tcPr/>
                </a:tc>
              </a:tr>
            </a:tbl>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110005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6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a:bodyPr>
          <a:lstStyle/>
          <a:p>
            <a:pPr marL="0" indent="0">
              <a:buNone/>
            </a:pPr>
            <a:r>
              <a:rPr lang="tr-TR" u="sng" dirty="0" smtClean="0">
                <a:solidFill>
                  <a:srgbClr val="C00000"/>
                </a:solidFill>
              </a:rPr>
              <a:t>ISITMA</a:t>
            </a:r>
          </a:p>
          <a:p>
            <a:pPr marL="0" indent="0">
              <a:buNone/>
            </a:pPr>
            <a:r>
              <a:rPr lang="tr-TR" sz="2400" dirty="0" smtClean="0"/>
              <a:t>Otel işletmelerinde merkezi ısıtma sistemi kullanılmaktadır. Bu ısıtma türü homojen ısı vermesi, ısı merkezinin oda dışında olması, kullanılan alanın ve atmosferi fazla kirletmemesi gibi üstünlüklere sahiptir. Merkezi ısıtmada havanın kuruması söz konusudur. İstenen sıcaklık düzeyi, beslenme bozuklukları, yaş, cinsiyet, giyim gibi bazı faktörlere bağlı olarak karmaşıklık yaratabilir.</a:t>
            </a:r>
          </a:p>
          <a:p>
            <a:pPr marL="0" indent="0">
              <a:buNone/>
            </a:pPr>
            <a:endParaRPr lang="tr-TR" dirty="0"/>
          </a:p>
          <a:p>
            <a:pPr marL="0" indent="0">
              <a:buNone/>
            </a:pPr>
            <a:endParaRPr lang="tr-TR" dirty="0"/>
          </a:p>
          <a:p>
            <a:pPr marL="0" indent="0">
              <a:buNone/>
            </a:pPr>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398059162"/>
              </p:ext>
            </p:extLst>
          </p:nvPr>
        </p:nvGraphicFramePr>
        <p:xfrm>
          <a:off x="1763688" y="3717032"/>
          <a:ext cx="6096000" cy="1854200"/>
        </p:xfrm>
        <a:graphic>
          <a:graphicData uri="http://schemas.openxmlformats.org/drawingml/2006/table">
            <a:tbl>
              <a:tblPr firstRow="1" bandRow="1">
                <a:tableStyleId>{5940675A-B579-460E-94D1-54222C63F5DA}</a:tableStyleId>
              </a:tblPr>
              <a:tblGrid>
                <a:gridCol w="3048000"/>
                <a:gridCol w="3048000"/>
              </a:tblGrid>
              <a:tr h="370840">
                <a:tc>
                  <a:txBody>
                    <a:bodyPr/>
                    <a:lstStyle/>
                    <a:p>
                      <a:r>
                        <a:rPr lang="tr-TR" dirty="0" smtClean="0"/>
                        <a:t>Oturarak çalışma</a:t>
                      </a:r>
                      <a:endParaRPr lang="tr-TR" dirty="0"/>
                    </a:p>
                  </a:txBody>
                  <a:tcPr/>
                </a:tc>
                <a:tc>
                  <a:txBody>
                    <a:bodyPr/>
                    <a:lstStyle/>
                    <a:p>
                      <a:r>
                        <a:rPr lang="tr-TR" dirty="0" smtClean="0"/>
                        <a:t>20-22  C derece</a:t>
                      </a:r>
                      <a:endParaRPr lang="tr-TR" dirty="0"/>
                    </a:p>
                  </a:txBody>
                  <a:tcPr/>
                </a:tc>
              </a:tr>
              <a:tr h="370840">
                <a:tc>
                  <a:txBody>
                    <a:bodyPr/>
                    <a:lstStyle/>
                    <a:p>
                      <a:r>
                        <a:rPr lang="tr-TR" dirty="0" smtClean="0"/>
                        <a:t>Oturarak hafif çalışma</a:t>
                      </a:r>
                      <a:endParaRPr lang="tr-TR" dirty="0"/>
                    </a:p>
                  </a:txBody>
                  <a:tcPr/>
                </a:tc>
                <a:tc>
                  <a:txBody>
                    <a:bodyPr/>
                    <a:lstStyle/>
                    <a:p>
                      <a:r>
                        <a:rPr lang="tr-TR" dirty="0" smtClean="0"/>
                        <a:t>18-20 C derece</a:t>
                      </a:r>
                      <a:endParaRPr lang="tr-TR" dirty="0"/>
                    </a:p>
                  </a:txBody>
                  <a:tcPr/>
                </a:tc>
              </a:tr>
              <a:tr h="370840">
                <a:tc>
                  <a:txBody>
                    <a:bodyPr/>
                    <a:lstStyle/>
                    <a:p>
                      <a:r>
                        <a:rPr lang="tr-TR" dirty="0" smtClean="0"/>
                        <a:t>Ayakta hafif çalışma</a:t>
                      </a:r>
                      <a:endParaRPr lang="tr-TR" dirty="0"/>
                    </a:p>
                  </a:txBody>
                  <a:tcPr/>
                </a:tc>
                <a:tc>
                  <a:txBody>
                    <a:bodyPr/>
                    <a:lstStyle/>
                    <a:p>
                      <a:r>
                        <a:rPr lang="tr-TR" dirty="0" smtClean="0"/>
                        <a:t>17-18 C derece</a:t>
                      </a:r>
                      <a:endParaRPr lang="tr-TR" dirty="0"/>
                    </a:p>
                  </a:txBody>
                  <a:tcPr/>
                </a:tc>
              </a:tr>
              <a:tr h="370840">
                <a:tc>
                  <a:txBody>
                    <a:bodyPr/>
                    <a:lstStyle/>
                    <a:p>
                      <a:r>
                        <a:rPr lang="tr-TR" dirty="0" smtClean="0"/>
                        <a:t>Ayakta normal çalışma</a:t>
                      </a:r>
                      <a:endParaRPr lang="tr-TR" dirty="0"/>
                    </a:p>
                  </a:txBody>
                  <a:tcPr/>
                </a:tc>
                <a:tc>
                  <a:txBody>
                    <a:bodyPr/>
                    <a:lstStyle/>
                    <a:p>
                      <a:r>
                        <a:rPr lang="tr-TR" dirty="0" smtClean="0"/>
                        <a:t>16-17 C derece</a:t>
                      </a:r>
                      <a:endParaRPr lang="tr-TR" dirty="0"/>
                    </a:p>
                  </a:txBody>
                  <a:tcPr/>
                </a:tc>
              </a:tr>
              <a:tr h="370840">
                <a:tc>
                  <a:txBody>
                    <a:bodyPr/>
                    <a:lstStyle/>
                    <a:p>
                      <a:r>
                        <a:rPr lang="tr-TR" dirty="0" smtClean="0"/>
                        <a:t>Ayakta ağır çalışma</a:t>
                      </a:r>
                      <a:endParaRPr lang="tr-TR" dirty="0"/>
                    </a:p>
                  </a:txBody>
                  <a:tcPr/>
                </a:tc>
                <a:tc>
                  <a:txBody>
                    <a:bodyPr/>
                    <a:lstStyle/>
                    <a:p>
                      <a:r>
                        <a:rPr lang="tr-TR" dirty="0" smtClean="0"/>
                        <a:t>14-16 C derece</a:t>
                      </a:r>
                      <a:endParaRPr lang="tr-TR" dirty="0"/>
                    </a:p>
                  </a:txBody>
                  <a:tcPr/>
                </a:tc>
              </a:tr>
            </a:tbl>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358508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54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77500" lnSpcReduction="20000"/>
          </a:bodyPr>
          <a:lstStyle/>
          <a:p>
            <a:pPr marL="0" indent="0">
              <a:buNone/>
            </a:pPr>
            <a:r>
              <a:rPr lang="tr-TR" u="sng" dirty="0" smtClean="0">
                <a:solidFill>
                  <a:srgbClr val="C00000"/>
                </a:solidFill>
              </a:rPr>
              <a:t>HAVALANDIRMA</a:t>
            </a:r>
          </a:p>
          <a:p>
            <a:pPr marL="0" indent="0">
              <a:buNone/>
            </a:pPr>
            <a:r>
              <a:rPr lang="tr-TR" dirty="0" smtClean="0"/>
              <a:t>Havalandırmada esas olan kişinin ne kadar hava hacmine ihtiyacı olduğunun bilinmesidir. Bu sorunun cevabı ise indikatör olarak karbondioksit kabul edilmiştir. Normalde havada %0,003 oranında bulunan karbondioksit %0,01 oranına geçtiğinde hava kirlenmiş olur. Ortamın havalandırmasında yapılacak olan hesaplamalarda bu iki rakam esas alınır.</a:t>
            </a:r>
          </a:p>
          <a:p>
            <a:pPr marL="0" indent="0">
              <a:buNone/>
            </a:pPr>
            <a:r>
              <a:rPr lang="tr-TR" dirty="0"/>
              <a:t>	</a:t>
            </a:r>
            <a:r>
              <a:rPr lang="tr-TR" dirty="0" smtClean="0"/>
              <a:t>Günümüz koşullarına göre doğal havalandırma (pencere açma) ya da yapay havalandırma (</a:t>
            </a:r>
            <a:r>
              <a:rPr lang="tr-TR" dirty="0" err="1" smtClean="0"/>
              <a:t>aircondition</a:t>
            </a:r>
            <a:r>
              <a:rPr lang="tr-TR" dirty="0" smtClean="0"/>
              <a:t>) sistemleri kullanılmaktadır. Otel işletmeleri genellikle yapay havalandırma sistemlerini kullanmaktadırlar.</a:t>
            </a:r>
            <a:endParaRPr lang="tr-TR" dirty="0"/>
          </a:p>
          <a:p>
            <a:pPr marL="0" indent="0">
              <a:buNone/>
            </a:pPr>
            <a:endParaRPr lang="tr-TR" dirty="0"/>
          </a:p>
          <a:p>
            <a:pPr marL="0" indent="0">
              <a:buNone/>
            </a:pPr>
            <a:r>
              <a:rPr lang="tr-TR" u="sng" dirty="0">
                <a:solidFill>
                  <a:srgbClr val="C00000"/>
                </a:solidFill>
              </a:rPr>
              <a:t>KULLANILACAK </a:t>
            </a:r>
            <a:r>
              <a:rPr lang="tr-TR" u="sng" dirty="0" smtClean="0">
                <a:solidFill>
                  <a:srgbClr val="C00000"/>
                </a:solidFill>
              </a:rPr>
              <a:t>MALZEMELER</a:t>
            </a:r>
          </a:p>
          <a:p>
            <a:pPr marL="0" indent="0">
              <a:buNone/>
            </a:pPr>
            <a:r>
              <a:rPr lang="tr-TR" dirty="0" smtClean="0"/>
              <a:t>*Zemin ve duvarlarda kullanılan malzemeler</a:t>
            </a:r>
          </a:p>
          <a:p>
            <a:pPr marL="0" indent="0">
              <a:buNone/>
            </a:pPr>
            <a:r>
              <a:rPr lang="tr-TR" dirty="0" smtClean="0"/>
              <a:t>*Banyo ve tuvaletlerde kullanılan malzemeler</a:t>
            </a:r>
          </a:p>
          <a:p>
            <a:pPr marL="0" indent="0">
              <a:buNone/>
            </a:pPr>
            <a:r>
              <a:rPr lang="tr-TR" dirty="0" smtClean="0"/>
              <a:t>*Yataklar, mobilyalar</a:t>
            </a:r>
          </a:p>
          <a:p>
            <a:pPr marL="0" indent="0">
              <a:buNone/>
            </a:pPr>
            <a:r>
              <a:rPr lang="tr-TR" dirty="0" smtClean="0"/>
              <a:t>*Diğer malzemeler (çarşaflar, bardaklar, çöp </a:t>
            </a:r>
            <a:r>
              <a:rPr lang="tr-TR" smtClean="0"/>
              <a:t>kovaları vb.)</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923652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64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591</TotalTime>
  <Words>1115</Words>
  <Application>Microsoft Office PowerPoint</Application>
  <PresentationFormat>Ekran Gösterisi (4:3)</PresentationFormat>
  <Paragraphs>231</Paragraphs>
  <Slides>18</Slides>
  <Notes>0</Notes>
  <HiddenSlides>0</HiddenSlides>
  <MMClips>18</MMClips>
  <ScaleCrop>false</ScaleCrop>
  <HeadingPairs>
    <vt:vector size="4" baseType="variant">
      <vt:variant>
        <vt:lpstr>Tema</vt:lpstr>
      </vt:variant>
      <vt:variant>
        <vt:i4>1</vt:i4>
      </vt:variant>
      <vt:variant>
        <vt:lpstr>Slayt Başlıkları</vt:lpstr>
      </vt:variant>
      <vt:variant>
        <vt:i4>18</vt:i4>
      </vt:variant>
    </vt:vector>
  </HeadingPairs>
  <TitlesOfParts>
    <vt:vector size="19"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45</cp:revision>
  <dcterms:created xsi:type="dcterms:W3CDTF">2020-12-08T18:24:14Z</dcterms:created>
  <dcterms:modified xsi:type="dcterms:W3CDTF">2020-12-12T14:36:57Z</dcterms:modified>
</cp:coreProperties>
</file>