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01795-EE70-46F7-869C-48172A8AC363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5B96C-132B-4AA4-8FA5-F9757555C3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6124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5B96C-132B-4AA4-8FA5-F9757555C359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830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856984" cy="5976664"/>
          </a:xfrm>
        </p:spPr>
        <p:txBody>
          <a:bodyPr/>
          <a:lstStyle/>
          <a:p>
            <a:r>
              <a:rPr lang="tr-TR" u="sng" dirty="0" smtClean="0">
                <a:solidFill>
                  <a:schemeClr val="tx1"/>
                </a:solidFill>
              </a:rPr>
              <a:t>KAT HİZMETLERİ DEPARTMANINDA BİLGİ AKIŞI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u="sng" dirty="0" smtClean="0">
                <a:solidFill>
                  <a:schemeClr val="tx1"/>
                </a:solidFill>
              </a:rPr>
              <a:t> </a:t>
            </a:r>
            <a:endParaRPr lang="tr-TR" u="sng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627784" y="1844824"/>
            <a:ext cx="1224136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/>
          <p:cNvSpPr/>
          <p:nvPr/>
        </p:nvSpPr>
        <p:spPr>
          <a:xfrm>
            <a:off x="5436096" y="1844824"/>
            <a:ext cx="1296144" cy="6480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2627784" y="3861048"/>
            <a:ext cx="1368152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2699792" y="19841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ÖNBÜRO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5508104" y="198419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MUHASEBE</a:t>
            </a:r>
            <a:endParaRPr lang="tr-TR" sz="16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2634286" y="4006972"/>
            <a:ext cx="1505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HOUSEKEEPER</a:t>
            </a:r>
            <a:endParaRPr lang="tr-TR" sz="1100" dirty="0"/>
          </a:p>
        </p:txBody>
      </p:sp>
      <p:sp>
        <p:nvSpPr>
          <p:cNvPr id="10" name="Dikdörtgen 9"/>
          <p:cNvSpPr/>
          <p:nvPr/>
        </p:nvSpPr>
        <p:spPr>
          <a:xfrm>
            <a:off x="2843808" y="2780928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/>
          <p:cNvSpPr txBox="1"/>
          <p:nvPr/>
        </p:nvSpPr>
        <p:spPr>
          <a:xfrm>
            <a:off x="2843808" y="278092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 smtClean="0"/>
              <a:t>Oda durum raporu</a:t>
            </a:r>
            <a:endParaRPr lang="tr-TR" sz="1400" dirty="0"/>
          </a:p>
        </p:txBody>
      </p:sp>
      <p:cxnSp>
        <p:nvCxnSpPr>
          <p:cNvPr id="13" name="Düz Bağlayıcı 12"/>
          <p:cNvCxnSpPr>
            <a:stCxn id="4" idx="4"/>
          </p:cNvCxnSpPr>
          <p:nvPr/>
        </p:nvCxnSpPr>
        <p:spPr>
          <a:xfrm>
            <a:off x="3239852" y="249289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şağı Ok 19"/>
          <p:cNvSpPr/>
          <p:nvPr/>
        </p:nvSpPr>
        <p:spPr>
          <a:xfrm>
            <a:off x="3239852" y="3356992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/>
          <p:cNvSpPr/>
          <p:nvPr/>
        </p:nvSpPr>
        <p:spPr>
          <a:xfrm>
            <a:off x="2699792" y="1196752"/>
            <a:ext cx="115212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/>
          <p:cNvSpPr txBox="1"/>
          <p:nvPr/>
        </p:nvSpPr>
        <p:spPr>
          <a:xfrm>
            <a:off x="2699792" y="119675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/>
              <a:t>Oda durum raporu</a:t>
            </a:r>
          </a:p>
        </p:txBody>
      </p:sp>
      <p:cxnSp>
        <p:nvCxnSpPr>
          <p:cNvPr id="24" name="Düz Bağlayıcı 23"/>
          <p:cNvCxnSpPr>
            <a:stCxn id="4" idx="0"/>
          </p:cNvCxnSpPr>
          <p:nvPr/>
        </p:nvCxnSpPr>
        <p:spPr>
          <a:xfrm flipV="1">
            <a:off x="3239852" y="162880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ükülü Ok 26"/>
          <p:cNvSpPr/>
          <p:nvPr/>
        </p:nvSpPr>
        <p:spPr>
          <a:xfrm rot="5400000">
            <a:off x="4788039" y="353802"/>
            <a:ext cx="468052" cy="229796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2771800" y="4797152"/>
            <a:ext cx="100811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/>
          <p:cNvSpPr txBox="1"/>
          <p:nvPr/>
        </p:nvSpPr>
        <p:spPr>
          <a:xfrm>
            <a:off x="2735796" y="478757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/>
              <a:t>Oda durum raporu</a:t>
            </a:r>
          </a:p>
        </p:txBody>
      </p:sp>
      <p:cxnSp>
        <p:nvCxnSpPr>
          <p:cNvPr id="1032" name="Düz Bağlayıcı 1031"/>
          <p:cNvCxnSpPr/>
          <p:nvPr/>
        </p:nvCxnSpPr>
        <p:spPr>
          <a:xfrm flipH="1">
            <a:off x="3387119" y="4581128"/>
            <a:ext cx="1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8" name="Dikdörtgen 1037"/>
          <p:cNvSpPr/>
          <p:nvPr/>
        </p:nvSpPr>
        <p:spPr>
          <a:xfrm>
            <a:off x="5022065" y="4797152"/>
            <a:ext cx="1062103" cy="504056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40" name="Sağ Ok 1039"/>
          <p:cNvSpPr/>
          <p:nvPr/>
        </p:nvSpPr>
        <p:spPr>
          <a:xfrm>
            <a:off x="3779912" y="4972236"/>
            <a:ext cx="1242153" cy="76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41" name="Elmas 1040"/>
          <p:cNvSpPr/>
          <p:nvPr/>
        </p:nvSpPr>
        <p:spPr>
          <a:xfrm>
            <a:off x="6444208" y="4743146"/>
            <a:ext cx="864096" cy="612068"/>
          </a:xfrm>
          <a:prstGeom prst="diamon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42" name="Metin kutusu 1041"/>
          <p:cNvSpPr txBox="1"/>
          <p:nvPr/>
        </p:nvSpPr>
        <p:spPr>
          <a:xfrm>
            <a:off x="6588224" y="491068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işlem</a:t>
            </a:r>
            <a:endParaRPr lang="tr-TR" sz="1200" dirty="0"/>
          </a:p>
        </p:txBody>
      </p:sp>
      <p:cxnSp>
        <p:nvCxnSpPr>
          <p:cNvPr id="1044" name="Düz Bağlayıcı 1043"/>
          <p:cNvCxnSpPr>
            <a:stCxn id="1038" idx="3"/>
            <a:endCxn id="1041" idx="1"/>
          </p:cNvCxnSpPr>
          <p:nvPr/>
        </p:nvCxnSpPr>
        <p:spPr>
          <a:xfrm>
            <a:off x="6084168" y="504918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Dikdörtgen 1056"/>
          <p:cNvSpPr/>
          <p:nvPr/>
        </p:nvSpPr>
        <p:spPr>
          <a:xfrm>
            <a:off x="6318194" y="4005065"/>
            <a:ext cx="111612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58" name="Metin kutusu 1057"/>
          <p:cNvSpPr txBox="1"/>
          <p:nvPr/>
        </p:nvSpPr>
        <p:spPr>
          <a:xfrm>
            <a:off x="6426206" y="4082588"/>
            <a:ext cx="1044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Maid</a:t>
            </a:r>
            <a:r>
              <a:rPr lang="tr-TR" sz="1200" dirty="0" smtClean="0"/>
              <a:t> raporu</a:t>
            </a:r>
            <a:endParaRPr lang="tr-TR" sz="1200" dirty="0"/>
          </a:p>
        </p:txBody>
      </p:sp>
      <p:cxnSp>
        <p:nvCxnSpPr>
          <p:cNvPr id="1060" name="Düz Bağlayıcı 1059"/>
          <p:cNvCxnSpPr>
            <a:stCxn id="1041" idx="0"/>
            <a:endCxn id="1057" idx="2"/>
          </p:cNvCxnSpPr>
          <p:nvPr/>
        </p:nvCxnSpPr>
        <p:spPr>
          <a:xfrm flipV="1">
            <a:off x="6876256" y="4437113"/>
            <a:ext cx="0" cy="306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Sol Ok 1074"/>
          <p:cNvSpPr/>
          <p:nvPr/>
        </p:nvSpPr>
        <p:spPr>
          <a:xfrm>
            <a:off x="4139952" y="4221089"/>
            <a:ext cx="2178242" cy="45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6" name="Dikdörtgen 1075"/>
          <p:cNvSpPr/>
          <p:nvPr/>
        </p:nvSpPr>
        <p:spPr>
          <a:xfrm>
            <a:off x="4283968" y="3304148"/>
            <a:ext cx="1440160" cy="484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7" name="Metin kutusu 1076"/>
          <p:cNvSpPr txBox="1"/>
          <p:nvPr/>
        </p:nvSpPr>
        <p:spPr>
          <a:xfrm>
            <a:off x="4283968" y="33041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H/K raporu</a:t>
            </a:r>
            <a:endParaRPr lang="tr-TR" dirty="0"/>
          </a:p>
        </p:txBody>
      </p:sp>
      <p:cxnSp>
        <p:nvCxnSpPr>
          <p:cNvPr id="1079" name="Düz Bağlayıcı 1078"/>
          <p:cNvCxnSpPr>
            <a:stCxn id="6" idx="7"/>
            <a:endCxn id="1076" idx="1"/>
          </p:cNvCxnSpPr>
          <p:nvPr/>
        </p:nvCxnSpPr>
        <p:spPr>
          <a:xfrm flipV="1">
            <a:off x="3795575" y="3546594"/>
            <a:ext cx="488393" cy="4199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0" name="Yukarı Ok 1079"/>
          <p:cNvSpPr/>
          <p:nvPr/>
        </p:nvSpPr>
        <p:spPr>
          <a:xfrm rot="2004283">
            <a:off x="5565212" y="2445211"/>
            <a:ext cx="144608" cy="906621"/>
          </a:xfrm>
          <a:prstGeom prst="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81" name="Yukarı Bükülü Ok 1080"/>
          <p:cNvSpPr/>
          <p:nvPr/>
        </p:nvSpPr>
        <p:spPr>
          <a:xfrm rot="16200000">
            <a:off x="3241859" y="2099751"/>
            <a:ext cx="1876565" cy="532228"/>
          </a:xfrm>
          <a:prstGeom prst="bentUpArrow">
            <a:avLst>
              <a:gd name="adj1" fmla="val 25000"/>
              <a:gd name="adj2" fmla="val 19872"/>
              <a:gd name="adj3" fmla="val 2564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82" name="Oval 1081"/>
          <p:cNvSpPr/>
          <p:nvPr/>
        </p:nvSpPr>
        <p:spPr>
          <a:xfrm>
            <a:off x="1059223" y="2719372"/>
            <a:ext cx="1368152" cy="7078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83" name="Metin kutusu 1082"/>
          <p:cNvSpPr txBox="1"/>
          <p:nvPr/>
        </p:nvSpPr>
        <p:spPr>
          <a:xfrm>
            <a:off x="1275247" y="281893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/>
              <a:t>Teknik Servis</a:t>
            </a:r>
            <a:endParaRPr lang="tr-TR" sz="1600" dirty="0"/>
          </a:p>
        </p:txBody>
      </p:sp>
      <p:sp>
        <p:nvSpPr>
          <p:cNvPr id="1084" name="Dikdörtgen 1083"/>
          <p:cNvSpPr/>
          <p:nvPr/>
        </p:nvSpPr>
        <p:spPr>
          <a:xfrm>
            <a:off x="1979712" y="4032530"/>
            <a:ext cx="576064" cy="3771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85" name="Metin kutusu 1084"/>
          <p:cNvSpPr txBox="1"/>
          <p:nvPr/>
        </p:nvSpPr>
        <p:spPr>
          <a:xfrm>
            <a:off x="1964903" y="405181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OOO</a:t>
            </a:r>
            <a:endParaRPr lang="tr-TR" sz="1400" dirty="0"/>
          </a:p>
        </p:txBody>
      </p:sp>
      <p:cxnSp>
        <p:nvCxnSpPr>
          <p:cNvPr id="1087" name="Düz Bağlayıcı 1086"/>
          <p:cNvCxnSpPr>
            <a:stCxn id="1084" idx="3"/>
            <a:endCxn id="6" idx="2"/>
          </p:cNvCxnSpPr>
          <p:nvPr/>
        </p:nvCxnSpPr>
        <p:spPr>
          <a:xfrm flipV="1">
            <a:off x="2555776" y="4221088"/>
            <a:ext cx="720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7" name="Yukarı Ok 1106"/>
          <p:cNvSpPr/>
          <p:nvPr/>
        </p:nvSpPr>
        <p:spPr>
          <a:xfrm>
            <a:off x="1964903" y="3427258"/>
            <a:ext cx="45719" cy="6052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08" name="Elmas 1107"/>
          <p:cNvSpPr/>
          <p:nvPr/>
        </p:nvSpPr>
        <p:spPr>
          <a:xfrm>
            <a:off x="179512" y="2818936"/>
            <a:ext cx="792088" cy="538056"/>
          </a:xfrm>
          <a:prstGeom prst="diamon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09" name="Metin kutusu 1108"/>
          <p:cNvSpPr txBox="1"/>
          <p:nvPr/>
        </p:nvSpPr>
        <p:spPr>
          <a:xfrm>
            <a:off x="323528" y="293046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işlem</a:t>
            </a:r>
            <a:endParaRPr lang="tr-TR" sz="1200" dirty="0"/>
          </a:p>
        </p:txBody>
      </p:sp>
      <p:cxnSp>
        <p:nvCxnSpPr>
          <p:cNvPr id="1111" name="Düz Bağlayıcı 1110"/>
          <p:cNvCxnSpPr>
            <a:stCxn id="1109" idx="3"/>
            <a:endCxn id="1082" idx="2"/>
          </p:cNvCxnSpPr>
          <p:nvPr/>
        </p:nvCxnSpPr>
        <p:spPr>
          <a:xfrm>
            <a:off x="971600" y="3068960"/>
            <a:ext cx="87623" cy="4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" name="Dikdörtgen 1111"/>
          <p:cNvSpPr/>
          <p:nvPr/>
        </p:nvSpPr>
        <p:spPr>
          <a:xfrm>
            <a:off x="179512" y="4176249"/>
            <a:ext cx="1224136" cy="4048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13" name="Metin kutusu 1112"/>
          <p:cNvSpPr txBox="1"/>
          <p:nvPr/>
        </p:nvSpPr>
        <p:spPr>
          <a:xfrm>
            <a:off x="179512" y="422488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 smtClean="0"/>
              <a:t>Sorun giderildi</a:t>
            </a:r>
            <a:endParaRPr lang="tr-TR" sz="1200" dirty="0"/>
          </a:p>
        </p:txBody>
      </p:sp>
      <p:cxnSp>
        <p:nvCxnSpPr>
          <p:cNvPr id="1115" name="Düz Bağlayıcı 1114"/>
          <p:cNvCxnSpPr>
            <a:stCxn id="1108" idx="2"/>
          </p:cNvCxnSpPr>
          <p:nvPr/>
        </p:nvCxnSpPr>
        <p:spPr>
          <a:xfrm>
            <a:off x="575556" y="3356992"/>
            <a:ext cx="0" cy="819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7" name="Sağ Ok 1116"/>
          <p:cNvSpPr/>
          <p:nvPr/>
        </p:nvSpPr>
        <p:spPr>
          <a:xfrm>
            <a:off x="1403648" y="4437113"/>
            <a:ext cx="1296144" cy="83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18" name="Dikdörtgen 1117"/>
          <p:cNvSpPr/>
          <p:nvPr/>
        </p:nvSpPr>
        <p:spPr>
          <a:xfrm>
            <a:off x="179512" y="1844824"/>
            <a:ext cx="1224136" cy="3240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7" name="Metin kutusu 96"/>
          <p:cNvSpPr txBox="1"/>
          <p:nvPr/>
        </p:nvSpPr>
        <p:spPr>
          <a:xfrm>
            <a:off x="179512" y="184482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 smtClean="0"/>
              <a:t>Sorun giderildi</a:t>
            </a:r>
            <a:endParaRPr lang="tr-TR" sz="1200" dirty="0"/>
          </a:p>
        </p:txBody>
      </p:sp>
      <p:cxnSp>
        <p:nvCxnSpPr>
          <p:cNvPr id="99" name="Düz Bağlayıcı 98"/>
          <p:cNvCxnSpPr>
            <a:stCxn id="1108" idx="0"/>
          </p:cNvCxnSpPr>
          <p:nvPr/>
        </p:nvCxnSpPr>
        <p:spPr>
          <a:xfrm flipV="1">
            <a:off x="575556" y="2168860"/>
            <a:ext cx="0" cy="650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Sağ Ok 100"/>
          <p:cNvSpPr/>
          <p:nvPr/>
        </p:nvSpPr>
        <p:spPr>
          <a:xfrm>
            <a:off x="1403648" y="1983323"/>
            <a:ext cx="122413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" name="Dikdörtgen 101"/>
          <p:cNvSpPr/>
          <p:nvPr/>
        </p:nvSpPr>
        <p:spPr>
          <a:xfrm>
            <a:off x="1964903" y="2322748"/>
            <a:ext cx="626877" cy="314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3" name="Metin kutusu 102"/>
          <p:cNvSpPr txBox="1"/>
          <p:nvPr/>
        </p:nvSpPr>
        <p:spPr>
          <a:xfrm>
            <a:off x="1979712" y="2322748"/>
            <a:ext cx="61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OOO</a:t>
            </a:r>
            <a:endParaRPr lang="tr-TR" sz="1400" dirty="0"/>
          </a:p>
        </p:txBody>
      </p:sp>
      <p:cxnSp>
        <p:nvCxnSpPr>
          <p:cNvPr id="107" name="Düz Bağlayıcı 106"/>
          <p:cNvCxnSpPr>
            <a:stCxn id="4" idx="3"/>
            <a:endCxn id="102" idx="3"/>
          </p:cNvCxnSpPr>
          <p:nvPr/>
        </p:nvCxnSpPr>
        <p:spPr>
          <a:xfrm flipH="1">
            <a:off x="2591780" y="2397988"/>
            <a:ext cx="215275" cy="81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Yukarı Bükülü Ok 108"/>
          <p:cNvSpPr/>
          <p:nvPr/>
        </p:nvSpPr>
        <p:spPr>
          <a:xfrm rot="10800000">
            <a:off x="1547663" y="2476635"/>
            <a:ext cx="417240" cy="24273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0" name="Dikdörtgen 109"/>
          <p:cNvSpPr/>
          <p:nvPr/>
        </p:nvSpPr>
        <p:spPr>
          <a:xfrm>
            <a:off x="6912317" y="3270483"/>
            <a:ext cx="1728192" cy="513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1" name="Metin kutusu 110"/>
          <p:cNvSpPr txBox="1"/>
          <p:nvPr/>
        </p:nvSpPr>
        <p:spPr>
          <a:xfrm>
            <a:off x="6912317" y="328498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 smtClean="0"/>
              <a:t>Oda mutabakat raporu</a:t>
            </a:r>
            <a:endParaRPr lang="tr-TR" sz="1400" dirty="0"/>
          </a:p>
        </p:txBody>
      </p:sp>
      <p:cxnSp>
        <p:nvCxnSpPr>
          <p:cNvPr id="124" name="Düz Bağlayıcı 123"/>
          <p:cNvCxnSpPr>
            <a:stCxn id="5" idx="5"/>
          </p:cNvCxnSpPr>
          <p:nvPr/>
        </p:nvCxnSpPr>
        <p:spPr>
          <a:xfrm>
            <a:off x="6542424" y="2397988"/>
            <a:ext cx="927898" cy="872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Sol Ok 125"/>
          <p:cNvSpPr/>
          <p:nvPr/>
        </p:nvSpPr>
        <p:spPr>
          <a:xfrm rot="21050809">
            <a:off x="4186804" y="3844443"/>
            <a:ext cx="2742483" cy="105901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7" name="Sol Ok 126"/>
          <p:cNvSpPr/>
          <p:nvPr/>
        </p:nvSpPr>
        <p:spPr>
          <a:xfrm rot="1222900">
            <a:off x="3754156" y="2778686"/>
            <a:ext cx="3246445" cy="13047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0" name="Dikdörtgen 1119"/>
          <p:cNvSpPr/>
          <p:nvPr/>
        </p:nvSpPr>
        <p:spPr>
          <a:xfrm>
            <a:off x="7029229" y="987666"/>
            <a:ext cx="1886107" cy="9332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1" name="Metin kutusu 1120"/>
          <p:cNvSpPr txBox="1"/>
          <p:nvPr/>
        </p:nvSpPr>
        <p:spPr>
          <a:xfrm>
            <a:off x="7042376" y="1028315"/>
            <a:ext cx="18140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00" dirty="0"/>
              <a:t>*Oda durum raporu ile H/K raporu uyumsuzsa buna </a:t>
            </a:r>
            <a:r>
              <a:rPr lang="tr-TR" sz="1300" dirty="0">
                <a:solidFill>
                  <a:srgbClr val="C00000"/>
                </a:solidFill>
              </a:rPr>
              <a:t>Oda Uyuşmazlığı</a:t>
            </a:r>
            <a:r>
              <a:rPr lang="tr-TR" sz="1300" dirty="0"/>
              <a:t> denir.</a:t>
            </a:r>
          </a:p>
        </p:txBody>
      </p:sp>
      <p:sp>
        <p:nvSpPr>
          <p:cNvPr id="1122" name="Dikdörtgen 1121"/>
          <p:cNvSpPr/>
          <p:nvPr/>
        </p:nvSpPr>
        <p:spPr>
          <a:xfrm>
            <a:off x="7164288" y="2013628"/>
            <a:ext cx="1728192" cy="9168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3" name="Metin kutusu 1122"/>
          <p:cNvSpPr txBox="1"/>
          <p:nvPr/>
        </p:nvSpPr>
        <p:spPr>
          <a:xfrm>
            <a:off x="7164288" y="202687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*Oda uyuşmazlığı giderildikten sonra oluşan duruma </a:t>
            </a:r>
            <a:r>
              <a:rPr lang="tr-TR" sz="1200" dirty="0">
                <a:solidFill>
                  <a:srgbClr val="C00000"/>
                </a:solidFill>
              </a:rPr>
              <a:t>Oda Mutabakat Raporu </a:t>
            </a:r>
            <a:r>
              <a:rPr lang="tr-TR" sz="1200" dirty="0"/>
              <a:t>denir.</a:t>
            </a:r>
          </a:p>
        </p:txBody>
      </p:sp>
      <p:sp>
        <p:nvSpPr>
          <p:cNvPr id="1124" name="Dikdörtgen 1123"/>
          <p:cNvSpPr/>
          <p:nvPr/>
        </p:nvSpPr>
        <p:spPr>
          <a:xfrm>
            <a:off x="323528" y="5010708"/>
            <a:ext cx="2232248" cy="11545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5" name="Metin kutusu 1124"/>
          <p:cNvSpPr txBox="1"/>
          <p:nvPr/>
        </p:nvSpPr>
        <p:spPr>
          <a:xfrm>
            <a:off x="323528" y="5010708"/>
            <a:ext cx="221743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*Bazı otellerde </a:t>
            </a:r>
            <a:r>
              <a:rPr lang="tr-TR" sz="1400" dirty="0" err="1"/>
              <a:t>önbüro</a:t>
            </a:r>
            <a:r>
              <a:rPr lang="tr-TR" sz="1400" dirty="0"/>
              <a:t> ,kat hizmetleri bölümüne </a:t>
            </a:r>
            <a:r>
              <a:rPr lang="tr-TR" sz="1400" dirty="0">
                <a:solidFill>
                  <a:srgbClr val="C00000"/>
                </a:solidFill>
              </a:rPr>
              <a:t>Oda Sayım Cetveli</a:t>
            </a:r>
            <a:r>
              <a:rPr lang="tr-TR" sz="1400" dirty="0"/>
              <a:t> gönderir</a:t>
            </a:r>
            <a:r>
              <a:rPr lang="tr-TR" sz="1400" dirty="0" smtClean="0"/>
              <a:t>.</a:t>
            </a:r>
          </a:p>
          <a:p>
            <a:r>
              <a:rPr lang="en-US" sz="1400" dirty="0">
                <a:solidFill>
                  <a:srgbClr val="C00000"/>
                </a:solidFill>
              </a:rPr>
              <a:t>*O.O.O. (out of order) </a:t>
            </a:r>
            <a:r>
              <a:rPr lang="en-US" sz="1400" dirty="0"/>
              <a:t>–</a:t>
            </a:r>
            <a:r>
              <a:rPr lang="en-US" sz="1400" dirty="0" err="1"/>
              <a:t>Arızalı</a:t>
            </a:r>
            <a:r>
              <a:rPr lang="en-US" sz="1400" dirty="0"/>
              <a:t> </a:t>
            </a:r>
            <a:r>
              <a:rPr lang="en-US" sz="1400" dirty="0" err="1"/>
              <a:t>oda</a:t>
            </a:r>
            <a:endParaRPr lang="en-US" sz="1400" dirty="0"/>
          </a:p>
          <a:p>
            <a:endParaRPr lang="tr-TR" sz="1200" dirty="0"/>
          </a:p>
        </p:txBody>
      </p:sp>
      <p:sp>
        <p:nvSpPr>
          <p:cNvPr id="1126" name="Metin kutusu 1125"/>
          <p:cNvSpPr txBox="1"/>
          <p:nvPr/>
        </p:nvSpPr>
        <p:spPr>
          <a:xfrm>
            <a:off x="5022065" y="4787570"/>
            <a:ext cx="1062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Maid</a:t>
            </a:r>
            <a:endParaRPr lang="tr-TR" dirty="0"/>
          </a:p>
        </p:txBody>
      </p:sp>
      <p:pic>
        <p:nvPicPr>
          <p:cNvPr id="1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604867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DEPARTMANLAR ARASI BİLGİ AKIŞI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u="sng" dirty="0" smtClean="0"/>
              <a:t>Üst Yönetim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*Bölümle ilgili önemli faaliyetler (eğitim, sipariş, yeni yöntemler vb.)</a:t>
            </a:r>
          </a:p>
          <a:p>
            <a:pPr marL="0" indent="0">
              <a:buNone/>
            </a:pPr>
            <a:r>
              <a:rPr lang="tr-TR" dirty="0" smtClean="0"/>
              <a:t>*Sezonluk, yıllık genel bakım, otel bakımı ile ilgili raporlar (boya, badana , halıların değişimi vb.)</a:t>
            </a:r>
          </a:p>
          <a:p>
            <a:pPr marL="0" indent="0">
              <a:buNone/>
            </a:pPr>
            <a:r>
              <a:rPr lang="tr-TR" dirty="0" smtClean="0"/>
              <a:t>*Tasarruf tedbirleri listesi</a:t>
            </a:r>
          </a:p>
          <a:p>
            <a:pPr marL="0" indent="0">
              <a:buNone/>
            </a:pPr>
            <a:r>
              <a:rPr lang="tr-TR" dirty="0" smtClean="0"/>
              <a:t>*Personel hareket raporları</a:t>
            </a:r>
          </a:p>
          <a:p>
            <a:pPr marL="0" indent="0">
              <a:buNone/>
            </a:pPr>
            <a:r>
              <a:rPr lang="tr-TR" dirty="0" smtClean="0"/>
              <a:t>*Bölüm bütçesi</a:t>
            </a:r>
          </a:p>
          <a:p>
            <a:pPr marL="0" indent="0">
              <a:buNone/>
            </a:pPr>
            <a:r>
              <a:rPr lang="tr-TR" u="sng" dirty="0" err="1" smtClean="0"/>
              <a:t>Önbüro</a:t>
            </a:r>
            <a:endParaRPr lang="tr-TR" u="sng" dirty="0" smtClean="0"/>
          </a:p>
          <a:p>
            <a:pPr marL="0" indent="0">
              <a:buNone/>
            </a:pPr>
            <a:r>
              <a:rPr lang="tr-TR" dirty="0" smtClean="0"/>
              <a:t>*Grup memorandumu</a:t>
            </a:r>
          </a:p>
          <a:p>
            <a:pPr marL="0" indent="0">
              <a:buNone/>
            </a:pPr>
            <a:r>
              <a:rPr lang="tr-TR" dirty="0" smtClean="0"/>
              <a:t>*V.I.P. Raporu</a:t>
            </a:r>
          </a:p>
          <a:p>
            <a:pPr marL="0" indent="0">
              <a:buNone/>
            </a:pPr>
            <a:r>
              <a:rPr lang="tr-TR" dirty="0" smtClean="0"/>
              <a:t>*Oda değişim raporu</a:t>
            </a:r>
          </a:p>
          <a:p>
            <a:pPr marL="0" indent="0">
              <a:buNone/>
            </a:pPr>
            <a:r>
              <a:rPr lang="tr-TR" dirty="0" smtClean="0"/>
              <a:t>*İlave yatak raporu</a:t>
            </a:r>
          </a:p>
          <a:p>
            <a:pPr marL="0" indent="0">
              <a:buNone/>
            </a:pPr>
            <a:r>
              <a:rPr lang="tr-TR" sz="3800" dirty="0" smtClean="0"/>
              <a:t>*</a:t>
            </a:r>
            <a:r>
              <a:rPr lang="tr-TR" sz="3800" dirty="0" err="1" smtClean="0"/>
              <a:t>Housekeeper</a:t>
            </a:r>
            <a:r>
              <a:rPr lang="tr-TR" sz="3800" dirty="0" smtClean="0"/>
              <a:t> </a:t>
            </a:r>
            <a:r>
              <a:rPr lang="tr-TR" sz="3800" dirty="0" smtClean="0"/>
              <a:t>raporu: Otelin belli bir tarihteki odalarının boş, dolu, arızalı, bagajsız, kirli , yatılmamış meşgul gibi oda durumlarını ve kullanan kişilerin sayısını göstermek amacıyla katlar bölüm yöneticisi tarafından hazırlanan rapordur.</a:t>
            </a:r>
            <a:endParaRPr lang="tr-TR" sz="3800" dirty="0" smtClean="0"/>
          </a:p>
          <a:p>
            <a:pPr marL="0" indent="0">
              <a:buNone/>
            </a:pPr>
            <a:r>
              <a:rPr lang="tr-TR" dirty="0" smtClean="0"/>
              <a:t>V (</a:t>
            </a:r>
            <a:r>
              <a:rPr lang="tr-TR" dirty="0" err="1" smtClean="0"/>
              <a:t>vacant</a:t>
            </a:r>
            <a:r>
              <a:rPr lang="tr-TR" dirty="0" smtClean="0"/>
              <a:t>):Satılmamış boş oda</a:t>
            </a:r>
          </a:p>
          <a:p>
            <a:pPr marL="0" indent="0">
              <a:buNone/>
            </a:pPr>
            <a:r>
              <a:rPr lang="tr-TR" dirty="0" smtClean="0"/>
              <a:t>VC/OK(</a:t>
            </a:r>
            <a:r>
              <a:rPr lang="tr-TR" dirty="0" err="1" smtClean="0"/>
              <a:t>vacant</a:t>
            </a:r>
            <a:r>
              <a:rPr lang="tr-TR" dirty="0" smtClean="0"/>
              <a:t> </a:t>
            </a:r>
            <a:r>
              <a:rPr lang="tr-TR" dirty="0" err="1" smtClean="0"/>
              <a:t>clean</a:t>
            </a:r>
            <a:r>
              <a:rPr lang="tr-TR" dirty="0" smtClean="0"/>
              <a:t>/okey):Temizlenmiş oda</a:t>
            </a:r>
          </a:p>
          <a:p>
            <a:pPr marL="0" indent="0">
              <a:buNone/>
            </a:pPr>
            <a:r>
              <a:rPr lang="tr-TR" dirty="0" smtClean="0"/>
              <a:t>OOO ((</a:t>
            </a:r>
            <a:r>
              <a:rPr lang="tr-TR" dirty="0" err="1" smtClean="0"/>
              <a:t>out</a:t>
            </a:r>
            <a:r>
              <a:rPr lang="tr-TR" dirty="0" smtClean="0"/>
              <a:t> of </a:t>
            </a:r>
            <a:r>
              <a:rPr lang="tr-TR" dirty="0" err="1" smtClean="0"/>
              <a:t>order</a:t>
            </a:r>
            <a:r>
              <a:rPr lang="tr-TR" dirty="0" smtClean="0"/>
              <a:t>): Arızalı oda</a:t>
            </a:r>
          </a:p>
          <a:p>
            <a:pPr marL="0" indent="0">
              <a:buNone/>
            </a:pPr>
            <a:r>
              <a:rPr lang="tr-TR" dirty="0" smtClean="0"/>
              <a:t>WL (</a:t>
            </a:r>
            <a:r>
              <a:rPr lang="tr-TR" dirty="0" err="1" smtClean="0"/>
              <a:t>without</a:t>
            </a:r>
            <a:r>
              <a:rPr lang="tr-TR" dirty="0" smtClean="0"/>
              <a:t> </a:t>
            </a:r>
            <a:r>
              <a:rPr lang="tr-TR" dirty="0" err="1" smtClean="0"/>
              <a:t>luggage</a:t>
            </a:r>
            <a:r>
              <a:rPr lang="tr-TR" dirty="0" smtClean="0"/>
              <a:t>):Meşgul bagajsız oda </a:t>
            </a:r>
            <a:r>
              <a:rPr lang="tr-TR" dirty="0" err="1" smtClean="0"/>
              <a:t>NB:No</a:t>
            </a:r>
            <a:r>
              <a:rPr lang="tr-TR" dirty="0" smtClean="0"/>
              <a:t> </a:t>
            </a:r>
            <a:r>
              <a:rPr lang="tr-TR" dirty="0" err="1" smtClean="0"/>
              <a:t>baggage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V.I.P. (</a:t>
            </a:r>
            <a:r>
              <a:rPr lang="tr-TR" dirty="0" err="1" smtClean="0"/>
              <a:t>very</a:t>
            </a:r>
            <a:r>
              <a:rPr lang="tr-TR" dirty="0" smtClean="0"/>
              <a:t> 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person</a:t>
            </a:r>
            <a:r>
              <a:rPr lang="tr-TR" dirty="0" smtClean="0"/>
              <a:t>): Önemli misafir odası</a:t>
            </a:r>
          </a:p>
          <a:p>
            <a:pPr marL="0" indent="0">
              <a:buNone/>
            </a:pPr>
            <a:r>
              <a:rPr lang="tr-TR" dirty="0" smtClean="0"/>
              <a:t>C (</a:t>
            </a:r>
            <a:r>
              <a:rPr lang="tr-TR" dirty="0" err="1" smtClean="0"/>
              <a:t>complimentary</a:t>
            </a:r>
            <a:r>
              <a:rPr lang="tr-TR" dirty="0" smtClean="0"/>
              <a:t>):Ücretsiz konaklayan misafir, otel misafiri</a:t>
            </a:r>
          </a:p>
          <a:p>
            <a:pPr marL="0" indent="0">
              <a:buNone/>
            </a:pPr>
            <a:r>
              <a:rPr lang="tr-TR" dirty="0" smtClean="0"/>
              <a:t>C.O. (</a:t>
            </a:r>
            <a:r>
              <a:rPr lang="tr-TR" dirty="0" err="1" smtClean="0"/>
              <a:t>check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) :Temizlenmemiş kirli oda</a:t>
            </a:r>
          </a:p>
          <a:p>
            <a:pPr marL="0" indent="0">
              <a:buNone/>
            </a:pPr>
            <a:r>
              <a:rPr lang="tr-TR" dirty="0" smtClean="0"/>
              <a:t>C.I. (</a:t>
            </a:r>
            <a:r>
              <a:rPr lang="tr-TR" dirty="0" err="1" smtClean="0"/>
              <a:t>check</a:t>
            </a:r>
            <a:r>
              <a:rPr lang="tr-TR" dirty="0" smtClean="0"/>
              <a:t> in):Yeni giriş yapan misafir</a:t>
            </a:r>
          </a:p>
          <a:p>
            <a:pPr marL="0" indent="0">
              <a:buNone/>
            </a:pPr>
            <a:r>
              <a:rPr lang="tr-TR" dirty="0" smtClean="0"/>
              <a:t>S.O. (</a:t>
            </a:r>
            <a:r>
              <a:rPr lang="tr-TR" dirty="0" err="1" smtClean="0"/>
              <a:t>sleep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):</a:t>
            </a:r>
            <a:r>
              <a:rPr lang="tr-TR" dirty="0" err="1" smtClean="0"/>
              <a:t>Bagajlı</a:t>
            </a:r>
            <a:r>
              <a:rPr lang="tr-TR" dirty="0" smtClean="0"/>
              <a:t> oda yalnız misafir yatmadı</a:t>
            </a:r>
          </a:p>
          <a:p>
            <a:pPr marL="0" indent="0">
              <a:buNone/>
            </a:pPr>
            <a:r>
              <a:rPr lang="tr-TR" dirty="0" smtClean="0"/>
              <a:t>H.U. (</a:t>
            </a:r>
            <a:r>
              <a:rPr lang="tr-TR" dirty="0" err="1" smtClean="0"/>
              <a:t>house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):Personelin kullandığı ücretsiz oda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7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90465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/>
              <a:t>*Arıza raporu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Check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/okey raporu</a:t>
            </a:r>
          </a:p>
          <a:p>
            <a:pPr marL="0" indent="0">
              <a:buNone/>
            </a:pPr>
            <a:r>
              <a:rPr lang="tr-TR" dirty="0" smtClean="0"/>
              <a:t>*Kayıp ve bulunmuş eşya formu</a:t>
            </a:r>
          </a:p>
          <a:p>
            <a:pPr marL="0" indent="0">
              <a:buNone/>
            </a:pPr>
            <a:endParaRPr lang="tr-TR" u="sng" dirty="0" smtClean="0"/>
          </a:p>
          <a:p>
            <a:pPr marL="0" indent="0">
              <a:buNone/>
            </a:pPr>
            <a:r>
              <a:rPr lang="tr-TR" u="sng" dirty="0" err="1" smtClean="0"/>
              <a:t>Yiyecek&amp;İçecek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 smtClean="0"/>
              <a:t>*Ziyafet emirleri</a:t>
            </a:r>
          </a:p>
          <a:p>
            <a:pPr marL="0" indent="0">
              <a:buNone/>
            </a:pPr>
            <a:r>
              <a:rPr lang="tr-TR" dirty="0" smtClean="0"/>
              <a:t>*Personel kıyafeti temizliği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/>
              <a:t>Teknik servis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*Arıza ve bakım raporu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/>
              <a:t>Muhasebe </a:t>
            </a:r>
          </a:p>
          <a:p>
            <a:pPr marL="0" indent="0">
              <a:buNone/>
            </a:pPr>
            <a:r>
              <a:rPr lang="tr-TR" dirty="0" smtClean="0"/>
              <a:t>*Personel devam raporu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Housekeeper</a:t>
            </a:r>
            <a:r>
              <a:rPr lang="tr-TR" dirty="0" smtClean="0"/>
              <a:t> raporu</a:t>
            </a:r>
          </a:p>
          <a:p>
            <a:pPr marL="0" indent="0">
              <a:buNone/>
            </a:pPr>
            <a:r>
              <a:rPr lang="tr-TR" dirty="0" smtClean="0"/>
              <a:t>*Oda uyuşmazlık raporu</a:t>
            </a:r>
          </a:p>
          <a:p>
            <a:pPr marL="0" indent="0">
              <a:buNone/>
            </a:pPr>
            <a:r>
              <a:rPr lang="tr-TR" dirty="0" smtClean="0"/>
              <a:t>*Oda mutabakat raporu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/>
              <a:t>Satın alma</a:t>
            </a:r>
          </a:p>
          <a:p>
            <a:pPr marL="0" indent="0">
              <a:buNone/>
            </a:pPr>
            <a:r>
              <a:rPr lang="tr-TR" dirty="0" smtClean="0"/>
              <a:t>*Sipariş formu</a:t>
            </a:r>
          </a:p>
          <a:p>
            <a:pPr marL="0" indent="0">
              <a:buNone/>
            </a:pPr>
            <a:r>
              <a:rPr lang="tr-TR" dirty="0" smtClean="0"/>
              <a:t>*Depo talep raporu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Departman içi bilgi akışı </a:t>
            </a:r>
          </a:p>
          <a:p>
            <a:pPr marL="0" indent="0">
              <a:buNone/>
            </a:pPr>
            <a:r>
              <a:rPr lang="tr-TR" dirty="0" smtClean="0"/>
              <a:t>*Kat görevlisi raporu (</a:t>
            </a:r>
            <a:r>
              <a:rPr lang="tr-TR" dirty="0" err="1" smtClean="0"/>
              <a:t>maid</a:t>
            </a:r>
            <a:r>
              <a:rPr lang="tr-TR" dirty="0" smtClean="0"/>
              <a:t> raporu)</a:t>
            </a:r>
          </a:p>
          <a:p>
            <a:pPr marL="0" indent="0">
              <a:buNone/>
            </a:pPr>
            <a:r>
              <a:rPr lang="tr-TR" dirty="0" smtClean="0"/>
              <a:t>*Misafir odası günlük temizlik planı</a:t>
            </a:r>
          </a:p>
          <a:p>
            <a:pPr marL="0" indent="0">
              <a:buNone/>
            </a:pPr>
            <a:r>
              <a:rPr lang="tr-TR" dirty="0" smtClean="0"/>
              <a:t>*Anahtar/kart kontrol defteri</a:t>
            </a:r>
          </a:p>
          <a:p>
            <a:pPr marL="0" indent="0">
              <a:buNone/>
            </a:pPr>
            <a:r>
              <a:rPr lang="tr-TR" dirty="0" smtClean="0"/>
              <a:t>*Üniforma kayıt defteri</a:t>
            </a:r>
          </a:p>
          <a:p>
            <a:pPr marL="0" indent="0">
              <a:buNone/>
            </a:pPr>
            <a:r>
              <a:rPr lang="tr-TR" dirty="0" smtClean="0"/>
              <a:t>*Destek depo eşya çıkış formu</a:t>
            </a:r>
          </a:p>
          <a:p>
            <a:pPr marL="0" indent="0">
              <a:buNone/>
            </a:pPr>
            <a:r>
              <a:rPr lang="tr-TR" dirty="0" smtClean="0"/>
              <a:t>*Emanet eşya formu</a:t>
            </a:r>
          </a:p>
          <a:p>
            <a:pPr marL="0" indent="0">
              <a:buNone/>
            </a:pPr>
            <a:r>
              <a:rPr lang="tr-TR" dirty="0" smtClean="0"/>
              <a:t>*Makine ekipman bilgi kartı</a:t>
            </a:r>
          </a:p>
          <a:p>
            <a:pPr marL="0" indent="0">
              <a:buNone/>
            </a:pPr>
            <a:r>
              <a:rPr lang="tr-TR" dirty="0" smtClean="0"/>
              <a:t>*İş kazası analiz raporu</a:t>
            </a:r>
          </a:p>
          <a:p>
            <a:pPr marL="0" indent="0">
              <a:buNone/>
            </a:pPr>
            <a:r>
              <a:rPr lang="tr-TR" dirty="0" smtClean="0"/>
              <a:t>*Odalar yatak ve banyo </a:t>
            </a:r>
            <a:r>
              <a:rPr lang="tr-TR" dirty="0"/>
              <a:t>takımları bilgi </a:t>
            </a:r>
            <a:r>
              <a:rPr lang="tr-TR" dirty="0" smtClean="0"/>
              <a:t>formu</a:t>
            </a:r>
          </a:p>
          <a:p>
            <a:pPr marL="0" indent="0">
              <a:buNone/>
            </a:pPr>
            <a:r>
              <a:rPr lang="tr-TR" dirty="0" smtClean="0"/>
              <a:t>*Oda bilgi kartı</a:t>
            </a:r>
          </a:p>
          <a:p>
            <a:pPr marL="0" indent="0">
              <a:buNone/>
            </a:pPr>
            <a:r>
              <a:rPr lang="tr-TR" dirty="0" smtClean="0"/>
              <a:t>*Performans değerlendirme formu</a:t>
            </a:r>
          </a:p>
          <a:p>
            <a:pPr marL="0" indent="0">
              <a:buNone/>
            </a:pPr>
            <a:r>
              <a:rPr lang="tr-TR" dirty="0" smtClean="0"/>
              <a:t>*Hasar raporu</a:t>
            </a:r>
          </a:p>
          <a:p>
            <a:pPr marL="0" indent="0">
              <a:buNone/>
            </a:pPr>
            <a:r>
              <a:rPr lang="tr-TR" dirty="0" smtClean="0"/>
              <a:t>*Haftalık çalışma programı çizelgesi</a:t>
            </a:r>
          </a:p>
          <a:p>
            <a:pPr marL="0" indent="0">
              <a:buNone/>
            </a:pPr>
            <a:r>
              <a:rPr lang="tr-TR" dirty="0" smtClean="0"/>
              <a:t>*Misafir odası aylık tüketim raporu</a:t>
            </a:r>
          </a:p>
          <a:p>
            <a:pPr marL="0" indent="0">
              <a:buNone/>
            </a:pPr>
            <a:r>
              <a:rPr lang="tr-TR" dirty="0" smtClean="0"/>
              <a:t>*İş kartları</a:t>
            </a:r>
          </a:p>
          <a:p>
            <a:pPr marL="0" indent="0">
              <a:buNone/>
            </a:pPr>
            <a:r>
              <a:rPr lang="tr-TR" dirty="0" smtClean="0"/>
              <a:t>*Kalite kontrol denetleme formu</a:t>
            </a:r>
          </a:p>
          <a:p>
            <a:pPr marL="0" indent="0">
              <a:buNone/>
            </a:pPr>
            <a:r>
              <a:rPr lang="tr-TR" dirty="0" smtClean="0"/>
              <a:t>*Genel alanlar çalışma planı</a:t>
            </a:r>
          </a:p>
          <a:p>
            <a:pPr marL="0" indent="0">
              <a:buNone/>
            </a:pPr>
            <a:r>
              <a:rPr lang="tr-TR" dirty="0" smtClean="0"/>
              <a:t>*Misafir çamaşır formu</a:t>
            </a:r>
          </a:p>
          <a:p>
            <a:pPr marL="0" indent="0">
              <a:buNone/>
            </a:pPr>
            <a:r>
              <a:rPr lang="tr-TR" dirty="0" smtClean="0"/>
              <a:t>*Otel çamaşır formu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Çamaşırhane</a:t>
            </a:r>
          </a:p>
          <a:p>
            <a:pPr marL="0" indent="0">
              <a:buNone/>
            </a:pPr>
            <a:r>
              <a:rPr lang="tr-TR" dirty="0" smtClean="0"/>
              <a:t>*Otel çamaşır formu</a:t>
            </a:r>
          </a:p>
          <a:p>
            <a:pPr marL="0" indent="0">
              <a:buNone/>
            </a:pPr>
            <a:r>
              <a:rPr lang="tr-TR" dirty="0" smtClean="0"/>
              <a:t>*Misafir çamaşır formu</a:t>
            </a:r>
          </a:p>
          <a:p>
            <a:pPr marL="0" indent="0">
              <a:buNone/>
            </a:pPr>
            <a:r>
              <a:rPr lang="tr-TR" dirty="0" smtClean="0"/>
              <a:t>*Personel özel eşyası formu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4000" u="sng" dirty="0" smtClean="0"/>
              <a:t>Kat ofisleri</a:t>
            </a:r>
          </a:p>
          <a:p>
            <a:pPr marL="0" indent="0">
              <a:buNone/>
            </a:pPr>
            <a:r>
              <a:rPr lang="tr-TR" sz="4000" dirty="0" smtClean="0"/>
              <a:t>*Kat görevlisi raporu, </a:t>
            </a:r>
            <a:r>
              <a:rPr lang="tr-TR" sz="4000" dirty="0" err="1" smtClean="0"/>
              <a:t>maid</a:t>
            </a:r>
            <a:r>
              <a:rPr lang="tr-TR" sz="4000" dirty="0" smtClean="0"/>
              <a:t> raporu</a:t>
            </a:r>
          </a:p>
          <a:p>
            <a:pPr marL="0" indent="0">
              <a:buNone/>
            </a:pPr>
            <a:r>
              <a:rPr lang="tr-TR" sz="4000" dirty="0" smtClean="0"/>
              <a:t>M.K. /</a:t>
            </a:r>
            <a:r>
              <a:rPr lang="tr-TR" sz="4000" dirty="0" err="1" smtClean="0"/>
              <a:t>Make</a:t>
            </a:r>
            <a:r>
              <a:rPr lang="tr-TR" sz="4000" dirty="0" smtClean="0"/>
              <a:t> </a:t>
            </a:r>
            <a:r>
              <a:rPr lang="tr-TR" sz="4000" dirty="0" err="1" smtClean="0"/>
              <a:t>up</a:t>
            </a:r>
            <a:r>
              <a:rPr lang="tr-TR" sz="4000" dirty="0" smtClean="0"/>
              <a:t>: Yapılmamış oda</a:t>
            </a:r>
          </a:p>
          <a:p>
            <a:pPr marL="0" indent="0">
              <a:buNone/>
            </a:pPr>
            <a:r>
              <a:rPr lang="tr-TR" sz="4000" dirty="0" smtClean="0"/>
              <a:t>D.N.D./Do not </a:t>
            </a:r>
            <a:r>
              <a:rPr lang="tr-TR" sz="4000" dirty="0" err="1" smtClean="0"/>
              <a:t>disturb</a:t>
            </a:r>
            <a:r>
              <a:rPr lang="tr-TR" sz="4000" dirty="0" smtClean="0"/>
              <a:t>: Rahatsız etmeyin</a:t>
            </a:r>
          </a:p>
          <a:p>
            <a:pPr marL="0" indent="0">
              <a:buNone/>
            </a:pPr>
            <a:r>
              <a:rPr lang="tr-TR" sz="4000" dirty="0" smtClean="0"/>
              <a:t>S.O./</a:t>
            </a:r>
            <a:r>
              <a:rPr lang="tr-TR" sz="4000" dirty="0" err="1" smtClean="0"/>
              <a:t>Slept</a:t>
            </a:r>
            <a:r>
              <a:rPr lang="tr-TR" sz="4000" dirty="0" smtClean="0"/>
              <a:t> </a:t>
            </a:r>
            <a:r>
              <a:rPr lang="tr-TR" sz="4000" dirty="0" err="1" smtClean="0"/>
              <a:t>out</a:t>
            </a:r>
            <a:r>
              <a:rPr lang="tr-TR" sz="4000" dirty="0" smtClean="0"/>
              <a:t>: Yatılmamış meşgul oda</a:t>
            </a:r>
          </a:p>
          <a:p>
            <a:pPr marL="0" indent="0">
              <a:buNone/>
            </a:pPr>
            <a:r>
              <a:rPr lang="tr-TR" sz="4000" dirty="0" smtClean="0"/>
              <a:t>C.O./</a:t>
            </a:r>
            <a:r>
              <a:rPr lang="tr-TR" sz="4000" dirty="0" err="1" smtClean="0"/>
              <a:t>Check</a:t>
            </a:r>
            <a:r>
              <a:rPr lang="tr-TR" sz="4000" dirty="0" smtClean="0"/>
              <a:t> </a:t>
            </a:r>
            <a:r>
              <a:rPr lang="tr-TR" sz="4000" dirty="0" err="1" smtClean="0"/>
              <a:t>out</a:t>
            </a:r>
            <a:r>
              <a:rPr lang="tr-TR" sz="4000" dirty="0" smtClean="0"/>
              <a:t>: Misafir çıkış yapmış kirli oda</a:t>
            </a:r>
          </a:p>
          <a:p>
            <a:pPr marL="0" indent="0">
              <a:buNone/>
            </a:pPr>
            <a:r>
              <a:rPr lang="tr-TR" sz="4000" dirty="0" err="1" smtClean="0"/>
              <a:t>Vac</a:t>
            </a:r>
            <a:r>
              <a:rPr lang="tr-TR" sz="4000" dirty="0" smtClean="0"/>
              <a:t>/</a:t>
            </a:r>
            <a:r>
              <a:rPr lang="tr-TR" sz="4000" dirty="0" err="1" smtClean="0"/>
              <a:t>Vacant</a:t>
            </a:r>
            <a:r>
              <a:rPr lang="tr-TR" sz="4000" dirty="0" smtClean="0"/>
              <a:t>: Boş oda</a:t>
            </a:r>
          </a:p>
          <a:p>
            <a:pPr marL="0" indent="0">
              <a:buNone/>
            </a:pPr>
            <a:r>
              <a:rPr lang="tr-TR" sz="4000" dirty="0" smtClean="0"/>
              <a:t>V:Dolu oda</a:t>
            </a:r>
          </a:p>
          <a:p>
            <a:pPr marL="0" indent="0">
              <a:buNone/>
            </a:pPr>
            <a:r>
              <a:rPr lang="tr-TR" sz="4000" dirty="0" smtClean="0"/>
              <a:t>OOO/</a:t>
            </a:r>
            <a:r>
              <a:rPr lang="tr-TR" sz="4000" dirty="0" err="1" smtClean="0"/>
              <a:t>Out</a:t>
            </a:r>
            <a:r>
              <a:rPr lang="tr-TR" sz="4000" dirty="0" smtClean="0"/>
              <a:t> of </a:t>
            </a:r>
            <a:r>
              <a:rPr lang="tr-TR" sz="4000" dirty="0" err="1" smtClean="0"/>
              <a:t>order:Arızalı</a:t>
            </a:r>
            <a:r>
              <a:rPr lang="tr-TR" sz="4000" dirty="0" smtClean="0"/>
              <a:t> oda</a:t>
            </a:r>
          </a:p>
          <a:p>
            <a:pPr marL="0" indent="0">
              <a:buNone/>
            </a:pPr>
            <a:r>
              <a:rPr lang="tr-TR" sz="4000" dirty="0" smtClean="0"/>
              <a:t>OOS/</a:t>
            </a:r>
            <a:r>
              <a:rPr lang="tr-TR" sz="4000" dirty="0" err="1" smtClean="0"/>
              <a:t>Out</a:t>
            </a:r>
            <a:r>
              <a:rPr lang="tr-TR" sz="4000" dirty="0" smtClean="0"/>
              <a:t> of service: Hizmet dışı oda</a:t>
            </a:r>
          </a:p>
          <a:p>
            <a:pPr marL="0" indent="0">
              <a:buNone/>
            </a:pPr>
            <a:r>
              <a:rPr lang="tr-TR" sz="4000" dirty="0" smtClean="0"/>
              <a:t>B.C./</a:t>
            </a:r>
            <a:r>
              <a:rPr lang="tr-TR" sz="4000" dirty="0" err="1" smtClean="0"/>
              <a:t>baby</a:t>
            </a:r>
            <a:r>
              <a:rPr lang="tr-TR" sz="4000" dirty="0" smtClean="0"/>
              <a:t> </a:t>
            </a:r>
            <a:r>
              <a:rPr lang="tr-TR" sz="4000" dirty="0" err="1" smtClean="0"/>
              <a:t>crib</a:t>
            </a:r>
            <a:r>
              <a:rPr lang="tr-TR" sz="4000" dirty="0" smtClean="0"/>
              <a:t>: Bebek yatağı</a:t>
            </a:r>
          </a:p>
          <a:p>
            <a:pPr marL="0" indent="0">
              <a:buNone/>
            </a:pPr>
            <a:r>
              <a:rPr lang="tr-TR" sz="4000" dirty="0" err="1" smtClean="0"/>
              <a:t>Ex.bed</a:t>
            </a:r>
            <a:r>
              <a:rPr lang="tr-TR" sz="4000" dirty="0" smtClean="0"/>
              <a:t>/</a:t>
            </a:r>
            <a:r>
              <a:rPr lang="tr-TR" sz="4000" dirty="0" err="1" smtClean="0"/>
              <a:t>Extra</a:t>
            </a:r>
            <a:r>
              <a:rPr lang="tr-TR" sz="4000" dirty="0" smtClean="0"/>
              <a:t> </a:t>
            </a:r>
            <a:r>
              <a:rPr lang="tr-TR" sz="4000" dirty="0" err="1" smtClean="0"/>
              <a:t>bed:İlave</a:t>
            </a:r>
            <a:r>
              <a:rPr lang="tr-TR" sz="4000" dirty="0" smtClean="0"/>
              <a:t> yatak</a:t>
            </a:r>
          </a:p>
          <a:p>
            <a:pPr marL="0" indent="0">
              <a:buNone/>
            </a:pPr>
            <a:r>
              <a:rPr lang="tr-TR" sz="4000" dirty="0" smtClean="0"/>
              <a:t>N.O.-WL/No </a:t>
            </a:r>
            <a:r>
              <a:rPr lang="tr-TR" sz="4000" dirty="0" err="1" smtClean="0"/>
              <a:t>baggage-Without</a:t>
            </a:r>
            <a:r>
              <a:rPr lang="tr-TR" sz="4000" dirty="0" smtClean="0"/>
              <a:t> </a:t>
            </a:r>
            <a:r>
              <a:rPr lang="tr-TR" sz="4000" dirty="0" err="1" smtClean="0"/>
              <a:t>luggage:Bagajsız</a:t>
            </a:r>
            <a:r>
              <a:rPr lang="tr-TR" sz="4000" dirty="0" smtClean="0"/>
              <a:t> dolu oda</a:t>
            </a:r>
          </a:p>
          <a:p>
            <a:pPr marL="0" indent="0">
              <a:buNone/>
            </a:pPr>
            <a:r>
              <a:rPr lang="tr-TR" sz="4000" dirty="0" smtClean="0"/>
              <a:t>OCC/</a:t>
            </a:r>
            <a:r>
              <a:rPr lang="tr-TR" sz="4000" dirty="0" err="1" smtClean="0"/>
              <a:t>Occupied:Bagajlı</a:t>
            </a:r>
            <a:r>
              <a:rPr lang="tr-TR" sz="4000" dirty="0" smtClean="0"/>
              <a:t> meşgul oda</a:t>
            </a:r>
          </a:p>
          <a:p>
            <a:pPr marL="0" indent="0">
              <a:buNone/>
            </a:pPr>
            <a:r>
              <a:rPr lang="tr-TR" sz="4000" dirty="0" smtClean="0"/>
              <a:t>OK/</a:t>
            </a:r>
            <a:r>
              <a:rPr lang="tr-TR" sz="4000" dirty="0" err="1" smtClean="0"/>
              <a:t>Okey:Bakımı</a:t>
            </a:r>
            <a:r>
              <a:rPr lang="tr-TR" sz="4000" dirty="0" smtClean="0"/>
              <a:t> yapılmış oda</a:t>
            </a:r>
          </a:p>
          <a:p>
            <a:pPr marL="0" indent="0">
              <a:buNone/>
            </a:pPr>
            <a:r>
              <a:rPr lang="tr-TR" sz="4000" dirty="0" smtClean="0"/>
              <a:t>VC/</a:t>
            </a:r>
            <a:r>
              <a:rPr lang="tr-TR" sz="4000" dirty="0" err="1" smtClean="0"/>
              <a:t>Vacant</a:t>
            </a:r>
            <a:r>
              <a:rPr lang="tr-TR" sz="4000" dirty="0" smtClean="0"/>
              <a:t> </a:t>
            </a:r>
            <a:r>
              <a:rPr lang="tr-TR" sz="4000" dirty="0" err="1" smtClean="0"/>
              <a:t>clean:Boş</a:t>
            </a:r>
            <a:r>
              <a:rPr lang="tr-TR" sz="4000" dirty="0" smtClean="0"/>
              <a:t> temiz satışı yapılabilir oda</a:t>
            </a:r>
          </a:p>
          <a:p>
            <a:pPr marL="0" indent="0">
              <a:buNone/>
            </a:pPr>
            <a:r>
              <a:rPr lang="tr-TR" sz="4000" dirty="0" smtClean="0"/>
              <a:t>VD/</a:t>
            </a:r>
            <a:r>
              <a:rPr lang="tr-TR" sz="4000" dirty="0" err="1" smtClean="0"/>
              <a:t>Vacant</a:t>
            </a:r>
            <a:r>
              <a:rPr lang="tr-TR" sz="4000" dirty="0" smtClean="0"/>
              <a:t> </a:t>
            </a:r>
            <a:r>
              <a:rPr lang="tr-TR" sz="4000" dirty="0" err="1" smtClean="0"/>
              <a:t>dirty:Boş</a:t>
            </a:r>
            <a:r>
              <a:rPr lang="tr-TR" sz="4000" dirty="0" smtClean="0"/>
              <a:t>, kirli oda</a:t>
            </a:r>
          </a:p>
          <a:p>
            <a:pPr marL="0" indent="0">
              <a:buNone/>
            </a:pPr>
            <a:r>
              <a:rPr lang="tr-TR" sz="4000" dirty="0" smtClean="0"/>
              <a:t>*Odalar kalite raporu</a:t>
            </a:r>
            <a:endParaRPr lang="tr-TR" sz="40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2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FF0000"/>
                </a:solidFill>
              </a:rPr>
              <a:t>Bilgisayar ortamında bilgi akışı</a:t>
            </a:r>
          </a:p>
          <a:p>
            <a:pPr marL="0" indent="0">
              <a:buNone/>
            </a:pPr>
            <a:r>
              <a:rPr lang="tr-TR" dirty="0" smtClean="0"/>
              <a:t>Odalar seçeneğinde yapılabilen işlemler;</a:t>
            </a:r>
          </a:p>
          <a:p>
            <a:pPr marL="0" indent="0">
              <a:buNone/>
            </a:pPr>
            <a:r>
              <a:rPr lang="tr-TR" dirty="0" smtClean="0"/>
              <a:t>*Günlük oda durumlarının görüntülenmesi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Check</a:t>
            </a:r>
            <a:r>
              <a:rPr lang="tr-TR" dirty="0" smtClean="0"/>
              <a:t> in sırasında misafire oda tahsisi</a:t>
            </a:r>
          </a:p>
          <a:p>
            <a:pPr marL="0" indent="0">
              <a:buNone/>
            </a:pPr>
            <a:r>
              <a:rPr lang="tr-TR" dirty="0" smtClean="0"/>
              <a:t>*Kat hizmetleri faaliyetlerinin organizasyonu</a:t>
            </a:r>
          </a:p>
          <a:p>
            <a:pPr marL="0" indent="0">
              <a:buNone/>
            </a:pPr>
            <a:r>
              <a:rPr lang="tr-TR" dirty="0" smtClean="0"/>
              <a:t>*Yardımcı hizmetlerin sunulması</a:t>
            </a:r>
          </a:p>
          <a:p>
            <a:pPr marL="0" indent="0">
              <a:buNone/>
            </a:pPr>
            <a:r>
              <a:rPr lang="tr-TR" dirty="0" smtClean="0"/>
              <a:t>*Gerekli raporların oluşturulması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tr-TR" sz="2800" u="sng" dirty="0"/>
              <a:t>Kat hizmetlerinden </a:t>
            </a:r>
            <a:r>
              <a:rPr lang="tr-TR" sz="2800" u="sng" dirty="0" err="1"/>
              <a:t>önbüroya</a:t>
            </a:r>
            <a:r>
              <a:rPr lang="tr-TR" sz="2800" u="sng" dirty="0"/>
              <a:t> bilgi aktarım yöntemleri;</a:t>
            </a:r>
          </a:p>
          <a:p>
            <a:pPr marL="0" indent="0" algn="ctr">
              <a:buNone/>
            </a:pPr>
            <a:r>
              <a:rPr lang="tr-TR" sz="2800" dirty="0"/>
              <a:t>1.yol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1115616" y="1700808"/>
            <a:ext cx="208823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/>
          <p:cNvSpPr txBox="1"/>
          <p:nvPr/>
        </p:nvSpPr>
        <p:spPr>
          <a:xfrm>
            <a:off x="1115616" y="170080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ÖNBÜRO</a:t>
            </a:r>
            <a:endParaRPr lang="tr-TR" dirty="0"/>
          </a:p>
        </p:txBody>
      </p:sp>
      <p:sp>
        <p:nvSpPr>
          <p:cNvPr id="10" name="Elmas 9"/>
          <p:cNvSpPr/>
          <p:nvPr/>
        </p:nvSpPr>
        <p:spPr>
          <a:xfrm>
            <a:off x="1547664" y="2222835"/>
            <a:ext cx="1224136" cy="7200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/>
          <p:cNvSpPr txBox="1"/>
          <p:nvPr/>
        </p:nvSpPr>
        <p:spPr>
          <a:xfrm>
            <a:off x="1753426" y="239820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İşlem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1115616" y="2942915"/>
            <a:ext cx="2304256" cy="846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Metin kutusu 12"/>
          <p:cNvSpPr txBox="1"/>
          <p:nvPr/>
        </p:nvSpPr>
        <p:spPr>
          <a:xfrm>
            <a:off x="1115616" y="2978857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 smtClean="0"/>
              <a:t>Oda Durum Raporu</a:t>
            </a:r>
          </a:p>
          <a:p>
            <a:r>
              <a:rPr lang="tr-TR" sz="1400" dirty="0" smtClean="0"/>
              <a:t>(o geceki odalar listesi ve ertesi gün ayrılacaklar listesi</a:t>
            </a:r>
            <a:endParaRPr lang="tr-TR" sz="1400" dirty="0"/>
          </a:p>
        </p:txBody>
      </p:sp>
      <p:sp>
        <p:nvSpPr>
          <p:cNvPr id="2" name="Dikdörtgen 1"/>
          <p:cNvSpPr/>
          <p:nvPr/>
        </p:nvSpPr>
        <p:spPr>
          <a:xfrm>
            <a:off x="5436096" y="1700808"/>
            <a:ext cx="2592288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/>
          <p:cNvSpPr txBox="1"/>
          <p:nvPr/>
        </p:nvSpPr>
        <p:spPr>
          <a:xfrm>
            <a:off x="5436096" y="170080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KAT HİZMETLERİ</a:t>
            </a:r>
            <a:endParaRPr lang="tr-TR" dirty="0"/>
          </a:p>
        </p:txBody>
      </p:sp>
      <p:sp>
        <p:nvSpPr>
          <p:cNvPr id="5" name="Yukarı Bükülü Ok 4"/>
          <p:cNvSpPr/>
          <p:nvPr/>
        </p:nvSpPr>
        <p:spPr>
          <a:xfrm>
            <a:off x="3419872" y="2205599"/>
            <a:ext cx="2736304" cy="990141"/>
          </a:xfrm>
          <a:prstGeom prst="bentUpArrow">
            <a:avLst>
              <a:gd name="adj1" fmla="val 3818"/>
              <a:gd name="adj2" fmla="val 1913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Elmas 5"/>
          <p:cNvSpPr/>
          <p:nvPr/>
        </p:nvSpPr>
        <p:spPr>
          <a:xfrm>
            <a:off x="6408442" y="2239931"/>
            <a:ext cx="971869" cy="720080"/>
          </a:xfrm>
          <a:prstGeom prst="diamon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559416" y="2398209"/>
            <a:ext cx="864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işlem</a:t>
            </a:r>
            <a:endParaRPr lang="tr-TR" sz="1600" dirty="0"/>
          </a:p>
        </p:txBody>
      </p:sp>
      <p:sp>
        <p:nvSpPr>
          <p:cNvPr id="14" name="Oval 13"/>
          <p:cNvSpPr/>
          <p:nvPr/>
        </p:nvSpPr>
        <p:spPr>
          <a:xfrm>
            <a:off x="6327372" y="2970961"/>
            <a:ext cx="1134008" cy="54099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/>
          <p:cNvSpPr txBox="1"/>
          <p:nvPr/>
        </p:nvSpPr>
        <p:spPr>
          <a:xfrm>
            <a:off x="6559416" y="2978857"/>
            <a:ext cx="67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Maid</a:t>
            </a:r>
            <a:endParaRPr lang="tr-TR" dirty="0"/>
          </a:p>
        </p:txBody>
      </p:sp>
      <p:sp>
        <p:nvSpPr>
          <p:cNvPr id="16" name="Elmas 15"/>
          <p:cNvSpPr/>
          <p:nvPr/>
        </p:nvSpPr>
        <p:spPr>
          <a:xfrm>
            <a:off x="6445551" y="3521104"/>
            <a:ext cx="917984" cy="637122"/>
          </a:xfrm>
          <a:prstGeom prst="diamon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6565527" y="3604374"/>
            <a:ext cx="804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işlem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5940152" y="4158226"/>
            <a:ext cx="2088232" cy="4949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/>
          <p:cNvSpPr txBox="1"/>
          <p:nvPr/>
        </p:nvSpPr>
        <p:spPr>
          <a:xfrm>
            <a:off x="5940152" y="415822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 smtClean="0"/>
              <a:t>Odaların temizliği ve denetimi</a:t>
            </a:r>
            <a:endParaRPr lang="tr-TR" sz="1400" dirty="0"/>
          </a:p>
        </p:txBody>
      </p:sp>
      <p:sp>
        <p:nvSpPr>
          <p:cNvPr id="21" name="Bükülü Ok 20"/>
          <p:cNvSpPr/>
          <p:nvPr/>
        </p:nvSpPr>
        <p:spPr>
          <a:xfrm>
            <a:off x="6156176" y="3241459"/>
            <a:ext cx="171196" cy="916767"/>
          </a:xfrm>
          <a:prstGeom prst="bentArrow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7668344" y="2978857"/>
            <a:ext cx="1008112" cy="4944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/>
          <p:cNvSpPr txBox="1"/>
          <p:nvPr/>
        </p:nvSpPr>
        <p:spPr>
          <a:xfrm>
            <a:off x="7668344" y="2960011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 err="1" smtClean="0"/>
              <a:t>Maid</a:t>
            </a:r>
            <a:r>
              <a:rPr lang="tr-TR" sz="1400" dirty="0" smtClean="0"/>
              <a:t> Raporu</a:t>
            </a:r>
            <a:endParaRPr lang="tr-TR" sz="1400" dirty="0"/>
          </a:p>
        </p:txBody>
      </p:sp>
      <p:sp>
        <p:nvSpPr>
          <p:cNvPr id="24" name="Sağ Ok 23"/>
          <p:cNvSpPr/>
          <p:nvPr/>
        </p:nvSpPr>
        <p:spPr>
          <a:xfrm>
            <a:off x="7461380" y="3195740"/>
            <a:ext cx="206964" cy="45719"/>
          </a:xfrm>
          <a:prstGeom prst="rightArrow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Yukarı Ok 24"/>
          <p:cNvSpPr/>
          <p:nvPr/>
        </p:nvSpPr>
        <p:spPr>
          <a:xfrm>
            <a:off x="7812360" y="2239931"/>
            <a:ext cx="45719" cy="720080"/>
          </a:xfrm>
          <a:prstGeom prst="upArrow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Elmas 25"/>
          <p:cNvSpPr/>
          <p:nvPr/>
        </p:nvSpPr>
        <p:spPr>
          <a:xfrm>
            <a:off x="4499992" y="1794558"/>
            <a:ext cx="936104" cy="445373"/>
          </a:xfrm>
          <a:prstGeom prst="diamon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4668311" y="1873909"/>
            <a:ext cx="61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İşlem</a:t>
            </a:r>
            <a:endParaRPr lang="tr-TR" sz="1400" dirty="0"/>
          </a:p>
        </p:txBody>
      </p:sp>
      <p:sp>
        <p:nvSpPr>
          <p:cNvPr id="28" name="Dikdörtgen 27"/>
          <p:cNvSpPr/>
          <p:nvPr/>
        </p:nvSpPr>
        <p:spPr>
          <a:xfrm>
            <a:off x="4139952" y="2239931"/>
            <a:ext cx="1296144" cy="5276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/>
          <p:cNvSpPr txBox="1"/>
          <p:nvPr/>
        </p:nvSpPr>
        <p:spPr>
          <a:xfrm>
            <a:off x="4139952" y="231907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H/K Raporu</a:t>
            </a:r>
            <a:endParaRPr lang="tr-TR" dirty="0"/>
          </a:p>
        </p:txBody>
      </p:sp>
      <p:sp>
        <p:nvSpPr>
          <p:cNvPr id="30" name="Yukarı Bükülü Ok 29"/>
          <p:cNvSpPr/>
          <p:nvPr/>
        </p:nvSpPr>
        <p:spPr>
          <a:xfrm rot="16200000">
            <a:off x="3647842" y="1429917"/>
            <a:ext cx="330955" cy="1218937"/>
          </a:xfrm>
          <a:prstGeom prst="bentUp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Metin kutusu 30"/>
          <p:cNvSpPr txBox="1"/>
          <p:nvPr/>
        </p:nvSpPr>
        <p:spPr>
          <a:xfrm>
            <a:off x="971600" y="494116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*Muhasebe departmanı </a:t>
            </a:r>
            <a:r>
              <a:rPr lang="tr-TR" dirty="0" err="1" smtClean="0"/>
              <a:t>önbüro</a:t>
            </a:r>
            <a:r>
              <a:rPr lang="tr-TR" dirty="0" smtClean="0"/>
              <a:t> ve kat hizmetlerinden gelen raporları karşılaştırır, farklılıklar varsa uyuşmazlık (</a:t>
            </a:r>
            <a:r>
              <a:rPr lang="tr-TR" dirty="0" err="1" smtClean="0"/>
              <a:t>room</a:t>
            </a:r>
            <a:r>
              <a:rPr lang="tr-TR" dirty="0" smtClean="0"/>
              <a:t> </a:t>
            </a:r>
            <a:r>
              <a:rPr lang="tr-TR" dirty="0" err="1" smtClean="0"/>
              <a:t>discrepant</a:t>
            </a:r>
            <a:r>
              <a:rPr lang="tr-TR" dirty="0" smtClean="0"/>
              <a:t>) alt seçeneğinde görülür. Farklılık yoksa işlem yapılmaz.</a:t>
            </a:r>
            <a:endParaRPr lang="tr-TR" dirty="0"/>
          </a:p>
        </p:txBody>
      </p:sp>
      <p:pic>
        <p:nvPicPr>
          <p:cNvPr id="20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8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dirty="0" smtClean="0"/>
              <a:t>2.Yol</a:t>
            </a:r>
          </a:p>
          <a:p>
            <a:pPr marL="0" indent="0">
              <a:buNone/>
            </a:pPr>
            <a:r>
              <a:rPr lang="tr-TR" dirty="0" smtClean="0"/>
              <a:t>*Bilgi akışı iki sistem arasında bağlantı oluşturan ara birim tarafından </a:t>
            </a:r>
            <a:r>
              <a:rPr lang="tr-TR" dirty="0" err="1" smtClean="0"/>
              <a:t>gerçekleştirilir.Bilgisayar</a:t>
            </a:r>
            <a:r>
              <a:rPr lang="tr-TR" dirty="0" smtClean="0"/>
              <a:t> </a:t>
            </a:r>
            <a:r>
              <a:rPr lang="tr-TR" dirty="0" err="1" smtClean="0"/>
              <a:t>sistemi+Telefon</a:t>
            </a:r>
            <a:r>
              <a:rPr lang="tr-TR" dirty="0" smtClean="0"/>
              <a:t> sistemi</a:t>
            </a:r>
          </a:p>
          <a:p>
            <a:pPr marL="0" indent="0">
              <a:buNone/>
            </a:pPr>
            <a:r>
              <a:rPr lang="tr-TR" dirty="0" smtClean="0"/>
              <a:t>*Oda durumları ile ilgili son durumlar telefon kullanılarak doğrudan odadan değiştirilmektedir.</a:t>
            </a:r>
          </a:p>
          <a:p>
            <a:pPr marL="0" indent="0">
              <a:buNone/>
            </a:pPr>
            <a:r>
              <a:rPr lang="tr-TR" dirty="0" smtClean="0"/>
              <a:t>*Kat çalışanlarına çevirmeli şifreler ve tanımları verilir.</a:t>
            </a:r>
          </a:p>
          <a:p>
            <a:pPr marL="0" indent="0">
              <a:buNone/>
            </a:pPr>
            <a:r>
              <a:rPr lang="tr-TR" dirty="0" smtClean="0"/>
              <a:t>*Kat çalışanı odaya girer girmez şifre çevirir ve temizlik ve bakım işlemi bittikten sonra bir başka şifre çevirir.</a:t>
            </a:r>
          </a:p>
          <a:p>
            <a:pPr marL="0" indent="0">
              <a:buNone/>
            </a:pPr>
            <a:r>
              <a:rPr lang="tr-TR" dirty="0" smtClean="0"/>
              <a:t>*Şifre listesini alan kat şefleri, odaların denetimini yaptıktan sonra satışa hazır olduklarını belirtmek için şifre çevirirler.</a:t>
            </a:r>
          </a:p>
          <a:p>
            <a:pPr marL="0" indent="0">
              <a:buNone/>
            </a:pPr>
            <a:r>
              <a:rPr lang="tr-TR" dirty="0" smtClean="0"/>
              <a:t>*sonuç </a:t>
            </a:r>
            <a:r>
              <a:rPr lang="tr-TR" dirty="0" err="1" smtClean="0"/>
              <a:t>önbüro</a:t>
            </a:r>
            <a:r>
              <a:rPr lang="tr-TR" dirty="0" smtClean="0"/>
              <a:t> ve kat hizmetlerinin terminalinde anında görülür. Böylece işler daha hızlı yapılmış olur.</a:t>
            </a:r>
          </a:p>
          <a:p>
            <a:pPr marL="0" indent="0">
              <a:buNone/>
            </a:pPr>
            <a:r>
              <a:rPr lang="tr-TR" dirty="0" smtClean="0"/>
              <a:t>*Bu raporlar teknik servisin de ekranında görüldüğünden arızalı odalara daha erken müdahale edilmektedir.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9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Reservation</a:t>
            </a:r>
            <a:r>
              <a:rPr lang="tr-TR" dirty="0" smtClean="0"/>
              <a:t> (rezervasyon)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Customer</a:t>
            </a:r>
            <a:r>
              <a:rPr lang="tr-TR" dirty="0" smtClean="0"/>
              <a:t> </a:t>
            </a:r>
            <a:r>
              <a:rPr lang="tr-TR" dirty="0" err="1" smtClean="0"/>
              <a:t>relation</a:t>
            </a:r>
            <a:r>
              <a:rPr lang="tr-TR" dirty="0" smtClean="0"/>
              <a:t> (Müşteri ilişkileri)</a:t>
            </a:r>
          </a:p>
          <a:p>
            <a:pPr marL="0" indent="0">
              <a:buNone/>
            </a:pPr>
            <a:r>
              <a:rPr lang="tr-TR" dirty="0" smtClean="0"/>
              <a:t>*Front </a:t>
            </a:r>
            <a:r>
              <a:rPr lang="tr-TR" dirty="0" err="1" smtClean="0"/>
              <a:t>desk</a:t>
            </a:r>
            <a:r>
              <a:rPr lang="tr-TR" dirty="0" smtClean="0"/>
              <a:t> (</a:t>
            </a:r>
            <a:r>
              <a:rPr lang="tr-TR" dirty="0" err="1" smtClean="0"/>
              <a:t>Önbüro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Cashiering</a:t>
            </a:r>
            <a:r>
              <a:rPr lang="tr-TR" dirty="0" smtClean="0"/>
              <a:t> (ön kasa)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FF0000"/>
                </a:solidFill>
              </a:rPr>
              <a:t>*</a:t>
            </a:r>
            <a:r>
              <a:rPr lang="tr-TR" u="sng" dirty="0" err="1" smtClean="0">
                <a:solidFill>
                  <a:srgbClr val="FF0000"/>
                </a:solidFill>
              </a:rPr>
              <a:t>Rooms</a:t>
            </a:r>
            <a:r>
              <a:rPr lang="tr-TR" u="sng" dirty="0" smtClean="0">
                <a:solidFill>
                  <a:srgbClr val="FF0000"/>
                </a:solidFill>
              </a:rPr>
              <a:t> </a:t>
            </a:r>
            <a:r>
              <a:rPr lang="tr-TR" u="sng" dirty="0" err="1" smtClean="0">
                <a:solidFill>
                  <a:srgbClr val="FF0000"/>
                </a:solidFill>
              </a:rPr>
              <a:t>management</a:t>
            </a:r>
            <a:r>
              <a:rPr lang="tr-TR" u="sng" dirty="0" smtClean="0">
                <a:solidFill>
                  <a:srgbClr val="FF0000"/>
                </a:solidFill>
              </a:rPr>
              <a:t> (odalar yönetimi)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Quick</a:t>
            </a:r>
            <a:r>
              <a:rPr lang="tr-TR" dirty="0" smtClean="0"/>
              <a:t> </a:t>
            </a:r>
            <a:r>
              <a:rPr lang="tr-TR" dirty="0" err="1" smtClean="0"/>
              <a:t>keys</a:t>
            </a:r>
            <a:r>
              <a:rPr lang="tr-TR" dirty="0" smtClean="0"/>
              <a:t> (Hızlı tuşlar)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Miscellaneous</a:t>
            </a:r>
            <a:r>
              <a:rPr lang="tr-TR" dirty="0" smtClean="0"/>
              <a:t> (Çeşitli işlemler)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Setup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*Windows</a:t>
            </a:r>
          </a:p>
          <a:p>
            <a:pPr marL="0" indent="0">
              <a:buNone/>
            </a:pPr>
            <a:r>
              <a:rPr lang="tr-TR" dirty="0" smtClean="0"/>
              <a:t>*Help</a:t>
            </a:r>
          </a:p>
          <a:p>
            <a:pPr marL="0" indent="0">
              <a:buNone/>
            </a:pPr>
            <a:r>
              <a:rPr lang="tr-TR" dirty="0" err="1" smtClean="0"/>
              <a:t>Rooms</a:t>
            </a:r>
            <a:r>
              <a:rPr lang="tr-TR" dirty="0" smtClean="0"/>
              <a:t> </a:t>
            </a:r>
            <a:r>
              <a:rPr lang="tr-TR" dirty="0" err="1" smtClean="0"/>
              <a:t>management</a:t>
            </a:r>
            <a:r>
              <a:rPr lang="tr-TR" dirty="0" smtClean="0"/>
              <a:t> seçeneğinden </a:t>
            </a:r>
            <a:r>
              <a:rPr lang="tr-TR" dirty="0" err="1" smtClean="0"/>
              <a:t>housekeeping</a:t>
            </a:r>
            <a:r>
              <a:rPr lang="tr-TR" dirty="0" smtClean="0"/>
              <a:t> bölümüne giriş yapılır.</a:t>
            </a:r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err="1"/>
              <a:t>Out</a:t>
            </a:r>
            <a:r>
              <a:rPr lang="tr-TR" dirty="0"/>
              <a:t> of </a:t>
            </a:r>
            <a:r>
              <a:rPr lang="tr-TR" dirty="0" err="1" smtClean="0"/>
              <a:t>Order</a:t>
            </a:r>
            <a:r>
              <a:rPr lang="tr-TR" dirty="0" smtClean="0"/>
              <a:t>/Service: Arıza ve bakım nedeniyle satılamayan odalar.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Room</a:t>
            </a:r>
            <a:r>
              <a:rPr lang="tr-TR" dirty="0" smtClean="0"/>
              <a:t> </a:t>
            </a:r>
            <a:r>
              <a:rPr lang="tr-TR" dirty="0" err="1" smtClean="0"/>
              <a:t>asigment</a:t>
            </a:r>
            <a:r>
              <a:rPr lang="tr-TR" dirty="0" smtClean="0"/>
              <a:t>: Oda tahsisi amacıyla kullanılmaktadır.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Overbookins</a:t>
            </a:r>
            <a:r>
              <a:rPr lang="tr-TR" dirty="0" smtClean="0"/>
              <a:t>: Kapasite üstü yapılan rezervasyonları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Occupancy</a:t>
            </a:r>
            <a:r>
              <a:rPr lang="tr-TR" dirty="0" smtClean="0"/>
              <a:t> </a:t>
            </a:r>
            <a:r>
              <a:rPr lang="tr-TR" dirty="0" err="1" smtClean="0"/>
              <a:t>graps</a:t>
            </a:r>
            <a:r>
              <a:rPr lang="tr-TR" dirty="0" smtClean="0"/>
              <a:t>: Günlük, aylık, sezonluk ve yıllık gibi istenilen periyodlardaki otel doluluk oranlarını grafiklerle göstermektedir.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Maintanence:Otelin</a:t>
            </a:r>
            <a:r>
              <a:rPr lang="tr-TR" dirty="0" smtClean="0"/>
              <a:t> tadilat dönemlerindeki bakım ve onarımı yapılan odaların takibi yapılır.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Attendants</a:t>
            </a:r>
            <a:r>
              <a:rPr lang="tr-TR" dirty="0" smtClean="0"/>
              <a:t>: Bu menü kapsamında yapılacak işlerle ilgili bazı uyarıların vardiyalar arasında duyurulması amacıyla kullanılır.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7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Discrepant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</a:t>
            </a:r>
            <a:r>
              <a:rPr lang="tr-TR" dirty="0" err="1" smtClean="0"/>
              <a:t>Önbüro</a:t>
            </a:r>
            <a:r>
              <a:rPr lang="tr-TR" dirty="0" smtClean="0"/>
              <a:t> ve kat hizmetleri arasındaki uyuşmazlıklarda kullanılır. (Oda Uyuşmazlığı)</a:t>
            </a:r>
          </a:p>
          <a:p>
            <a:pPr marL="0" indent="0">
              <a:buNone/>
            </a:pPr>
            <a:r>
              <a:rPr lang="tr-TR" dirty="0" smtClean="0"/>
              <a:t>*Otelde bulunan tüm dolu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Q.rooms</a:t>
            </a:r>
            <a:r>
              <a:rPr lang="tr-TR" dirty="0" smtClean="0"/>
              <a:t>: </a:t>
            </a:r>
            <a:r>
              <a:rPr lang="tr-TR" dirty="0" err="1" smtClean="0"/>
              <a:t>Housekkeping</a:t>
            </a:r>
            <a:r>
              <a:rPr lang="tr-TR" dirty="0" smtClean="0"/>
              <a:t> menüsünde bulunan bu butonla yeni giriş yapacak odaların sıralaması yapılır.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Otelde bulunan tüm odaların durumunu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vacant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Tüm boş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dirty</a:t>
            </a:r>
            <a:r>
              <a:rPr lang="tr-TR" dirty="0" smtClean="0"/>
              <a:t> </a:t>
            </a:r>
            <a:r>
              <a:rPr lang="tr-TR" dirty="0" err="1" smtClean="0"/>
              <a:t>vacant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Tüm boş ve kirli odaları verir.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occupied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Tüm dolu odaları verir.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expected</a:t>
            </a:r>
            <a:r>
              <a:rPr lang="tr-TR" dirty="0" smtClean="0"/>
              <a:t> </a:t>
            </a:r>
            <a:r>
              <a:rPr lang="tr-TR" dirty="0" err="1" smtClean="0"/>
              <a:t>arrivals</a:t>
            </a:r>
            <a:r>
              <a:rPr lang="tr-TR" dirty="0" smtClean="0"/>
              <a:t>: Giriş yapması beklenen tüm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dirty</a:t>
            </a:r>
            <a:r>
              <a:rPr lang="tr-TR" dirty="0" smtClean="0"/>
              <a:t> </a:t>
            </a:r>
            <a:r>
              <a:rPr lang="tr-TR" dirty="0" err="1" smtClean="0"/>
              <a:t>expected</a:t>
            </a:r>
            <a:r>
              <a:rPr lang="tr-TR" dirty="0" smtClean="0"/>
              <a:t> </a:t>
            </a:r>
            <a:r>
              <a:rPr lang="tr-TR" dirty="0" err="1" smtClean="0"/>
              <a:t>arrivals</a:t>
            </a:r>
            <a:r>
              <a:rPr lang="tr-TR" dirty="0" smtClean="0"/>
              <a:t>: Giriş yapılacak ancak mevcut halde kirli olan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due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Tüm çıkış yapması beklenen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checked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: Tüm çıkış yapmış odaları gösterir.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rooms</a:t>
            </a:r>
            <a:r>
              <a:rPr lang="tr-TR" dirty="0" smtClean="0"/>
              <a:t> </a:t>
            </a:r>
            <a:r>
              <a:rPr lang="tr-TR" dirty="0" err="1" smtClean="0"/>
              <a:t>checked</a:t>
            </a:r>
            <a:r>
              <a:rPr lang="tr-TR" dirty="0" smtClean="0"/>
              <a:t> in </a:t>
            </a:r>
            <a:r>
              <a:rPr lang="tr-TR" dirty="0" err="1" smtClean="0"/>
              <a:t>today</a:t>
            </a:r>
            <a:r>
              <a:rPr lang="tr-TR" dirty="0" smtClean="0"/>
              <a:t>: Tüm yeni giriş yapmış odaları gösterir.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4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err="1" smtClean="0"/>
              <a:t>Skeep</a:t>
            </a:r>
            <a:r>
              <a:rPr lang="tr-TR" u="sng" dirty="0" smtClean="0"/>
              <a:t> </a:t>
            </a:r>
            <a:r>
              <a:rPr lang="tr-TR" u="sng" dirty="0" err="1" smtClean="0"/>
              <a:t>only</a:t>
            </a:r>
            <a:r>
              <a:rPr lang="tr-TR" u="sng" dirty="0" smtClean="0"/>
              <a:t>, </a:t>
            </a:r>
            <a:r>
              <a:rPr lang="tr-TR" u="sng" dirty="0" err="1" smtClean="0"/>
              <a:t>sleeps</a:t>
            </a:r>
            <a:r>
              <a:rPr lang="tr-TR" u="sng" dirty="0" smtClean="0"/>
              <a:t> </a:t>
            </a:r>
            <a:r>
              <a:rPr lang="tr-TR" u="sng" dirty="0" err="1" smtClean="0"/>
              <a:t>only</a:t>
            </a:r>
            <a:r>
              <a:rPr lang="tr-TR" u="sng" dirty="0" smtClean="0"/>
              <a:t> durumları </a:t>
            </a:r>
            <a:endParaRPr lang="tr-TR" dirty="0" smtClean="0"/>
          </a:p>
          <a:p>
            <a:pPr marL="0" indent="0" algn="ctr">
              <a:buNone/>
            </a:pPr>
            <a:r>
              <a:rPr lang="tr-TR" u="sng" dirty="0" err="1" smtClean="0"/>
              <a:t>oller</a:t>
            </a:r>
            <a:endParaRPr lang="tr-TR" u="sng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565700"/>
              </p:ext>
            </p:extLst>
          </p:nvPr>
        </p:nvGraphicFramePr>
        <p:xfrm>
          <a:off x="611560" y="1052736"/>
          <a:ext cx="8064894" cy="1600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88298"/>
                <a:gridCol w="2688298"/>
                <a:gridCol w="2688298"/>
              </a:tblGrid>
              <a:tr h="53360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Skeep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only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Sleep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only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3600">
                <a:tc>
                  <a:txBody>
                    <a:bodyPr/>
                    <a:lstStyle/>
                    <a:p>
                      <a:r>
                        <a:rPr lang="tr-TR" dirty="0" smtClean="0"/>
                        <a:t>ÖNBÜRO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ODA DOLU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ODA BOŞ</a:t>
                      </a:r>
                      <a:endParaRPr lang="tr-TR" dirty="0"/>
                    </a:p>
                  </a:txBody>
                  <a:tcPr/>
                </a:tc>
              </a:tr>
              <a:tr h="533600">
                <a:tc>
                  <a:txBody>
                    <a:bodyPr/>
                    <a:lstStyle/>
                    <a:p>
                      <a:r>
                        <a:rPr lang="tr-TR" dirty="0" smtClean="0"/>
                        <a:t>KAT HİZMETLERİ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ODA</a:t>
                      </a:r>
                      <a:r>
                        <a:rPr lang="tr-TR" baseline="0" dirty="0" smtClean="0"/>
                        <a:t> BOŞ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ODA</a:t>
                      </a:r>
                      <a:r>
                        <a:rPr lang="tr-TR" baseline="0" dirty="0" smtClean="0"/>
                        <a:t> DOLU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467544" y="2564904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Bu menüden odanın durumu değiştirilir.</a:t>
            </a:r>
          </a:p>
          <a:p>
            <a:endParaRPr lang="tr-TR" dirty="0"/>
          </a:p>
          <a:p>
            <a:r>
              <a:rPr lang="tr-TR" dirty="0" smtClean="0"/>
              <a:t>*</a:t>
            </a:r>
            <a:r>
              <a:rPr lang="tr-TR" dirty="0" err="1" smtClean="0"/>
              <a:t>Room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: Otelde bulunan oda türü ya da türlerine göre odaları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Room</a:t>
            </a:r>
            <a:r>
              <a:rPr lang="tr-TR" dirty="0" smtClean="0"/>
              <a:t> </a:t>
            </a:r>
            <a:r>
              <a:rPr lang="tr-TR" dirty="0" err="1" smtClean="0"/>
              <a:t>no</a:t>
            </a:r>
            <a:r>
              <a:rPr lang="tr-TR" dirty="0" smtClean="0"/>
              <a:t>: Numarası girilen odanın durumunu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Section</a:t>
            </a:r>
            <a:r>
              <a:rPr lang="tr-TR" dirty="0" smtClean="0"/>
              <a:t>: Daha önce belirlenmiş bir değişkende bulunan odaların durumunu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Legend</a:t>
            </a:r>
            <a:r>
              <a:rPr lang="tr-TR" dirty="0" smtClean="0"/>
              <a:t>: İşaretlediği takdirde oda durumlarını gösteren sembollerin açıklamalarına ulaşılır.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Room</a:t>
            </a:r>
            <a:r>
              <a:rPr lang="tr-TR" dirty="0" smtClean="0"/>
              <a:t>: Oda Numarasını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Type</a:t>
            </a:r>
            <a:r>
              <a:rPr lang="tr-TR" dirty="0" smtClean="0"/>
              <a:t>: Oda türünü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Status</a:t>
            </a:r>
            <a:r>
              <a:rPr lang="tr-TR" dirty="0" smtClean="0"/>
              <a:t>: Oda durumunu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Section</a:t>
            </a:r>
            <a:r>
              <a:rPr lang="tr-TR" dirty="0" smtClean="0"/>
              <a:t>: Sisteme daha önceden girilmiş bir değişkene (otelin katları, manzarası vb.) göre odanın hangi kısımda yer aldığını gösterir.</a:t>
            </a:r>
          </a:p>
          <a:p>
            <a:r>
              <a:rPr lang="tr-TR" dirty="0" smtClean="0"/>
              <a:t>*</a:t>
            </a:r>
            <a:r>
              <a:rPr lang="tr-TR" dirty="0" err="1" smtClean="0"/>
              <a:t>Condition</a:t>
            </a:r>
            <a:r>
              <a:rPr lang="tr-TR" dirty="0" smtClean="0"/>
              <a:t>: Oda durumunu yazılı ifadeyle gösterir.</a:t>
            </a:r>
          </a:p>
          <a:p>
            <a:r>
              <a:rPr lang="tr-TR" dirty="0" smtClean="0">
                <a:solidFill>
                  <a:srgbClr val="C00000"/>
                </a:solidFill>
              </a:rPr>
              <a:t>Not: Bilgiler </a:t>
            </a:r>
            <a:r>
              <a:rPr lang="tr-TR" dirty="0" err="1" smtClean="0">
                <a:solidFill>
                  <a:srgbClr val="C00000"/>
                </a:solidFill>
              </a:rPr>
              <a:t>Fidelio.Micros</a:t>
            </a:r>
            <a:r>
              <a:rPr lang="tr-TR" dirty="0" smtClean="0">
                <a:solidFill>
                  <a:srgbClr val="C00000"/>
                </a:solidFill>
              </a:rPr>
              <a:t> Otomasyon Programından alınmıştır.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0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House </a:t>
            </a:r>
            <a:r>
              <a:rPr lang="tr-TR" dirty="0" err="1"/>
              <a:t>Keeping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Odaların son durumları ile ilgili bakım bilgilerinin, oda hasar durumlarının istenilen tarih itibariyle alınabildiği rapor ekranıdır.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708920"/>
            <a:ext cx="6942040" cy="373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4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400" dirty="0"/>
              <a:t>House </a:t>
            </a:r>
            <a:r>
              <a:rPr lang="tr-TR" sz="1400" dirty="0" err="1"/>
              <a:t>Keeping</a:t>
            </a:r>
            <a:r>
              <a:rPr lang="tr-TR" sz="1400" dirty="0"/>
              <a:t> ekranına ilk girildiğinde günün tarihine ait rapor ekrana gelir, ekranda </a:t>
            </a:r>
          </a:p>
          <a:p>
            <a:pPr marL="0" indent="0">
              <a:buNone/>
            </a:pPr>
            <a:r>
              <a:rPr lang="tr-TR" sz="1400" dirty="0"/>
              <a:t>görünen  odalar ;</a:t>
            </a:r>
          </a:p>
          <a:p>
            <a:pPr marL="0" indent="0">
              <a:buNone/>
            </a:pPr>
            <a:r>
              <a:rPr lang="tr-TR" sz="1400" dirty="0"/>
              <a:t>“Sarı Renk Odalar(VR)” ; Boş ve Temiz,</a:t>
            </a:r>
          </a:p>
          <a:p>
            <a:pPr marL="0" indent="0">
              <a:buNone/>
            </a:pPr>
            <a:r>
              <a:rPr lang="tr-TR" sz="1400" dirty="0"/>
              <a:t>“Kırmızı Renk Odalar(OOO)” ; Arızalı,</a:t>
            </a:r>
          </a:p>
          <a:p>
            <a:pPr marL="0" indent="0">
              <a:buNone/>
            </a:pPr>
            <a:r>
              <a:rPr lang="tr-TR" sz="1400" dirty="0"/>
              <a:t>“Koyu Yeşil Renk Odalar(VD)” ; Boş ve Kirli,</a:t>
            </a:r>
          </a:p>
          <a:p>
            <a:pPr marL="0" indent="0">
              <a:buNone/>
            </a:pPr>
            <a:r>
              <a:rPr lang="tr-TR" sz="1400" dirty="0"/>
              <a:t>“Gri Renk Odalar(OR)” ; Dolu ve Temiz,</a:t>
            </a:r>
          </a:p>
          <a:p>
            <a:pPr marL="0" indent="0">
              <a:buNone/>
            </a:pPr>
            <a:r>
              <a:rPr lang="tr-TR" sz="1400" dirty="0"/>
              <a:t>“Yeşil Renk Odalar(OD)” ; Dolu ve Kirli,</a:t>
            </a:r>
          </a:p>
          <a:p>
            <a:pPr marL="0" indent="0">
              <a:buNone/>
            </a:pPr>
            <a:r>
              <a:rPr lang="tr-TR" sz="1400" dirty="0"/>
              <a:t>“Açık Mavi Renk Odalar(SO)” ; Dolu ve Kullanılmamış,</a:t>
            </a:r>
          </a:p>
          <a:p>
            <a:pPr marL="0" indent="0">
              <a:buNone/>
            </a:pPr>
            <a:r>
              <a:rPr lang="tr-TR" sz="1400" dirty="0"/>
              <a:t>“Eflatun Renk Odalar(NB)” ; Bagaj Yok,</a:t>
            </a:r>
          </a:p>
          <a:p>
            <a:pPr marL="0" indent="0">
              <a:buNone/>
            </a:pPr>
            <a:r>
              <a:rPr lang="tr-TR" sz="1400" dirty="0"/>
              <a:t>“Lacivert Renk Odalar(DND)” ; Rahatsız Etmeyin,</a:t>
            </a:r>
          </a:p>
          <a:p>
            <a:pPr marL="0" indent="0">
              <a:buNone/>
            </a:pPr>
            <a:r>
              <a:rPr lang="tr-TR" sz="1400" dirty="0"/>
              <a:t>“Deniz Mavisi Renk Odalar(OCP. IN)” ; Müşteri İçeride anlamına gelir.</a:t>
            </a:r>
          </a:p>
          <a:p>
            <a:pPr marL="0" indent="0">
              <a:buNone/>
            </a:pPr>
            <a:r>
              <a:rPr lang="tr-TR" sz="1400" dirty="0"/>
              <a:t>Renkler düğmesi tıklanarak hangi rengin ne ifade ettiğini gösteren Renkler ekranına ulaşılır.</a:t>
            </a:r>
          </a:p>
          <a:p>
            <a:pPr marL="0" indent="0">
              <a:buNone/>
            </a:pPr>
            <a:r>
              <a:rPr lang="tr-TR" sz="1400" dirty="0"/>
              <a:t>İşlemi yapılacak oda için İşlem düğmesi tıklanarak oda ile ilgili detay bilgiler girilecek ekran açılır.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12" y="3861048"/>
            <a:ext cx="6912768" cy="250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5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09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/>
              <a:t>Durumu alanında seçim penceresi tıklanarak oda ile ilgili durum tanımlanır. (Dolu Kirli, Temiz vb.. gibi)</a:t>
            </a:r>
          </a:p>
          <a:p>
            <a:pPr marL="0" indent="0">
              <a:buNone/>
            </a:pPr>
            <a:r>
              <a:rPr lang="tr-TR" sz="1600" dirty="0"/>
              <a:t>Kişi Sayısı alanlarında bulunan kutucuklardan ilkine Büyük misafir, ikincisine Çocuk misafir, üçüncüsüne ise Bebek misafir sayısı yazılır.</a:t>
            </a:r>
          </a:p>
          <a:p>
            <a:pPr marL="0" indent="0">
              <a:buNone/>
            </a:pPr>
            <a:r>
              <a:rPr lang="tr-TR" sz="1600" dirty="0"/>
              <a:t>Açıklama  alanına Oda durumu ile ilgili genel bir açıklama yapılır.</a:t>
            </a:r>
          </a:p>
          <a:p>
            <a:pPr marL="0" indent="0">
              <a:buNone/>
            </a:pPr>
            <a:r>
              <a:rPr lang="tr-TR" sz="1600" dirty="0"/>
              <a:t>Yapılan tanımlamalar F5 tuşu yada Kayıt  düğmesi tıklanarak kayıt edilir</a:t>
            </a:r>
            <a:r>
              <a:rPr lang="tr-TR" sz="1600" dirty="0" smtClean="0"/>
              <a:t>.</a:t>
            </a:r>
          </a:p>
          <a:p>
            <a:pPr marL="0" indent="0">
              <a:buNone/>
            </a:pPr>
            <a:r>
              <a:rPr lang="tr-TR" sz="1600" dirty="0"/>
              <a:t>House </a:t>
            </a:r>
            <a:r>
              <a:rPr lang="tr-TR" sz="1600" dirty="0" err="1"/>
              <a:t>Keeping</a:t>
            </a:r>
            <a:r>
              <a:rPr lang="tr-TR" sz="1600" dirty="0"/>
              <a:t> raporu Kontrol  düğmesi tıklanarak ekrana gelen " Nereye ? " penceresinden ekranda, yazıcıdan vb.. seçeneklerden biri seçilerek alınır.</a:t>
            </a:r>
          </a:p>
          <a:p>
            <a:pPr marL="0" indent="0">
              <a:buNone/>
            </a:pPr>
            <a:r>
              <a:rPr lang="tr-TR" sz="1600" dirty="0"/>
              <a:t>Mutabakatsızlar düğmesi tıklanarak; House </a:t>
            </a:r>
            <a:r>
              <a:rPr lang="tr-TR" sz="1600" dirty="0" err="1"/>
              <a:t>Keeping</a:t>
            </a:r>
            <a:r>
              <a:rPr lang="tr-TR" sz="1600" dirty="0"/>
              <a:t> ile Ön büro arasındaki tutarsız bilgilerin raporu ekrana gelen " Nereye ? " penceresinden ekranda, yazıcıdan vb.. seçeneklerden biri  seçilerek alınır.</a:t>
            </a:r>
          </a:p>
          <a:p>
            <a:pPr marL="0" indent="0">
              <a:buNone/>
            </a:pPr>
            <a:endParaRPr lang="tr-TR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741682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3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/>
              <a:t>Oda durumlarını detaylı olarak takip edebilirsiniz</a:t>
            </a:r>
            <a:r>
              <a:rPr lang="tr-TR" sz="1600" dirty="0" smtClean="0"/>
              <a:t>.</a:t>
            </a:r>
          </a:p>
          <a:p>
            <a:pPr marL="0" indent="0">
              <a:buNone/>
            </a:pPr>
            <a:endParaRPr lang="tr-TR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9"/>
            <a:ext cx="756083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755576" y="4653136"/>
            <a:ext cx="7560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İşlem görecek odaların listesini görebilirsiniz.</a:t>
            </a:r>
          </a:p>
          <a:p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704856" cy="491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827584" y="56612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Gün bazında oda konaklama bilgilerini ve istatistiklerini görebilirsiniz.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8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Kaynakça</a:t>
            </a:r>
          </a:p>
          <a:p>
            <a:pPr marL="0" indent="0">
              <a:buNone/>
            </a:pPr>
            <a:r>
              <a:rPr lang="tr-TR" sz="1800" dirty="0"/>
              <a:t>1-http://</a:t>
            </a:r>
            <a:r>
              <a:rPr lang="tr-TR" sz="1800" dirty="0" smtClean="0"/>
              <a:t>www.sentez.com/upload/Books/SenDelux/content/TOC.htm</a:t>
            </a:r>
          </a:p>
          <a:p>
            <a:pPr marL="0" indent="0">
              <a:buNone/>
            </a:pPr>
            <a:r>
              <a:rPr lang="tr-TR" sz="1800" dirty="0" smtClean="0"/>
              <a:t>2-Kat Hizmetleri Yönetimi, </a:t>
            </a:r>
            <a:r>
              <a:rPr lang="tr-TR" sz="1800" dirty="0" err="1" smtClean="0"/>
              <a:t>Prof.Dr.Meryem</a:t>
            </a:r>
            <a:r>
              <a:rPr lang="tr-TR" sz="1800" dirty="0" smtClean="0"/>
              <a:t> </a:t>
            </a:r>
            <a:r>
              <a:rPr lang="tr-TR" sz="1800" dirty="0" err="1" smtClean="0"/>
              <a:t>Akoğlan</a:t>
            </a:r>
            <a:r>
              <a:rPr lang="tr-TR" sz="1800" dirty="0" smtClean="0"/>
              <a:t> Kozak</a:t>
            </a:r>
            <a:endParaRPr lang="tr-TR" sz="18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8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1481</Words>
  <Application>Microsoft Office PowerPoint</Application>
  <PresentationFormat>Ekran Gösterisi (4:3)</PresentationFormat>
  <Paragraphs>224</Paragraphs>
  <Slides>17</Slides>
  <Notes>1</Notes>
  <HiddenSlides>0</HiddenSlides>
  <MMClips>17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53</cp:revision>
  <dcterms:created xsi:type="dcterms:W3CDTF">2020-10-21T18:27:38Z</dcterms:created>
  <dcterms:modified xsi:type="dcterms:W3CDTF">2020-10-24T19:47:54Z</dcterms:modified>
</cp:coreProperties>
</file>