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4" r:id="rId4"/>
    <p:sldId id="258" r:id="rId5"/>
    <p:sldId id="259" r:id="rId6"/>
    <p:sldId id="260" r:id="rId7"/>
    <p:sldId id="261" r:id="rId8"/>
    <p:sldId id="265" r:id="rId9"/>
    <p:sldId id="262" r:id="rId10"/>
    <p:sldId id="266" r:id="rId11"/>
    <p:sldId id="267" r:id="rId12"/>
    <p:sldId id="263" r:id="rId13"/>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67" d="100"/>
          <a:sy n="67" d="100"/>
        </p:scale>
        <p:origin x="-840" y="-16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tıklayın</a:t>
            </a:r>
            <a:endParaRPr lang="tr-TR"/>
          </a:p>
        </p:txBody>
      </p:sp>
      <p:sp>
        <p:nvSpPr>
          <p:cNvPr id="4" name="Veri Yer Tutucusu 3"/>
          <p:cNvSpPr>
            <a:spLocks noGrp="1"/>
          </p:cNvSpPr>
          <p:nvPr>
            <p:ph type="dt" sz="half" idx="10"/>
          </p:nvPr>
        </p:nvSpPr>
        <p:spPr/>
        <p:txBody>
          <a:bodyPr/>
          <a:lstStyle/>
          <a:p>
            <a:fld id="{E68D7E8F-2E5E-4F7A-953B-D91BAB45CE36}" type="datetimeFigureOut">
              <a:rPr lang="tr-TR" smtClean="0"/>
              <a:t>02.11.2020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BDC47BF-64E4-41C7-8BA1-D3EC79242CA5}" type="slidenum">
              <a:rPr lang="tr-TR" smtClean="0"/>
              <a:t>‹#›</a:t>
            </a:fld>
            <a:endParaRPr lang="tr-TR"/>
          </a:p>
        </p:txBody>
      </p:sp>
    </p:spTree>
    <p:extLst>
      <p:ext uri="{BB962C8B-B14F-4D97-AF65-F5344CB8AC3E}">
        <p14:creationId xmlns:p14="http://schemas.microsoft.com/office/powerpoint/2010/main" val="15061352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E68D7E8F-2E5E-4F7A-953B-D91BAB45CE36}" type="datetimeFigureOut">
              <a:rPr lang="tr-TR" smtClean="0"/>
              <a:t>02.11.2020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BDC47BF-64E4-41C7-8BA1-D3EC79242CA5}" type="slidenum">
              <a:rPr lang="tr-TR" smtClean="0"/>
              <a:t>‹#›</a:t>
            </a:fld>
            <a:endParaRPr lang="tr-TR"/>
          </a:p>
        </p:txBody>
      </p:sp>
    </p:spTree>
    <p:extLst>
      <p:ext uri="{BB962C8B-B14F-4D97-AF65-F5344CB8AC3E}">
        <p14:creationId xmlns:p14="http://schemas.microsoft.com/office/powerpoint/2010/main" val="33593587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a:t>
            </a:r>
          </a:p>
        </p:txBody>
      </p:sp>
      <p:sp>
        <p:nvSpPr>
          <p:cNvPr id="4" name="Veri Yer Tutucusu 3"/>
          <p:cNvSpPr>
            <a:spLocks noGrp="1"/>
          </p:cNvSpPr>
          <p:nvPr>
            <p:ph type="dt" sz="half" idx="10"/>
          </p:nvPr>
        </p:nvSpPr>
        <p:spPr/>
        <p:txBody>
          <a:bodyPr/>
          <a:lstStyle/>
          <a:p>
            <a:fld id="{E68D7E8F-2E5E-4F7A-953B-D91BAB45CE36}" type="datetimeFigureOut">
              <a:rPr lang="tr-TR" smtClean="0"/>
              <a:t>02.11.2020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BDC47BF-64E4-41C7-8BA1-D3EC79242CA5}" type="slidenum">
              <a:rPr lang="tr-TR" smtClean="0"/>
              <a:t>‹#›</a:t>
            </a:fld>
            <a:endParaRPr lang="tr-TR"/>
          </a:p>
        </p:txBody>
      </p:sp>
    </p:spTree>
    <p:extLst>
      <p:ext uri="{BB962C8B-B14F-4D97-AF65-F5344CB8AC3E}">
        <p14:creationId xmlns:p14="http://schemas.microsoft.com/office/powerpoint/2010/main" val="30564828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E68D7E8F-2E5E-4F7A-953B-D91BAB45CE36}" type="datetimeFigureOut">
              <a:rPr lang="tr-TR" smtClean="0"/>
              <a:t>02.11.2020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FBDC47BF-64E4-41C7-8BA1-D3EC79242CA5}" type="slidenum">
              <a:rPr lang="tr-TR" smtClean="0"/>
              <a:t>‹#›</a:t>
            </a:fld>
            <a:endParaRPr lang="tr-TR"/>
          </a:p>
        </p:txBody>
      </p:sp>
    </p:spTree>
    <p:extLst>
      <p:ext uri="{BB962C8B-B14F-4D97-AF65-F5344CB8AC3E}">
        <p14:creationId xmlns:p14="http://schemas.microsoft.com/office/powerpoint/2010/main" val="39093287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E68D7E8F-2E5E-4F7A-953B-D91BAB45CE36}" type="datetimeFigureOut">
              <a:rPr lang="tr-TR" smtClean="0"/>
              <a:t>02.11.2020</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FBDC47BF-64E4-41C7-8BA1-D3EC79242CA5}" type="slidenum">
              <a:rPr lang="tr-TR" smtClean="0"/>
              <a:t>‹#›</a:t>
            </a:fld>
            <a:endParaRPr lang="tr-TR"/>
          </a:p>
        </p:txBody>
      </p:sp>
    </p:spTree>
    <p:extLst>
      <p:ext uri="{BB962C8B-B14F-4D97-AF65-F5344CB8AC3E}">
        <p14:creationId xmlns:p14="http://schemas.microsoft.com/office/powerpoint/2010/main" val="20959182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E68D7E8F-2E5E-4F7A-953B-D91BAB45CE36}" type="datetimeFigureOut">
              <a:rPr lang="tr-TR" smtClean="0"/>
              <a:t>02.11.2020</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FBDC47BF-64E4-41C7-8BA1-D3EC79242CA5}" type="slidenum">
              <a:rPr lang="tr-TR" smtClean="0"/>
              <a:t>‹#›</a:t>
            </a:fld>
            <a:endParaRPr lang="tr-TR"/>
          </a:p>
        </p:txBody>
      </p:sp>
    </p:spTree>
    <p:extLst>
      <p:ext uri="{BB962C8B-B14F-4D97-AF65-F5344CB8AC3E}">
        <p14:creationId xmlns:p14="http://schemas.microsoft.com/office/powerpoint/2010/main" val="36319000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E68D7E8F-2E5E-4F7A-953B-D91BAB45CE36}" type="datetimeFigureOut">
              <a:rPr lang="tr-TR" smtClean="0"/>
              <a:t>02.11.2020</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FBDC47BF-64E4-41C7-8BA1-D3EC79242CA5}" type="slidenum">
              <a:rPr lang="tr-TR" smtClean="0"/>
              <a:t>‹#›</a:t>
            </a:fld>
            <a:endParaRPr lang="tr-TR"/>
          </a:p>
        </p:txBody>
      </p:sp>
    </p:spTree>
    <p:extLst>
      <p:ext uri="{BB962C8B-B14F-4D97-AF65-F5344CB8AC3E}">
        <p14:creationId xmlns:p14="http://schemas.microsoft.com/office/powerpoint/2010/main" val="3384817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E68D7E8F-2E5E-4F7A-953B-D91BAB45CE36}" type="datetimeFigureOut">
              <a:rPr lang="tr-TR" smtClean="0"/>
              <a:t>02.11.2020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FBDC47BF-64E4-41C7-8BA1-D3EC79242CA5}" type="slidenum">
              <a:rPr lang="tr-TR" smtClean="0"/>
              <a:t>‹#›</a:t>
            </a:fld>
            <a:endParaRPr lang="tr-TR"/>
          </a:p>
        </p:txBody>
      </p:sp>
    </p:spTree>
    <p:extLst>
      <p:ext uri="{BB962C8B-B14F-4D97-AF65-F5344CB8AC3E}">
        <p14:creationId xmlns:p14="http://schemas.microsoft.com/office/powerpoint/2010/main" val="1236712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E68D7E8F-2E5E-4F7A-953B-D91BAB45CE36}" type="datetimeFigureOut">
              <a:rPr lang="tr-TR" smtClean="0"/>
              <a:t>02.11.2020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FBDC47BF-64E4-41C7-8BA1-D3EC79242CA5}" type="slidenum">
              <a:rPr lang="tr-TR" smtClean="0"/>
              <a:t>‹#›</a:t>
            </a:fld>
            <a:endParaRPr lang="tr-TR"/>
          </a:p>
        </p:txBody>
      </p:sp>
    </p:spTree>
    <p:extLst>
      <p:ext uri="{BB962C8B-B14F-4D97-AF65-F5344CB8AC3E}">
        <p14:creationId xmlns:p14="http://schemas.microsoft.com/office/powerpoint/2010/main" val="31127211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E68D7E8F-2E5E-4F7A-953B-D91BAB45CE36}" type="datetimeFigureOut">
              <a:rPr lang="tr-TR" smtClean="0"/>
              <a:t>02.11.2020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BDC47BF-64E4-41C7-8BA1-D3EC79242CA5}" type="slidenum">
              <a:rPr lang="tr-TR" smtClean="0"/>
              <a:t>‹#›</a:t>
            </a:fld>
            <a:endParaRPr lang="tr-TR"/>
          </a:p>
        </p:txBody>
      </p:sp>
    </p:spTree>
    <p:extLst>
      <p:ext uri="{BB962C8B-B14F-4D97-AF65-F5344CB8AC3E}">
        <p14:creationId xmlns:p14="http://schemas.microsoft.com/office/powerpoint/2010/main" val="5788565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E68D7E8F-2E5E-4F7A-953B-D91BAB45CE36}" type="datetimeFigureOut">
              <a:rPr lang="tr-TR" smtClean="0"/>
              <a:t>02.11.2020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BDC47BF-64E4-41C7-8BA1-D3EC79242CA5}" type="slidenum">
              <a:rPr lang="tr-TR" smtClean="0"/>
              <a:t>‹#›</a:t>
            </a:fld>
            <a:endParaRPr lang="tr-TR"/>
          </a:p>
        </p:txBody>
      </p:sp>
    </p:spTree>
    <p:extLst>
      <p:ext uri="{BB962C8B-B14F-4D97-AF65-F5344CB8AC3E}">
        <p14:creationId xmlns:p14="http://schemas.microsoft.com/office/powerpoint/2010/main" val="1069108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8D7E8F-2E5E-4F7A-953B-D91BAB45CE36}" type="datetimeFigureOut">
              <a:rPr lang="tr-TR" smtClean="0"/>
              <a:t>02.11.2020</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BDC47BF-64E4-41C7-8BA1-D3EC79242CA5}" type="slidenum">
              <a:rPr lang="tr-TR" smtClean="0"/>
              <a:t>‹#›</a:t>
            </a:fld>
            <a:endParaRPr lang="tr-TR"/>
          </a:p>
        </p:txBody>
      </p:sp>
    </p:spTree>
    <p:extLst>
      <p:ext uri="{BB962C8B-B14F-4D97-AF65-F5344CB8AC3E}">
        <p14:creationId xmlns:p14="http://schemas.microsoft.com/office/powerpoint/2010/main" val="5274179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wav"/><Relationship Id="rId1" Type="http://schemas.microsoft.com/office/2007/relationships/media" Target="../media/media3.wav"/><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wav"/><Relationship Id="rId1" Type="http://schemas.microsoft.com/office/2007/relationships/media" Target="../media/media4.wav"/><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wav"/><Relationship Id="rId1" Type="http://schemas.microsoft.com/office/2007/relationships/media" Target="../media/media5.wav"/><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wav"/><Relationship Id="rId1" Type="http://schemas.microsoft.com/office/2007/relationships/media" Target="../media/media6.wav"/><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wav"/><Relationship Id="rId1" Type="http://schemas.microsoft.com/office/2007/relationships/media" Target="../media/media7.wav"/><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wav"/><Relationship Id="rId1" Type="http://schemas.microsoft.com/office/2007/relationships/media" Target="../media/media8.wav"/><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wav"/><Relationship Id="rId1" Type="http://schemas.microsoft.com/office/2007/relationships/media" Target="../media/media9.wav"/><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wav"/><Relationship Id="rId1" Type="http://schemas.microsoft.com/office/2007/relationships/media" Target="../media/media10.wav"/><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wav"/><Relationship Id="rId1" Type="http://schemas.microsoft.com/office/2007/relationships/media" Target="../media/media11.wav"/><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p:cNvSpPr>
            <a:spLocks noGrp="1"/>
          </p:cNvSpPr>
          <p:nvPr>
            <p:ph type="subTitle" idx="1"/>
          </p:nvPr>
        </p:nvSpPr>
        <p:spPr>
          <a:xfrm>
            <a:off x="646771" y="524107"/>
            <a:ext cx="10816683" cy="5854391"/>
          </a:xfrm>
        </p:spPr>
        <p:txBody>
          <a:bodyPr>
            <a:normAutofit fontScale="47500" lnSpcReduction="20000"/>
          </a:bodyPr>
          <a:lstStyle/>
          <a:p>
            <a:r>
              <a:rPr lang="tr-TR" sz="2500" u="sng" dirty="0" smtClean="0"/>
              <a:t>KAT HİZMETLERİ DEPARTMANINDA KONTROL</a:t>
            </a:r>
          </a:p>
          <a:p>
            <a:pPr algn="l"/>
            <a:r>
              <a:rPr lang="tr-TR" sz="2500" dirty="0" smtClean="0"/>
              <a:t>Kontrol: Planlama sürecinde arzulanan amaçlara ulaşılıp ulaşılmadığını veya ne ölçüde ulaşıldığını araştırma ve sistematik yol ve yöntemlerdir.</a:t>
            </a:r>
          </a:p>
          <a:p>
            <a:pPr algn="l"/>
            <a:r>
              <a:rPr lang="tr-TR" sz="2500" dirty="0" smtClean="0"/>
              <a:t>Bir amacın istenen biçimde gerçekleştirilmesini , kurum işleyişindeki zayıf ve hatalı yönlerin belirlenmesini ve bunların tekrarlanmamasını, işlerin belli bir programa göre yürütülmesine katkıda bulunur.</a:t>
            </a:r>
          </a:p>
          <a:p>
            <a:pPr algn="l"/>
            <a:r>
              <a:rPr lang="tr-TR" sz="2500" dirty="0" smtClean="0"/>
              <a:t>Kontrol süreci aşamaları;</a:t>
            </a:r>
          </a:p>
          <a:p>
            <a:pPr algn="l"/>
            <a:r>
              <a:rPr lang="tr-TR" sz="2500" dirty="0" smtClean="0"/>
              <a:t>1-Kat hizmetlerindeki faaliyetlerin başarı derecesini gösteren standartları oluşturmak,</a:t>
            </a:r>
          </a:p>
          <a:p>
            <a:pPr algn="l"/>
            <a:r>
              <a:rPr lang="tr-TR" sz="2500" dirty="0" smtClean="0"/>
              <a:t>2-Faaliyetlerle ilgili ölçüleri yapmak,</a:t>
            </a:r>
          </a:p>
          <a:p>
            <a:pPr algn="l"/>
            <a:r>
              <a:rPr lang="tr-TR" sz="2500" dirty="0" smtClean="0"/>
              <a:t>3-Ölçüm sonuçları ile standartları karşılaştırmak,</a:t>
            </a:r>
          </a:p>
          <a:p>
            <a:pPr algn="l"/>
            <a:r>
              <a:rPr lang="tr-TR" sz="2500" dirty="0" smtClean="0"/>
              <a:t>4-Gerekiyorsa iyileştirme faaliyetini gerçekleştirmek.</a:t>
            </a:r>
          </a:p>
          <a:p>
            <a:pPr algn="l"/>
            <a:r>
              <a:rPr lang="tr-TR" sz="2500" dirty="0" smtClean="0"/>
              <a:t>Kontrol konuları;</a:t>
            </a:r>
          </a:p>
          <a:p>
            <a:pPr algn="l"/>
            <a:r>
              <a:rPr lang="tr-TR" sz="2500" dirty="0" smtClean="0"/>
              <a:t>1-İş kontrolü</a:t>
            </a:r>
          </a:p>
          <a:p>
            <a:pPr algn="l"/>
            <a:r>
              <a:rPr lang="tr-TR" sz="2500" dirty="0" smtClean="0"/>
              <a:t>2-Malzeme kontrolü</a:t>
            </a:r>
          </a:p>
          <a:p>
            <a:pPr algn="l"/>
            <a:r>
              <a:rPr lang="tr-TR" sz="2500" dirty="0" smtClean="0"/>
              <a:t>3-Performans kontrolü</a:t>
            </a:r>
          </a:p>
          <a:p>
            <a:pPr algn="l"/>
            <a:r>
              <a:rPr lang="tr-TR" sz="2500" dirty="0" smtClean="0"/>
              <a:t>4-Maliyet kontrolü</a:t>
            </a:r>
          </a:p>
          <a:p>
            <a:pPr algn="l"/>
            <a:endParaRPr lang="tr-TR" dirty="0"/>
          </a:p>
          <a:p>
            <a:pPr algn="l"/>
            <a:r>
              <a:rPr lang="tr-TR" b="1" u="sng" dirty="0" smtClean="0"/>
              <a:t>A-İş Kontrolü</a:t>
            </a:r>
          </a:p>
          <a:p>
            <a:pPr algn="l"/>
            <a:r>
              <a:rPr lang="tr-TR" dirty="0" smtClean="0"/>
              <a:t>Kat hizmetleri bölümünde yürütülen işlerin daha önceden planlaması, amaçların ve standartların belirlenerek etkin kontrolüdür.</a:t>
            </a:r>
          </a:p>
          <a:p>
            <a:pPr algn="l"/>
            <a:r>
              <a:rPr lang="tr-TR" dirty="0" smtClean="0"/>
              <a:t>-Çalışma ana planı</a:t>
            </a:r>
          </a:p>
          <a:p>
            <a:pPr algn="l"/>
            <a:r>
              <a:rPr lang="tr-TR" dirty="0" smtClean="0"/>
              <a:t>-</a:t>
            </a:r>
            <a:r>
              <a:rPr lang="tr-TR" dirty="0" err="1" smtClean="0"/>
              <a:t>Housekeeper</a:t>
            </a:r>
            <a:r>
              <a:rPr lang="tr-TR" dirty="0" smtClean="0"/>
              <a:t> raporları</a:t>
            </a:r>
          </a:p>
          <a:p>
            <a:pPr algn="l"/>
            <a:r>
              <a:rPr lang="tr-TR" dirty="0" smtClean="0"/>
              <a:t>-Çamaşır faaliyet raporları</a:t>
            </a:r>
          </a:p>
          <a:p>
            <a:pPr algn="l"/>
            <a:r>
              <a:rPr lang="tr-TR" dirty="0" smtClean="0"/>
              <a:t>-Otel çamaşır formu</a:t>
            </a:r>
          </a:p>
          <a:p>
            <a:pPr algn="l"/>
            <a:r>
              <a:rPr lang="tr-TR" dirty="0" smtClean="0"/>
              <a:t>-Müşteri çamaşır formu</a:t>
            </a:r>
          </a:p>
          <a:p>
            <a:pPr algn="l"/>
            <a:r>
              <a:rPr lang="tr-TR" dirty="0" smtClean="0"/>
              <a:t>-Kalite kontrol formu</a:t>
            </a:r>
          </a:p>
          <a:p>
            <a:pPr algn="l"/>
            <a:r>
              <a:rPr lang="tr-TR" dirty="0" smtClean="0"/>
              <a:t>-Müşteri şikayet formları</a:t>
            </a: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367821002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1741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434898"/>
            <a:ext cx="10515600" cy="6021658"/>
          </a:xfrm>
        </p:spPr>
        <p:txBody>
          <a:bodyPr>
            <a:normAutofit fontScale="70000" lnSpcReduction="20000"/>
          </a:bodyPr>
          <a:lstStyle/>
          <a:p>
            <a:pPr marL="0" indent="0">
              <a:buNone/>
            </a:pPr>
            <a:r>
              <a:rPr lang="tr-TR" dirty="0" smtClean="0"/>
              <a:t>Etkin bir kalite kontrol işleminin kat hizmetleri bölümüne yararları;</a:t>
            </a:r>
          </a:p>
          <a:p>
            <a:pPr marL="0" indent="0">
              <a:buNone/>
            </a:pPr>
            <a:r>
              <a:rPr lang="tr-TR" dirty="0" smtClean="0"/>
              <a:t>1-Misafir şikayetlerinin önlenmesi,</a:t>
            </a:r>
          </a:p>
          <a:p>
            <a:pPr marL="0" indent="0">
              <a:buNone/>
            </a:pPr>
            <a:r>
              <a:rPr lang="tr-TR" dirty="0" smtClean="0"/>
              <a:t>2-İşlerin tam olarak aksamadan yapılması,</a:t>
            </a:r>
          </a:p>
          <a:p>
            <a:pPr marL="0" indent="0">
              <a:buNone/>
            </a:pPr>
            <a:r>
              <a:rPr lang="tr-TR" dirty="0" smtClean="0"/>
              <a:t>3-İş performansının ölçülmesi,</a:t>
            </a:r>
          </a:p>
          <a:p>
            <a:pPr marL="0" indent="0">
              <a:buNone/>
            </a:pPr>
            <a:r>
              <a:rPr lang="tr-TR" dirty="0" smtClean="0"/>
              <a:t>4-Hangi konularda eğitime gereksinim olduğu.</a:t>
            </a:r>
          </a:p>
          <a:p>
            <a:pPr marL="0" indent="0">
              <a:buNone/>
            </a:pPr>
            <a:endParaRPr lang="tr-TR" dirty="0"/>
          </a:p>
          <a:p>
            <a:pPr marL="0" indent="0">
              <a:buNone/>
            </a:pPr>
            <a:r>
              <a:rPr lang="tr-TR" u="sng" dirty="0" smtClean="0"/>
              <a:t>B-Materyal Kontrolü</a:t>
            </a:r>
          </a:p>
          <a:p>
            <a:pPr marL="0" indent="0">
              <a:buNone/>
            </a:pPr>
            <a:r>
              <a:rPr lang="tr-TR" dirty="0" smtClean="0"/>
              <a:t>Satın alınan materyalin (malzemenin) gerek kalite gerekse sayı yönünden yapılan kontrolüdür.</a:t>
            </a:r>
          </a:p>
          <a:p>
            <a:pPr marL="0" indent="0">
              <a:buNone/>
            </a:pPr>
            <a:r>
              <a:rPr lang="tr-TR" dirty="0" smtClean="0"/>
              <a:t>1-Satın alma</a:t>
            </a:r>
          </a:p>
          <a:p>
            <a:pPr marL="0" indent="0">
              <a:buNone/>
            </a:pPr>
            <a:r>
              <a:rPr lang="tr-TR" dirty="0" smtClean="0"/>
              <a:t>Satın almada yararlanılan kaynaklar</a:t>
            </a:r>
          </a:p>
          <a:p>
            <a:pPr marL="0" indent="0">
              <a:buNone/>
            </a:pPr>
            <a:r>
              <a:rPr lang="tr-TR" dirty="0" smtClean="0"/>
              <a:t>-Satış rehberleri</a:t>
            </a:r>
          </a:p>
          <a:p>
            <a:pPr marL="0" indent="0">
              <a:buNone/>
            </a:pPr>
            <a:r>
              <a:rPr lang="tr-TR" dirty="0" smtClean="0"/>
              <a:t>-Telefon rehberleri</a:t>
            </a:r>
          </a:p>
          <a:p>
            <a:pPr marL="0" indent="0">
              <a:buNone/>
            </a:pPr>
            <a:r>
              <a:rPr lang="tr-TR" dirty="0" smtClean="0"/>
              <a:t>-Satış katalogları</a:t>
            </a:r>
          </a:p>
          <a:p>
            <a:pPr marL="0" indent="0">
              <a:buNone/>
            </a:pPr>
            <a:r>
              <a:rPr lang="tr-TR" dirty="0" smtClean="0"/>
              <a:t>-Satış elemanları</a:t>
            </a:r>
          </a:p>
          <a:p>
            <a:pPr marL="0" indent="0">
              <a:buNone/>
            </a:pPr>
            <a:r>
              <a:rPr lang="tr-TR" dirty="0" smtClean="0"/>
              <a:t>-Daha önce kullanılmış satıcı kartları</a:t>
            </a:r>
          </a:p>
          <a:p>
            <a:pPr marL="0" indent="0">
              <a:buNone/>
            </a:pPr>
            <a:r>
              <a:rPr lang="tr-TR" dirty="0" smtClean="0"/>
              <a:t>-Satın alma ilanları</a:t>
            </a:r>
          </a:p>
          <a:p>
            <a:pPr marL="0" indent="0">
              <a:buNone/>
            </a:pPr>
            <a:r>
              <a:rPr lang="tr-TR" dirty="0" smtClean="0"/>
              <a:t>*Sipariş Fişleri</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212429453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1499"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42913" y="300038"/>
            <a:ext cx="11215687" cy="6215062"/>
          </a:xfrm>
        </p:spPr>
        <p:txBody>
          <a:bodyPr>
            <a:normAutofit fontScale="85000" lnSpcReduction="20000"/>
          </a:bodyPr>
          <a:lstStyle/>
          <a:p>
            <a:pPr marL="0" indent="0">
              <a:buNone/>
            </a:pPr>
            <a:r>
              <a:rPr lang="tr-TR" dirty="0"/>
              <a:t>2-Teslim alma</a:t>
            </a:r>
          </a:p>
          <a:p>
            <a:pPr marL="0" indent="0">
              <a:buNone/>
            </a:pPr>
            <a:r>
              <a:rPr lang="tr-TR" dirty="0"/>
              <a:t>Satın alma işleminden sonra malzemelerin depoya girişinin yapılması sırasında satın alınan malzemenin nitelik (kalite) ve nicelik (sayı) açısından kontrolüdür.</a:t>
            </a:r>
          </a:p>
          <a:p>
            <a:pPr marL="0" indent="0">
              <a:buNone/>
            </a:pPr>
            <a:r>
              <a:rPr lang="tr-TR" dirty="0"/>
              <a:t>Teslim alma da dikkat edilecek </a:t>
            </a:r>
            <a:r>
              <a:rPr lang="tr-TR" dirty="0" smtClean="0"/>
              <a:t>hususlar</a:t>
            </a:r>
            <a:r>
              <a:rPr lang="tr-TR" dirty="0"/>
              <a:t>;</a:t>
            </a:r>
          </a:p>
          <a:p>
            <a:pPr marL="0" indent="0">
              <a:buNone/>
            </a:pPr>
            <a:r>
              <a:rPr lang="tr-TR" dirty="0"/>
              <a:t>-Satın alma memuru dışında bir teslim alma memurunun olması,</a:t>
            </a:r>
          </a:p>
          <a:p>
            <a:pPr marL="0" indent="0">
              <a:buNone/>
            </a:pPr>
            <a:r>
              <a:rPr lang="tr-TR" dirty="0"/>
              <a:t>-Yeterli teslim alma araç ve gereci,</a:t>
            </a:r>
          </a:p>
          <a:p>
            <a:pPr marL="0" indent="0">
              <a:buNone/>
            </a:pPr>
            <a:r>
              <a:rPr lang="tr-TR" dirty="0"/>
              <a:t>-Sistemli bir satın alma programının olması,</a:t>
            </a:r>
          </a:p>
          <a:p>
            <a:pPr marL="0" indent="0">
              <a:buNone/>
            </a:pPr>
            <a:r>
              <a:rPr lang="tr-TR" dirty="0"/>
              <a:t>-Satın almanın periyodik olarak kontrol edilmesi</a:t>
            </a:r>
            <a:r>
              <a:rPr lang="tr-TR" dirty="0" smtClean="0"/>
              <a:t>.</a:t>
            </a:r>
          </a:p>
          <a:p>
            <a:pPr marL="0" indent="0">
              <a:buNone/>
            </a:pPr>
            <a:r>
              <a:rPr lang="tr-TR" dirty="0"/>
              <a:t>Teslim alma yöntemleri;</a:t>
            </a:r>
          </a:p>
          <a:p>
            <a:pPr marL="0" indent="0">
              <a:buNone/>
            </a:pPr>
            <a:r>
              <a:rPr lang="tr-TR" dirty="0" smtClean="0"/>
              <a:t>a)Standart </a:t>
            </a:r>
            <a:r>
              <a:rPr lang="tr-TR" dirty="0"/>
              <a:t>teslim alma kontrolü: İşletmede sürekli olarak uygulanan bir satın alma ve bir teslim alma memuru eşliğinde yürütülen, satın alınan malzemelerin sayı ve kalite yönünden kontrollerinin yapılıp kayda geçtiği yöntemdir.</a:t>
            </a:r>
          </a:p>
          <a:p>
            <a:pPr marL="0" indent="0">
              <a:buNone/>
            </a:pPr>
            <a:r>
              <a:rPr lang="tr-TR" dirty="0" smtClean="0"/>
              <a:t>b)Sürpriz </a:t>
            </a:r>
            <a:r>
              <a:rPr lang="tr-TR" dirty="0"/>
              <a:t>teslim alma yöntemi: Teslim alma kontrolü teslim alma memurunun kayıtlarının belli aralıklarla ilgili bir yönetici tarafından (yiyecek-içecek müdürü, muhasebe müdürü, maliyet kontrol memuru) tekrar kontrol edilmesi şeklinde </a:t>
            </a:r>
            <a:r>
              <a:rPr lang="tr-TR" dirty="0" smtClean="0"/>
              <a:t>uygulanan bir yöntemdir</a:t>
            </a:r>
            <a:r>
              <a:rPr lang="tr-TR" dirty="0"/>
              <a:t>.</a:t>
            </a:r>
          </a:p>
          <a:p>
            <a:pPr marL="0" indent="0">
              <a:buNone/>
            </a:pPr>
            <a:r>
              <a:rPr lang="tr-TR" dirty="0" smtClean="0"/>
              <a:t>c)Kör </a:t>
            </a:r>
            <a:r>
              <a:rPr lang="tr-TR" dirty="0"/>
              <a:t>teslim alma yöntemi; Satın alma memuru , satın alınan </a:t>
            </a:r>
            <a:r>
              <a:rPr lang="tr-TR" dirty="0" smtClean="0"/>
              <a:t>malzemelerin listesini </a:t>
            </a:r>
            <a:r>
              <a:rPr lang="tr-TR" dirty="0"/>
              <a:t>teslim alma memuruna vermez ve teslim alma kayıtları daha sonra satın alma kayıtları ile nitelik ve nicelik açısından </a:t>
            </a:r>
            <a:r>
              <a:rPr lang="tr-TR" dirty="0" smtClean="0"/>
              <a:t>karşılaştırılır.</a:t>
            </a:r>
            <a:endParaRPr lang="tr-TR" dirty="0"/>
          </a:p>
          <a:p>
            <a:pPr marL="0" indent="0">
              <a:buNone/>
            </a:pPr>
            <a:endParaRPr lang="tr-TR" dirty="0"/>
          </a:p>
        </p:txBody>
      </p:sp>
      <p:pic>
        <p:nvPicPr>
          <p:cNvPr id="5"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196588172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98600" fill="hold"/>
                                        <p:tgtEl>
                                          <p:spTgt spid="5"/>
                                        </p:tgtEl>
                                      </p:cBhvr>
                                    </p:cmd>
                                  </p:childTnLst>
                                </p:cTn>
                              </p:par>
                            </p:childTnLst>
                          </p:cTn>
                        </p:par>
                      </p:childTnLst>
                    </p:cTn>
                  </p:par>
                </p:childTnLst>
              </p:cTn>
              <p:nextCondLst>
                <p:cond evt="onClick" delay="0">
                  <p:tgtEl>
                    <p:spTgt spid="5"/>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95337" y="261357"/>
            <a:ext cx="10725615" cy="5965902"/>
          </a:xfrm>
        </p:spPr>
        <p:txBody>
          <a:bodyPr>
            <a:normAutofit fontScale="70000" lnSpcReduction="20000"/>
          </a:bodyPr>
          <a:lstStyle/>
          <a:p>
            <a:pPr marL="0" indent="0">
              <a:buNone/>
            </a:pPr>
            <a:r>
              <a:rPr lang="tr-TR" dirty="0" smtClean="0"/>
              <a:t>3-Depolama</a:t>
            </a:r>
          </a:p>
          <a:p>
            <a:pPr marL="0" indent="0">
              <a:buNone/>
            </a:pPr>
            <a:r>
              <a:rPr lang="tr-TR" dirty="0" smtClean="0"/>
              <a:t>-Depo talep formu</a:t>
            </a:r>
          </a:p>
          <a:p>
            <a:pPr marL="0" indent="0">
              <a:buNone/>
            </a:pPr>
            <a:r>
              <a:rPr lang="tr-TR" dirty="0" smtClean="0"/>
              <a:t>-Stok kontrolü</a:t>
            </a:r>
          </a:p>
          <a:p>
            <a:pPr marL="0" indent="0">
              <a:buNone/>
            </a:pPr>
            <a:r>
              <a:rPr lang="tr-TR" dirty="0" err="1" smtClean="0"/>
              <a:t>FIFO:First</a:t>
            </a:r>
            <a:r>
              <a:rPr lang="tr-TR" dirty="0" smtClean="0"/>
              <a:t> in </a:t>
            </a:r>
            <a:r>
              <a:rPr lang="tr-TR" dirty="0" err="1" smtClean="0"/>
              <a:t>first</a:t>
            </a:r>
            <a:r>
              <a:rPr lang="tr-TR" dirty="0" smtClean="0"/>
              <a:t> </a:t>
            </a:r>
            <a:r>
              <a:rPr lang="tr-TR" dirty="0" err="1" smtClean="0"/>
              <a:t>out</a:t>
            </a:r>
            <a:endParaRPr lang="tr-TR" dirty="0" smtClean="0"/>
          </a:p>
          <a:p>
            <a:pPr marL="0" indent="0">
              <a:buNone/>
            </a:pPr>
            <a:r>
              <a:rPr lang="tr-TR" dirty="0" smtClean="0"/>
              <a:t>LIFO: </a:t>
            </a:r>
            <a:r>
              <a:rPr lang="tr-TR" dirty="0" err="1" smtClean="0"/>
              <a:t>Last</a:t>
            </a:r>
            <a:r>
              <a:rPr lang="tr-TR" dirty="0" smtClean="0"/>
              <a:t> in </a:t>
            </a:r>
            <a:r>
              <a:rPr lang="tr-TR" dirty="0" err="1" smtClean="0"/>
              <a:t>first</a:t>
            </a:r>
            <a:r>
              <a:rPr lang="tr-TR" dirty="0" smtClean="0"/>
              <a:t> </a:t>
            </a:r>
            <a:r>
              <a:rPr lang="tr-TR" dirty="0" err="1" smtClean="0"/>
              <a:t>out</a:t>
            </a:r>
            <a:endParaRPr lang="tr-TR" dirty="0" smtClean="0"/>
          </a:p>
          <a:p>
            <a:pPr marL="0" indent="0">
              <a:buNone/>
            </a:pPr>
            <a:r>
              <a:rPr lang="tr-TR" dirty="0" smtClean="0"/>
              <a:t>NIFO: </a:t>
            </a:r>
            <a:r>
              <a:rPr lang="tr-TR" dirty="0" err="1" smtClean="0"/>
              <a:t>Next</a:t>
            </a:r>
            <a:r>
              <a:rPr lang="tr-TR" dirty="0" smtClean="0"/>
              <a:t> in </a:t>
            </a:r>
            <a:r>
              <a:rPr lang="tr-TR" dirty="0" err="1" smtClean="0"/>
              <a:t>first</a:t>
            </a:r>
            <a:r>
              <a:rPr lang="tr-TR" dirty="0" smtClean="0"/>
              <a:t> </a:t>
            </a:r>
            <a:r>
              <a:rPr lang="tr-TR" dirty="0" err="1" smtClean="0"/>
              <a:t>out</a:t>
            </a:r>
            <a:endParaRPr lang="tr-TR" dirty="0" smtClean="0"/>
          </a:p>
          <a:p>
            <a:pPr marL="0" indent="0">
              <a:buNone/>
            </a:pPr>
            <a:r>
              <a:rPr lang="tr-TR" dirty="0" smtClean="0"/>
              <a:t>Ortalama maliyet yöntemi</a:t>
            </a:r>
          </a:p>
          <a:p>
            <a:pPr marL="0" indent="0">
              <a:buNone/>
            </a:pPr>
            <a:r>
              <a:rPr lang="tr-TR" dirty="0" smtClean="0"/>
              <a:t>4-Sunum (Üretim)</a:t>
            </a:r>
          </a:p>
          <a:p>
            <a:pPr marL="0" indent="0">
              <a:buNone/>
            </a:pPr>
            <a:r>
              <a:rPr lang="tr-TR" dirty="0" smtClean="0"/>
              <a:t>Sunum esnasında kat hizmetleri yöneticileri tarafından yapılan kontroller;</a:t>
            </a:r>
          </a:p>
          <a:p>
            <a:pPr marL="0" indent="0">
              <a:buNone/>
            </a:pPr>
            <a:r>
              <a:rPr lang="tr-TR" dirty="0" smtClean="0"/>
              <a:t>-Satılan odaların sayı ve durum olarak kontrolü,</a:t>
            </a:r>
          </a:p>
          <a:p>
            <a:pPr marL="0" indent="0">
              <a:buNone/>
            </a:pPr>
            <a:r>
              <a:rPr lang="tr-TR" dirty="0" smtClean="0"/>
              <a:t>-Misafire satılan oda sayısı ile kullanılan oda takım sayısının kontrolü,</a:t>
            </a:r>
          </a:p>
          <a:p>
            <a:pPr marL="0" indent="0">
              <a:buNone/>
            </a:pPr>
            <a:r>
              <a:rPr lang="tr-TR" dirty="0" smtClean="0"/>
              <a:t>-Misafire satılan oda sayısı ile kullanılan temizlik maddeleri miktarı kontrolü,</a:t>
            </a:r>
          </a:p>
          <a:p>
            <a:pPr marL="0" indent="0">
              <a:buNone/>
            </a:pPr>
            <a:r>
              <a:rPr lang="tr-TR" dirty="0" smtClean="0"/>
              <a:t>-Misafirin talep ettiği ekstra malzemelerin (battaniye , ilave yatak, ilave yastık vb.) sayısının kontrolü,</a:t>
            </a:r>
          </a:p>
          <a:p>
            <a:pPr marL="0" indent="0">
              <a:buNone/>
            </a:pPr>
            <a:r>
              <a:rPr lang="tr-TR" dirty="0" smtClean="0"/>
              <a:t>-Aynı gün giriş çıkış yapan odaların ikinci kez satışının önlenmesi amacıyla kontrollerin yapılması ve gerekli hallerde konunun muhasebeye iletilmesi,</a:t>
            </a:r>
          </a:p>
          <a:p>
            <a:pPr marL="0" indent="0">
              <a:buNone/>
            </a:pPr>
            <a:r>
              <a:rPr lang="tr-TR" dirty="0" smtClean="0"/>
              <a:t>-Müşterili odaların temizliği sırasında misafir eşyalarının korunması,</a:t>
            </a:r>
          </a:p>
          <a:p>
            <a:pPr marL="0" indent="0">
              <a:buNone/>
            </a:pPr>
            <a:r>
              <a:rPr lang="tr-TR" dirty="0" smtClean="0"/>
              <a:t>-Misafir çamaşırlarının yıkanıp eksiksiz olarak odaya teslim edilmesi ve çamaşırhane ücretinin </a:t>
            </a:r>
            <a:r>
              <a:rPr lang="tr-TR" dirty="0" err="1" smtClean="0"/>
              <a:t>önbüroya</a:t>
            </a:r>
            <a:r>
              <a:rPr lang="tr-TR" dirty="0" smtClean="0"/>
              <a:t> bildirilmesi ile ilgili konular.</a:t>
            </a:r>
          </a:p>
          <a:p>
            <a:pPr marL="0" indent="0">
              <a:buNone/>
            </a:pPr>
            <a:endParaRPr lang="tr-TR" dirty="0" smtClean="0"/>
          </a:p>
          <a:p>
            <a:pPr marL="0" indent="0">
              <a:buNone/>
            </a:pPr>
            <a:endParaRPr lang="tr-TR" dirty="0" smtClean="0"/>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248610694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0962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468351"/>
            <a:ext cx="10515600" cy="5776332"/>
          </a:xfrm>
        </p:spPr>
        <p:txBody>
          <a:bodyPr>
            <a:normAutofit fontScale="77500" lnSpcReduction="20000"/>
          </a:bodyPr>
          <a:lstStyle/>
          <a:p>
            <a:pPr marL="0" indent="0">
              <a:buNone/>
            </a:pPr>
            <a:r>
              <a:rPr lang="tr-TR" dirty="0" smtClean="0"/>
              <a:t>C-Performans Kontrolü</a:t>
            </a:r>
          </a:p>
          <a:p>
            <a:pPr marL="0" indent="0">
              <a:buNone/>
            </a:pPr>
            <a:r>
              <a:rPr lang="tr-TR" dirty="0" smtClean="0"/>
              <a:t>Personelin verilen işleri ne ölçüde kalite standartlarına uygun şekilde başardığı ya da iş görme yeteneklerinin ne durumda olduğunu saptayan kontrollerdir.</a:t>
            </a:r>
          </a:p>
          <a:p>
            <a:pPr marL="0" indent="0">
              <a:buNone/>
            </a:pPr>
            <a:r>
              <a:rPr lang="tr-TR" dirty="0" smtClean="0"/>
              <a:t>Performans değerlendirme aşamaları;</a:t>
            </a:r>
          </a:p>
          <a:p>
            <a:pPr marL="0" indent="0">
              <a:buNone/>
            </a:pPr>
            <a:r>
              <a:rPr lang="tr-TR" dirty="0" smtClean="0"/>
              <a:t>-Ücret standardını saptamak ve başarılı olanları ödüllendirmek,</a:t>
            </a:r>
          </a:p>
          <a:p>
            <a:pPr marL="0" indent="0">
              <a:buNone/>
            </a:pPr>
            <a:r>
              <a:rPr lang="tr-TR" dirty="0" smtClean="0"/>
              <a:t>-Yükselmeler için kaliteli elemanı seçmek,</a:t>
            </a:r>
          </a:p>
          <a:p>
            <a:pPr marL="0" indent="0">
              <a:buNone/>
            </a:pPr>
            <a:r>
              <a:rPr lang="tr-TR" dirty="0" smtClean="0"/>
              <a:t>-Personelin işine son vermek için başarısız olanları somut olarak saptamak,</a:t>
            </a:r>
          </a:p>
          <a:p>
            <a:pPr marL="0" indent="0">
              <a:buNone/>
            </a:pPr>
            <a:r>
              <a:rPr lang="tr-TR" dirty="0" smtClean="0"/>
              <a:t>-Personelin eğitim gereksinimi saptamak,</a:t>
            </a:r>
          </a:p>
          <a:p>
            <a:pPr marL="0" indent="0">
              <a:buNone/>
            </a:pPr>
            <a:r>
              <a:rPr lang="tr-TR" dirty="0" smtClean="0"/>
              <a:t>-Yönetici ile personel arasında iletişimi artırmak ve işin amacı bakımından belirli bir anlayış düzeyine ulaşmalarını sağlamak,</a:t>
            </a:r>
          </a:p>
          <a:p>
            <a:pPr marL="0" indent="0">
              <a:buNone/>
            </a:pPr>
            <a:r>
              <a:rPr lang="tr-TR" dirty="0" smtClean="0"/>
              <a:t>-Personeli yaptığı işte ne kadar başarılı olduğu konusunda bilgilendirmek.</a:t>
            </a:r>
          </a:p>
          <a:p>
            <a:pPr marL="0" indent="0">
              <a:buNone/>
            </a:pPr>
            <a:r>
              <a:rPr lang="tr-TR" dirty="0" smtClean="0"/>
              <a:t>İş başarısını ölçen ölçütler;</a:t>
            </a:r>
          </a:p>
          <a:p>
            <a:pPr marL="0" indent="0">
              <a:buNone/>
            </a:pPr>
            <a:r>
              <a:rPr lang="tr-TR" dirty="0" smtClean="0"/>
              <a:t>-İş bilgisi</a:t>
            </a:r>
          </a:p>
          <a:p>
            <a:pPr marL="0" indent="0">
              <a:buNone/>
            </a:pPr>
            <a:r>
              <a:rPr lang="tr-TR" dirty="0" smtClean="0"/>
              <a:t>-İş yeteneği</a:t>
            </a:r>
          </a:p>
          <a:p>
            <a:pPr marL="0" indent="0">
              <a:buNone/>
            </a:pPr>
            <a:r>
              <a:rPr lang="tr-TR" dirty="0" smtClean="0"/>
              <a:t>-Personelin özellikleri (güvenilir, pratik, sabırlı ,dikkatli, hızlı vb.)</a:t>
            </a:r>
          </a:p>
          <a:p>
            <a:pPr marL="0" indent="0">
              <a:buNone/>
            </a:pPr>
            <a:r>
              <a:rPr lang="tr-TR" dirty="0" smtClean="0"/>
              <a:t>-</a:t>
            </a:r>
            <a:r>
              <a:rPr lang="tr-TR" smtClean="0"/>
              <a:t>Çalışma koşulları</a:t>
            </a: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300948542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759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42913" y="304800"/>
            <a:ext cx="11430000" cy="5872163"/>
          </a:xfrm>
        </p:spPr>
        <p:txBody>
          <a:bodyPr>
            <a:normAutofit fontScale="77500" lnSpcReduction="20000"/>
          </a:bodyPr>
          <a:lstStyle/>
          <a:p>
            <a:pPr marL="0" indent="0">
              <a:buNone/>
            </a:pPr>
            <a:r>
              <a:rPr lang="tr-TR" dirty="0" smtClean="0"/>
              <a:t>D-Oda maliyet kontrolü</a:t>
            </a:r>
          </a:p>
          <a:p>
            <a:pPr marL="0" indent="0">
              <a:buNone/>
            </a:pPr>
            <a:r>
              <a:rPr lang="tr-TR" dirty="0" smtClean="0"/>
              <a:t>Bölümün operasyon içerisinde kullandığı bu malzemelerin ömürleri bir sezonu geçmez, çok kısa sürede tüketilirler (bu malzemeler diğer demirbaşlardan ayrı tutulurlar),bu malzemeler </a:t>
            </a:r>
            <a:r>
              <a:rPr lang="tr-TR" dirty="0" smtClean="0">
                <a:solidFill>
                  <a:srgbClr val="FF0000"/>
                </a:solidFill>
              </a:rPr>
              <a:t>Küçük İşletme Malzemeleri </a:t>
            </a:r>
            <a:r>
              <a:rPr lang="tr-TR" dirty="0" smtClean="0"/>
              <a:t>(Small </a:t>
            </a:r>
            <a:r>
              <a:rPr lang="tr-TR" dirty="0" err="1" smtClean="0"/>
              <a:t>operating</a:t>
            </a:r>
            <a:r>
              <a:rPr lang="tr-TR" dirty="0" smtClean="0"/>
              <a:t> </a:t>
            </a:r>
            <a:r>
              <a:rPr lang="tr-TR" dirty="0" err="1" smtClean="0"/>
              <a:t>equipments</a:t>
            </a:r>
            <a:r>
              <a:rPr lang="tr-TR" dirty="0" smtClean="0"/>
              <a:t>) olarak adlandırılır.</a:t>
            </a:r>
          </a:p>
          <a:p>
            <a:pPr marL="0" indent="0">
              <a:buNone/>
            </a:pPr>
            <a:r>
              <a:rPr lang="tr-TR" dirty="0" smtClean="0"/>
              <a:t>Bu malzemeler;</a:t>
            </a:r>
          </a:p>
          <a:p>
            <a:pPr marL="0" indent="0">
              <a:buNone/>
            </a:pPr>
            <a:r>
              <a:rPr lang="tr-TR" dirty="0" smtClean="0"/>
              <a:t>1-Oda </a:t>
            </a:r>
            <a:r>
              <a:rPr lang="tr-TR" dirty="0" err="1" smtClean="0"/>
              <a:t>tekstili:Çarşaf</a:t>
            </a:r>
            <a:r>
              <a:rPr lang="tr-TR" dirty="0" smtClean="0"/>
              <a:t>, yatak, pike, yastık kılıfı, battaniye ,  havlu vb.</a:t>
            </a:r>
          </a:p>
          <a:p>
            <a:pPr marL="0" indent="0">
              <a:buNone/>
            </a:pPr>
            <a:r>
              <a:rPr lang="tr-TR" dirty="0" smtClean="0"/>
              <a:t>2-Buklet malzeme: Diş macunu, diş fırçası, ayakkabı çekeceği, kibrit, duş bonesi, şampuan, dikiş seti, sabun, kağıt mendil, tuvalet kağıdı, kalem, sumen, başlıklı kağıt, zarf vb. misafirin tüketimine yönelik malzemeler.</a:t>
            </a:r>
          </a:p>
          <a:p>
            <a:pPr marL="0" indent="0">
              <a:buNone/>
            </a:pPr>
            <a:r>
              <a:rPr lang="tr-TR" dirty="0" smtClean="0"/>
              <a:t>3-Baskılı Evrak ve Kırtasiye: TV </a:t>
            </a:r>
            <a:r>
              <a:rPr lang="tr-TR" dirty="0" err="1" smtClean="0"/>
              <a:t>info</a:t>
            </a:r>
            <a:r>
              <a:rPr lang="tr-TR" dirty="0" smtClean="0"/>
              <a:t> kartı, </a:t>
            </a:r>
            <a:r>
              <a:rPr lang="tr-TR" dirty="0" err="1" smtClean="0"/>
              <a:t>maid</a:t>
            </a:r>
            <a:r>
              <a:rPr lang="tr-TR" dirty="0" smtClean="0"/>
              <a:t> raporu, oda arıza bildirim formu, vb.</a:t>
            </a:r>
          </a:p>
          <a:p>
            <a:pPr marL="0" indent="0">
              <a:buNone/>
            </a:pPr>
            <a:r>
              <a:rPr lang="tr-TR" dirty="0" smtClean="0"/>
              <a:t>4-Cam-porselen: Odalarda kullanılan kül tablaları, bardak, sürahi, vazo vb. malzemeler.</a:t>
            </a:r>
          </a:p>
          <a:p>
            <a:pPr marL="0" indent="0">
              <a:buNone/>
            </a:pPr>
            <a:r>
              <a:rPr lang="tr-TR" dirty="0" smtClean="0"/>
              <a:t>Kat hizmetlerinde kullanılan kimyasallar ve malzemeler aynı zamanda başka departmanlarda da kullanılmaktadır , bu durum kontrolü güç hale getirir. </a:t>
            </a:r>
          </a:p>
          <a:p>
            <a:pPr marL="0" indent="0">
              <a:buNone/>
            </a:pPr>
            <a:r>
              <a:rPr lang="tr-TR" dirty="0" smtClean="0"/>
              <a:t>Kontrol için kullanılacak raporlar;</a:t>
            </a:r>
          </a:p>
          <a:p>
            <a:pPr marL="0" indent="0">
              <a:buNone/>
            </a:pPr>
            <a:r>
              <a:rPr lang="tr-TR" dirty="0" smtClean="0"/>
              <a:t>-Sipariş formları</a:t>
            </a:r>
          </a:p>
          <a:p>
            <a:pPr marL="0" indent="0">
              <a:buNone/>
            </a:pPr>
            <a:r>
              <a:rPr lang="tr-TR" dirty="0" smtClean="0"/>
              <a:t>-Transfer fişleri</a:t>
            </a:r>
          </a:p>
          <a:p>
            <a:pPr marL="0" indent="0">
              <a:buNone/>
            </a:pPr>
            <a:r>
              <a:rPr lang="tr-TR" dirty="0" smtClean="0"/>
              <a:t>-Dönemsel sayım sonuçları</a:t>
            </a:r>
          </a:p>
          <a:p>
            <a:pPr marL="0" indent="0">
              <a:buNone/>
            </a:pPr>
            <a:r>
              <a:rPr lang="tr-TR" dirty="0"/>
              <a:t>-</a:t>
            </a:r>
            <a:r>
              <a:rPr lang="tr-TR" dirty="0" smtClean="0"/>
              <a:t> Tedarikçi firmalardan gelen faturaların bir kopyası</a:t>
            </a: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202172430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1890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85774" y="542925"/>
            <a:ext cx="11158537" cy="5843588"/>
          </a:xfrm>
        </p:spPr>
        <p:txBody>
          <a:bodyPr>
            <a:normAutofit fontScale="92500" lnSpcReduction="20000"/>
          </a:bodyPr>
          <a:lstStyle/>
          <a:p>
            <a:pPr marL="0" indent="0">
              <a:buNone/>
            </a:pPr>
            <a:r>
              <a:rPr lang="tr-TR" u="sng" dirty="0" smtClean="0"/>
              <a:t>KAT HİZMETLERİ DEPARTMANINDA ODA MALİYET UNSURLARI</a:t>
            </a:r>
          </a:p>
          <a:p>
            <a:pPr marL="0" indent="0">
              <a:buNone/>
            </a:pPr>
            <a:r>
              <a:rPr lang="tr-TR" dirty="0" smtClean="0"/>
              <a:t>1-Kimyasal giderleri</a:t>
            </a:r>
          </a:p>
          <a:p>
            <a:pPr marL="0" indent="0">
              <a:buNone/>
            </a:pPr>
            <a:r>
              <a:rPr lang="tr-TR" dirty="0" smtClean="0"/>
              <a:t>2-Tekstil giderleri</a:t>
            </a:r>
          </a:p>
          <a:p>
            <a:pPr marL="0" indent="0">
              <a:buNone/>
            </a:pPr>
            <a:r>
              <a:rPr lang="tr-TR" dirty="0" smtClean="0"/>
              <a:t>3-Buklet malzeme (</a:t>
            </a:r>
            <a:r>
              <a:rPr lang="tr-TR" dirty="0" err="1" smtClean="0"/>
              <a:t>guest</a:t>
            </a:r>
            <a:r>
              <a:rPr lang="tr-TR" dirty="0" smtClean="0"/>
              <a:t> </a:t>
            </a:r>
            <a:r>
              <a:rPr lang="tr-TR" dirty="0" err="1" smtClean="0"/>
              <a:t>supplies</a:t>
            </a:r>
            <a:r>
              <a:rPr lang="tr-TR" dirty="0" smtClean="0"/>
              <a:t>)  giderleri</a:t>
            </a:r>
          </a:p>
          <a:p>
            <a:pPr marL="0" indent="0">
              <a:buNone/>
            </a:pPr>
            <a:r>
              <a:rPr lang="tr-TR" dirty="0" smtClean="0"/>
              <a:t>4-Basılı belge ve kırtasiye giderleri</a:t>
            </a:r>
          </a:p>
          <a:p>
            <a:pPr marL="0" indent="0">
              <a:buNone/>
            </a:pPr>
            <a:r>
              <a:rPr lang="tr-TR" dirty="0" smtClean="0"/>
              <a:t>5-Cam-porselen malzeme giderleri</a:t>
            </a:r>
          </a:p>
          <a:p>
            <a:pPr marL="0" indent="0">
              <a:buNone/>
            </a:pPr>
            <a:r>
              <a:rPr lang="tr-TR" dirty="0" smtClean="0"/>
              <a:t>6-Personel giderleri</a:t>
            </a:r>
          </a:p>
          <a:p>
            <a:pPr marL="0" indent="0">
              <a:buNone/>
            </a:pPr>
            <a:r>
              <a:rPr lang="tr-TR" dirty="0" smtClean="0"/>
              <a:t>*Maaşlar</a:t>
            </a:r>
          </a:p>
          <a:p>
            <a:pPr marL="0" indent="0">
              <a:buNone/>
            </a:pPr>
            <a:r>
              <a:rPr lang="tr-TR" dirty="0" smtClean="0"/>
              <a:t>*Fazla mesailer</a:t>
            </a:r>
          </a:p>
          <a:p>
            <a:pPr marL="0" indent="0">
              <a:buNone/>
            </a:pPr>
            <a:r>
              <a:rPr lang="tr-TR" dirty="0" smtClean="0"/>
              <a:t>*Tazminatlar</a:t>
            </a:r>
          </a:p>
          <a:p>
            <a:pPr marL="0" indent="0">
              <a:buNone/>
            </a:pPr>
            <a:r>
              <a:rPr lang="tr-TR" dirty="0" smtClean="0"/>
              <a:t>*Yemek giderleri</a:t>
            </a:r>
          </a:p>
          <a:p>
            <a:pPr marL="0" indent="0">
              <a:buNone/>
            </a:pPr>
            <a:r>
              <a:rPr lang="tr-TR" dirty="0" smtClean="0"/>
              <a:t>*Servis-ulaşım giderleri</a:t>
            </a:r>
          </a:p>
          <a:p>
            <a:pPr marL="0" indent="0">
              <a:buNone/>
            </a:pPr>
            <a:r>
              <a:rPr lang="tr-TR" dirty="0" smtClean="0"/>
              <a:t>*Lojman giderleri</a:t>
            </a:r>
          </a:p>
          <a:p>
            <a:pPr marL="0" indent="0">
              <a:buNone/>
            </a:pPr>
            <a:r>
              <a:rPr lang="tr-TR" dirty="0" smtClean="0"/>
              <a:t>*Üniforma giderleri</a:t>
            </a: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255506876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5984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457200"/>
            <a:ext cx="10515600" cy="5719763"/>
          </a:xfrm>
        </p:spPr>
        <p:txBody>
          <a:bodyPr/>
          <a:lstStyle/>
          <a:p>
            <a:pPr marL="0" indent="0">
              <a:buNone/>
            </a:pPr>
            <a:r>
              <a:rPr lang="tr-TR" dirty="0"/>
              <a:t>7-Dekorasyon giderleri</a:t>
            </a:r>
          </a:p>
          <a:p>
            <a:pPr marL="0" indent="0">
              <a:buNone/>
            </a:pPr>
            <a:r>
              <a:rPr lang="tr-TR" dirty="0"/>
              <a:t>8-Bakım giderleri</a:t>
            </a:r>
          </a:p>
          <a:p>
            <a:pPr marL="0" indent="0">
              <a:buNone/>
            </a:pPr>
            <a:r>
              <a:rPr lang="tr-TR" dirty="0"/>
              <a:t>-Temizlik malzemeleri : Kova, faraş, süpürge, çöp kovası vb.</a:t>
            </a:r>
          </a:p>
          <a:p>
            <a:pPr marL="0" indent="0">
              <a:buNone/>
            </a:pPr>
            <a:r>
              <a:rPr lang="tr-TR" dirty="0"/>
              <a:t>-Temizlik ekipmanları: Presli kova, elektrikli süpürge, </a:t>
            </a:r>
            <a:r>
              <a:rPr lang="tr-TR" dirty="0" err="1"/>
              <a:t>mop</a:t>
            </a:r>
            <a:r>
              <a:rPr lang="tr-TR" dirty="0"/>
              <a:t> vb.</a:t>
            </a:r>
          </a:p>
          <a:p>
            <a:pPr marL="0" indent="0">
              <a:buNone/>
            </a:pPr>
            <a:r>
              <a:rPr lang="tr-TR" dirty="0"/>
              <a:t>-Bakım setleri: Halı, kumaş ve metal gibi malzemelerin </a:t>
            </a:r>
            <a:r>
              <a:rPr lang="tr-TR" dirty="0" smtClean="0"/>
              <a:t>bakımı </a:t>
            </a:r>
            <a:r>
              <a:rPr lang="tr-TR" dirty="0"/>
              <a:t>için gerekli ekstra temizlik ve bakım setleri.</a:t>
            </a:r>
          </a:p>
          <a:p>
            <a:pPr marL="0" indent="0">
              <a:buNone/>
            </a:pPr>
            <a:r>
              <a:rPr lang="tr-TR" dirty="0"/>
              <a:t>-Haşere mücadele giderleri.</a:t>
            </a:r>
          </a:p>
          <a:p>
            <a:pPr marL="0" indent="0">
              <a:buNone/>
            </a:pPr>
            <a:endParaRPr lang="tr-TR" dirty="0"/>
          </a:p>
        </p:txBody>
      </p:sp>
      <p:pic>
        <p:nvPicPr>
          <p:cNvPr id="4"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123024232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229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71474"/>
            <a:ext cx="11315700" cy="6086475"/>
          </a:xfrm>
        </p:spPr>
        <p:txBody>
          <a:bodyPr>
            <a:normAutofit fontScale="85000" lnSpcReduction="20000"/>
          </a:bodyPr>
          <a:lstStyle/>
          <a:p>
            <a:pPr marL="0" indent="0">
              <a:buNone/>
            </a:pPr>
            <a:r>
              <a:rPr lang="tr-TR" dirty="0" smtClean="0"/>
              <a:t>STOK KONTROLÜ</a:t>
            </a:r>
          </a:p>
          <a:p>
            <a:pPr marL="0" indent="0">
              <a:buNone/>
            </a:pPr>
            <a:r>
              <a:rPr lang="tr-TR" dirty="0" smtClean="0"/>
              <a:t>1-Dönem başı stok mevcudu</a:t>
            </a:r>
          </a:p>
          <a:p>
            <a:pPr marL="0" indent="0">
              <a:buNone/>
            </a:pPr>
            <a:r>
              <a:rPr lang="tr-TR" dirty="0" smtClean="0"/>
              <a:t>Bir önceki dönem sonu onaylı sayım sonucu ve depo mevcudu ile aynı olmalıdır.</a:t>
            </a:r>
          </a:p>
          <a:p>
            <a:pPr marL="0" indent="0">
              <a:buNone/>
            </a:pPr>
            <a:r>
              <a:rPr lang="tr-TR" dirty="0" smtClean="0"/>
              <a:t>2-Dönem içi satın almalar</a:t>
            </a:r>
          </a:p>
          <a:p>
            <a:pPr marL="0" indent="0">
              <a:buNone/>
            </a:pPr>
            <a:r>
              <a:rPr lang="tr-TR" dirty="0" smtClean="0"/>
              <a:t>Onaylı sipariş fişleri ile tedarikçiden gelen faturalarla aynı olmalıdır.</a:t>
            </a:r>
          </a:p>
          <a:p>
            <a:pPr marL="0" indent="0">
              <a:buNone/>
            </a:pPr>
            <a:r>
              <a:rPr lang="tr-TR" dirty="0" smtClean="0"/>
              <a:t>3-Dönem sonu sayım</a:t>
            </a:r>
          </a:p>
          <a:p>
            <a:pPr marL="0" indent="0">
              <a:buNone/>
            </a:pPr>
            <a:r>
              <a:rPr lang="tr-TR" dirty="0" smtClean="0"/>
              <a:t>Dönem sonunda yapılacak sayım miktarları bu kolona girilir. Mevcut stok miktarı doğru olarak sayılmalı ve girilmelidir.</a:t>
            </a:r>
          </a:p>
          <a:p>
            <a:pPr marL="0" indent="0">
              <a:buNone/>
            </a:pPr>
            <a:r>
              <a:rPr lang="tr-TR" dirty="0" smtClean="0"/>
              <a:t>4-Tüketim</a:t>
            </a:r>
          </a:p>
          <a:p>
            <a:pPr marL="0" indent="0">
              <a:buNone/>
            </a:pPr>
            <a:r>
              <a:rPr lang="tr-TR" dirty="0" smtClean="0"/>
              <a:t>Tüketim=(Dönem başı stok+ Dönem içi satın almalar)-Dönem sonu sayım</a:t>
            </a:r>
          </a:p>
          <a:p>
            <a:pPr marL="0" indent="0">
              <a:buNone/>
            </a:pPr>
            <a:r>
              <a:rPr lang="tr-TR" dirty="0" smtClean="0"/>
              <a:t>5-Transferler</a:t>
            </a:r>
          </a:p>
          <a:p>
            <a:pPr marL="0" indent="0">
              <a:buNone/>
            </a:pPr>
            <a:r>
              <a:rPr lang="tr-TR" dirty="0" smtClean="0"/>
              <a:t>Diğer departmanlardan kat hizmetleri bölümüne gelen malzemelere (+) ,diğer departmanlara gidenlere ise (-) olarak kayıt edilir.</a:t>
            </a:r>
          </a:p>
          <a:p>
            <a:pPr marL="0" indent="0">
              <a:buNone/>
            </a:pPr>
            <a:r>
              <a:rPr lang="tr-TR" dirty="0" smtClean="0"/>
              <a:t>6-Net tüketim</a:t>
            </a:r>
          </a:p>
          <a:p>
            <a:pPr marL="0" indent="0">
              <a:buNone/>
            </a:pPr>
            <a:r>
              <a:rPr lang="tr-TR" dirty="0" smtClean="0"/>
              <a:t>Tüketim miktarından başka departmanlara transfer edilen malzemeler düşüldükten sonra  oluşan tüketim miktarıdır.</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341789105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0113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485775"/>
            <a:ext cx="10515600" cy="5691188"/>
          </a:xfrm>
        </p:spPr>
        <p:txBody>
          <a:bodyPr>
            <a:normAutofit fontScale="92500" lnSpcReduction="10000"/>
          </a:bodyPr>
          <a:lstStyle/>
          <a:p>
            <a:pPr marL="0" indent="0">
              <a:buNone/>
            </a:pPr>
            <a:r>
              <a:rPr lang="tr-TR" dirty="0"/>
              <a:t>7-Birim </a:t>
            </a:r>
            <a:r>
              <a:rPr lang="tr-TR" dirty="0" smtClean="0"/>
              <a:t>fiyat</a:t>
            </a:r>
          </a:p>
          <a:p>
            <a:pPr marL="0" indent="0">
              <a:buNone/>
            </a:pPr>
            <a:r>
              <a:rPr lang="tr-TR" dirty="0" smtClean="0"/>
              <a:t>İlgili stok kaleminin dönem içerisinde baz alınacak birim fiyatları, normal koşullarda tedarikçiden gelen faturadaki fiyatla aynı olmalıdır. Dönem içerisinde fiyat değişikliği durumunda genel yönetimce belirlenecek maliyet yöntemi ile birim fiyatlar oluşturulur. Örneğin aritmetik ortalama, aylık ortalama, son giriş net fiyatı (NIFO),FIFO, LIFO yöntemleri vb.</a:t>
            </a:r>
            <a:endParaRPr lang="tr-TR" dirty="0"/>
          </a:p>
          <a:p>
            <a:pPr marL="0" indent="0">
              <a:buNone/>
            </a:pPr>
            <a:r>
              <a:rPr lang="tr-TR" dirty="0"/>
              <a:t>-Tüketim </a:t>
            </a:r>
            <a:r>
              <a:rPr lang="tr-TR" dirty="0" smtClean="0"/>
              <a:t>tutarı: Net tüketim ile birim fiyatın çarpımından oluşan toplam maliyet (Muhasebe kayıtları ile aynı olmalıdır)</a:t>
            </a:r>
            <a:endParaRPr lang="tr-TR" dirty="0"/>
          </a:p>
          <a:p>
            <a:pPr marL="0" indent="0">
              <a:buNone/>
            </a:pPr>
            <a:r>
              <a:rPr lang="tr-TR" dirty="0" smtClean="0"/>
              <a:t>8-Oda </a:t>
            </a:r>
            <a:r>
              <a:rPr lang="tr-TR" dirty="0"/>
              <a:t>istatistikleri</a:t>
            </a:r>
          </a:p>
          <a:p>
            <a:pPr marL="0" indent="0">
              <a:buNone/>
            </a:pPr>
            <a:r>
              <a:rPr lang="tr-TR" dirty="0"/>
              <a:t>Satılabilir oda ve yatak sayıları</a:t>
            </a:r>
          </a:p>
          <a:p>
            <a:pPr marL="0" indent="0">
              <a:buNone/>
            </a:pPr>
            <a:r>
              <a:rPr lang="tr-TR" dirty="0"/>
              <a:t>Satılan oda ve yatak sayıları</a:t>
            </a:r>
          </a:p>
          <a:p>
            <a:pPr marL="0" indent="0">
              <a:buNone/>
            </a:pPr>
            <a:r>
              <a:rPr lang="tr-TR" dirty="0" err="1"/>
              <a:t>Complimentary</a:t>
            </a:r>
            <a:r>
              <a:rPr lang="tr-TR" dirty="0"/>
              <a:t> ve </a:t>
            </a:r>
            <a:r>
              <a:rPr lang="tr-TR" dirty="0" err="1"/>
              <a:t>house</a:t>
            </a:r>
            <a:r>
              <a:rPr lang="tr-TR" dirty="0"/>
              <a:t> </a:t>
            </a:r>
            <a:r>
              <a:rPr lang="tr-TR" dirty="0" err="1"/>
              <a:t>use</a:t>
            </a:r>
            <a:r>
              <a:rPr lang="tr-TR" dirty="0"/>
              <a:t> sayıları</a:t>
            </a:r>
          </a:p>
          <a:p>
            <a:pPr marL="0" indent="0">
              <a:buNone/>
            </a:pPr>
            <a:r>
              <a:rPr lang="tr-TR" dirty="0" err="1"/>
              <a:t>Room</a:t>
            </a:r>
            <a:r>
              <a:rPr lang="tr-TR" dirty="0"/>
              <a:t> </a:t>
            </a:r>
            <a:r>
              <a:rPr lang="tr-TR" dirty="0" err="1"/>
              <a:t>change</a:t>
            </a:r>
            <a:r>
              <a:rPr lang="tr-TR" dirty="0"/>
              <a:t> odalar</a:t>
            </a:r>
          </a:p>
          <a:p>
            <a:pPr marL="0" indent="0">
              <a:buNone/>
            </a:pPr>
            <a:r>
              <a:rPr lang="tr-TR" dirty="0"/>
              <a:t>Döviz kurları</a:t>
            </a:r>
          </a:p>
          <a:p>
            <a:pPr marL="0" indent="0">
              <a:buNone/>
            </a:pPr>
            <a:endParaRPr lang="tr-TR" dirty="0"/>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358745013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2547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542925"/>
            <a:ext cx="10515600" cy="5634038"/>
          </a:xfrm>
        </p:spPr>
        <p:txBody>
          <a:bodyPr>
            <a:normAutofit fontScale="70000" lnSpcReduction="20000"/>
          </a:bodyPr>
          <a:lstStyle/>
          <a:p>
            <a:pPr marL="0" indent="0">
              <a:buNone/>
            </a:pPr>
            <a:r>
              <a:rPr lang="tr-TR" dirty="0"/>
              <a:t>9-Oda başı ve kişi başı maliyetleri</a:t>
            </a:r>
          </a:p>
          <a:p>
            <a:pPr marL="0" indent="0">
              <a:buNone/>
            </a:pPr>
            <a:r>
              <a:rPr lang="tr-TR" dirty="0"/>
              <a:t>-Kişi başı tüketim miktarı</a:t>
            </a:r>
          </a:p>
          <a:p>
            <a:pPr marL="0" indent="0">
              <a:buNone/>
            </a:pPr>
            <a:r>
              <a:rPr lang="tr-TR" dirty="0"/>
              <a:t>Kişi başı tüketim miktarı=Net tüketim miktarı/(Ücretli satılan yatak sayısı+ House </a:t>
            </a:r>
            <a:r>
              <a:rPr lang="tr-TR" dirty="0" err="1"/>
              <a:t>use</a:t>
            </a:r>
            <a:r>
              <a:rPr lang="tr-TR" dirty="0"/>
              <a:t> yatak sayısı+ </a:t>
            </a:r>
            <a:r>
              <a:rPr lang="tr-TR" dirty="0" err="1"/>
              <a:t>Complimentary</a:t>
            </a:r>
            <a:r>
              <a:rPr lang="tr-TR" dirty="0"/>
              <a:t> yatak sayısı+ </a:t>
            </a:r>
            <a:r>
              <a:rPr lang="tr-TR" dirty="0" err="1"/>
              <a:t>room</a:t>
            </a:r>
            <a:r>
              <a:rPr lang="tr-TR" dirty="0"/>
              <a:t> </a:t>
            </a:r>
            <a:r>
              <a:rPr lang="tr-TR" dirty="0" err="1"/>
              <a:t>change</a:t>
            </a:r>
            <a:r>
              <a:rPr lang="tr-TR" dirty="0"/>
              <a:t> odalardaki yatak sayısı)</a:t>
            </a:r>
          </a:p>
          <a:p>
            <a:pPr marL="0" indent="0">
              <a:buNone/>
            </a:pPr>
            <a:r>
              <a:rPr lang="tr-TR" dirty="0"/>
              <a:t>-Kişi başı tüketim tutarı</a:t>
            </a:r>
          </a:p>
          <a:p>
            <a:pPr marL="0" indent="0">
              <a:buNone/>
            </a:pPr>
            <a:r>
              <a:rPr lang="tr-TR" dirty="0"/>
              <a:t>Birim fiyat ile  (döviz cinsinden de olabilir) kişi başı tüketim miktarının çarpımından  oluşur. Tesiste konaklayan her kişi için  yapılan maliyeti ifade eder.</a:t>
            </a:r>
          </a:p>
          <a:p>
            <a:pPr marL="0" indent="0">
              <a:buNone/>
            </a:pPr>
            <a:r>
              <a:rPr lang="tr-TR" dirty="0"/>
              <a:t>-Ücretli kişi başı tüketim </a:t>
            </a:r>
            <a:r>
              <a:rPr lang="tr-TR" dirty="0" smtClean="0"/>
              <a:t>miktarı=Net tüketim/Ücretli satılan yatak sayısı</a:t>
            </a:r>
          </a:p>
          <a:p>
            <a:pPr marL="0" indent="0">
              <a:buNone/>
            </a:pPr>
            <a:r>
              <a:rPr lang="tr-TR" dirty="0" smtClean="0"/>
              <a:t>-Ücretli kişi başı </a:t>
            </a:r>
            <a:r>
              <a:rPr lang="tr-TR" dirty="0"/>
              <a:t>tüketim tutarı=Birim fiyat ile  (döviz cinsinden de olabilir) </a:t>
            </a:r>
            <a:r>
              <a:rPr lang="tr-TR" dirty="0" smtClean="0"/>
              <a:t>,ücretli kişi başı tüketim miktarının çarpımından oluşur. Tesiste ücretli konaklamalar için yapılan maliyeti ifade eder.</a:t>
            </a:r>
          </a:p>
          <a:p>
            <a:pPr marL="0" indent="0">
              <a:buNone/>
            </a:pPr>
            <a:r>
              <a:rPr lang="tr-TR" dirty="0"/>
              <a:t>	</a:t>
            </a:r>
            <a:r>
              <a:rPr lang="tr-TR" dirty="0" smtClean="0"/>
              <a:t>Genelde maliyet (</a:t>
            </a:r>
            <a:r>
              <a:rPr lang="tr-TR" dirty="0" err="1" smtClean="0"/>
              <a:t>cost</a:t>
            </a:r>
            <a:r>
              <a:rPr lang="tr-TR" dirty="0" smtClean="0"/>
              <a:t>) hesapları yapılırken temel amaç misafirler için yapılan harcamaları belirlemektir. Misafir başına harcama bilinirse üstüne kar marjı eklenip gerçek satış fiyatları belirlenebilir.</a:t>
            </a:r>
          </a:p>
          <a:p>
            <a:pPr marL="0" indent="0">
              <a:buNone/>
            </a:pPr>
            <a:r>
              <a:rPr lang="tr-TR" dirty="0"/>
              <a:t>	</a:t>
            </a:r>
            <a:r>
              <a:rPr lang="tr-TR" dirty="0" smtClean="0"/>
              <a:t>Muhasebe açısından </a:t>
            </a:r>
            <a:r>
              <a:rPr lang="tr-TR" dirty="0" err="1" smtClean="0"/>
              <a:t>house</a:t>
            </a:r>
            <a:r>
              <a:rPr lang="tr-TR" dirty="0" smtClean="0"/>
              <a:t> </a:t>
            </a:r>
            <a:r>
              <a:rPr lang="tr-TR" dirty="0" err="1" smtClean="0"/>
              <a:t>use</a:t>
            </a:r>
            <a:r>
              <a:rPr lang="tr-TR" dirty="0" smtClean="0"/>
              <a:t> ve </a:t>
            </a:r>
            <a:r>
              <a:rPr lang="tr-TR" dirty="0" err="1" smtClean="0"/>
              <a:t>complimentary</a:t>
            </a:r>
            <a:r>
              <a:rPr lang="tr-TR" dirty="0" smtClean="0"/>
              <a:t> odalar için yapılan maliyetler, satılan malın hizmet maliyetine değil bir şekilde ağırlama ikram giderlerine dahil edilmelidir.</a:t>
            </a:r>
          </a:p>
          <a:p>
            <a:pPr marL="0" indent="0">
              <a:buNone/>
            </a:pPr>
            <a:r>
              <a:rPr lang="tr-TR" dirty="0"/>
              <a:t>	</a:t>
            </a:r>
            <a:r>
              <a:rPr lang="tr-TR" dirty="0" smtClean="0"/>
              <a:t>Aslında çoğu otel işletmelerinde günümüzde </a:t>
            </a:r>
            <a:r>
              <a:rPr lang="tr-TR" dirty="0" err="1" smtClean="0"/>
              <a:t>house</a:t>
            </a:r>
            <a:r>
              <a:rPr lang="tr-TR" dirty="0" smtClean="0"/>
              <a:t> </a:t>
            </a:r>
            <a:r>
              <a:rPr lang="tr-TR" dirty="0" err="1" smtClean="0"/>
              <a:t>use</a:t>
            </a:r>
            <a:r>
              <a:rPr lang="tr-TR" dirty="0" smtClean="0"/>
              <a:t> oda anlayışı kullanılmamaktadır. Yerine  yatağa dönüştürülebilen </a:t>
            </a:r>
            <a:r>
              <a:rPr lang="tr-TR" dirty="0" err="1" smtClean="0"/>
              <a:t>kanapeleri</a:t>
            </a:r>
            <a:r>
              <a:rPr lang="tr-TR" dirty="0" smtClean="0"/>
              <a:t> de olan (</a:t>
            </a:r>
            <a:r>
              <a:rPr lang="tr-TR" dirty="0" err="1" smtClean="0"/>
              <a:t>studio</a:t>
            </a:r>
            <a:r>
              <a:rPr lang="tr-TR" dirty="0" smtClean="0"/>
              <a:t>) ofis anlayışı değerlendirilmektedir.</a:t>
            </a:r>
          </a:p>
          <a:p>
            <a:pPr marL="0" indent="0">
              <a:buNone/>
            </a:pPr>
            <a:endParaRPr lang="tr-TR" dirty="0"/>
          </a:p>
          <a:p>
            <a:pPr marL="0" indent="0">
              <a:buNone/>
            </a:pPr>
            <a:endParaRPr lang="tr-TR" dirty="0"/>
          </a:p>
        </p:txBody>
      </p:sp>
      <p:pic>
        <p:nvPicPr>
          <p:cNvPr id="4"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378479930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6540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471488"/>
            <a:ext cx="10515600" cy="5815012"/>
          </a:xfrm>
        </p:spPr>
        <p:txBody>
          <a:bodyPr/>
          <a:lstStyle/>
          <a:p>
            <a:pPr marL="0" indent="0">
              <a:buNone/>
            </a:pPr>
            <a:endParaRPr lang="tr-TR" dirty="0" smtClean="0"/>
          </a:p>
          <a:p>
            <a:pPr marL="0" indent="0">
              <a:buNone/>
            </a:pPr>
            <a:endParaRPr lang="tr-TR" dirty="0"/>
          </a:p>
          <a:p>
            <a:pPr marL="0" indent="0">
              <a:buNone/>
            </a:pPr>
            <a:endParaRPr lang="tr-TR" dirty="0" smtClean="0"/>
          </a:p>
          <a:p>
            <a:pPr marL="0" indent="0">
              <a:buNone/>
            </a:pPr>
            <a:endParaRPr lang="tr-TR" dirty="0"/>
          </a:p>
          <a:p>
            <a:pPr marL="0" indent="0">
              <a:buNone/>
            </a:pPr>
            <a:endParaRPr lang="tr-TR" dirty="0" smtClean="0"/>
          </a:p>
          <a:p>
            <a:pPr marL="0" indent="0">
              <a:buNone/>
            </a:pPr>
            <a:endParaRPr lang="tr-TR" dirty="0"/>
          </a:p>
          <a:p>
            <a:pPr marL="0" indent="0">
              <a:buNone/>
            </a:pPr>
            <a:r>
              <a:rPr lang="tr-TR" dirty="0" smtClean="0"/>
              <a:t>Kaynaklar</a:t>
            </a:r>
          </a:p>
          <a:p>
            <a:pPr marL="0" indent="0">
              <a:buNone/>
            </a:pPr>
            <a:r>
              <a:rPr lang="tr-TR" dirty="0" smtClean="0"/>
              <a:t>1-kat hizmetleri yönetimi, </a:t>
            </a:r>
            <a:r>
              <a:rPr lang="tr-TR" smtClean="0"/>
              <a:t>Prof.Dr.Meryem</a:t>
            </a:r>
            <a:r>
              <a:rPr lang="tr-TR" dirty="0" smtClean="0"/>
              <a:t> </a:t>
            </a:r>
            <a:r>
              <a:rPr lang="tr-TR" dirty="0" err="1" smtClean="0"/>
              <a:t>Akoğlan</a:t>
            </a:r>
            <a:r>
              <a:rPr lang="tr-TR" dirty="0" smtClean="0"/>
              <a:t> Kozak</a:t>
            </a:r>
            <a:endParaRPr lang="tr-TR" dirty="0"/>
          </a:p>
        </p:txBody>
      </p:sp>
    </p:spTree>
    <p:extLst>
      <p:ext uri="{BB962C8B-B14F-4D97-AF65-F5344CB8AC3E}">
        <p14:creationId xmlns:p14="http://schemas.microsoft.com/office/powerpoint/2010/main" val="2608600155"/>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368</TotalTime>
  <Words>1247</Words>
  <Application>Microsoft Office PowerPoint</Application>
  <PresentationFormat>Özel</PresentationFormat>
  <Paragraphs>155</Paragraphs>
  <Slides>12</Slides>
  <Notes>0</Notes>
  <HiddenSlides>0</HiddenSlides>
  <MMClips>11</MMClips>
  <ScaleCrop>false</ScaleCrop>
  <HeadingPairs>
    <vt:vector size="4" baseType="variant">
      <vt:variant>
        <vt:lpstr>Tema</vt:lpstr>
      </vt:variant>
      <vt:variant>
        <vt:i4>1</vt:i4>
      </vt:variant>
      <vt:variant>
        <vt:lpstr>Slayt Başlıkları</vt:lpstr>
      </vt:variant>
      <vt:variant>
        <vt:i4>12</vt:i4>
      </vt:variant>
    </vt:vector>
  </HeadingPairs>
  <TitlesOfParts>
    <vt:vector size="13" baseType="lpstr">
      <vt:lpstr>Office Teması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seyitAliçelik</dc:creator>
  <cp:lastModifiedBy>ASUS</cp:lastModifiedBy>
  <cp:revision>43</cp:revision>
  <dcterms:created xsi:type="dcterms:W3CDTF">2020-10-27T09:59:08Z</dcterms:created>
  <dcterms:modified xsi:type="dcterms:W3CDTF">2020-11-02T15:10:02Z</dcterms:modified>
</cp:coreProperties>
</file>