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07.11.2020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67544" y="476672"/>
            <a:ext cx="8208912" cy="5904656"/>
          </a:xfrm>
        </p:spPr>
        <p:txBody>
          <a:bodyPr>
            <a:normAutofit fontScale="55000" lnSpcReduction="20000"/>
          </a:bodyPr>
          <a:lstStyle/>
          <a:p>
            <a:r>
              <a:rPr lang="tr-TR" u="sng" dirty="0" smtClean="0">
                <a:solidFill>
                  <a:srgbClr val="C00000"/>
                </a:solidFill>
              </a:rPr>
              <a:t>KAT HİZMETLERİ DEPARTMANINDA BÜTÇELEME</a:t>
            </a:r>
          </a:p>
          <a:p>
            <a:pPr algn="l"/>
            <a:r>
              <a:rPr lang="tr-TR" u="sng" dirty="0" smtClean="0">
                <a:solidFill>
                  <a:srgbClr val="C00000"/>
                </a:solidFill>
              </a:rPr>
              <a:t>Bütçe:</a:t>
            </a:r>
            <a:r>
              <a:rPr lang="tr-TR" dirty="0" smtClean="0">
                <a:solidFill>
                  <a:schemeClr val="tx1"/>
                </a:solidFill>
              </a:rPr>
              <a:t> Belirli bir dönem için işletme performansını ve finansal hedeflerini oluşturan finansal bir plandır.</a:t>
            </a:r>
          </a:p>
          <a:p>
            <a:pPr algn="l"/>
            <a:r>
              <a:rPr lang="tr-TR" dirty="0" smtClean="0">
                <a:solidFill>
                  <a:schemeClr val="tx1"/>
                </a:solidFill>
              </a:rPr>
              <a:t>Yönetimin amaç ve hedeflerini finansal terimlerle ifade edildiği planlardır.</a:t>
            </a:r>
          </a:p>
          <a:p>
            <a:pPr algn="l"/>
            <a:r>
              <a:rPr lang="tr-TR" dirty="0" smtClean="0">
                <a:solidFill>
                  <a:schemeClr val="tx1"/>
                </a:solidFill>
              </a:rPr>
              <a:t>Bütçeler farklı grup başlıkları altında incelenebilir;</a:t>
            </a:r>
          </a:p>
          <a:p>
            <a:pPr algn="l"/>
            <a:r>
              <a:rPr lang="tr-TR" dirty="0" smtClean="0">
                <a:solidFill>
                  <a:schemeClr val="tx1"/>
                </a:solidFill>
              </a:rPr>
              <a:t>*Sürekli</a:t>
            </a:r>
          </a:p>
          <a:p>
            <a:pPr algn="l"/>
            <a:r>
              <a:rPr lang="tr-TR" dirty="0" smtClean="0">
                <a:solidFill>
                  <a:schemeClr val="tx1"/>
                </a:solidFill>
              </a:rPr>
              <a:t>*Sabit</a:t>
            </a:r>
          </a:p>
          <a:p>
            <a:pPr algn="l"/>
            <a:r>
              <a:rPr lang="tr-TR" dirty="0" smtClean="0">
                <a:solidFill>
                  <a:schemeClr val="tx1"/>
                </a:solidFill>
              </a:rPr>
              <a:t>*Esnek</a:t>
            </a:r>
          </a:p>
          <a:p>
            <a:pPr algn="l"/>
            <a:r>
              <a:rPr lang="tr-TR" dirty="0" smtClean="0">
                <a:solidFill>
                  <a:schemeClr val="tx1"/>
                </a:solidFill>
              </a:rPr>
              <a:t>*Departman</a:t>
            </a:r>
          </a:p>
          <a:p>
            <a:pPr algn="l"/>
            <a:r>
              <a:rPr lang="tr-TR" dirty="0" smtClean="0">
                <a:solidFill>
                  <a:schemeClr val="tx1"/>
                </a:solidFill>
              </a:rPr>
              <a:t>*Genel</a:t>
            </a:r>
          </a:p>
          <a:p>
            <a:pPr algn="l"/>
            <a:r>
              <a:rPr lang="tr-TR" dirty="0" smtClean="0">
                <a:solidFill>
                  <a:schemeClr val="tx1"/>
                </a:solidFill>
              </a:rPr>
              <a:t>*İşgücü bütçeleri vb.</a:t>
            </a:r>
          </a:p>
          <a:p>
            <a:pPr algn="l"/>
            <a:r>
              <a:rPr lang="tr-TR" dirty="0" smtClean="0">
                <a:solidFill>
                  <a:schemeClr val="tx1"/>
                </a:solidFill>
              </a:rPr>
              <a:t>Burada kat hizmetleri departman bütçesini değerlendireceğiz.</a:t>
            </a:r>
          </a:p>
          <a:p>
            <a:pPr algn="l"/>
            <a:r>
              <a:rPr lang="tr-TR" dirty="0" smtClean="0">
                <a:solidFill>
                  <a:srgbClr val="C00000"/>
                </a:solidFill>
              </a:rPr>
              <a:t>Departman bütçesi: </a:t>
            </a:r>
            <a:r>
              <a:rPr lang="tr-TR" dirty="0" smtClean="0">
                <a:solidFill>
                  <a:schemeClr val="tx1"/>
                </a:solidFill>
              </a:rPr>
              <a:t>Konaklama işletmesi içerisinde yer alan departmanlardan birinin finansal durumunun ya da gelir-gider durumunun gösterildiği faaliyet planları olarak tanımlanabilir. Sezonluk veya yıllık olarak departman bütçeleri hazırlanabilir.</a:t>
            </a:r>
          </a:p>
          <a:p>
            <a:pPr algn="l"/>
            <a:r>
              <a:rPr lang="tr-TR" dirty="0" smtClean="0">
                <a:solidFill>
                  <a:schemeClr val="tx1"/>
                </a:solidFill>
              </a:rPr>
              <a:t>	Kat </a:t>
            </a:r>
            <a:r>
              <a:rPr lang="tr-TR" dirty="0" smtClean="0">
                <a:solidFill>
                  <a:schemeClr val="tx1"/>
                </a:solidFill>
              </a:rPr>
              <a:t>hizmetleri bütçesi departman içi yıllık gelir ve giderlerin tahmini amacıyla kullanılan bir rapordur. Burada tahminin iyi yapılması gerekmektedir çünkü dönem içi satın almalar daha fazla maliyet oluşturmaktadır.</a:t>
            </a:r>
          </a:p>
          <a:p>
            <a:pPr algn="l"/>
            <a:r>
              <a:rPr lang="tr-TR" dirty="0" smtClean="0">
                <a:solidFill>
                  <a:schemeClr val="tx1"/>
                </a:solidFill>
              </a:rPr>
              <a:t>	Gelirlerle </a:t>
            </a:r>
            <a:r>
              <a:rPr lang="tr-TR" dirty="0" smtClean="0">
                <a:solidFill>
                  <a:schemeClr val="tx1"/>
                </a:solidFill>
              </a:rPr>
              <a:t>ilgili veriler muhasebeden, doluluk oranları ile bilgiler </a:t>
            </a:r>
            <a:r>
              <a:rPr lang="tr-TR" dirty="0" err="1" smtClean="0">
                <a:solidFill>
                  <a:schemeClr val="tx1"/>
                </a:solidFill>
              </a:rPr>
              <a:t>önbürodan</a:t>
            </a:r>
            <a:r>
              <a:rPr lang="tr-TR" dirty="0" smtClean="0">
                <a:solidFill>
                  <a:schemeClr val="tx1"/>
                </a:solidFill>
              </a:rPr>
              <a:t> alınır.  Kat hizmetleri gelir elde etmesine rağmen gelir akışı direkt olmadığından bütçenin gider kalemlerine bağlı olarak hazırlanması daha sık rastlanan bir uygulamadır.</a:t>
            </a:r>
          </a:p>
          <a:p>
            <a:pPr algn="l"/>
            <a:endParaRPr lang="tr-TR" dirty="0">
              <a:solidFill>
                <a:schemeClr val="tx1"/>
              </a:solidFill>
            </a:endParaRPr>
          </a:p>
          <a:p>
            <a:pPr algn="l"/>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3781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1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lgn="ctr">
              <a:buNone/>
            </a:pPr>
            <a:r>
              <a:rPr lang="tr-TR" sz="3400" u="sng" dirty="0" smtClean="0"/>
              <a:t>Kat hizmetleri departman bütçesinin hazırlanması</a:t>
            </a:r>
          </a:p>
          <a:p>
            <a:pPr marL="0" indent="0">
              <a:buNone/>
            </a:pPr>
            <a:r>
              <a:rPr lang="tr-TR" sz="3400" dirty="0" smtClean="0"/>
              <a:t>Bütçenin hazırlanması basamakları;</a:t>
            </a:r>
          </a:p>
          <a:p>
            <a:pPr marL="0" indent="0">
              <a:buNone/>
            </a:pPr>
            <a:r>
              <a:rPr lang="tr-TR" sz="3400" dirty="0" smtClean="0"/>
              <a:t>*Geçmiş yıllardaki aylık  eğilimlerin geriye dönülerek incelenmesi,</a:t>
            </a:r>
          </a:p>
          <a:p>
            <a:pPr marL="0" indent="0">
              <a:buNone/>
            </a:pPr>
            <a:r>
              <a:rPr lang="tr-TR" sz="3400" dirty="0" smtClean="0"/>
              <a:t>*Oda başına ve yatak başına düşen aylık malzeme tüketim miktarının belirlenmesi,</a:t>
            </a:r>
          </a:p>
          <a:p>
            <a:pPr marL="0" indent="0">
              <a:buNone/>
            </a:pPr>
            <a:r>
              <a:rPr lang="tr-TR" sz="3400" dirty="0" smtClean="0"/>
              <a:t>*Geleceğe dönük oda doluluk ve satış oranlarının tespitinde </a:t>
            </a:r>
            <a:r>
              <a:rPr lang="tr-TR" sz="3400" dirty="0" err="1" smtClean="0"/>
              <a:t>önbüro</a:t>
            </a:r>
            <a:r>
              <a:rPr lang="tr-TR" sz="3400" dirty="0" smtClean="0"/>
              <a:t> ile işbirliğine gidilmesi,</a:t>
            </a:r>
          </a:p>
          <a:p>
            <a:pPr marL="0" indent="0">
              <a:buNone/>
            </a:pPr>
            <a:r>
              <a:rPr lang="tr-TR" sz="3400" dirty="0" smtClean="0"/>
              <a:t>*Enflasyon çizgisinin tahmin edilmesi ve bütçe değerlerinin gerçekçi olması için muhasebe ve satın alma bölümleri ile işbirliğine gidilmesi,</a:t>
            </a:r>
          </a:p>
          <a:p>
            <a:pPr marL="0" indent="0">
              <a:buNone/>
            </a:pPr>
            <a:r>
              <a:rPr lang="tr-TR" sz="3400" dirty="0" smtClean="0"/>
              <a:t>*Bütçe dönemi bitmeden kalemlerinin aylık ve yıllık olarak tahmini ve gerçekleşen değerlerini karşılaştırmak ve gerekiyorsa yeniden gözden geçirip düzeltmek. Örneğin misafir sayısındaki beklenenden fazla artışın olması halinde yanlışı devam ettirmek yerine yıl içerisinde gerekli değişiklikleri yaparak bütçeyi fazla açık vermeden dengelemek</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454962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480720"/>
          </a:xfrm>
        </p:spPr>
        <p:txBody>
          <a:bodyPr/>
          <a:lstStyle/>
          <a:p>
            <a:pPr marL="0" indent="0" algn="ctr">
              <a:buNone/>
            </a:pPr>
            <a:r>
              <a:rPr lang="tr-TR" sz="1800" u="sng" dirty="0" smtClean="0">
                <a:solidFill>
                  <a:srgbClr val="C00000"/>
                </a:solidFill>
              </a:rPr>
              <a:t>2019 yılı bütçesi</a:t>
            </a:r>
          </a:p>
          <a:p>
            <a:pPr marL="0" indent="0" algn="ctr">
              <a:buNone/>
            </a:pPr>
            <a:endParaRPr lang="tr-TR" u="sng" dirty="0">
              <a:solidFill>
                <a:srgbClr val="C00000"/>
              </a:solidFill>
            </a:endParaRPr>
          </a:p>
        </p:txBody>
      </p:sp>
      <mc:AlternateContent xmlns:mc="http://schemas.openxmlformats.org/markup-compatibility/2006" xmlns:a14="http://schemas.microsoft.com/office/drawing/2010/main">
        <mc:Choice Requires="a14">
          <p:graphicFrame>
            <p:nvGraphicFramePr>
              <p:cNvPr id="4" name="Tablo 3"/>
              <p:cNvGraphicFramePr>
                <a:graphicFrameLocks noGrp="1"/>
              </p:cNvGraphicFramePr>
              <p:nvPr>
                <p:extLst>
                  <p:ext uri="{D42A27DB-BD31-4B8C-83A1-F6EECF244321}">
                    <p14:modId xmlns:p14="http://schemas.microsoft.com/office/powerpoint/2010/main" val="43084840"/>
                  </p:ext>
                </p:extLst>
              </p:nvPr>
            </p:nvGraphicFramePr>
            <p:xfrm>
              <a:off x="611560" y="620688"/>
              <a:ext cx="7776864" cy="5879910"/>
            </p:xfrm>
            <a:graphic>
              <a:graphicData uri="http://schemas.openxmlformats.org/drawingml/2006/table">
                <a:tbl>
                  <a:tblPr firstRow="1" bandRow="1">
                    <a:tableStyleId>{5940675A-B579-460E-94D1-54222C63F5DA}</a:tableStyleId>
                  </a:tblPr>
                  <a:tblGrid>
                    <a:gridCol w="4181899"/>
                    <a:gridCol w="3594965"/>
                  </a:tblGrid>
                  <a:tr h="160771">
                    <a:tc gridSpan="2">
                      <a:txBody>
                        <a:bodyPr/>
                        <a:lstStyle/>
                        <a:p>
                          <a:r>
                            <a:rPr lang="tr-TR" sz="1800" dirty="0" smtClean="0"/>
                            <a:t>GİDERLER</a:t>
                          </a:r>
                          <a:endParaRPr lang="tr-TR" sz="1800" dirty="0"/>
                        </a:p>
                      </a:txBody>
                      <a:tcPr/>
                    </a:tc>
                    <a:tc hMerge="1">
                      <a:txBody>
                        <a:bodyPr/>
                        <a:lstStyle/>
                        <a:p>
                          <a:endParaRPr lang="tr-TR" dirty="0"/>
                        </a:p>
                      </a:txBody>
                      <a:tcPr/>
                    </a:tc>
                  </a:tr>
                  <a:tr h="338289">
                    <a:tc>
                      <a:txBody>
                        <a:bodyPr/>
                        <a:lstStyle/>
                        <a:p>
                          <a:r>
                            <a:rPr lang="tr-TR" sz="1800" dirty="0" smtClean="0"/>
                            <a:t>Personel</a:t>
                          </a:r>
                          <a:r>
                            <a:rPr lang="tr-TR" sz="1800" baseline="0" dirty="0" smtClean="0"/>
                            <a:t> giderleri</a:t>
                          </a:r>
                          <a:endParaRPr lang="tr-TR" sz="1800" dirty="0"/>
                        </a:p>
                      </a:txBody>
                      <a:tcPr/>
                    </a:tc>
                    <a:tc>
                      <a:txBody>
                        <a:bodyPr/>
                        <a:lstStyle/>
                        <a:p>
                          <a:r>
                            <a:rPr lang="tr-TR" sz="1800" dirty="0" smtClean="0"/>
                            <a:t>64.000 TL</a:t>
                          </a:r>
                          <a:endParaRPr lang="tr-TR" sz="1800" dirty="0"/>
                        </a:p>
                      </a:txBody>
                      <a:tcPr/>
                    </a:tc>
                  </a:tr>
                  <a:tr h="338289">
                    <a:tc>
                      <a:txBody>
                        <a:bodyPr/>
                        <a:lstStyle/>
                        <a:p>
                          <a:r>
                            <a:rPr lang="tr-TR" sz="1800" dirty="0" smtClean="0"/>
                            <a:t>Temizlik giderleri</a:t>
                          </a:r>
                          <a:endParaRPr lang="tr-TR" sz="1800" dirty="0"/>
                        </a:p>
                      </a:txBody>
                      <a:tcPr/>
                    </a:tc>
                    <a:tc>
                      <a:txBody>
                        <a:bodyPr/>
                        <a:lstStyle/>
                        <a:p>
                          <a:r>
                            <a:rPr lang="tr-TR" sz="1800" dirty="0" smtClean="0"/>
                            <a:t>18.000 TL</a:t>
                          </a:r>
                          <a:endParaRPr lang="tr-TR" sz="1800" dirty="0"/>
                        </a:p>
                      </a:txBody>
                      <a:tcPr/>
                    </a:tc>
                  </a:tr>
                  <a:tr h="338289">
                    <a:tc>
                      <a:txBody>
                        <a:bodyPr/>
                        <a:lstStyle/>
                        <a:p>
                          <a:r>
                            <a:rPr lang="tr-TR" sz="1800" dirty="0" smtClean="0"/>
                            <a:t>Misafir eşantiyonları</a:t>
                          </a:r>
                          <a:endParaRPr lang="tr-TR" sz="1800" dirty="0"/>
                        </a:p>
                      </a:txBody>
                      <a:tcPr/>
                    </a:tc>
                    <a:tc>
                      <a:txBody>
                        <a:bodyPr/>
                        <a:lstStyle/>
                        <a:p>
                          <a:r>
                            <a:rPr lang="tr-TR" sz="1800" dirty="0" smtClean="0"/>
                            <a:t>44.100 TL</a:t>
                          </a:r>
                          <a:endParaRPr lang="tr-TR" sz="1800" dirty="0"/>
                        </a:p>
                      </a:txBody>
                      <a:tcPr/>
                    </a:tc>
                  </a:tr>
                  <a:tr h="338289">
                    <a:tc>
                      <a:txBody>
                        <a:bodyPr/>
                        <a:lstStyle/>
                        <a:p>
                          <a:r>
                            <a:rPr lang="tr-TR" sz="1800" dirty="0" smtClean="0"/>
                            <a:t>Tanıtım kitleri</a:t>
                          </a:r>
                          <a:endParaRPr lang="tr-TR" sz="1800" dirty="0"/>
                        </a:p>
                      </a:txBody>
                      <a:tcPr/>
                    </a:tc>
                    <a:tc>
                      <a:txBody>
                        <a:bodyPr/>
                        <a:lstStyle/>
                        <a:p>
                          <a:r>
                            <a:rPr lang="tr-TR" sz="1800" dirty="0" smtClean="0"/>
                            <a:t>6.855 TL</a:t>
                          </a:r>
                          <a:endParaRPr lang="tr-TR" sz="1800" dirty="0"/>
                        </a:p>
                      </a:txBody>
                      <a:tcPr/>
                    </a:tc>
                  </a:tr>
                  <a:tr h="338289">
                    <a:tc>
                      <a:txBody>
                        <a:bodyPr/>
                        <a:lstStyle/>
                        <a:p>
                          <a:r>
                            <a:rPr lang="tr-TR" sz="1800" dirty="0" smtClean="0"/>
                            <a:t>Donanım giderleri</a:t>
                          </a:r>
                          <a:endParaRPr lang="tr-TR" sz="1800" dirty="0"/>
                        </a:p>
                      </a:txBody>
                      <a:tcPr/>
                    </a:tc>
                    <a:tc>
                      <a:txBody>
                        <a:bodyPr/>
                        <a:lstStyle/>
                        <a:p>
                          <a:r>
                            <a:rPr lang="tr-TR" sz="1800" dirty="0" smtClean="0"/>
                            <a:t>63.640 TL</a:t>
                          </a:r>
                          <a:endParaRPr lang="tr-TR" sz="1800" dirty="0"/>
                        </a:p>
                      </a:txBody>
                      <a:tcPr/>
                    </a:tc>
                  </a:tr>
                  <a:tr h="338289">
                    <a:tc>
                      <a:txBody>
                        <a:bodyPr/>
                        <a:lstStyle/>
                        <a:p>
                          <a:r>
                            <a:rPr lang="tr-TR" sz="1800" dirty="0" smtClean="0"/>
                            <a:t>Diğer giderler</a:t>
                          </a:r>
                          <a:endParaRPr lang="tr-TR" sz="1800" dirty="0"/>
                        </a:p>
                      </a:txBody>
                      <a:tcPr/>
                    </a:tc>
                    <a:tc>
                      <a:txBody>
                        <a:bodyPr/>
                        <a:lstStyle/>
                        <a:p>
                          <a:r>
                            <a:rPr lang="tr-TR" sz="1800" dirty="0" smtClean="0"/>
                            <a:t>108.750 TL</a:t>
                          </a:r>
                          <a:endParaRPr lang="tr-TR" sz="1800" dirty="0"/>
                        </a:p>
                      </a:txBody>
                      <a:tcPr/>
                    </a:tc>
                  </a:tr>
                  <a:tr h="338289">
                    <a:tc>
                      <a:txBody>
                        <a:bodyPr/>
                        <a:lstStyle/>
                        <a:p>
                          <a:pPr algn="r"/>
                          <a:r>
                            <a:rPr lang="tr-TR" sz="1800" b="1" dirty="0" smtClean="0"/>
                            <a:t>TOPLAM</a:t>
                          </a:r>
                          <a:endParaRPr lang="tr-TR" sz="1800" b="1" dirty="0"/>
                        </a:p>
                      </a:txBody>
                      <a:tcPr/>
                    </a:tc>
                    <a:tc>
                      <a:txBody>
                        <a:bodyPr/>
                        <a:lstStyle/>
                        <a:p>
                          <a:r>
                            <a:rPr lang="tr-TR" sz="1800" dirty="0" smtClean="0"/>
                            <a:t>305.345 TL</a:t>
                          </a:r>
                          <a:endParaRPr lang="tr-TR" sz="1800" dirty="0"/>
                        </a:p>
                      </a:txBody>
                      <a:tcPr/>
                    </a:tc>
                  </a:tr>
                  <a:tr h="338289">
                    <a:tc>
                      <a:txBody>
                        <a:bodyPr/>
                        <a:lstStyle/>
                        <a:p>
                          <a:r>
                            <a:rPr lang="tr-TR" sz="1800" dirty="0" smtClean="0"/>
                            <a:t>Satılan oda sayısı</a:t>
                          </a:r>
                          <a:endParaRPr lang="tr-TR" sz="1800" dirty="0"/>
                        </a:p>
                      </a:txBody>
                      <a:tcPr/>
                    </a:tc>
                    <a:tc>
                      <a:txBody>
                        <a:bodyPr/>
                        <a:lstStyle/>
                        <a:p>
                          <a:r>
                            <a:rPr lang="tr-TR" sz="1800" dirty="0" smtClean="0"/>
                            <a:t>1075</a:t>
                          </a:r>
                          <a:endParaRPr lang="tr-TR" sz="1800" dirty="0"/>
                        </a:p>
                      </a:txBody>
                      <a:tcPr/>
                    </a:tc>
                  </a:tr>
                  <a:tr h="338289">
                    <a:tc>
                      <a:txBody>
                        <a:bodyPr/>
                        <a:lstStyle/>
                        <a:p>
                          <a:r>
                            <a:rPr lang="tr-TR" sz="1800" dirty="0" smtClean="0"/>
                            <a:t>Oda başına maliyet</a:t>
                          </a:r>
                          <a:endParaRPr lang="tr-TR" sz="1800" dirty="0"/>
                        </a:p>
                      </a:txBody>
                      <a:tcPr/>
                    </a:tc>
                    <a:tc>
                      <a:txBody>
                        <a:bodyPr/>
                        <a:lstStyle/>
                        <a:p>
                          <a:r>
                            <a:rPr lang="tr-TR" sz="1800" dirty="0" smtClean="0"/>
                            <a:t>305.345/1075=284,04 TL</a:t>
                          </a:r>
                          <a:endParaRPr lang="tr-TR" sz="1800" dirty="0"/>
                        </a:p>
                      </a:txBody>
                      <a:tcPr/>
                    </a:tc>
                  </a:tr>
                  <a:tr h="338289">
                    <a:tc>
                      <a:txBody>
                        <a:bodyPr/>
                        <a:lstStyle/>
                        <a:p>
                          <a:r>
                            <a:rPr lang="tr-TR" sz="1800" dirty="0" smtClean="0"/>
                            <a:t>2020 yılında satılacak tahmini oda sayısı</a:t>
                          </a:r>
                          <a:endParaRPr lang="tr-TR" sz="1800" dirty="0"/>
                        </a:p>
                      </a:txBody>
                      <a:tcPr/>
                    </a:tc>
                    <a:tc>
                      <a:txBody>
                        <a:bodyPr/>
                        <a:lstStyle/>
                        <a:p>
                          <a:r>
                            <a:rPr lang="tr-TR" sz="1800" dirty="0" smtClean="0"/>
                            <a:t>1200</a:t>
                          </a:r>
                          <a:endParaRPr lang="tr-TR" sz="1800" dirty="0"/>
                        </a:p>
                      </a:txBody>
                      <a:tcPr/>
                    </a:tc>
                  </a:tr>
                  <a:tr h="338289">
                    <a:tc>
                      <a:txBody>
                        <a:bodyPr/>
                        <a:lstStyle/>
                        <a:p>
                          <a:r>
                            <a:rPr lang="tr-TR" sz="1800" dirty="0" smtClean="0"/>
                            <a:t>Oda sayısı artış oranı</a:t>
                          </a:r>
                          <a:endParaRPr lang="tr-TR" sz="1800" dirty="0"/>
                        </a:p>
                      </a:txBody>
                      <a:tcPr/>
                    </a:tc>
                    <a:tc>
                      <a:txBody>
                        <a:bodyPr/>
                        <a:lstStyle/>
                        <a:p>
                          <a:r>
                            <a:rPr lang="tr-TR" sz="1800" dirty="0" smtClean="0"/>
                            <a:t>%12</a:t>
                          </a:r>
                          <a:endParaRPr lang="tr-TR" sz="1800" dirty="0"/>
                        </a:p>
                      </a:txBody>
                      <a:tcPr/>
                    </a:tc>
                  </a:tr>
                  <a:tr h="338289">
                    <a:tc>
                      <a:txBody>
                        <a:bodyPr/>
                        <a:lstStyle/>
                        <a:p>
                          <a:r>
                            <a:rPr lang="tr-TR" sz="1800" dirty="0" smtClean="0"/>
                            <a:t>Maliyet artış oranı</a:t>
                          </a:r>
                          <a:endParaRPr lang="tr-TR" sz="1800" dirty="0"/>
                        </a:p>
                      </a:txBody>
                      <a:tcPr/>
                    </a:tc>
                    <a:tc>
                      <a:txBody>
                        <a:bodyPr/>
                        <a:lstStyle/>
                        <a:p>
                          <a:r>
                            <a:rPr lang="tr-TR" sz="1800" dirty="0" smtClean="0"/>
                            <a:t>305.345x0,12=36641,4 TL</a:t>
                          </a:r>
                          <a:endParaRPr lang="tr-TR" sz="1800" dirty="0"/>
                        </a:p>
                      </a:txBody>
                      <a:tcPr/>
                    </a:tc>
                  </a:tr>
                  <a:tr h="338289">
                    <a:tc>
                      <a:txBody>
                        <a:bodyPr/>
                        <a:lstStyle/>
                        <a:p>
                          <a:r>
                            <a:rPr lang="tr-TR" sz="1800" dirty="0" smtClean="0"/>
                            <a:t>2020 yılı için maliyet</a:t>
                          </a:r>
                          <a:endParaRPr lang="tr-TR" sz="1800" dirty="0"/>
                        </a:p>
                      </a:txBody>
                      <a:tcPr/>
                    </a:tc>
                    <a:tc>
                      <a:txBody>
                        <a:bodyPr/>
                        <a:lstStyle/>
                        <a:p>
                          <a:r>
                            <a:rPr lang="tr-TR" sz="1800" dirty="0" smtClean="0"/>
                            <a:t>341.986,4/1200=284,98 TL.</a:t>
                          </a:r>
                          <a:endParaRPr lang="tr-TR" sz="1800" dirty="0"/>
                        </a:p>
                      </a:txBody>
                      <a:tcPr/>
                    </a:tc>
                  </a:tr>
                  <a:tr h="279960">
                    <a:tc gridSpan="2">
                      <a:txBody>
                        <a:bodyPr/>
                        <a:lstStyle/>
                        <a:p>
                          <a:r>
                            <a:rPr lang="tr-TR" sz="1800" dirty="0" smtClean="0"/>
                            <a:t>x</a:t>
                          </a:r>
                          <a14:m>
                            <m:oMath xmlns:m="http://schemas.openxmlformats.org/officeDocument/2006/math">
                              <m:r>
                                <a:rPr lang="tr-TR" sz="1800" i="1" smtClean="0">
                                  <a:latin typeface="Cambria Math"/>
                                </a:rPr>
                                <m:t>=</m:t>
                              </m:r>
                              <m:f>
                                <m:fPr>
                                  <m:ctrlPr>
                                    <a:rPr lang="tr-TR" sz="1800" i="1" smtClean="0">
                                      <a:latin typeface="Cambria Math"/>
                                    </a:rPr>
                                  </m:ctrlPr>
                                </m:fPr>
                                <m:num>
                                  <m:r>
                                    <a:rPr lang="tr-TR" sz="1800" b="0" i="1" smtClean="0">
                                      <a:latin typeface="Cambria Math"/>
                                    </a:rPr>
                                    <m:t>125</m:t>
                                  </m:r>
                                  <m:r>
                                    <a:rPr lang="tr-TR" sz="1800" b="0" i="1" smtClean="0">
                                      <a:latin typeface="Cambria Math"/>
                                    </a:rPr>
                                    <m:t>𝑥</m:t>
                                  </m:r>
                                  <m:r>
                                    <a:rPr lang="tr-TR" sz="1800" b="0" i="1" smtClean="0">
                                      <a:latin typeface="Cambria Math"/>
                                    </a:rPr>
                                    <m:t>100</m:t>
                                  </m:r>
                                </m:num>
                                <m:den>
                                  <m:r>
                                    <a:rPr lang="tr-TR" sz="1800" b="0" i="1" smtClean="0">
                                      <a:latin typeface="Cambria Math"/>
                                    </a:rPr>
                                    <m:t>1075</m:t>
                                  </m:r>
                                </m:den>
                              </m:f>
                            </m:oMath>
                          </a14:m>
                          <a:r>
                            <a:rPr lang="tr-TR" sz="1800" dirty="0" smtClean="0"/>
                            <a:t>=%11,62    %12 ye yuvarlatılmış. </a:t>
                          </a:r>
                        </a:p>
                        <a:p>
                          <a:r>
                            <a:rPr lang="tr-TR" sz="1800" dirty="0" smtClean="0"/>
                            <a:t>*Bu orana o yılın enflasyon değeri de eklenmelidir.</a:t>
                          </a:r>
                          <a:endParaRPr lang="tr-TR" sz="1800" dirty="0"/>
                        </a:p>
                      </a:txBody>
                      <a:tcPr/>
                    </a:tc>
                    <a:tc hMerge="1">
                      <a:txBody>
                        <a:bodyPr/>
                        <a:lstStyle/>
                        <a:p>
                          <a:endParaRPr lang="tr-TR" sz="1800" dirty="0"/>
                        </a:p>
                      </a:txBody>
                      <a:tcPr/>
                    </a:tc>
                  </a:tr>
                </a:tbl>
              </a:graphicData>
            </a:graphic>
          </p:graphicFrame>
        </mc:Choice>
        <mc:Fallback xmlns="">
          <p:graphicFrame>
            <p:nvGraphicFramePr>
              <p:cNvPr id="4" name="Tablo 3"/>
              <p:cNvGraphicFramePr>
                <a:graphicFrameLocks noGrp="1"/>
              </p:cNvGraphicFramePr>
              <p:nvPr>
                <p:extLst>
                  <p:ext uri="{D42A27DB-BD31-4B8C-83A1-F6EECF244321}">
                    <p14:modId xmlns:p14="http://schemas.microsoft.com/office/powerpoint/2010/main" val="43084840"/>
                  </p:ext>
                </p:extLst>
              </p:nvPr>
            </p:nvGraphicFramePr>
            <p:xfrm>
              <a:off x="611560" y="620688"/>
              <a:ext cx="7776864" cy="5879910"/>
            </p:xfrm>
            <a:graphic>
              <a:graphicData uri="http://schemas.openxmlformats.org/drawingml/2006/table">
                <a:tbl>
                  <a:tblPr firstRow="1" bandRow="1">
                    <a:tableStyleId>{5940675A-B579-460E-94D1-54222C63F5DA}</a:tableStyleId>
                  </a:tblPr>
                  <a:tblGrid>
                    <a:gridCol w="4181899"/>
                    <a:gridCol w="3594965"/>
                  </a:tblGrid>
                  <a:tr h="365760">
                    <a:tc gridSpan="2">
                      <a:txBody>
                        <a:bodyPr/>
                        <a:lstStyle/>
                        <a:p>
                          <a:r>
                            <a:rPr lang="tr-TR" sz="1800" dirty="0" smtClean="0"/>
                            <a:t>GİDERLER</a:t>
                          </a:r>
                          <a:endParaRPr lang="tr-TR" sz="1800" dirty="0"/>
                        </a:p>
                      </a:txBody>
                      <a:tcPr/>
                    </a:tc>
                    <a:tc hMerge="1">
                      <a:txBody>
                        <a:bodyPr/>
                        <a:lstStyle/>
                        <a:p>
                          <a:endParaRPr lang="tr-TR" dirty="0"/>
                        </a:p>
                      </a:txBody>
                      <a:tcPr/>
                    </a:tc>
                  </a:tr>
                  <a:tr h="365760">
                    <a:tc>
                      <a:txBody>
                        <a:bodyPr/>
                        <a:lstStyle/>
                        <a:p>
                          <a:r>
                            <a:rPr lang="tr-TR" sz="1800" dirty="0" smtClean="0"/>
                            <a:t>Personel</a:t>
                          </a:r>
                          <a:r>
                            <a:rPr lang="tr-TR" sz="1800" baseline="0" dirty="0" smtClean="0"/>
                            <a:t> giderleri</a:t>
                          </a:r>
                          <a:endParaRPr lang="tr-TR" sz="1800" dirty="0"/>
                        </a:p>
                      </a:txBody>
                      <a:tcPr/>
                    </a:tc>
                    <a:tc>
                      <a:txBody>
                        <a:bodyPr/>
                        <a:lstStyle/>
                        <a:p>
                          <a:r>
                            <a:rPr lang="tr-TR" sz="1800" dirty="0" smtClean="0"/>
                            <a:t>64.000 TL</a:t>
                          </a:r>
                          <a:endParaRPr lang="tr-TR" sz="1800" dirty="0"/>
                        </a:p>
                      </a:txBody>
                      <a:tcPr/>
                    </a:tc>
                  </a:tr>
                  <a:tr h="365760">
                    <a:tc>
                      <a:txBody>
                        <a:bodyPr/>
                        <a:lstStyle/>
                        <a:p>
                          <a:r>
                            <a:rPr lang="tr-TR" sz="1800" dirty="0" smtClean="0"/>
                            <a:t>Temizlik giderleri</a:t>
                          </a:r>
                          <a:endParaRPr lang="tr-TR" sz="1800" dirty="0"/>
                        </a:p>
                      </a:txBody>
                      <a:tcPr/>
                    </a:tc>
                    <a:tc>
                      <a:txBody>
                        <a:bodyPr/>
                        <a:lstStyle/>
                        <a:p>
                          <a:r>
                            <a:rPr lang="tr-TR" sz="1800" dirty="0" smtClean="0"/>
                            <a:t>18.000 TL</a:t>
                          </a:r>
                          <a:endParaRPr lang="tr-TR" sz="1800" dirty="0"/>
                        </a:p>
                      </a:txBody>
                      <a:tcPr/>
                    </a:tc>
                  </a:tr>
                  <a:tr h="365760">
                    <a:tc>
                      <a:txBody>
                        <a:bodyPr/>
                        <a:lstStyle/>
                        <a:p>
                          <a:r>
                            <a:rPr lang="tr-TR" sz="1800" dirty="0" smtClean="0"/>
                            <a:t>Misafir eşantiyonları</a:t>
                          </a:r>
                          <a:endParaRPr lang="tr-TR" sz="1800" dirty="0"/>
                        </a:p>
                      </a:txBody>
                      <a:tcPr/>
                    </a:tc>
                    <a:tc>
                      <a:txBody>
                        <a:bodyPr/>
                        <a:lstStyle/>
                        <a:p>
                          <a:r>
                            <a:rPr lang="tr-TR" sz="1800" dirty="0" smtClean="0"/>
                            <a:t>44.100 TL</a:t>
                          </a:r>
                          <a:endParaRPr lang="tr-TR" sz="1800" dirty="0"/>
                        </a:p>
                      </a:txBody>
                      <a:tcPr/>
                    </a:tc>
                  </a:tr>
                  <a:tr h="365760">
                    <a:tc>
                      <a:txBody>
                        <a:bodyPr/>
                        <a:lstStyle/>
                        <a:p>
                          <a:r>
                            <a:rPr lang="tr-TR" sz="1800" dirty="0" smtClean="0"/>
                            <a:t>Tanıtım kitleri</a:t>
                          </a:r>
                          <a:endParaRPr lang="tr-TR" sz="1800" dirty="0"/>
                        </a:p>
                      </a:txBody>
                      <a:tcPr/>
                    </a:tc>
                    <a:tc>
                      <a:txBody>
                        <a:bodyPr/>
                        <a:lstStyle/>
                        <a:p>
                          <a:r>
                            <a:rPr lang="tr-TR" sz="1800" dirty="0" smtClean="0"/>
                            <a:t>6.855 TL</a:t>
                          </a:r>
                          <a:endParaRPr lang="tr-TR" sz="1800" dirty="0"/>
                        </a:p>
                      </a:txBody>
                      <a:tcPr/>
                    </a:tc>
                  </a:tr>
                  <a:tr h="365760">
                    <a:tc>
                      <a:txBody>
                        <a:bodyPr/>
                        <a:lstStyle/>
                        <a:p>
                          <a:r>
                            <a:rPr lang="tr-TR" sz="1800" dirty="0" smtClean="0"/>
                            <a:t>Donanım giderleri</a:t>
                          </a:r>
                          <a:endParaRPr lang="tr-TR" sz="1800" dirty="0"/>
                        </a:p>
                      </a:txBody>
                      <a:tcPr/>
                    </a:tc>
                    <a:tc>
                      <a:txBody>
                        <a:bodyPr/>
                        <a:lstStyle/>
                        <a:p>
                          <a:r>
                            <a:rPr lang="tr-TR" sz="1800" dirty="0" smtClean="0"/>
                            <a:t>63.640 TL</a:t>
                          </a:r>
                          <a:endParaRPr lang="tr-TR" sz="1800" dirty="0"/>
                        </a:p>
                      </a:txBody>
                      <a:tcPr/>
                    </a:tc>
                  </a:tr>
                  <a:tr h="365760">
                    <a:tc>
                      <a:txBody>
                        <a:bodyPr/>
                        <a:lstStyle/>
                        <a:p>
                          <a:r>
                            <a:rPr lang="tr-TR" sz="1800" dirty="0" smtClean="0"/>
                            <a:t>Diğer giderler</a:t>
                          </a:r>
                          <a:endParaRPr lang="tr-TR" sz="1800" dirty="0"/>
                        </a:p>
                      </a:txBody>
                      <a:tcPr/>
                    </a:tc>
                    <a:tc>
                      <a:txBody>
                        <a:bodyPr/>
                        <a:lstStyle/>
                        <a:p>
                          <a:r>
                            <a:rPr lang="tr-TR" sz="1800" dirty="0" smtClean="0"/>
                            <a:t>108.750 TL</a:t>
                          </a:r>
                          <a:endParaRPr lang="tr-TR" sz="1800" dirty="0"/>
                        </a:p>
                      </a:txBody>
                      <a:tcPr/>
                    </a:tc>
                  </a:tr>
                  <a:tr h="365760">
                    <a:tc>
                      <a:txBody>
                        <a:bodyPr/>
                        <a:lstStyle/>
                        <a:p>
                          <a:pPr algn="r"/>
                          <a:r>
                            <a:rPr lang="tr-TR" sz="1800" b="1" dirty="0" smtClean="0"/>
                            <a:t>TOPLAM</a:t>
                          </a:r>
                          <a:endParaRPr lang="tr-TR" sz="1800" b="1" dirty="0"/>
                        </a:p>
                      </a:txBody>
                      <a:tcPr/>
                    </a:tc>
                    <a:tc>
                      <a:txBody>
                        <a:bodyPr/>
                        <a:lstStyle/>
                        <a:p>
                          <a:r>
                            <a:rPr lang="tr-TR" sz="1800" dirty="0" smtClean="0"/>
                            <a:t>305.345 TL</a:t>
                          </a:r>
                          <a:endParaRPr lang="tr-TR" sz="1800" dirty="0"/>
                        </a:p>
                      </a:txBody>
                      <a:tcPr/>
                    </a:tc>
                  </a:tr>
                  <a:tr h="365760">
                    <a:tc>
                      <a:txBody>
                        <a:bodyPr/>
                        <a:lstStyle/>
                        <a:p>
                          <a:r>
                            <a:rPr lang="tr-TR" sz="1800" dirty="0" smtClean="0"/>
                            <a:t>Satılan oda sayısı</a:t>
                          </a:r>
                          <a:endParaRPr lang="tr-TR" sz="1800" dirty="0"/>
                        </a:p>
                      </a:txBody>
                      <a:tcPr/>
                    </a:tc>
                    <a:tc>
                      <a:txBody>
                        <a:bodyPr/>
                        <a:lstStyle/>
                        <a:p>
                          <a:r>
                            <a:rPr lang="tr-TR" sz="1800" dirty="0" smtClean="0"/>
                            <a:t>1075</a:t>
                          </a:r>
                          <a:endParaRPr lang="tr-TR" sz="1800" dirty="0"/>
                        </a:p>
                      </a:txBody>
                      <a:tcPr/>
                    </a:tc>
                  </a:tr>
                  <a:tr h="365760">
                    <a:tc>
                      <a:txBody>
                        <a:bodyPr/>
                        <a:lstStyle/>
                        <a:p>
                          <a:r>
                            <a:rPr lang="tr-TR" sz="1800" dirty="0" smtClean="0"/>
                            <a:t>Oda başına maliyet</a:t>
                          </a:r>
                          <a:endParaRPr lang="tr-TR" sz="1800" dirty="0"/>
                        </a:p>
                      </a:txBody>
                      <a:tcPr/>
                    </a:tc>
                    <a:tc>
                      <a:txBody>
                        <a:bodyPr/>
                        <a:lstStyle/>
                        <a:p>
                          <a:r>
                            <a:rPr lang="tr-TR" sz="1800" dirty="0" smtClean="0"/>
                            <a:t>305.345/1075=284,04 TL</a:t>
                          </a:r>
                          <a:endParaRPr lang="tr-TR" sz="1800" dirty="0"/>
                        </a:p>
                      </a:txBody>
                      <a:tcPr/>
                    </a:tc>
                  </a:tr>
                  <a:tr h="365760">
                    <a:tc>
                      <a:txBody>
                        <a:bodyPr/>
                        <a:lstStyle/>
                        <a:p>
                          <a:r>
                            <a:rPr lang="tr-TR" sz="1800" dirty="0" smtClean="0"/>
                            <a:t>2020 yılında satılacak tahmini oda sayısı</a:t>
                          </a:r>
                          <a:endParaRPr lang="tr-TR" sz="1800" dirty="0"/>
                        </a:p>
                      </a:txBody>
                      <a:tcPr/>
                    </a:tc>
                    <a:tc>
                      <a:txBody>
                        <a:bodyPr/>
                        <a:lstStyle/>
                        <a:p>
                          <a:r>
                            <a:rPr lang="tr-TR" sz="1800" dirty="0" smtClean="0"/>
                            <a:t>1200</a:t>
                          </a:r>
                          <a:endParaRPr lang="tr-TR" sz="1800" dirty="0"/>
                        </a:p>
                      </a:txBody>
                      <a:tcPr/>
                    </a:tc>
                  </a:tr>
                  <a:tr h="365760">
                    <a:tc>
                      <a:txBody>
                        <a:bodyPr/>
                        <a:lstStyle/>
                        <a:p>
                          <a:r>
                            <a:rPr lang="tr-TR" sz="1800" dirty="0" smtClean="0"/>
                            <a:t>Oda sayısı artış oranı</a:t>
                          </a:r>
                          <a:endParaRPr lang="tr-TR" sz="1800" dirty="0"/>
                        </a:p>
                      </a:txBody>
                      <a:tcPr/>
                    </a:tc>
                    <a:tc>
                      <a:txBody>
                        <a:bodyPr/>
                        <a:lstStyle/>
                        <a:p>
                          <a:r>
                            <a:rPr lang="tr-TR" sz="1800" dirty="0" smtClean="0"/>
                            <a:t>%12</a:t>
                          </a:r>
                          <a:endParaRPr lang="tr-TR" sz="1800" dirty="0"/>
                        </a:p>
                      </a:txBody>
                      <a:tcPr/>
                    </a:tc>
                  </a:tr>
                  <a:tr h="365760">
                    <a:tc>
                      <a:txBody>
                        <a:bodyPr/>
                        <a:lstStyle/>
                        <a:p>
                          <a:r>
                            <a:rPr lang="tr-TR" sz="1800" dirty="0" smtClean="0"/>
                            <a:t>Maliyet artış oranı</a:t>
                          </a:r>
                          <a:endParaRPr lang="tr-TR" sz="1800" dirty="0"/>
                        </a:p>
                      </a:txBody>
                      <a:tcPr/>
                    </a:tc>
                    <a:tc>
                      <a:txBody>
                        <a:bodyPr/>
                        <a:lstStyle/>
                        <a:p>
                          <a:r>
                            <a:rPr lang="tr-TR" sz="1800" dirty="0" smtClean="0"/>
                            <a:t>305.345x0,12=36641,4 TL</a:t>
                          </a:r>
                          <a:endParaRPr lang="tr-TR" sz="1800" dirty="0"/>
                        </a:p>
                      </a:txBody>
                      <a:tcPr/>
                    </a:tc>
                  </a:tr>
                  <a:tr h="365760">
                    <a:tc>
                      <a:txBody>
                        <a:bodyPr/>
                        <a:lstStyle/>
                        <a:p>
                          <a:r>
                            <a:rPr lang="tr-TR" sz="1800" dirty="0" smtClean="0"/>
                            <a:t>2020 yılı için maliyet</a:t>
                          </a:r>
                          <a:endParaRPr lang="tr-TR" sz="1800" dirty="0"/>
                        </a:p>
                      </a:txBody>
                      <a:tcPr/>
                    </a:tc>
                    <a:tc>
                      <a:txBody>
                        <a:bodyPr/>
                        <a:lstStyle/>
                        <a:p>
                          <a:r>
                            <a:rPr lang="tr-TR" sz="1800" dirty="0" smtClean="0"/>
                            <a:t>341.986,4/1200=284,98 TL.</a:t>
                          </a:r>
                          <a:endParaRPr lang="tr-TR" sz="1800" dirty="0"/>
                        </a:p>
                      </a:txBody>
                      <a:tcPr/>
                    </a:tc>
                  </a:tr>
                  <a:tr h="759270">
                    <a:tc gridSpan="2">
                      <a:txBody>
                        <a:bodyPr/>
                        <a:lstStyle/>
                        <a:p>
                          <a:endParaRPr lang="tr-TR"/>
                        </a:p>
                      </a:txBody>
                      <a:tcPr>
                        <a:blipFill rotWithShape="1">
                          <a:blip r:embed="rId4"/>
                          <a:stretch>
                            <a:fillRect t="-681452" r="-78" b="-13710"/>
                          </a:stretch>
                        </a:blipFill>
                      </a:tcPr>
                    </a:tc>
                    <a:tc hMerge="1">
                      <a:txBody>
                        <a:bodyPr/>
                        <a:lstStyle/>
                        <a:p>
                          <a:endParaRPr lang="tr-TR" sz="1800" dirty="0"/>
                        </a:p>
                      </a:txBody>
                      <a:tcPr/>
                    </a:tc>
                  </a:tr>
                </a:tbl>
              </a:graphicData>
            </a:graphic>
          </p:graphicFrame>
        </mc:Fallback>
      </mc:AlternateContent>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06622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47500" lnSpcReduction="20000"/>
          </a:bodyPr>
          <a:lstStyle/>
          <a:p>
            <a:pPr marL="0" indent="0" algn="ctr">
              <a:buNone/>
            </a:pPr>
            <a:r>
              <a:rPr lang="tr-TR" sz="3400" u="sng" dirty="0" smtClean="0"/>
              <a:t>Kat Hizmetleri Departman Bütçesindeki Masraf Kalemleri</a:t>
            </a:r>
          </a:p>
          <a:p>
            <a:pPr marL="0" indent="0">
              <a:buNone/>
            </a:pPr>
            <a:r>
              <a:rPr lang="tr-TR" sz="3600" dirty="0" smtClean="0"/>
              <a:t>A-Personel Giderleri</a:t>
            </a:r>
          </a:p>
          <a:p>
            <a:pPr marL="0" indent="0">
              <a:buNone/>
            </a:pPr>
            <a:r>
              <a:rPr lang="tr-TR" sz="3600" dirty="0" smtClean="0"/>
              <a:t>1-Sabit personel giderleri: Kadrolu veya sürekli çalışan personel ücretleridir.</a:t>
            </a:r>
          </a:p>
          <a:p>
            <a:pPr marL="0" indent="0">
              <a:buNone/>
            </a:pPr>
            <a:r>
              <a:rPr lang="tr-TR" sz="3600" dirty="0" smtClean="0"/>
              <a:t>2-Değişken personel giderleri: İşletmenin mevsimlik olması durumunda mevsime bağlı olarak değişen ve ekstra çalıştırılan personele ödenen ücretleri kapsar.</a:t>
            </a:r>
          </a:p>
          <a:p>
            <a:pPr marL="0" indent="0">
              <a:buNone/>
            </a:pPr>
            <a:r>
              <a:rPr lang="tr-TR" sz="3600" dirty="0" smtClean="0"/>
              <a:t>B-Materyal Giderleri  </a:t>
            </a:r>
          </a:p>
          <a:p>
            <a:pPr marL="0" indent="0">
              <a:buNone/>
            </a:pPr>
            <a:r>
              <a:rPr lang="tr-TR" sz="3600" dirty="0" smtClean="0"/>
              <a:t>1-Temizlik maddeleri: Temizlik amacıyla kullanılan her türlü deterjan, sabun, şampuan ve dezenfektanlardır.</a:t>
            </a:r>
          </a:p>
          <a:p>
            <a:pPr marL="0" indent="0">
              <a:buNone/>
            </a:pPr>
            <a:r>
              <a:rPr lang="tr-TR" sz="3600" dirty="0" smtClean="0"/>
              <a:t>2-Otel takımları: Oda hazırlanmasında kullanılan çarşaf, yastık kılıfı, pike, battaniye, banyo havluları.</a:t>
            </a:r>
          </a:p>
          <a:p>
            <a:pPr marL="0" indent="0">
              <a:buNone/>
            </a:pPr>
            <a:r>
              <a:rPr lang="tr-TR" sz="3600" dirty="0" smtClean="0"/>
              <a:t>3-Misafir kullanımına verilen çeşitli eşantiyonlar: Kibrit, dikiş seti, şampuan , sabun, banyo köpüğü, ayakkabı çekeceği, cilası, bezi, kalem </a:t>
            </a:r>
            <a:r>
              <a:rPr lang="tr-TR" sz="3600" dirty="0" err="1" smtClean="0"/>
              <a:t>vb</a:t>
            </a:r>
            <a:r>
              <a:rPr lang="tr-TR" sz="3600" dirty="0" smtClean="0"/>
              <a:t> .</a:t>
            </a:r>
          </a:p>
          <a:p>
            <a:pPr marL="0" indent="0">
              <a:buNone/>
            </a:pPr>
            <a:r>
              <a:rPr lang="tr-TR" sz="3600" dirty="0" smtClean="0"/>
              <a:t>4-Tanıtım kitleri: Dosya veya </a:t>
            </a:r>
            <a:r>
              <a:rPr lang="tr-TR" sz="3600" dirty="0" err="1" smtClean="0"/>
              <a:t>sümen</a:t>
            </a:r>
            <a:r>
              <a:rPr lang="tr-TR" sz="3600" dirty="0" smtClean="0"/>
              <a:t> içerisinde diğer otel bölümlerinin tanıtılması amacıyla konulan broşür ve tanıtım kartları.</a:t>
            </a:r>
          </a:p>
          <a:p>
            <a:pPr marL="0" indent="0">
              <a:buNone/>
            </a:pPr>
            <a:r>
              <a:rPr lang="tr-TR" sz="3600" dirty="0" smtClean="0"/>
              <a:t>C-Donanım Giderleri</a:t>
            </a:r>
          </a:p>
          <a:p>
            <a:pPr marL="0" indent="0">
              <a:buNone/>
            </a:pPr>
            <a:r>
              <a:rPr lang="tr-TR" sz="3600" dirty="0" smtClean="0"/>
              <a:t>1-Yenileme giderleri: Eskiyen demirbaşların yerine yenisinin alınmasıdır. (Örneğin, halı yıkama makinesi)</a:t>
            </a:r>
          </a:p>
          <a:p>
            <a:pPr marL="0" indent="0">
              <a:buNone/>
            </a:pPr>
            <a:r>
              <a:rPr lang="tr-TR" sz="3600" dirty="0" smtClean="0"/>
              <a:t>2-Modernizasyon giderleri: Koltukların yüzlerini değiştirmek, duvarları boyamak, mobilyaların cilalanması, mobilya kaplamalarının değiştirilmesi.</a:t>
            </a:r>
          </a:p>
          <a:p>
            <a:pPr marL="0" indent="0">
              <a:buNone/>
            </a:pPr>
            <a:r>
              <a:rPr lang="tr-TR" sz="3600" dirty="0" smtClean="0"/>
              <a:t>3-Yeni donanım: İlave demirbaş alımları.( Örneğin, ikinci silindir ütü)</a:t>
            </a:r>
          </a:p>
          <a:p>
            <a:pPr marL="0" indent="0">
              <a:buNone/>
            </a:pPr>
            <a:r>
              <a:rPr lang="tr-TR" sz="3600" dirty="0" smtClean="0"/>
              <a:t>D-Diğer Giderler</a:t>
            </a:r>
          </a:p>
          <a:p>
            <a:pPr marL="0" indent="0">
              <a:buNone/>
            </a:pPr>
            <a:r>
              <a:rPr lang="tr-TR" sz="3600" dirty="0" smtClean="0"/>
              <a:t>1-Temizlik giderleri: Dışarıya yaptırılan hizmetleri kapsar. Otel camlarının silinmesi, mermerlerin cilalanması, halıların yıkatılması vb.</a:t>
            </a:r>
          </a:p>
          <a:p>
            <a:pPr marL="0" indent="0">
              <a:buNone/>
            </a:pPr>
            <a:r>
              <a:rPr lang="tr-TR" sz="3600" dirty="0" smtClean="0"/>
              <a:t>2-Tamir işleri: Marangozluk, tesisat tamirleri, boya badana işleri vb.</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19756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8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lgn="ctr">
              <a:buNone/>
            </a:pPr>
            <a:r>
              <a:rPr lang="tr-TR" u="sng" dirty="0" smtClean="0"/>
              <a:t>Kat Hizmetleri Departman Bütçesinde Gelir</a:t>
            </a:r>
          </a:p>
          <a:p>
            <a:pPr marL="0" indent="0">
              <a:buNone/>
            </a:pPr>
            <a:r>
              <a:rPr lang="tr-TR" dirty="0" smtClean="0"/>
              <a:t>Gelirler misafirlerin geliş biçimlerine göre değişiklikler gösterir. Kapı fiyatı, şirket fiyatı, </a:t>
            </a:r>
            <a:r>
              <a:rPr lang="tr-TR" dirty="0" err="1" smtClean="0"/>
              <a:t>acenta</a:t>
            </a:r>
            <a:r>
              <a:rPr lang="tr-TR" dirty="0" smtClean="0"/>
              <a:t> fiyatı, münferit girişler vb.</a:t>
            </a:r>
          </a:p>
          <a:p>
            <a:pPr marL="0" indent="0">
              <a:buNone/>
            </a:pPr>
            <a:r>
              <a:rPr lang="tr-TR" dirty="0" smtClean="0"/>
              <a:t>*Satılabilir oda sayısı</a:t>
            </a:r>
          </a:p>
          <a:p>
            <a:pPr marL="0" indent="0">
              <a:buNone/>
            </a:pPr>
            <a:r>
              <a:rPr lang="tr-TR" dirty="0" smtClean="0"/>
              <a:t>-</a:t>
            </a:r>
            <a:r>
              <a:rPr lang="tr-TR" dirty="0" err="1" smtClean="0"/>
              <a:t>Single</a:t>
            </a:r>
            <a:r>
              <a:rPr lang="tr-TR" dirty="0" smtClean="0"/>
              <a:t> oda</a:t>
            </a:r>
          </a:p>
          <a:p>
            <a:pPr marL="0" indent="0">
              <a:buNone/>
            </a:pPr>
            <a:r>
              <a:rPr lang="tr-TR" dirty="0" smtClean="0"/>
              <a:t>-Standart oda</a:t>
            </a:r>
          </a:p>
          <a:p>
            <a:pPr marL="0" indent="0">
              <a:buNone/>
            </a:pPr>
            <a:r>
              <a:rPr lang="tr-TR" dirty="0" smtClean="0"/>
              <a:t>-</a:t>
            </a:r>
            <a:r>
              <a:rPr lang="tr-TR" dirty="0" err="1" smtClean="0"/>
              <a:t>Suit</a:t>
            </a:r>
            <a:r>
              <a:rPr lang="tr-TR" dirty="0" smtClean="0"/>
              <a:t> oda</a:t>
            </a:r>
          </a:p>
          <a:p>
            <a:pPr marL="0" indent="0">
              <a:buNone/>
            </a:pPr>
            <a:r>
              <a:rPr lang="tr-TR" dirty="0" smtClean="0"/>
              <a:t>Toplam oda sayısı</a:t>
            </a:r>
          </a:p>
          <a:p>
            <a:pPr marL="0" indent="0">
              <a:buNone/>
            </a:pPr>
            <a:r>
              <a:rPr lang="tr-TR" dirty="0" smtClean="0"/>
              <a:t>*Satılabilir yatak sayısı</a:t>
            </a:r>
          </a:p>
          <a:p>
            <a:pPr marL="0" indent="0">
              <a:buNone/>
            </a:pPr>
            <a:r>
              <a:rPr lang="tr-TR" dirty="0" smtClean="0"/>
              <a:t>-Tek yatak</a:t>
            </a:r>
          </a:p>
          <a:p>
            <a:pPr marL="0" indent="0">
              <a:buNone/>
            </a:pPr>
            <a:r>
              <a:rPr lang="tr-TR" dirty="0" smtClean="0"/>
              <a:t>-Standart odada tek yatak</a:t>
            </a:r>
          </a:p>
          <a:p>
            <a:pPr marL="0" indent="0">
              <a:buNone/>
            </a:pPr>
            <a:r>
              <a:rPr lang="tr-TR" dirty="0" smtClean="0"/>
              <a:t>-Standart odada iki yatak</a:t>
            </a:r>
          </a:p>
          <a:p>
            <a:pPr marL="0" indent="0">
              <a:buNone/>
            </a:pPr>
            <a:r>
              <a:rPr lang="tr-TR" dirty="0" smtClean="0"/>
              <a:t>-İlave yatak</a:t>
            </a:r>
          </a:p>
          <a:p>
            <a:pPr marL="0" indent="0">
              <a:buNone/>
            </a:pPr>
            <a:r>
              <a:rPr lang="tr-TR" dirty="0" smtClean="0"/>
              <a:t>-Aile tipi (French) yatak</a:t>
            </a:r>
          </a:p>
          <a:p>
            <a:pPr marL="0" indent="0">
              <a:buNone/>
            </a:pPr>
            <a:r>
              <a:rPr lang="tr-TR" dirty="0" smtClean="0"/>
              <a:t>Toplam yatak sayısı</a:t>
            </a:r>
          </a:p>
          <a:p>
            <a:pPr marL="0" indent="0">
              <a:buNone/>
            </a:pPr>
            <a:r>
              <a:rPr lang="tr-TR" dirty="0" smtClean="0"/>
              <a:t>«Doluluk oranı</a:t>
            </a:r>
          </a:p>
          <a:p>
            <a:pPr marL="0" indent="0">
              <a:buNone/>
            </a:pPr>
            <a:r>
              <a:rPr lang="tr-TR" dirty="0" smtClean="0"/>
              <a:t>«Farklı oda tiplerine göre oda fiyatı</a:t>
            </a:r>
          </a:p>
          <a:p>
            <a:pPr marL="0" indent="0">
              <a:buNone/>
            </a:pPr>
            <a:r>
              <a:rPr lang="tr-TR" dirty="0" smtClean="0"/>
              <a:t>«</a:t>
            </a:r>
            <a:r>
              <a:rPr lang="sv-SE" dirty="0"/>
              <a:t>Farklı </a:t>
            </a:r>
            <a:r>
              <a:rPr lang="tr-TR" dirty="0" smtClean="0"/>
              <a:t>yatak</a:t>
            </a:r>
            <a:r>
              <a:rPr lang="sv-SE" dirty="0" smtClean="0"/>
              <a:t> </a:t>
            </a:r>
            <a:r>
              <a:rPr lang="sv-SE" dirty="0"/>
              <a:t>tiplerine göre oda </a:t>
            </a:r>
            <a:r>
              <a:rPr lang="sv-SE" dirty="0" smtClean="0"/>
              <a:t>fiyatı</a:t>
            </a:r>
            <a:endParaRPr lang="tr-TR" dirty="0" smtClean="0"/>
          </a:p>
          <a:p>
            <a:pPr marL="0" indent="0">
              <a:buNone/>
            </a:pPr>
            <a:r>
              <a:rPr lang="tr-TR" dirty="0" smtClean="0"/>
              <a:t>«Ortalama oda fiyatı</a:t>
            </a:r>
          </a:p>
          <a:p>
            <a:pPr marL="0" indent="0">
              <a:buNone/>
            </a:pPr>
            <a:r>
              <a:rPr lang="tr-TR" dirty="0" smtClean="0"/>
              <a:t>«</a:t>
            </a:r>
            <a:r>
              <a:rPr lang="tr-TR" dirty="0" err="1" smtClean="0"/>
              <a:t>Overbooking</a:t>
            </a:r>
            <a:r>
              <a:rPr lang="tr-TR" dirty="0" smtClean="0"/>
              <a:t>/ </a:t>
            </a:r>
            <a:r>
              <a:rPr lang="tr-TR" dirty="0" err="1" smtClean="0"/>
              <a:t>no</a:t>
            </a:r>
            <a:r>
              <a:rPr lang="tr-TR" dirty="0" smtClean="0"/>
              <a:t> </a:t>
            </a:r>
            <a:r>
              <a:rPr lang="tr-TR" dirty="0" err="1" smtClean="0"/>
              <a:t>show</a:t>
            </a:r>
            <a:r>
              <a:rPr lang="tr-TR" dirty="0" smtClean="0"/>
              <a:t>%</a:t>
            </a:r>
          </a:p>
          <a:p>
            <a:pPr marL="0" indent="0">
              <a:buNone/>
            </a:pPr>
            <a:r>
              <a:rPr lang="tr-TR" dirty="0" smtClean="0"/>
              <a:t>Toplam gelir</a:t>
            </a:r>
          </a:p>
          <a:p>
            <a:pPr marL="0" indent="0">
              <a:buNone/>
            </a:pPr>
            <a:r>
              <a:rPr lang="tr-TR" dirty="0" err="1" smtClean="0"/>
              <a:t>Not:Bu</a:t>
            </a:r>
            <a:r>
              <a:rPr lang="tr-TR" dirty="0" smtClean="0"/>
              <a:t> gelirlere çamaşırhane gelirleri de ilave edilmelidir.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82375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lgn="ctr">
              <a:buNone/>
            </a:pPr>
            <a:r>
              <a:rPr lang="tr-TR" u="sng" dirty="0" smtClean="0"/>
              <a:t>Kat Hizmetleri Departman Bütçesinin Kontrolü</a:t>
            </a:r>
          </a:p>
          <a:p>
            <a:pPr marL="0" indent="0">
              <a:buNone/>
            </a:pPr>
            <a:r>
              <a:rPr lang="tr-TR" dirty="0" smtClean="0"/>
              <a:t>Bütçe kalemlerini  kontrol için çeşitli yöntemler bulunmaktadır.</a:t>
            </a:r>
          </a:p>
          <a:p>
            <a:pPr marL="0" indent="0">
              <a:buNone/>
            </a:pPr>
            <a:r>
              <a:rPr lang="tr-TR" u="sng" dirty="0" smtClean="0"/>
              <a:t>VARYANS ANALİZİ</a:t>
            </a:r>
            <a:endParaRPr lang="tr-TR" dirty="0" smtClean="0"/>
          </a:p>
          <a:p>
            <a:pPr marL="0" indent="0">
              <a:buNone/>
            </a:pPr>
            <a:r>
              <a:rPr lang="tr-TR" dirty="0" smtClean="0"/>
              <a:t>	Geçmişe dönük bir analizdir. Hazırlanan tahmini bütçedeki kalemlere konulan değerlerle bütçe dönemi sonunda gerçekleşen değerlerin karşılaştırılması ve sapmaların belirlenmesi şeklinde yapılır. Tahmini ve gerçekleşen bu iki değerin karşılaştırılması personel, materyal, donanım ve diğer giderler bazında yapılır.</a:t>
            </a:r>
          </a:p>
          <a:p>
            <a:pPr marL="0" indent="0">
              <a:buNone/>
            </a:pPr>
            <a:r>
              <a:rPr lang="tr-TR" dirty="0" smtClean="0"/>
              <a:t>Sapmalara neden olan değişkenler;</a:t>
            </a:r>
          </a:p>
          <a:p>
            <a:pPr marL="0" indent="0">
              <a:buNone/>
            </a:pPr>
            <a:r>
              <a:rPr lang="tr-TR" dirty="0" smtClean="0"/>
              <a:t>*Doluluk oranları</a:t>
            </a:r>
          </a:p>
          <a:p>
            <a:pPr marL="0" indent="0">
              <a:buNone/>
            </a:pPr>
            <a:r>
              <a:rPr lang="tr-TR" dirty="0" smtClean="0"/>
              <a:t>*Misafirin niteliği</a:t>
            </a:r>
          </a:p>
          <a:p>
            <a:pPr marL="0" indent="0">
              <a:buNone/>
            </a:pPr>
            <a:r>
              <a:rPr lang="tr-TR" dirty="0" smtClean="0"/>
              <a:t>*Personelin niteliği</a:t>
            </a:r>
          </a:p>
          <a:p>
            <a:pPr marL="0" indent="0">
              <a:buNone/>
            </a:pPr>
            <a:r>
              <a:rPr lang="tr-TR" dirty="0" smtClean="0"/>
              <a:t>*Satıcıların niteliği</a:t>
            </a:r>
          </a:p>
          <a:p>
            <a:pPr marL="0" indent="0">
              <a:buNone/>
            </a:pPr>
            <a:r>
              <a:rPr lang="tr-TR" dirty="0" smtClean="0"/>
              <a:t>*Enflasyon</a:t>
            </a:r>
          </a:p>
          <a:p>
            <a:pPr marL="0" indent="0">
              <a:buNone/>
            </a:pPr>
            <a:r>
              <a:rPr lang="tr-TR" dirty="0" smtClean="0"/>
              <a:t>*Stoklama politikası</a:t>
            </a:r>
          </a:p>
          <a:p>
            <a:pPr marL="0" indent="0">
              <a:buNone/>
            </a:pPr>
            <a:r>
              <a:rPr lang="tr-TR" dirty="0" smtClean="0"/>
              <a:t>*Yönetim değişikliği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808468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8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u="sng" dirty="0" smtClean="0"/>
              <a:t>FAYDA MALİYET ANALİZİ</a:t>
            </a:r>
          </a:p>
          <a:p>
            <a:pPr marL="0" indent="0">
              <a:buNone/>
            </a:pPr>
            <a:r>
              <a:rPr lang="tr-TR" dirty="0" smtClean="0"/>
              <a:t>	Bütçenin geleceğe dönük değerlendirilmesidir. Yapılan her harcamanın faydası ile maliyetinin karşılaştırılması olarak tanımlanır. Fayda/Maliyet oranının en yüksek olması hedeflenir. Bu analiz nitelik ve nicelik olarak iki türlü kullanılabilir.</a:t>
            </a:r>
          </a:p>
          <a:p>
            <a:pPr marL="0" indent="0">
              <a:buNone/>
            </a:pPr>
            <a:r>
              <a:rPr lang="tr-TR" dirty="0" smtClean="0"/>
              <a:t>*Kat hizmetleri departman bütçesinde ortaya çıkan artışların hizmet kalitesi üzerine etkisinin (niteliksel) belirlenmesi amacıyla yapılır.</a:t>
            </a:r>
          </a:p>
          <a:p>
            <a:pPr marL="0" indent="0">
              <a:buNone/>
            </a:pPr>
            <a:r>
              <a:rPr lang="tr-TR" dirty="0"/>
              <a:t>*Kat hizmetleri departman </a:t>
            </a:r>
            <a:r>
              <a:rPr lang="tr-TR" dirty="0" smtClean="0"/>
              <a:t>bütçesindeki değişiklerin misafir sayısı üzerine etkisinin (niceliksel) belirlenmesi amacıyla yapılır.</a:t>
            </a:r>
          </a:p>
          <a:p>
            <a:pPr marL="0" indent="0">
              <a:buNone/>
            </a:pPr>
            <a:r>
              <a:rPr lang="tr-TR" u="sng" dirty="0" smtClean="0"/>
              <a:t>MALİYET ETKİNLİĞİ ANALİZİ</a:t>
            </a:r>
          </a:p>
          <a:p>
            <a:pPr marL="0" indent="0">
              <a:buNone/>
            </a:pPr>
            <a:r>
              <a:rPr lang="tr-TR" dirty="0"/>
              <a:t>	</a:t>
            </a:r>
            <a:r>
              <a:rPr lang="tr-TR" dirty="0" smtClean="0"/>
              <a:t>Bu analiz yöntemi ile bütçedeki maliyetler aynı kalmak şartı ile daha fazla hizmet nasıl sağlanır? Sorusuna cevap aranır.</a:t>
            </a:r>
          </a:p>
          <a:p>
            <a:pPr marL="0" indent="0">
              <a:buNone/>
            </a:pPr>
            <a:r>
              <a:rPr lang="tr-TR" dirty="0" smtClean="0"/>
              <a:t>*Sürekli çalışan personel istihdam etmek yerine mevsimlik veya sözleşmeli personel çalıştırmak</a:t>
            </a:r>
          </a:p>
          <a:p>
            <a:pPr marL="0" indent="0">
              <a:buNone/>
            </a:pPr>
            <a:r>
              <a:rPr lang="tr-TR" dirty="0" smtClean="0"/>
              <a:t>*Stok politikasını ayarlayarak ve aşırı stoktan kaçınarak bazı kalemlerin maliyetlerini düşürmek. Burada enflasyon artış oranını da dikkate almak lazım gelir.</a:t>
            </a:r>
          </a:p>
          <a:p>
            <a:pPr marL="0" indent="0">
              <a:buNone/>
            </a:pPr>
            <a:r>
              <a:rPr lang="tr-TR" dirty="0" smtClean="0"/>
              <a:t>*Satın alma politikasında rekabetten yararlanmak ya da gerekiyorsa satıcıları değiştirmek</a:t>
            </a:r>
          </a:p>
          <a:p>
            <a:pPr marL="0" indent="0">
              <a:buNone/>
            </a:pPr>
            <a:r>
              <a:rPr lang="tr-TR" dirty="0" smtClean="0"/>
              <a:t>*Araç, gereç ve donanımın zamanında bakımlarını yapmak ve dikkatli kullanılması yoluyla önlemler almak</a:t>
            </a:r>
          </a:p>
          <a:p>
            <a:pPr marL="0" indent="0">
              <a:buNone/>
            </a:pPr>
            <a:r>
              <a:rPr lang="tr-TR" dirty="0" smtClean="0"/>
              <a:t>*Fazla mesaileri kaldırmak</a:t>
            </a:r>
          </a:p>
          <a:p>
            <a:pPr marL="0" indent="0">
              <a:buNone/>
            </a:pPr>
            <a:r>
              <a:rPr lang="tr-TR" dirty="0" smtClean="0"/>
              <a:t>*Eğitime önem vermek</a:t>
            </a:r>
          </a:p>
          <a:p>
            <a:pPr marL="0" indent="0">
              <a:buNone/>
            </a:pPr>
            <a:r>
              <a:rPr lang="tr-TR" dirty="0" smtClean="0"/>
              <a:t>*Eşantiyonlarda yeni düzenlemelere gitmek</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705075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lgn="ctr">
              <a:buNone/>
            </a:pPr>
            <a:r>
              <a:rPr lang="tr-TR" u="sng" dirty="0" smtClean="0"/>
              <a:t>Kat Hizmetleri Departmanında Kullanılan Malzemeler</a:t>
            </a:r>
          </a:p>
          <a:p>
            <a:pPr marL="0" indent="0">
              <a:buNone/>
            </a:pPr>
            <a:r>
              <a:rPr lang="tr-TR" dirty="0" smtClean="0"/>
              <a:t>*Televizyon</a:t>
            </a:r>
          </a:p>
          <a:p>
            <a:pPr marL="0" indent="0">
              <a:buNone/>
            </a:pPr>
            <a:r>
              <a:rPr lang="tr-TR" dirty="0" smtClean="0"/>
              <a:t>*Buzdolabı (</a:t>
            </a:r>
            <a:r>
              <a:rPr lang="tr-TR" dirty="0" err="1" smtClean="0"/>
              <a:t>minibar</a:t>
            </a:r>
            <a:r>
              <a:rPr lang="tr-TR" dirty="0" smtClean="0"/>
              <a:t>)</a:t>
            </a:r>
          </a:p>
          <a:p>
            <a:pPr marL="0" indent="0">
              <a:buNone/>
            </a:pPr>
            <a:r>
              <a:rPr lang="tr-TR" dirty="0" smtClean="0"/>
              <a:t>*Sehpalar </a:t>
            </a:r>
          </a:p>
          <a:p>
            <a:pPr marL="0" indent="0">
              <a:buNone/>
            </a:pPr>
            <a:r>
              <a:rPr lang="tr-TR" dirty="0" smtClean="0"/>
              <a:t>Kare sehpalar 70cm x70 cm</a:t>
            </a:r>
          </a:p>
          <a:p>
            <a:pPr marL="0" indent="0">
              <a:buNone/>
            </a:pPr>
            <a:r>
              <a:rPr lang="tr-TR" dirty="0" smtClean="0"/>
              <a:t>Dikdörtgen sehpalar 100cm x 55cm</a:t>
            </a:r>
          </a:p>
          <a:p>
            <a:pPr marL="0" indent="0">
              <a:buNone/>
            </a:pPr>
            <a:r>
              <a:rPr lang="tr-TR" dirty="0" smtClean="0"/>
              <a:t>Daire sehpalar 75 cm çapında</a:t>
            </a:r>
          </a:p>
          <a:p>
            <a:pPr marL="0" indent="0">
              <a:buNone/>
            </a:pPr>
            <a:r>
              <a:rPr lang="tr-TR" dirty="0" smtClean="0"/>
              <a:t>Yükseklikleri ise 38-40 cm olarak düşünülmelidir.</a:t>
            </a:r>
          </a:p>
          <a:p>
            <a:pPr marL="0" indent="0">
              <a:buNone/>
            </a:pPr>
            <a:r>
              <a:rPr lang="tr-TR" dirty="0" smtClean="0"/>
              <a:t>*</a:t>
            </a:r>
            <a:r>
              <a:rPr lang="tr-TR" dirty="0" err="1" smtClean="0"/>
              <a:t>Kanapeler</a:t>
            </a:r>
            <a:endParaRPr lang="tr-TR" dirty="0" smtClean="0"/>
          </a:p>
          <a:p>
            <a:pPr marL="0" indent="0">
              <a:buNone/>
            </a:pPr>
            <a:r>
              <a:rPr lang="tr-TR" dirty="0" smtClean="0"/>
              <a:t>İki kişilik genişlik 110-120 cm</a:t>
            </a:r>
          </a:p>
          <a:p>
            <a:pPr marL="0" indent="0">
              <a:buNone/>
            </a:pPr>
            <a:r>
              <a:rPr lang="tr-TR" dirty="0" smtClean="0"/>
              <a:t>Üç kişilik 180-190 cm</a:t>
            </a:r>
          </a:p>
          <a:p>
            <a:pPr marL="0" indent="0">
              <a:buNone/>
            </a:pPr>
            <a:r>
              <a:rPr lang="tr-TR" dirty="0" smtClean="0"/>
              <a:t>*Koltuk/puf</a:t>
            </a:r>
          </a:p>
          <a:p>
            <a:pPr marL="0" indent="0">
              <a:buNone/>
            </a:pPr>
            <a:r>
              <a:rPr lang="tr-TR" dirty="0" smtClean="0"/>
              <a:t>*Gardırop</a:t>
            </a:r>
          </a:p>
          <a:p>
            <a:pPr marL="0" indent="0">
              <a:buNone/>
            </a:pPr>
            <a:r>
              <a:rPr lang="tr-TR" dirty="0" smtClean="0"/>
              <a:t>İçerisinde en az 6 askı bulunmalıdır. Ayrıca çamaşır torbası, ayakkabı çekeceği, yedek battaniye, elbise fırçası gibi malzemeler de olmalıdır.</a:t>
            </a:r>
          </a:p>
          <a:p>
            <a:pPr marL="0" indent="0">
              <a:buNone/>
            </a:pPr>
            <a:r>
              <a:rPr lang="tr-TR" dirty="0" smtClean="0"/>
              <a:t>*</a:t>
            </a:r>
            <a:r>
              <a:rPr lang="tr-TR" dirty="0" err="1" smtClean="0"/>
              <a:t>Bagajlık</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48695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3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55000" lnSpcReduction="20000"/>
          </a:bodyPr>
          <a:lstStyle/>
          <a:p>
            <a:pPr marL="0" indent="0">
              <a:buNone/>
            </a:pPr>
            <a:r>
              <a:rPr lang="tr-TR" dirty="0" smtClean="0"/>
              <a:t>*Komodin</a:t>
            </a:r>
          </a:p>
          <a:p>
            <a:pPr marL="0" indent="0">
              <a:buNone/>
            </a:pPr>
            <a:r>
              <a:rPr lang="tr-TR" dirty="0" smtClean="0"/>
              <a:t>İkiz yatak (</a:t>
            </a:r>
            <a:r>
              <a:rPr lang="tr-TR" dirty="0" err="1" smtClean="0"/>
              <a:t>twin</a:t>
            </a:r>
            <a:r>
              <a:rPr lang="tr-TR" dirty="0" smtClean="0"/>
              <a:t>) arasına 1 adet</a:t>
            </a:r>
          </a:p>
          <a:p>
            <a:pPr marL="0" indent="0">
              <a:buNone/>
            </a:pPr>
            <a:r>
              <a:rPr lang="tr-TR" dirty="0" err="1" smtClean="0"/>
              <a:t>Single</a:t>
            </a:r>
            <a:r>
              <a:rPr lang="tr-TR" dirty="0" smtClean="0"/>
              <a:t> yatak başına 1 adet</a:t>
            </a:r>
          </a:p>
          <a:p>
            <a:pPr marL="0" indent="0">
              <a:buNone/>
            </a:pPr>
            <a:r>
              <a:rPr lang="tr-TR" dirty="0" smtClean="0"/>
              <a:t>French (</a:t>
            </a:r>
            <a:r>
              <a:rPr lang="tr-TR" dirty="0" err="1" smtClean="0"/>
              <a:t>double-bed</a:t>
            </a:r>
            <a:r>
              <a:rPr lang="tr-TR" dirty="0" smtClean="0"/>
              <a:t>) yatağın iki başına 1’er adet (2)</a:t>
            </a:r>
          </a:p>
          <a:p>
            <a:pPr marL="0" indent="0">
              <a:buNone/>
            </a:pPr>
            <a:r>
              <a:rPr lang="tr-TR" dirty="0" smtClean="0"/>
              <a:t>Ayrıca aynalı olarak düzenlenenler de 1 adet olmalıdır.</a:t>
            </a:r>
          </a:p>
          <a:p>
            <a:pPr marL="0" indent="0">
              <a:buNone/>
            </a:pPr>
            <a:r>
              <a:rPr lang="tr-TR" dirty="0" smtClean="0"/>
              <a:t>Çekmecelerinde dikiş poşeti, kibrit, mendil tanıtım katalogları gibi malzemeler de konulmalıdır.</a:t>
            </a:r>
          </a:p>
          <a:p>
            <a:pPr marL="0" indent="0">
              <a:buNone/>
            </a:pPr>
            <a:r>
              <a:rPr lang="tr-TR" dirty="0" smtClean="0"/>
              <a:t>*Abajur</a:t>
            </a:r>
          </a:p>
          <a:p>
            <a:pPr marL="0" indent="0">
              <a:buNone/>
            </a:pPr>
            <a:r>
              <a:rPr lang="tr-TR" dirty="0" err="1" smtClean="0"/>
              <a:t>Single</a:t>
            </a:r>
            <a:r>
              <a:rPr lang="tr-TR" dirty="0" smtClean="0"/>
              <a:t> ve </a:t>
            </a:r>
            <a:r>
              <a:rPr lang="tr-TR" dirty="0" err="1" smtClean="0"/>
              <a:t>twin</a:t>
            </a:r>
            <a:r>
              <a:rPr lang="tr-TR" dirty="0" smtClean="0"/>
              <a:t> odalarda 1 adet</a:t>
            </a:r>
          </a:p>
          <a:p>
            <a:pPr marL="0" indent="0">
              <a:buNone/>
            </a:pPr>
            <a:r>
              <a:rPr lang="tr-TR" dirty="0" err="1" smtClean="0"/>
              <a:t>Double</a:t>
            </a:r>
            <a:r>
              <a:rPr lang="tr-TR" dirty="0" smtClean="0"/>
              <a:t> </a:t>
            </a:r>
            <a:r>
              <a:rPr lang="tr-TR" dirty="0" err="1" smtClean="0"/>
              <a:t>bed</a:t>
            </a:r>
            <a:r>
              <a:rPr lang="tr-TR" dirty="0" smtClean="0"/>
              <a:t> odalarda 2 adet olmalıdır</a:t>
            </a:r>
          </a:p>
          <a:p>
            <a:pPr marL="0" indent="0">
              <a:buNone/>
            </a:pPr>
            <a:r>
              <a:rPr lang="tr-TR" dirty="0" smtClean="0"/>
              <a:t>*Çöp sepeti</a:t>
            </a:r>
          </a:p>
          <a:p>
            <a:pPr marL="0" indent="0">
              <a:buNone/>
            </a:pPr>
            <a:r>
              <a:rPr lang="tr-TR" dirty="0" smtClean="0"/>
              <a:t>*Yastık/yastık kılıfı</a:t>
            </a:r>
          </a:p>
          <a:p>
            <a:pPr marL="0" indent="0">
              <a:buNone/>
            </a:pPr>
            <a:r>
              <a:rPr lang="tr-TR" dirty="0" smtClean="0"/>
              <a:t>Yastık ebadı (70x50) ise yastık kılıfı 5-7 cm daha fazla ölçülerde hazırlanır.</a:t>
            </a:r>
          </a:p>
          <a:p>
            <a:pPr marL="0" indent="0">
              <a:buNone/>
            </a:pPr>
            <a:r>
              <a:rPr lang="tr-TR" dirty="0" smtClean="0"/>
              <a:t>*Battaniye</a:t>
            </a:r>
          </a:p>
          <a:p>
            <a:pPr marL="0" indent="0">
              <a:buNone/>
            </a:pPr>
            <a:r>
              <a:rPr lang="tr-TR" dirty="0" smtClean="0"/>
              <a:t>Tek kişilik yataklar için ölçü 180x225 cm</a:t>
            </a:r>
          </a:p>
          <a:p>
            <a:pPr marL="0" indent="0">
              <a:buNone/>
            </a:pPr>
            <a:r>
              <a:rPr lang="tr-TR" dirty="0" smtClean="0"/>
              <a:t>Çift kişilik yataklar için ölçü 225x255 cm olmalıdır.</a:t>
            </a:r>
          </a:p>
          <a:p>
            <a:pPr marL="0" indent="0">
              <a:buNone/>
            </a:pPr>
            <a:r>
              <a:rPr lang="tr-TR" dirty="0" smtClean="0"/>
              <a:t>*Perde</a:t>
            </a:r>
          </a:p>
          <a:p>
            <a:pPr marL="0" indent="0">
              <a:buNone/>
            </a:pPr>
            <a:r>
              <a:rPr lang="tr-TR" dirty="0" smtClean="0"/>
              <a:t>Dekor (kalın) perde</a:t>
            </a:r>
          </a:p>
          <a:p>
            <a:pPr marL="0" indent="0">
              <a:buNone/>
            </a:pPr>
            <a:r>
              <a:rPr lang="tr-TR" dirty="0" smtClean="0"/>
              <a:t>Tül perde</a:t>
            </a:r>
          </a:p>
          <a:p>
            <a:pPr marL="0" indent="0">
              <a:buNone/>
            </a:pPr>
            <a:r>
              <a:rPr lang="tr-TR" dirty="0" smtClean="0"/>
              <a:t>Perdenin kornişten (raydan) çıkmaması için anahtar (stoper) kullanılmalıdır.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932854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55000" lnSpcReduction="20000"/>
          </a:bodyPr>
          <a:lstStyle/>
          <a:p>
            <a:pPr marL="0" indent="0">
              <a:buNone/>
            </a:pPr>
            <a:r>
              <a:rPr lang="tr-TR" dirty="0" smtClean="0"/>
              <a:t>*Şilte/yatak</a:t>
            </a:r>
          </a:p>
          <a:p>
            <a:pPr marL="0" indent="0">
              <a:buNone/>
            </a:pPr>
            <a:r>
              <a:rPr lang="tr-TR" dirty="0" smtClean="0"/>
              <a:t>Şilteler yazlık kışlık yatak tarafları bulunan ve ortopedik seçilmelidir.</a:t>
            </a:r>
          </a:p>
          <a:p>
            <a:pPr marL="0" indent="0">
              <a:buNone/>
            </a:pPr>
            <a:r>
              <a:rPr lang="tr-TR" dirty="0" smtClean="0"/>
              <a:t>Tek kişilik 90x190 cm</a:t>
            </a:r>
          </a:p>
          <a:p>
            <a:pPr marL="0" indent="0">
              <a:buNone/>
            </a:pPr>
            <a:r>
              <a:rPr lang="tr-TR" dirty="0" smtClean="0"/>
              <a:t>Çift kişilik 150 (160)x190 cm.</a:t>
            </a:r>
          </a:p>
          <a:p>
            <a:pPr marL="0" indent="0">
              <a:buNone/>
            </a:pPr>
            <a:r>
              <a:rPr lang="tr-TR" dirty="0" smtClean="0"/>
              <a:t>*Havlular</a:t>
            </a:r>
          </a:p>
          <a:p>
            <a:pPr marL="0" indent="0">
              <a:buNone/>
            </a:pPr>
            <a:r>
              <a:rPr lang="tr-TR" dirty="0" smtClean="0"/>
              <a:t>-Kadife havlular</a:t>
            </a:r>
          </a:p>
          <a:p>
            <a:pPr marL="0" indent="0">
              <a:buNone/>
            </a:pPr>
            <a:r>
              <a:rPr lang="tr-TR" dirty="0" smtClean="0"/>
              <a:t>-Pamuklu havlular</a:t>
            </a:r>
          </a:p>
          <a:p>
            <a:pPr marL="0" indent="0">
              <a:buNone/>
            </a:pPr>
            <a:r>
              <a:rPr lang="tr-TR" dirty="0" smtClean="0"/>
              <a:t>Pamuklu havlular suyu daha iyi çektiği için tercih edilirler.</a:t>
            </a:r>
          </a:p>
          <a:p>
            <a:pPr marL="0" indent="0">
              <a:buNone/>
            </a:pPr>
            <a:r>
              <a:rPr lang="tr-TR" dirty="0" smtClean="0"/>
              <a:t>El havluları 50x90 cm</a:t>
            </a:r>
          </a:p>
          <a:p>
            <a:pPr marL="0" indent="0">
              <a:buNone/>
            </a:pPr>
            <a:r>
              <a:rPr lang="tr-TR" dirty="0" smtClean="0"/>
              <a:t>Banyo havluları 90x150</a:t>
            </a:r>
          </a:p>
          <a:p>
            <a:pPr marL="0" indent="0">
              <a:buNone/>
            </a:pPr>
            <a:r>
              <a:rPr lang="tr-TR" dirty="0" smtClean="0"/>
              <a:t>Ayak havluları</a:t>
            </a:r>
          </a:p>
          <a:p>
            <a:pPr marL="0" indent="0">
              <a:buNone/>
            </a:pPr>
            <a:r>
              <a:rPr lang="tr-TR" dirty="0" smtClean="0"/>
              <a:t>VIP odalarda bornoz kullanılır.</a:t>
            </a:r>
          </a:p>
          <a:p>
            <a:pPr marL="0" indent="0">
              <a:buNone/>
            </a:pPr>
            <a:r>
              <a:rPr lang="tr-TR" dirty="0" smtClean="0"/>
              <a:t>Banyo havluları yerleştirilmesinde raf, dolap ya da havlu askıları kullanılır.</a:t>
            </a:r>
          </a:p>
          <a:p>
            <a:pPr marL="0" indent="0">
              <a:buNone/>
            </a:pPr>
            <a:r>
              <a:rPr lang="tr-TR" dirty="0" smtClean="0"/>
              <a:t>Ayak havluları duşa kabin ya da küvet üzerine katlı olarak konulmalıdır.</a:t>
            </a:r>
          </a:p>
          <a:p>
            <a:pPr marL="0" indent="0">
              <a:buNone/>
            </a:pPr>
            <a:r>
              <a:rPr lang="tr-TR" dirty="0" smtClean="0"/>
              <a:t>Kapı arkasına temiz havlu asılmamalıdır.</a:t>
            </a:r>
          </a:p>
          <a:p>
            <a:pPr marL="0" indent="0">
              <a:buNone/>
            </a:pPr>
            <a:r>
              <a:rPr lang="tr-TR" dirty="0" smtClean="0"/>
              <a:t>*Yatak örtüsü</a:t>
            </a:r>
          </a:p>
          <a:p>
            <a:pPr marL="0" indent="0">
              <a:buNone/>
            </a:pPr>
            <a:r>
              <a:rPr lang="tr-TR" dirty="0" smtClean="0"/>
              <a:t>Yatakların daha estetik görünmesi ve korunması amacıyla üzerine örtülen aksesuar malzemedir. Hakim renk veya uyumlu renklerden seçilmelidir.</a:t>
            </a:r>
          </a:p>
          <a:p>
            <a:pPr marL="0" indent="0">
              <a:buNone/>
            </a:pPr>
            <a:r>
              <a:rPr lang="tr-TR" dirty="0" smtClean="0"/>
              <a:t>*Pike</a:t>
            </a:r>
          </a:p>
          <a:p>
            <a:pPr marL="0" indent="0">
              <a:buNone/>
            </a:pPr>
            <a:r>
              <a:rPr lang="tr-TR" dirty="0" smtClean="0"/>
              <a:t>Pikeler beyaz olmalıdır.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99863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7500" lnSpcReduction="20000"/>
          </a:bodyPr>
          <a:lstStyle/>
          <a:p>
            <a:pPr marL="0" indent="0">
              <a:buNone/>
            </a:pPr>
            <a:r>
              <a:rPr lang="tr-TR" dirty="0" smtClean="0"/>
              <a:t>*Çarşaf</a:t>
            </a:r>
          </a:p>
          <a:p>
            <a:pPr marL="0" indent="0">
              <a:buNone/>
            </a:pPr>
            <a:r>
              <a:rPr lang="tr-TR" dirty="0" smtClean="0"/>
              <a:t>Çarşaf kısa kenarı (eni)=Şilte kısa kenar uzunluğu+(şilte </a:t>
            </a:r>
            <a:r>
              <a:rPr lang="tr-TR" dirty="0" err="1" smtClean="0"/>
              <a:t>yüksekliği+yatak</a:t>
            </a:r>
            <a:r>
              <a:rPr lang="tr-TR" dirty="0" smtClean="0"/>
              <a:t> altına katlama payıx2)</a:t>
            </a:r>
          </a:p>
          <a:p>
            <a:pPr marL="0" indent="0">
              <a:buNone/>
            </a:pPr>
            <a:r>
              <a:rPr lang="tr-TR" dirty="0"/>
              <a:t>Çarşaf </a:t>
            </a:r>
            <a:r>
              <a:rPr lang="tr-TR" dirty="0" smtClean="0"/>
              <a:t>uzun </a:t>
            </a:r>
            <a:r>
              <a:rPr lang="tr-TR" dirty="0"/>
              <a:t>kenarı </a:t>
            </a:r>
            <a:r>
              <a:rPr lang="tr-TR" dirty="0" smtClean="0"/>
              <a:t>(boyu)=</a:t>
            </a:r>
            <a:r>
              <a:rPr lang="tr-TR" dirty="0"/>
              <a:t>Şilte </a:t>
            </a:r>
            <a:r>
              <a:rPr lang="tr-TR" dirty="0" smtClean="0"/>
              <a:t>uzun </a:t>
            </a:r>
            <a:r>
              <a:rPr lang="tr-TR" dirty="0"/>
              <a:t>kenar uzunluğu+(şilte </a:t>
            </a:r>
            <a:r>
              <a:rPr lang="tr-TR" dirty="0" err="1"/>
              <a:t>yüksekliği+yatak</a:t>
            </a:r>
            <a:r>
              <a:rPr lang="tr-TR" dirty="0"/>
              <a:t> altına katlama payıx2</a:t>
            </a:r>
            <a:r>
              <a:rPr lang="tr-TR" dirty="0" smtClean="0"/>
              <a:t>)</a:t>
            </a:r>
          </a:p>
          <a:p>
            <a:pPr marL="0" indent="0">
              <a:buNone/>
            </a:pPr>
            <a:r>
              <a:rPr lang="tr-TR" dirty="0" smtClean="0"/>
              <a:t>Örneğin 90x190cm yatak için çarşaf ölçüleri</a:t>
            </a:r>
          </a:p>
          <a:p>
            <a:pPr marL="0" indent="0">
              <a:buNone/>
            </a:pPr>
            <a:r>
              <a:rPr lang="tr-TR" dirty="0" smtClean="0"/>
              <a:t>Çarşafın eni=90+(35+10x2)</a:t>
            </a:r>
          </a:p>
          <a:p>
            <a:pPr marL="0" indent="0">
              <a:buNone/>
            </a:pPr>
            <a:r>
              <a:rPr lang="tr-TR" dirty="0" smtClean="0"/>
              <a:t>Çarşafın eni=180 cm.</a:t>
            </a:r>
          </a:p>
          <a:p>
            <a:pPr marL="0" indent="0">
              <a:buNone/>
            </a:pPr>
            <a:r>
              <a:rPr lang="tr-TR" dirty="0" smtClean="0"/>
              <a:t>Çarşafın boyu=190+(35+10x2)</a:t>
            </a:r>
          </a:p>
          <a:p>
            <a:pPr marL="0" indent="0">
              <a:buNone/>
            </a:pPr>
            <a:r>
              <a:rPr lang="tr-TR" dirty="0" smtClean="0"/>
              <a:t>Çarşafın boyu=280 cm.</a:t>
            </a:r>
          </a:p>
          <a:p>
            <a:pPr marL="0" indent="0">
              <a:buNone/>
            </a:pPr>
            <a:r>
              <a:rPr lang="tr-TR" dirty="0" err="1" smtClean="0"/>
              <a:t>King</a:t>
            </a:r>
            <a:r>
              <a:rPr lang="tr-TR" dirty="0" smtClean="0"/>
              <a:t> yatak  çarşafı 280x280 cm.</a:t>
            </a:r>
          </a:p>
          <a:p>
            <a:pPr marL="0" indent="0">
              <a:buNone/>
            </a:pPr>
            <a:r>
              <a:rPr lang="tr-TR" dirty="0" err="1" smtClean="0"/>
              <a:t>Quenn</a:t>
            </a:r>
            <a:r>
              <a:rPr lang="tr-TR" dirty="0" smtClean="0"/>
              <a:t> yatak çarşafı 240x280 cm.</a:t>
            </a:r>
          </a:p>
          <a:p>
            <a:pPr marL="0" indent="0">
              <a:buNone/>
            </a:pPr>
            <a:r>
              <a:rPr lang="tr-TR" dirty="0" smtClean="0"/>
              <a:t>French yatak çarşafı 210x280 cm.</a:t>
            </a:r>
          </a:p>
          <a:p>
            <a:pPr marL="0" indent="0">
              <a:buNone/>
            </a:pPr>
            <a:r>
              <a:rPr lang="tr-TR" dirty="0" smtClean="0"/>
              <a:t>*Nevresim</a:t>
            </a:r>
          </a:p>
          <a:p>
            <a:pPr marL="0" indent="0">
              <a:buNone/>
            </a:pPr>
            <a:r>
              <a:rPr lang="tr-TR" dirty="0" smtClean="0"/>
              <a:t>*Buklet malzemeleri</a:t>
            </a:r>
          </a:p>
          <a:p>
            <a:pPr marL="0" indent="0">
              <a:buNone/>
            </a:pPr>
            <a:r>
              <a:rPr lang="tr-TR" dirty="0" smtClean="0"/>
              <a:t>*Kit malzemeleri</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09138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Kaynakça</a:t>
            </a:r>
          </a:p>
          <a:p>
            <a:pPr marL="0" indent="0">
              <a:buNone/>
            </a:pPr>
            <a:r>
              <a:rPr lang="tr-TR" sz="1800" dirty="0" smtClean="0"/>
              <a:t>1-kat hizmetleri yönetimi, </a:t>
            </a:r>
            <a:r>
              <a:rPr lang="tr-TR" sz="1800" dirty="0" err="1" smtClean="0"/>
              <a:t>Prof.Dr.Meryem</a:t>
            </a:r>
            <a:r>
              <a:rPr lang="tr-TR" sz="1800" dirty="0" smtClean="0"/>
              <a:t> </a:t>
            </a:r>
            <a:r>
              <a:rPr lang="tr-TR" sz="1800" dirty="0" err="1" smtClean="0"/>
              <a:t>Akoğlan</a:t>
            </a:r>
            <a:r>
              <a:rPr lang="tr-TR" sz="1800" dirty="0" smtClean="0"/>
              <a:t> Kozak</a:t>
            </a:r>
            <a:endParaRPr lang="tr-TR" sz="1800" dirty="0"/>
          </a:p>
        </p:txBody>
      </p:sp>
    </p:spTree>
    <p:extLst>
      <p:ext uri="{BB962C8B-B14F-4D97-AF65-F5344CB8AC3E}">
        <p14:creationId xmlns:p14="http://schemas.microsoft.com/office/powerpoint/2010/main" val="162682154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1026</Words>
  <Application>Microsoft Office PowerPoint</Application>
  <PresentationFormat>Ekran Gösterisi (4:3)</PresentationFormat>
  <Paragraphs>188</Paragraphs>
  <Slides>12</Slides>
  <Notes>0</Notes>
  <HiddenSlides>0</HiddenSlides>
  <MMClips>11</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34</cp:revision>
  <dcterms:created xsi:type="dcterms:W3CDTF">2020-11-04T15:25:04Z</dcterms:created>
  <dcterms:modified xsi:type="dcterms:W3CDTF">2020-11-07T14:25:07Z</dcterms:modified>
</cp:coreProperties>
</file>