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5" r:id="rId4"/>
    <p:sldId id="262" r:id="rId5"/>
    <p:sldId id="257" r:id="rId6"/>
    <p:sldId id="259" r:id="rId7"/>
    <p:sldId id="260" r:id="rId8"/>
    <p:sldId id="261" r:id="rId9"/>
    <p:sldId id="263" r:id="rId10"/>
    <p:sldId id="264"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70" d="100"/>
          <a:sy n="70" d="100"/>
        </p:scale>
        <p:origin x="-138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01.12.2020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539552" y="620688"/>
            <a:ext cx="7992888" cy="5688632"/>
          </a:xfrm>
        </p:spPr>
        <p:txBody>
          <a:bodyPr>
            <a:normAutofit fontScale="77500" lnSpcReduction="20000"/>
          </a:bodyPr>
          <a:lstStyle/>
          <a:p>
            <a:r>
              <a:rPr lang="tr-TR" dirty="0" smtClean="0">
                <a:solidFill>
                  <a:srgbClr val="FF0000"/>
                </a:solidFill>
              </a:rPr>
              <a:t>TUR OPERATÖRLÜĞÜ</a:t>
            </a:r>
          </a:p>
          <a:p>
            <a:pPr algn="l"/>
            <a:r>
              <a:rPr lang="tr-TR" dirty="0" smtClean="0">
                <a:solidFill>
                  <a:srgbClr val="FF0000"/>
                </a:solidFill>
              </a:rPr>
              <a:t>	</a:t>
            </a:r>
            <a:r>
              <a:rPr lang="tr-TR" dirty="0" smtClean="0">
                <a:solidFill>
                  <a:schemeClr val="tx1"/>
                </a:solidFill>
              </a:rPr>
              <a:t>Seyahat ve turizm endüstrisinde tur operatörü terimiyle tur toptancısı terimi birbirine karıştırılmaktadır. Bu iki kavram benzer hizmetleri tanımlamakla birlikte aralarındaki en belirgin fark operatörlerin fonksiyonu ile açıklanabilir. Tur operatörleri turların fiilen uygulayıcısıdırlar ve turizm ürünü içerisinde yer alan bir çok hizmeti yerine getirirler.</a:t>
            </a:r>
          </a:p>
          <a:p>
            <a:pPr algn="l"/>
            <a:r>
              <a:rPr lang="tr-TR" dirty="0">
                <a:solidFill>
                  <a:schemeClr val="tx1"/>
                </a:solidFill>
              </a:rPr>
              <a:t>	</a:t>
            </a:r>
            <a:r>
              <a:rPr lang="tr-TR" dirty="0" smtClean="0">
                <a:solidFill>
                  <a:schemeClr val="tx1"/>
                </a:solidFill>
              </a:rPr>
              <a:t>Tur toptancıları ise turların tasarlanmasını , hazırlanmasını , tanıtılmasını ve tur paketleri olarak hazır hale getirip perakendecilere sunma işlevini yerine getirirler. Tur toptancıları bir çok ürünü yüksek seviyeli olarak bir araya getirme görevini yaparlar. Bunlar; ulaşım araçları hizmetleri, konaklama hizmetleri, yiyecek içecek hizmetleri, eğlence hizmetleri ve  gezilip görülecek yer organizasyonları ile ilgili hizmetlerdir.</a:t>
            </a:r>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292592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0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62500" lnSpcReduction="20000"/>
          </a:bodyPr>
          <a:lstStyle/>
          <a:p>
            <a:pPr marL="0" indent="0">
              <a:buNone/>
            </a:pPr>
            <a:r>
              <a:rPr lang="tr-TR" dirty="0">
                <a:solidFill>
                  <a:srgbClr val="C00000"/>
                </a:solidFill>
              </a:rPr>
              <a:t>Bu tanımlamalara göre paket tur </a:t>
            </a:r>
            <a:r>
              <a:rPr lang="tr-TR" dirty="0" smtClean="0">
                <a:solidFill>
                  <a:srgbClr val="C00000"/>
                </a:solidFill>
              </a:rPr>
              <a:t>satışı </a:t>
            </a:r>
            <a:r>
              <a:rPr lang="tr-TR" dirty="0">
                <a:solidFill>
                  <a:srgbClr val="C00000"/>
                </a:solidFill>
              </a:rPr>
              <a:t>yapan toptancıları </a:t>
            </a:r>
            <a:r>
              <a:rPr lang="tr-TR" dirty="0" smtClean="0">
                <a:solidFill>
                  <a:srgbClr val="C00000"/>
                </a:solidFill>
              </a:rPr>
              <a:t>başlıca üç kategoriye </a:t>
            </a:r>
            <a:r>
              <a:rPr lang="tr-TR" dirty="0" err="1">
                <a:solidFill>
                  <a:srgbClr val="C00000"/>
                </a:solidFill>
              </a:rPr>
              <a:t>ayımak</a:t>
            </a:r>
            <a:r>
              <a:rPr lang="tr-TR" dirty="0">
                <a:solidFill>
                  <a:srgbClr val="C00000"/>
                </a:solidFill>
              </a:rPr>
              <a:t> mümkündür:</a:t>
            </a:r>
          </a:p>
          <a:p>
            <a:pPr marL="0" indent="0">
              <a:buNone/>
            </a:pPr>
            <a:r>
              <a:rPr lang="tr-TR" dirty="0"/>
              <a:t>a- Tur toptancıları (</a:t>
            </a:r>
            <a:r>
              <a:rPr lang="tr-TR" dirty="0" err="1"/>
              <a:t>tour</a:t>
            </a:r>
            <a:r>
              <a:rPr lang="tr-TR" dirty="0"/>
              <a:t> </a:t>
            </a:r>
            <a:r>
              <a:rPr lang="tr-TR" dirty="0" err="1"/>
              <a:t>wholesaler</a:t>
            </a:r>
            <a:r>
              <a:rPr lang="tr-TR" dirty="0"/>
              <a:t>): Bir paket turun havayolu ve </a:t>
            </a:r>
            <a:r>
              <a:rPr lang="tr-TR" dirty="0" smtClean="0"/>
              <a:t>yer elemanlarını </a:t>
            </a:r>
            <a:r>
              <a:rPr lang="tr-TR" dirty="0"/>
              <a:t>bir araya getiren ve yer hizmetlerini genellikle </a:t>
            </a:r>
            <a:r>
              <a:rPr lang="tr-TR" dirty="0" smtClean="0"/>
              <a:t>diğer aracı işletmelere sözleşme ile </a:t>
            </a:r>
            <a:r>
              <a:rPr lang="tr-TR" dirty="0"/>
              <a:t>devreden </a:t>
            </a:r>
            <a:r>
              <a:rPr lang="tr-TR" dirty="0" smtClean="0"/>
              <a:t>işletmelerdir</a:t>
            </a:r>
            <a:r>
              <a:rPr lang="tr-TR" dirty="0"/>
              <a:t>.</a:t>
            </a:r>
          </a:p>
          <a:p>
            <a:pPr marL="0" indent="0">
              <a:buNone/>
            </a:pPr>
            <a:r>
              <a:rPr lang="tr-TR" dirty="0"/>
              <a:t>b- Tur Operatörleri ( </a:t>
            </a:r>
            <a:r>
              <a:rPr lang="tr-TR" dirty="0" err="1"/>
              <a:t>tour</a:t>
            </a:r>
            <a:r>
              <a:rPr lang="tr-TR" dirty="0"/>
              <a:t> </a:t>
            </a:r>
            <a:r>
              <a:rPr lang="tr-TR" dirty="0" err="1"/>
              <a:t>operators</a:t>
            </a:r>
            <a:r>
              <a:rPr lang="tr-TR" dirty="0"/>
              <a:t>) : Tur toptancıları, </a:t>
            </a:r>
            <a:r>
              <a:rPr lang="tr-TR" dirty="0" smtClean="0"/>
              <a:t>seyahat </a:t>
            </a:r>
            <a:r>
              <a:rPr lang="tr-TR" dirty="0" err="1" smtClean="0"/>
              <a:t>acentaları</a:t>
            </a:r>
            <a:r>
              <a:rPr lang="tr-TR" dirty="0" smtClean="0"/>
              <a:t> </a:t>
            </a:r>
            <a:r>
              <a:rPr lang="tr-TR" dirty="0"/>
              <a:t>ve havayolu firmaları için yer hizmetleri </a:t>
            </a:r>
            <a:r>
              <a:rPr lang="tr-TR" dirty="0" smtClean="0"/>
              <a:t>sağlayan kişilerdir</a:t>
            </a:r>
            <a:r>
              <a:rPr lang="tr-TR" dirty="0"/>
              <a:t>.</a:t>
            </a:r>
          </a:p>
          <a:p>
            <a:pPr marL="0" indent="0">
              <a:buNone/>
            </a:pPr>
            <a:r>
              <a:rPr lang="tr-TR" dirty="0"/>
              <a:t>c- Toptancı/Operatör ( </a:t>
            </a:r>
            <a:r>
              <a:rPr lang="tr-TR" dirty="0" err="1"/>
              <a:t>wholesalers</a:t>
            </a:r>
            <a:r>
              <a:rPr lang="tr-TR" dirty="0"/>
              <a:t>/</a:t>
            </a:r>
            <a:r>
              <a:rPr lang="tr-TR" dirty="0" err="1"/>
              <a:t>operators</a:t>
            </a:r>
            <a:r>
              <a:rPr lang="tr-TR" dirty="0"/>
              <a:t>) : Yalnızca paket </a:t>
            </a:r>
            <a:r>
              <a:rPr lang="tr-TR" dirty="0" smtClean="0"/>
              <a:t>turu oluşturmak </a:t>
            </a:r>
            <a:r>
              <a:rPr lang="tr-TR" dirty="0"/>
              <a:t>ve satmakla ilgili olmayıp aynı zamanda turun </a:t>
            </a:r>
            <a:r>
              <a:rPr lang="tr-TR" dirty="0" smtClean="0"/>
              <a:t>yer hizmetlerini </a:t>
            </a:r>
            <a:r>
              <a:rPr lang="tr-TR" dirty="0"/>
              <a:t>de yürüten </a:t>
            </a:r>
            <a:r>
              <a:rPr lang="tr-TR" dirty="0" smtClean="0"/>
              <a:t>işletmelerdir.</a:t>
            </a:r>
          </a:p>
          <a:p>
            <a:pPr marL="0" indent="0">
              <a:buNone/>
            </a:pPr>
            <a:endParaRPr lang="tr-TR" dirty="0" smtClean="0">
              <a:solidFill>
                <a:srgbClr val="C00000"/>
              </a:solidFill>
            </a:endParaRPr>
          </a:p>
          <a:p>
            <a:pPr marL="0" indent="0">
              <a:buNone/>
            </a:pPr>
            <a:r>
              <a:rPr lang="tr-TR" dirty="0" smtClean="0">
                <a:solidFill>
                  <a:srgbClr val="C00000"/>
                </a:solidFill>
              </a:rPr>
              <a:t>Tur </a:t>
            </a:r>
            <a:r>
              <a:rPr lang="tr-TR" dirty="0" smtClean="0">
                <a:solidFill>
                  <a:srgbClr val="C00000"/>
                </a:solidFill>
              </a:rPr>
              <a:t>operatörlerinin, </a:t>
            </a:r>
            <a:r>
              <a:rPr lang="tr-TR" dirty="0">
                <a:solidFill>
                  <a:srgbClr val="C00000"/>
                </a:solidFill>
              </a:rPr>
              <a:t>seyahat </a:t>
            </a:r>
            <a:r>
              <a:rPr lang="tr-TR" dirty="0" err="1">
                <a:solidFill>
                  <a:srgbClr val="C00000"/>
                </a:solidFill>
              </a:rPr>
              <a:t>acentalarına</a:t>
            </a:r>
            <a:r>
              <a:rPr lang="tr-TR" dirty="0">
                <a:solidFill>
                  <a:srgbClr val="C00000"/>
                </a:solidFill>
              </a:rPr>
              <a:t> göre farklılığı iki temel alanda ortaya</a:t>
            </a:r>
          </a:p>
          <a:p>
            <a:pPr marL="0" indent="0">
              <a:buNone/>
            </a:pPr>
            <a:r>
              <a:rPr lang="tr-TR" dirty="0">
                <a:solidFill>
                  <a:srgbClr val="C00000"/>
                </a:solidFill>
              </a:rPr>
              <a:t>çıkar:</a:t>
            </a:r>
          </a:p>
          <a:p>
            <a:pPr marL="0" indent="0">
              <a:buNone/>
            </a:pPr>
            <a:r>
              <a:rPr lang="tr-TR" dirty="0"/>
              <a:t>1- Tur operatörü seyahat hizmetlerini </a:t>
            </a:r>
            <a:r>
              <a:rPr lang="tr-TR" dirty="0" smtClean="0"/>
              <a:t>birleştirerek </a:t>
            </a:r>
            <a:r>
              <a:rPr lang="tr-TR" dirty="0"/>
              <a:t>yarattığı turistik ürünü</a:t>
            </a:r>
          </a:p>
          <a:p>
            <a:pPr marL="0" indent="0">
              <a:buNone/>
            </a:pPr>
            <a:r>
              <a:rPr lang="tr-TR" dirty="0"/>
              <a:t>satar. Bu nedenle seyahat </a:t>
            </a:r>
            <a:r>
              <a:rPr lang="tr-TR" dirty="0" err="1"/>
              <a:t>acentaları</a:t>
            </a:r>
            <a:r>
              <a:rPr lang="tr-TR" dirty="0"/>
              <a:t> </a:t>
            </a:r>
            <a:r>
              <a:rPr lang="tr-TR" dirty="0" err="1"/>
              <a:t>parakendeci</a:t>
            </a:r>
            <a:r>
              <a:rPr lang="tr-TR" dirty="0"/>
              <a:t> aracı, tur operatörü ise</a:t>
            </a:r>
          </a:p>
          <a:p>
            <a:pPr marL="0" indent="0">
              <a:buNone/>
            </a:pPr>
            <a:r>
              <a:rPr lang="tr-TR" dirty="0"/>
              <a:t>toptancı aracı hatta bir anlamada üreticidir.</a:t>
            </a:r>
          </a:p>
          <a:p>
            <a:pPr marL="0" indent="0">
              <a:buNone/>
            </a:pPr>
            <a:r>
              <a:rPr lang="tr-TR" dirty="0"/>
              <a:t>2- Tur operatörü konaklama ve </a:t>
            </a:r>
            <a:r>
              <a:rPr lang="tr-TR" dirty="0" smtClean="0"/>
              <a:t>ulaştırma </a:t>
            </a:r>
            <a:r>
              <a:rPr lang="tr-TR" dirty="0"/>
              <a:t>sektörü ile talep beklentisine göre</a:t>
            </a:r>
          </a:p>
          <a:p>
            <a:pPr marL="0" indent="0">
              <a:buNone/>
            </a:pPr>
            <a:r>
              <a:rPr lang="tr-TR" dirty="0" smtClean="0"/>
              <a:t>sözleşme </a:t>
            </a:r>
            <a:r>
              <a:rPr lang="tr-TR" dirty="0"/>
              <a:t>yaptığı için otelcinin ve </a:t>
            </a:r>
            <a:r>
              <a:rPr lang="tr-TR" dirty="0" smtClean="0"/>
              <a:t>taşıyıcının </a:t>
            </a:r>
            <a:r>
              <a:rPr lang="tr-TR" dirty="0"/>
              <a:t>riskini </a:t>
            </a:r>
            <a:r>
              <a:rPr lang="tr-TR" dirty="0" smtClean="0"/>
              <a:t>üstlenmiş</a:t>
            </a:r>
            <a:endParaRPr lang="tr-TR" dirty="0"/>
          </a:p>
          <a:p>
            <a:pPr marL="0" indent="0">
              <a:buNone/>
            </a:pPr>
            <a:r>
              <a:rPr lang="tr-TR" dirty="0"/>
              <a:t>olmaktadır. Seyahat </a:t>
            </a:r>
            <a:r>
              <a:rPr lang="tr-TR" dirty="0" err="1"/>
              <a:t>acentasının</a:t>
            </a:r>
            <a:r>
              <a:rPr lang="tr-TR" dirty="0"/>
              <a:t> bu tür bir riski yoktur</a:t>
            </a:r>
            <a:r>
              <a:rPr lang="tr-TR" dirty="0" smtClean="0"/>
              <a:t>.</a:t>
            </a:r>
            <a:endParaRPr lang="tr-TR" dirty="0" smtClean="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366835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92500" lnSpcReduction="10000"/>
          </a:bodyPr>
          <a:lstStyle/>
          <a:p>
            <a:pPr marL="0" indent="0">
              <a:buNone/>
            </a:pPr>
            <a:r>
              <a:rPr lang="tr-TR" dirty="0"/>
              <a:t>Diğer farklılıklar;</a:t>
            </a:r>
          </a:p>
          <a:p>
            <a:pPr marL="0" indent="0">
              <a:buNone/>
            </a:pPr>
            <a:r>
              <a:rPr lang="tr-TR" dirty="0"/>
              <a:t>a- Tur operatörü üretici-aracı, seyahat </a:t>
            </a:r>
            <a:r>
              <a:rPr lang="tr-TR" dirty="0" err="1"/>
              <a:t>acentası</a:t>
            </a:r>
            <a:r>
              <a:rPr lang="tr-TR" dirty="0"/>
              <a:t> ise yalnızca aracı fonksiyonunu yürütür.</a:t>
            </a:r>
          </a:p>
          <a:p>
            <a:pPr marL="0" indent="0">
              <a:buNone/>
            </a:pPr>
            <a:r>
              <a:rPr lang="tr-TR" dirty="0"/>
              <a:t>b- Tur operatörü üretici işletmelerden satın aldığı hizmet ürünlerini stoklar ve daha sonra pazarlar, seyahat </a:t>
            </a:r>
            <a:r>
              <a:rPr lang="tr-TR" dirty="0" err="1"/>
              <a:t>acentası</a:t>
            </a:r>
            <a:r>
              <a:rPr lang="tr-TR" dirty="0"/>
              <a:t> ise bu ürünleri önceden satın alarak stoklamaz.</a:t>
            </a:r>
          </a:p>
          <a:p>
            <a:pPr marL="0" indent="0">
              <a:buNone/>
            </a:pPr>
            <a:r>
              <a:rPr lang="tr-TR" dirty="0"/>
              <a:t>c- Satış riski seyahat </a:t>
            </a:r>
            <a:r>
              <a:rPr lang="tr-TR" dirty="0" err="1"/>
              <a:t>acentalarına</a:t>
            </a:r>
            <a:r>
              <a:rPr lang="tr-TR" dirty="0"/>
              <a:t> göre çok fazladır.</a:t>
            </a:r>
          </a:p>
          <a:p>
            <a:pPr marL="0" indent="0">
              <a:buNone/>
            </a:pPr>
            <a:r>
              <a:rPr lang="tr-TR" dirty="0"/>
              <a:t>d- Tur operatörü talep oluşmadan ürün hazırlar, stoklar ve daha sonra pazarlama ve satışını yapar. Seyahat </a:t>
            </a:r>
            <a:r>
              <a:rPr lang="tr-TR" dirty="0" err="1"/>
              <a:t>acentası</a:t>
            </a:r>
            <a:r>
              <a:rPr lang="tr-TR" dirty="0"/>
              <a:t> ise fiili talep oluşmadan rezervasyon ve satış yapmaz.</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100117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3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6192688"/>
          </a:xfrm>
        </p:spPr>
        <p:txBody>
          <a:bodyPr>
            <a:normAutofit/>
          </a:bodyPr>
          <a:lstStyle/>
          <a:p>
            <a:pPr marL="0" indent="0" algn="ctr">
              <a:buNone/>
            </a:pPr>
            <a:r>
              <a:rPr lang="tr-TR" sz="2000" dirty="0">
                <a:solidFill>
                  <a:srgbClr val="C00000"/>
                </a:solidFill>
              </a:rPr>
              <a:t>SEYAHAT ACENTELERİ İLE TUR </a:t>
            </a:r>
            <a:r>
              <a:rPr lang="tr-TR" sz="2000" dirty="0" smtClean="0">
                <a:solidFill>
                  <a:srgbClr val="C00000"/>
                </a:solidFill>
              </a:rPr>
              <a:t>PERATÖRLERİNİN KARŞILAŞTIRILMASI</a:t>
            </a:r>
          </a:p>
          <a:p>
            <a:pPr marL="0" indent="0" algn="ctr">
              <a:buNone/>
            </a:pPr>
            <a:endParaRPr lang="tr-TR" sz="2000" dirty="0">
              <a:solidFill>
                <a:srgbClr val="C00000"/>
              </a:solidFill>
            </a:endParaRPr>
          </a:p>
        </p:txBody>
      </p:sp>
      <p:graphicFrame>
        <p:nvGraphicFramePr>
          <p:cNvPr id="4" name="Tablo 3"/>
          <p:cNvGraphicFramePr>
            <a:graphicFrameLocks noGrp="1"/>
          </p:cNvGraphicFramePr>
          <p:nvPr>
            <p:extLst>
              <p:ext uri="{D42A27DB-BD31-4B8C-83A1-F6EECF244321}">
                <p14:modId xmlns:p14="http://schemas.microsoft.com/office/powerpoint/2010/main" val="1798038633"/>
              </p:ext>
            </p:extLst>
          </p:nvPr>
        </p:nvGraphicFramePr>
        <p:xfrm>
          <a:off x="251520" y="548680"/>
          <a:ext cx="8712968" cy="5741146"/>
        </p:xfrm>
        <a:graphic>
          <a:graphicData uri="http://schemas.openxmlformats.org/drawingml/2006/table">
            <a:tbl>
              <a:tblPr firstRow="1" bandRow="1">
                <a:tableStyleId>{5940675A-B579-460E-94D1-54222C63F5DA}</a:tableStyleId>
              </a:tblPr>
              <a:tblGrid>
                <a:gridCol w="4032448"/>
                <a:gridCol w="4680520"/>
              </a:tblGrid>
              <a:tr h="360040">
                <a:tc>
                  <a:txBody>
                    <a:bodyPr/>
                    <a:lstStyle/>
                    <a:p>
                      <a:pPr algn="ctr"/>
                      <a:r>
                        <a:rPr lang="tr-TR" sz="1300" dirty="0" smtClean="0">
                          <a:solidFill>
                            <a:srgbClr val="C00000"/>
                          </a:solidFill>
                        </a:rPr>
                        <a:t>TUR OPERATÖRÜ</a:t>
                      </a:r>
                      <a:endParaRPr lang="tr-TR" sz="1300" dirty="0">
                        <a:solidFill>
                          <a:srgbClr val="C00000"/>
                        </a:solidFill>
                      </a:endParaRPr>
                    </a:p>
                  </a:txBody>
                  <a:tcPr/>
                </a:tc>
                <a:tc>
                  <a:txBody>
                    <a:bodyPr/>
                    <a:lstStyle/>
                    <a:p>
                      <a:pPr algn="ctr"/>
                      <a:r>
                        <a:rPr lang="tr-TR" sz="1300" dirty="0" smtClean="0">
                          <a:solidFill>
                            <a:srgbClr val="C00000"/>
                          </a:solidFill>
                        </a:rPr>
                        <a:t>SEYAHAT ACENTESİ</a:t>
                      </a:r>
                      <a:endParaRPr lang="tr-TR" sz="1300" dirty="0">
                        <a:solidFill>
                          <a:srgbClr val="C00000"/>
                        </a:solidFill>
                      </a:endParaRPr>
                    </a:p>
                  </a:txBody>
                  <a:tcPr/>
                </a:tc>
              </a:tr>
              <a:tr h="509554">
                <a:tc>
                  <a:txBody>
                    <a:bodyPr/>
                    <a:lstStyle/>
                    <a:p>
                      <a:r>
                        <a:rPr lang="tr-TR" sz="1400" dirty="0" smtClean="0"/>
                        <a:t>Tur Operatörü toptancıdır</a:t>
                      </a:r>
                      <a:endParaRPr lang="tr-TR" sz="1400" dirty="0"/>
                    </a:p>
                  </a:txBody>
                  <a:tcPr/>
                </a:tc>
                <a:tc>
                  <a:txBody>
                    <a:bodyPr/>
                    <a:lstStyle/>
                    <a:p>
                      <a:r>
                        <a:rPr lang="tr-TR" sz="1400" dirty="0" smtClean="0"/>
                        <a:t>Seyahat Acentesi ise perakendecidir.</a:t>
                      </a:r>
                      <a:endParaRPr lang="tr-TR" sz="1400" dirty="0"/>
                    </a:p>
                  </a:txBody>
                  <a:tcPr/>
                </a:tc>
              </a:tr>
              <a:tr h="693281">
                <a:tc>
                  <a:txBody>
                    <a:bodyPr/>
                    <a:lstStyle/>
                    <a:p>
                      <a:r>
                        <a:rPr lang="tr-TR" sz="1400" dirty="0" smtClean="0"/>
                        <a:t>Tur Operatörleri farklı hizmetleri birleştirerek sattığı için hem üretici hem de aracıdır.</a:t>
                      </a:r>
                      <a:endParaRPr lang="tr-TR" sz="1400" dirty="0"/>
                    </a:p>
                  </a:txBody>
                  <a:tcPr/>
                </a:tc>
                <a:tc>
                  <a:txBody>
                    <a:bodyPr/>
                    <a:lstStyle/>
                    <a:p>
                      <a:r>
                        <a:rPr lang="tr-TR" sz="1400" dirty="0" smtClean="0"/>
                        <a:t>Seyahat Acenteleri ise hazırlanmış ürünleri tüketicilere sattığı için aracıdır.</a:t>
                      </a:r>
                      <a:endParaRPr lang="tr-TR" sz="1400" dirty="0"/>
                    </a:p>
                  </a:txBody>
                  <a:tcPr/>
                </a:tc>
              </a:tr>
              <a:tr h="519858">
                <a:tc>
                  <a:txBody>
                    <a:bodyPr/>
                    <a:lstStyle/>
                    <a:p>
                      <a:r>
                        <a:rPr lang="tr-TR" sz="1400" dirty="0" smtClean="0"/>
                        <a:t>Tur Operatörleri maliyet + kâr esasına göre çalışırlar.</a:t>
                      </a:r>
                      <a:endParaRPr lang="tr-TR" sz="1400" dirty="0"/>
                    </a:p>
                  </a:txBody>
                  <a:tcPr/>
                </a:tc>
                <a:tc>
                  <a:txBody>
                    <a:bodyPr/>
                    <a:lstStyle/>
                    <a:p>
                      <a:r>
                        <a:rPr lang="tr-TR" sz="1400" dirty="0" smtClean="0"/>
                        <a:t>Seyahat Acenteleri ise satılmasına aracılık yaptıkları hizmetler üzerinden komisyon alırlar.</a:t>
                      </a:r>
                      <a:endParaRPr lang="tr-TR" sz="1400" dirty="0"/>
                    </a:p>
                  </a:txBody>
                  <a:tcPr/>
                </a:tc>
              </a:tr>
              <a:tr h="693281">
                <a:tc>
                  <a:txBody>
                    <a:bodyPr/>
                    <a:lstStyle/>
                    <a:p>
                      <a:r>
                        <a:rPr lang="tr-TR" sz="1400" dirty="0" smtClean="0"/>
                        <a:t>Tur Operatörleri satın aldıkları hizmetleri</a:t>
                      </a:r>
                    </a:p>
                    <a:p>
                      <a:r>
                        <a:rPr lang="tr-TR" sz="1400" dirty="0" smtClean="0"/>
                        <a:t>satamazlarsa kendileri ödeyecekleri için</a:t>
                      </a:r>
                    </a:p>
                    <a:p>
                      <a:r>
                        <a:rPr lang="tr-TR" sz="1400" dirty="0" smtClean="0"/>
                        <a:t>risk üstlenirler.</a:t>
                      </a:r>
                      <a:endParaRPr lang="tr-TR" sz="1400" dirty="0"/>
                    </a:p>
                  </a:txBody>
                  <a:tcPr/>
                </a:tc>
                <a:tc>
                  <a:txBody>
                    <a:bodyPr/>
                    <a:lstStyle/>
                    <a:p>
                      <a:r>
                        <a:rPr lang="tr-TR" sz="1400" dirty="0" smtClean="0"/>
                        <a:t>Seyahat Acenteleri ise satamadıkları hizmetlerden dolayı herhangi bir sorumluluk altına girmezler.</a:t>
                      </a:r>
                      <a:endParaRPr lang="tr-TR" sz="1400" dirty="0"/>
                    </a:p>
                  </a:txBody>
                  <a:tcPr/>
                </a:tc>
              </a:tr>
              <a:tr h="536354">
                <a:tc>
                  <a:txBody>
                    <a:bodyPr/>
                    <a:lstStyle/>
                    <a:p>
                      <a:r>
                        <a:rPr lang="tr-TR" sz="1400" dirty="0" smtClean="0"/>
                        <a:t>Tur Operatörleri satın aldığı hizmet</a:t>
                      </a:r>
                    </a:p>
                    <a:p>
                      <a:r>
                        <a:rPr lang="tr-TR" sz="1400" dirty="0" smtClean="0"/>
                        <a:t>ürünlerini stoklayıp sonra satarlar</a:t>
                      </a:r>
                      <a:endParaRPr lang="tr-TR" sz="1400" dirty="0"/>
                    </a:p>
                  </a:txBody>
                  <a:tcPr/>
                </a:tc>
                <a:tc>
                  <a:txBody>
                    <a:bodyPr/>
                    <a:lstStyle/>
                    <a:p>
                      <a:r>
                        <a:rPr lang="tr-TR" sz="1400" dirty="0" smtClean="0"/>
                        <a:t>Seyahat Acenteleri ise kendilerine talep geldiği zaman rezervasyon, satış ve paket tur organizasyonu yaparlar.</a:t>
                      </a:r>
                      <a:endParaRPr lang="tr-TR" sz="1400" dirty="0"/>
                    </a:p>
                  </a:txBody>
                  <a:tcPr/>
                </a:tc>
              </a:tr>
              <a:tr h="917694">
                <a:tc>
                  <a:txBody>
                    <a:bodyPr/>
                    <a:lstStyle/>
                    <a:p>
                      <a:r>
                        <a:rPr lang="tr-TR" sz="1400" dirty="0" smtClean="0"/>
                        <a:t>Tur Operatörleri hizmetler kullanılmadan aylar önce yaptıkları rezervasyonlar için  ön ödemeler yaparlar. Ayrıca çeşitli organizasyon masrafları olur. Bu sebeple</a:t>
                      </a:r>
                    </a:p>
                    <a:p>
                      <a:r>
                        <a:rPr lang="tr-TR" sz="1400" dirty="0" smtClean="0"/>
                        <a:t>yüksek bir işletme sermayesine ihtiyaç duyulur.</a:t>
                      </a:r>
                      <a:endParaRPr lang="tr-TR" sz="1400" dirty="0"/>
                    </a:p>
                  </a:txBody>
                  <a:tcPr/>
                </a:tc>
                <a:tc>
                  <a:txBody>
                    <a:bodyPr/>
                    <a:lstStyle/>
                    <a:p>
                      <a:r>
                        <a:rPr lang="tr-TR" sz="1400" dirty="0" smtClean="0"/>
                        <a:t>Seyahat Acentelerinin ise büro ve personel maliyetlerinin dışında önemli bir gideri olmaz.</a:t>
                      </a:r>
                      <a:endParaRPr lang="tr-TR" sz="1400" dirty="0"/>
                    </a:p>
                  </a:txBody>
                  <a:tcPr/>
                </a:tc>
              </a:tr>
              <a:tr h="893562">
                <a:tc>
                  <a:txBody>
                    <a:bodyPr/>
                    <a:lstStyle/>
                    <a:p>
                      <a:r>
                        <a:rPr lang="nn-NO" sz="1400" dirty="0" smtClean="0"/>
                        <a:t>Her Tur Operatörü aynı zamanda bir</a:t>
                      </a:r>
                      <a:r>
                        <a:rPr lang="tr-TR" sz="1400" dirty="0" smtClean="0"/>
                        <a:t> </a:t>
                      </a:r>
                      <a:r>
                        <a:rPr lang="nn-NO" sz="1400" dirty="0" smtClean="0"/>
                        <a:t>Seyahat Acentesidir.</a:t>
                      </a:r>
                      <a:endParaRPr lang="tr-TR" sz="1400" dirty="0"/>
                    </a:p>
                  </a:txBody>
                  <a:tcPr/>
                </a:tc>
                <a:tc>
                  <a:txBody>
                    <a:bodyPr/>
                    <a:lstStyle/>
                    <a:p>
                      <a:r>
                        <a:rPr lang="tr-TR" sz="1400" dirty="0" smtClean="0"/>
                        <a:t>Seyahat Acentelerinin pek çoğu uzun vadeli, masraflı ve geniş kapsamlı çalışmalar olan paket tur organizasyonunu yapamazlar.</a:t>
                      </a:r>
                      <a:endParaRPr lang="tr-TR" sz="1400" dirty="0"/>
                    </a:p>
                  </a:txBody>
                  <a:tcPr/>
                </a:tc>
              </a:tr>
              <a:tr h="552097">
                <a:tc>
                  <a:txBody>
                    <a:bodyPr/>
                    <a:lstStyle/>
                    <a:p>
                      <a:r>
                        <a:rPr lang="tr-TR" sz="1400" dirty="0" smtClean="0"/>
                        <a:t>Tur Operatörleri ürettikleri paket ürünleri tanıtmak için katalog, reklam ve broşür masrafı yaparlar.</a:t>
                      </a:r>
                      <a:endParaRPr lang="tr-TR" sz="1400" dirty="0"/>
                    </a:p>
                  </a:txBody>
                  <a:tcPr/>
                </a:tc>
                <a:tc>
                  <a:txBody>
                    <a:bodyPr/>
                    <a:lstStyle/>
                    <a:p>
                      <a:r>
                        <a:rPr lang="tr-TR" sz="1400" dirty="0" smtClean="0"/>
                        <a:t>Seyahat Acenteleri ise daha çok başkalarının ürünlerini sattıkları için ayrıca reklam yapmaya ihtiyaç duymazlar</a:t>
                      </a:r>
                      <a:endParaRPr lang="tr-TR" sz="1400"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513746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0000" lnSpcReduction="20000"/>
          </a:bodyPr>
          <a:lstStyle/>
          <a:p>
            <a:pPr marL="0" indent="0">
              <a:buNone/>
            </a:pPr>
            <a:r>
              <a:rPr lang="tr-TR" dirty="0" smtClean="0"/>
              <a:t>	Tur operatörleri daha az sayıda ve yöreye yönelik limitli sayıda turları düzenleyip yıllık bazda satışlarını gerçekleştirirler. Tur operatörleri bir anlamda toptancılar tarafından planlanan tur programının uygulayıcısıdırlar. Tur operatörleri başkalarının hazırlayıp satışa sunduğu hizmetlerin pazarlamasını yapmayıp kendi ürettikleri ürünlerin dağıtım ve pazarlamasını yaparlar. Tur operatörleri belli bir bölgeye yönelik olarak , ulaşım, konaklama, yiyecek içecek, eğlence ve dinlence hizmetlerini bir araya getirip belirli bir fiyatla tüketicilerin hizmetine sunarlar. Tur operatörlüğü hizmetlerinin temel dayanağı , önceden tüm detayları düşünülmüş bir tur programını oldukça ucuz bir fiyata tüketicilere satmaktır.</a:t>
            </a:r>
          </a:p>
          <a:p>
            <a:pPr marL="0" indent="0">
              <a:buNone/>
            </a:pPr>
            <a:endParaRPr lang="tr-TR" dirty="0" smtClean="0">
              <a:solidFill>
                <a:srgbClr val="C00000"/>
              </a:solidFill>
            </a:endParaRPr>
          </a:p>
          <a:p>
            <a:pPr marL="0" indent="0">
              <a:buNone/>
            </a:pPr>
            <a:r>
              <a:rPr lang="tr-TR" dirty="0" smtClean="0">
                <a:solidFill>
                  <a:srgbClr val="C00000"/>
                </a:solidFill>
              </a:rPr>
              <a:t>Dünya </a:t>
            </a:r>
            <a:r>
              <a:rPr lang="tr-TR" dirty="0">
                <a:solidFill>
                  <a:srgbClr val="C00000"/>
                </a:solidFill>
              </a:rPr>
              <a:t>Turizm Örgütü (WTO) tur operatörünü </a:t>
            </a:r>
            <a:r>
              <a:rPr lang="tr-TR" dirty="0" smtClean="0">
                <a:solidFill>
                  <a:srgbClr val="C00000"/>
                </a:solidFill>
              </a:rPr>
              <a:t>şu şekilde </a:t>
            </a:r>
            <a:r>
              <a:rPr lang="tr-TR" dirty="0">
                <a:solidFill>
                  <a:srgbClr val="C00000"/>
                </a:solidFill>
              </a:rPr>
              <a:t>tanımlamaktadır:</a:t>
            </a:r>
            <a:r>
              <a:rPr lang="tr-TR" dirty="0"/>
              <a:t> </a:t>
            </a:r>
            <a:r>
              <a:rPr lang="tr-TR" dirty="0" smtClean="0"/>
              <a:t>Tur Operatörleri </a:t>
            </a:r>
            <a:r>
              <a:rPr lang="tr-TR" dirty="0"/>
              <a:t>talep oluşmadan önce, ulaştırma, konaklama ve diğer </a:t>
            </a:r>
            <a:r>
              <a:rPr lang="tr-TR" dirty="0" smtClean="0"/>
              <a:t>turistik hizmetleri </a:t>
            </a:r>
            <a:r>
              <a:rPr lang="tr-TR" dirty="0"/>
              <a:t>birleştirerek gezici (</a:t>
            </a:r>
            <a:r>
              <a:rPr lang="tr-TR" dirty="0" err="1"/>
              <a:t>circuit</a:t>
            </a:r>
            <a:r>
              <a:rPr lang="tr-TR" dirty="0"/>
              <a:t>) ve belirli bir turistik merkezde </a:t>
            </a:r>
            <a:r>
              <a:rPr lang="tr-TR" dirty="0" smtClean="0"/>
              <a:t>konaklama (</a:t>
            </a:r>
            <a:r>
              <a:rPr lang="tr-TR" dirty="0" err="1"/>
              <a:t>sejour</a:t>
            </a:r>
            <a:r>
              <a:rPr lang="tr-TR" dirty="0"/>
              <a:t>) amaçlı seyahatler düzenleyen ve bunları belli bir ücret </a:t>
            </a:r>
            <a:r>
              <a:rPr lang="tr-TR" dirty="0" smtClean="0"/>
              <a:t>karşılığında halka </a:t>
            </a:r>
            <a:r>
              <a:rPr lang="tr-TR" dirty="0"/>
              <a:t>sunan </a:t>
            </a:r>
            <a:r>
              <a:rPr lang="tr-TR" dirty="0" smtClean="0"/>
              <a:t>işletmelerdir.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508618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55000" lnSpcReduction="20000"/>
          </a:bodyPr>
          <a:lstStyle/>
          <a:p>
            <a:pPr marL="0" indent="0">
              <a:buNone/>
            </a:pPr>
            <a:r>
              <a:rPr lang="tr-TR" dirty="0">
                <a:solidFill>
                  <a:srgbClr val="C00000"/>
                </a:solidFill>
              </a:rPr>
              <a:t>Tur operatörleri tüketicilere </a:t>
            </a:r>
            <a:r>
              <a:rPr lang="tr-TR" dirty="0" smtClean="0">
                <a:solidFill>
                  <a:srgbClr val="C00000"/>
                </a:solidFill>
              </a:rPr>
              <a:t>şu </a:t>
            </a:r>
            <a:r>
              <a:rPr lang="tr-TR" dirty="0">
                <a:solidFill>
                  <a:srgbClr val="C00000"/>
                </a:solidFill>
              </a:rPr>
              <a:t>avantajları sağlar:</a:t>
            </a:r>
          </a:p>
          <a:p>
            <a:pPr marL="0" indent="0">
              <a:buNone/>
            </a:pPr>
            <a:r>
              <a:rPr lang="tr-TR" dirty="0"/>
              <a:t>1- Rahatlık</a:t>
            </a:r>
          </a:p>
          <a:p>
            <a:pPr marL="0" indent="0">
              <a:buNone/>
            </a:pPr>
            <a:r>
              <a:rPr lang="tr-TR" dirty="0"/>
              <a:t>2- Güven</a:t>
            </a:r>
          </a:p>
          <a:p>
            <a:pPr marL="0" indent="0">
              <a:buNone/>
            </a:pPr>
            <a:r>
              <a:rPr lang="tr-TR" dirty="0"/>
              <a:t>3- Zaman tasarrufu</a:t>
            </a:r>
          </a:p>
          <a:p>
            <a:pPr marL="0" indent="0">
              <a:buNone/>
            </a:pPr>
            <a:r>
              <a:rPr lang="tr-TR" dirty="0"/>
              <a:t>4- </a:t>
            </a:r>
            <a:r>
              <a:rPr lang="tr-TR" dirty="0" smtClean="0"/>
              <a:t>Ekonomi</a:t>
            </a:r>
          </a:p>
          <a:p>
            <a:pPr marL="0" indent="0">
              <a:buNone/>
            </a:pPr>
            <a:endParaRPr lang="tr-TR" dirty="0" smtClean="0">
              <a:solidFill>
                <a:srgbClr val="C00000"/>
              </a:solidFill>
            </a:endParaRPr>
          </a:p>
          <a:p>
            <a:pPr marL="0" indent="0">
              <a:buNone/>
            </a:pPr>
            <a:r>
              <a:rPr lang="tr-TR" dirty="0" smtClean="0">
                <a:solidFill>
                  <a:srgbClr val="C00000"/>
                </a:solidFill>
              </a:rPr>
              <a:t>Tur </a:t>
            </a:r>
            <a:r>
              <a:rPr lang="tr-TR" dirty="0">
                <a:solidFill>
                  <a:srgbClr val="C00000"/>
                </a:solidFill>
              </a:rPr>
              <a:t>operatörleri üreticilere </a:t>
            </a:r>
            <a:r>
              <a:rPr lang="tr-TR" dirty="0" smtClean="0">
                <a:solidFill>
                  <a:srgbClr val="C00000"/>
                </a:solidFill>
              </a:rPr>
              <a:t>aşağıdaki </a:t>
            </a:r>
            <a:r>
              <a:rPr lang="tr-TR" dirty="0">
                <a:solidFill>
                  <a:srgbClr val="C00000"/>
                </a:solidFill>
              </a:rPr>
              <a:t>avantajları sağlarlar</a:t>
            </a:r>
          </a:p>
          <a:p>
            <a:pPr marL="0" indent="0">
              <a:buNone/>
            </a:pPr>
            <a:r>
              <a:rPr lang="tr-TR" dirty="0"/>
              <a:t>1- Tur operatörleri önemli oranlarda ve blok satın alma ve rezervasyon yaptığı için</a:t>
            </a:r>
          </a:p>
          <a:p>
            <a:pPr marL="0" indent="0">
              <a:buNone/>
            </a:pPr>
            <a:r>
              <a:rPr lang="tr-TR" dirty="0"/>
              <a:t>hizmet </a:t>
            </a:r>
            <a:r>
              <a:rPr lang="tr-TR" dirty="0" smtClean="0"/>
              <a:t>işletmelerinin </a:t>
            </a:r>
            <a:r>
              <a:rPr lang="tr-TR" dirty="0"/>
              <a:t>doluluk oranlarını artırırlar.</a:t>
            </a:r>
          </a:p>
          <a:p>
            <a:pPr marL="0" indent="0">
              <a:buNone/>
            </a:pPr>
            <a:r>
              <a:rPr lang="tr-TR" dirty="0"/>
              <a:t>2- Tur operatörleri önceden satın aldığı hizmetler için, hizmet satın aldığı üretici</a:t>
            </a:r>
          </a:p>
          <a:p>
            <a:pPr marL="0" indent="0">
              <a:buNone/>
            </a:pPr>
            <a:r>
              <a:rPr lang="tr-TR" dirty="0" smtClean="0"/>
              <a:t>işletmelere </a:t>
            </a:r>
            <a:r>
              <a:rPr lang="tr-TR" dirty="0"/>
              <a:t>ön ödeme yaparak finansal kaynak sağlar. Buna </a:t>
            </a:r>
            <a:r>
              <a:rPr lang="tr-TR" dirty="0" smtClean="0"/>
              <a:t>karşın </a:t>
            </a:r>
            <a:r>
              <a:rPr lang="tr-TR" dirty="0"/>
              <a:t>tur</a:t>
            </a:r>
          </a:p>
          <a:p>
            <a:pPr marL="0" indent="0">
              <a:buNone/>
            </a:pPr>
            <a:r>
              <a:rPr lang="tr-TR" dirty="0"/>
              <a:t>operatörlerinin yüksek miktarlarda alım yapması sonucu ilgili </a:t>
            </a:r>
            <a:r>
              <a:rPr lang="tr-TR" dirty="0" smtClean="0"/>
              <a:t>işletmelerin </a:t>
            </a:r>
            <a:r>
              <a:rPr lang="tr-TR" dirty="0"/>
              <a:t>tur</a:t>
            </a:r>
          </a:p>
          <a:p>
            <a:pPr marL="0" indent="0">
              <a:buNone/>
            </a:pPr>
            <a:r>
              <a:rPr lang="tr-TR" dirty="0"/>
              <a:t>operatörlerine olan bağımlılığını da artırır.</a:t>
            </a:r>
          </a:p>
          <a:p>
            <a:pPr marL="0" indent="0">
              <a:buNone/>
            </a:pPr>
            <a:r>
              <a:rPr lang="tr-TR" dirty="0"/>
              <a:t>3- Konaklama ve seyahat </a:t>
            </a:r>
            <a:r>
              <a:rPr lang="tr-TR" dirty="0" smtClean="0"/>
              <a:t>işletmelerinin </a:t>
            </a:r>
            <a:r>
              <a:rPr lang="tr-TR" dirty="0"/>
              <a:t>doluluk ve kapasite kullanım oranlarını</a:t>
            </a:r>
          </a:p>
          <a:p>
            <a:pPr marL="0" indent="0">
              <a:buNone/>
            </a:pPr>
            <a:r>
              <a:rPr lang="tr-TR" dirty="0"/>
              <a:t>artırır.</a:t>
            </a:r>
          </a:p>
          <a:p>
            <a:pPr marL="0" indent="0">
              <a:buNone/>
            </a:pPr>
            <a:r>
              <a:rPr lang="tr-TR" dirty="0"/>
              <a:t>4- Üretici </a:t>
            </a:r>
            <a:r>
              <a:rPr lang="tr-TR" dirty="0" smtClean="0"/>
              <a:t>işletmelerinin </a:t>
            </a:r>
            <a:r>
              <a:rPr lang="tr-TR" dirty="0"/>
              <a:t>pazarlama ve </a:t>
            </a:r>
            <a:r>
              <a:rPr lang="tr-TR" dirty="0" smtClean="0"/>
              <a:t>satış </a:t>
            </a:r>
            <a:r>
              <a:rPr lang="tr-TR" dirty="0"/>
              <a:t>maliyetlerini azaltırlar.</a:t>
            </a:r>
          </a:p>
          <a:p>
            <a:pPr marL="0" indent="0">
              <a:buNone/>
            </a:pPr>
            <a:r>
              <a:rPr lang="tr-TR" dirty="0"/>
              <a:t>5- Tüketicinin ürün maliyetini azaltır.</a:t>
            </a:r>
          </a:p>
          <a:p>
            <a:pPr marL="0" indent="0">
              <a:buNone/>
            </a:pPr>
            <a:r>
              <a:rPr lang="tr-TR" dirty="0"/>
              <a:t>6- </a:t>
            </a:r>
            <a:r>
              <a:rPr lang="tr-TR" dirty="0" smtClean="0"/>
              <a:t>İşletmeler </a:t>
            </a:r>
            <a:r>
              <a:rPr lang="tr-TR" dirty="0"/>
              <a:t>arası rekabet artar. Rekabet sonucu </a:t>
            </a:r>
            <a:r>
              <a:rPr lang="tr-TR" dirty="0" smtClean="0"/>
              <a:t>düşen </a:t>
            </a:r>
            <a:r>
              <a:rPr lang="tr-TR" dirty="0"/>
              <a:t>fiyatlar tüketicilerin paket</a:t>
            </a:r>
          </a:p>
          <a:p>
            <a:pPr marL="0" indent="0">
              <a:buNone/>
            </a:pPr>
            <a:r>
              <a:rPr lang="tr-TR" dirty="0"/>
              <a:t>tur satın almaları </a:t>
            </a:r>
            <a:r>
              <a:rPr lang="tr-TR" dirty="0" smtClean="0"/>
              <a:t>teşvik </a:t>
            </a:r>
            <a:r>
              <a:rPr lang="tr-TR" dirty="0"/>
              <a:t>eder.</a:t>
            </a:r>
          </a:p>
          <a:p>
            <a:pPr marL="0" indent="0">
              <a:buNone/>
            </a:pPr>
            <a:r>
              <a:rPr lang="tr-TR" dirty="0"/>
              <a:t>7- Yeni açılan turizm merkezlerinin hızla </a:t>
            </a:r>
            <a:r>
              <a:rPr lang="tr-TR" dirty="0" smtClean="0"/>
              <a:t>gelişmesini </a:t>
            </a:r>
            <a:r>
              <a:rPr lang="tr-TR" dirty="0"/>
              <a:t>sağlayabilirler.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575976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8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dirty="0"/>
              <a:t>Tur Operatörlerinin Sınıflandırılması</a:t>
            </a:r>
          </a:p>
          <a:p>
            <a:pPr marL="0" indent="0">
              <a:buNone/>
            </a:pPr>
            <a:r>
              <a:rPr lang="tr-TR" dirty="0"/>
              <a:t>1- Turizmin amacına, hedefine ve </a:t>
            </a:r>
            <a:r>
              <a:rPr lang="tr-TR" dirty="0" smtClean="0"/>
              <a:t>çeşitlerine </a:t>
            </a:r>
            <a:r>
              <a:rPr lang="tr-TR" dirty="0"/>
              <a:t>göre </a:t>
            </a:r>
            <a:r>
              <a:rPr lang="tr-TR" dirty="0" smtClean="0"/>
              <a:t>uzmanlaşan </a:t>
            </a:r>
            <a:r>
              <a:rPr lang="tr-TR" dirty="0"/>
              <a:t>tur operatörleri:</a:t>
            </a:r>
          </a:p>
          <a:p>
            <a:pPr marL="0" indent="0">
              <a:buNone/>
            </a:pPr>
            <a:r>
              <a:rPr lang="tr-TR" dirty="0"/>
              <a:t>Kültürel, sportif, dinsel, sosyal turizm, gençlik turizmi </a:t>
            </a:r>
            <a:r>
              <a:rPr lang="tr-TR" dirty="0" err="1"/>
              <a:t>v.b</a:t>
            </a:r>
            <a:r>
              <a:rPr lang="tr-TR" dirty="0"/>
              <a:t>.</a:t>
            </a:r>
          </a:p>
          <a:p>
            <a:pPr marL="0" indent="0">
              <a:buNone/>
            </a:pPr>
            <a:r>
              <a:rPr lang="tr-TR" dirty="0"/>
              <a:t>2- Coğrafi bölgelere göre </a:t>
            </a:r>
            <a:r>
              <a:rPr lang="tr-TR" dirty="0" smtClean="0"/>
              <a:t>uzmanlaşan </a:t>
            </a:r>
            <a:r>
              <a:rPr lang="tr-TR" dirty="0"/>
              <a:t>tur operatörleri (</a:t>
            </a:r>
            <a:r>
              <a:rPr lang="tr-TR" dirty="0" err="1"/>
              <a:t>destination</a:t>
            </a:r>
            <a:r>
              <a:rPr lang="tr-TR" dirty="0"/>
              <a:t>)</a:t>
            </a:r>
          </a:p>
          <a:p>
            <a:pPr marL="0" indent="0">
              <a:buNone/>
            </a:pPr>
            <a:r>
              <a:rPr lang="tr-TR" dirty="0"/>
              <a:t>3- </a:t>
            </a:r>
            <a:r>
              <a:rPr lang="tr-TR" dirty="0" smtClean="0"/>
              <a:t>Ulaşım </a:t>
            </a:r>
            <a:r>
              <a:rPr lang="tr-TR" dirty="0"/>
              <a:t>aracı türüne göre </a:t>
            </a:r>
            <a:r>
              <a:rPr lang="tr-TR" dirty="0" smtClean="0"/>
              <a:t>uzmanlaşan </a:t>
            </a:r>
            <a:r>
              <a:rPr lang="tr-TR" dirty="0"/>
              <a:t>tur </a:t>
            </a:r>
            <a:r>
              <a:rPr lang="tr-TR" dirty="0" smtClean="0"/>
              <a:t>operatörleri, denizyolu, karayolu, havayolu, demiryolu.</a:t>
            </a:r>
            <a:endParaRPr lang="tr-TR" dirty="0"/>
          </a:p>
          <a:p>
            <a:pPr marL="0" indent="0">
              <a:buNone/>
            </a:pPr>
            <a:r>
              <a:rPr lang="tr-TR" dirty="0"/>
              <a:t>4- Özel pazarlarda </a:t>
            </a:r>
            <a:r>
              <a:rPr lang="tr-TR" dirty="0" smtClean="0"/>
              <a:t>uzmanlaşan </a:t>
            </a:r>
            <a:r>
              <a:rPr lang="tr-TR" dirty="0"/>
              <a:t>tur </a:t>
            </a:r>
            <a:r>
              <a:rPr lang="tr-TR" dirty="0" smtClean="0"/>
              <a:t>operatörleri, spor, dini ve yaş kuşaklarına göre uzmanlaşmış tur operatörleridir.</a:t>
            </a:r>
            <a:endParaRPr lang="tr-TR" dirty="0"/>
          </a:p>
          <a:p>
            <a:pPr marL="0" indent="0">
              <a:buNone/>
            </a:pPr>
            <a:r>
              <a:rPr lang="tr-TR" dirty="0"/>
              <a:t>5- Kitlesel pazarlarda uzman tur </a:t>
            </a:r>
            <a:r>
              <a:rPr lang="tr-TR" dirty="0" smtClean="0"/>
              <a:t>operatörleri, dernek üyelerine, birliklere , turizm örgütlerine yönelik tur düzenlemede uzmanlaşmışlardır.</a:t>
            </a:r>
            <a:endParaRPr lang="tr-TR" dirty="0"/>
          </a:p>
          <a:p>
            <a:pPr marL="0" indent="0">
              <a:buNone/>
            </a:pPr>
            <a:r>
              <a:rPr lang="tr-TR" dirty="0"/>
              <a:t>6- </a:t>
            </a:r>
            <a:r>
              <a:rPr lang="tr-TR" dirty="0" smtClean="0"/>
              <a:t>Teşvik </a:t>
            </a:r>
            <a:r>
              <a:rPr lang="tr-TR" dirty="0"/>
              <a:t>(</a:t>
            </a:r>
            <a:r>
              <a:rPr lang="tr-TR" dirty="0" err="1"/>
              <a:t>incentive</a:t>
            </a:r>
            <a:r>
              <a:rPr lang="tr-TR" dirty="0"/>
              <a:t>)(Turizm özel alanına </a:t>
            </a:r>
            <a:r>
              <a:rPr lang="tr-TR" dirty="0" smtClean="0"/>
              <a:t>göre) </a:t>
            </a:r>
            <a:r>
              <a:rPr lang="tr-TR" dirty="0"/>
              <a:t>pazarı konusunda uzman tur </a:t>
            </a:r>
            <a:r>
              <a:rPr lang="tr-TR" dirty="0" smtClean="0"/>
              <a:t>operatörleri, fuar, kongre turizmi, yat turizmi vb.</a:t>
            </a:r>
          </a:p>
          <a:p>
            <a:pPr marL="0" indent="0">
              <a:buNone/>
            </a:pPr>
            <a:r>
              <a:rPr lang="tr-TR" dirty="0" smtClean="0"/>
              <a:t>7-Firma bazında, büyük ölçekli bazı ticari kuruluşların çalışanlarına yönelik turları </a:t>
            </a:r>
            <a:r>
              <a:rPr lang="tr-TR" dirty="0" smtClean="0"/>
              <a:t>düzenleyenlerdir</a:t>
            </a:r>
            <a:r>
              <a:rPr lang="tr-TR" dirty="0" smtClean="0"/>
              <a:t>.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716814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2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640960" cy="6336704"/>
          </a:xfrm>
        </p:spPr>
        <p:txBody>
          <a:bodyPr>
            <a:noAutofit/>
          </a:bodyPr>
          <a:lstStyle/>
          <a:p>
            <a:pPr marL="0" indent="0">
              <a:buNone/>
            </a:pPr>
            <a:endParaRPr lang="tr-TR" sz="2000" dirty="0" smtClean="0">
              <a:solidFill>
                <a:srgbClr val="C00000"/>
              </a:solidFill>
            </a:endParaRPr>
          </a:p>
          <a:p>
            <a:pPr marL="0" indent="0">
              <a:buNone/>
            </a:pPr>
            <a:r>
              <a:rPr lang="tr-TR" sz="2000" dirty="0" smtClean="0">
                <a:solidFill>
                  <a:srgbClr val="C00000"/>
                </a:solidFill>
              </a:rPr>
              <a:t>Tur operatörlüğü görevi üstlenen kişilerin yaptığı görev ve işlemler:</a:t>
            </a:r>
          </a:p>
          <a:p>
            <a:pPr marL="0" indent="0">
              <a:buNone/>
            </a:pPr>
            <a:r>
              <a:rPr lang="tr-TR" sz="2000" dirty="0">
                <a:solidFill>
                  <a:srgbClr val="C00000"/>
                </a:solidFill>
              </a:rPr>
              <a:t>Tur Operatörü</a:t>
            </a:r>
            <a:r>
              <a:rPr lang="tr-TR" sz="2000" dirty="0" smtClean="0"/>
              <a:t>: Kendi </a:t>
            </a:r>
            <a:r>
              <a:rPr lang="tr-TR" sz="2000" dirty="0"/>
              <a:t>başına ya da grup çalışması halinde; konaklama, ulaştırma, yiyecek, içecek gibi turizm hizmetlerini bir araya getirip, paket ürün oluşturarak, bu ürünü doğrudan veya kurumlar aracılığıyla tüketiciye pazarlama ve satış yapma bilgi becerisine sahip kişilere "Tur operatörü” denir.</a:t>
            </a:r>
            <a:endParaRPr lang="tr-TR" sz="2000" dirty="0" smtClean="0"/>
          </a:p>
          <a:p>
            <a:pPr marL="0" indent="0">
              <a:buNone/>
            </a:pPr>
            <a:endParaRPr lang="tr-TR" sz="2000" dirty="0" smtClean="0">
              <a:solidFill>
                <a:srgbClr val="C00000"/>
              </a:solidFill>
            </a:endParaRPr>
          </a:p>
          <a:p>
            <a:pPr marL="0" indent="0">
              <a:buNone/>
            </a:pPr>
            <a:r>
              <a:rPr lang="tr-TR" sz="2000" dirty="0" smtClean="0">
                <a:solidFill>
                  <a:srgbClr val="C00000"/>
                </a:solidFill>
              </a:rPr>
              <a:t>Tur </a:t>
            </a:r>
            <a:r>
              <a:rPr lang="tr-TR" sz="2000" dirty="0">
                <a:solidFill>
                  <a:srgbClr val="C00000"/>
                </a:solidFill>
              </a:rPr>
              <a:t>Operatörlüğü Alanında Mesleki Olanaklar</a:t>
            </a:r>
          </a:p>
          <a:p>
            <a:pPr marL="0" indent="0">
              <a:buNone/>
            </a:pPr>
            <a:r>
              <a:rPr lang="tr-TR" sz="2000" dirty="0"/>
              <a:t>Rezervasyon Müdürü (</a:t>
            </a:r>
            <a:r>
              <a:rPr lang="tr-TR" sz="2000" dirty="0" err="1"/>
              <a:t>supervisor</a:t>
            </a:r>
            <a:r>
              <a:rPr lang="tr-TR" sz="2000" dirty="0"/>
              <a:t>)</a:t>
            </a:r>
          </a:p>
          <a:p>
            <a:pPr marL="0" indent="0">
              <a:buNone/>
            </a:pPr>
            <a:r>
              <a:rPr lang="tr-TR" sz="2000" dirty="0"/>
              <a:t>Rezervasyon elemanı</a:t>
            </a:r>
          </a:p>
          <a:p>
            <a:pPr marL="0" indent="0">
              <a:buNone/>
            </a:pPr>
            <a:r>
              <a:rPr lang="tr-TR" sz="2000" dirty="0" smtClean="0"/>
              <a:t>İşletme </a:t>
            </a:r>
            <a:r>
              <a:rPr lang="tr-TR" sz="2000" dirty="0"/>
              <a:t>Müdürü</a:t>
            </a:r>
          </a:p>
          <a:p>
            <a:pPr marL="0" indent="0">
              <a:buNone/>
            </a:pPr>
            <a:r>
              <a:rPr lang="tr-TR" sz="2000" dirty="0" smtClean="0"/>
              <a:t>İşletme </a:t>
            </a:r>
            <a:r>
              <a:rPr lang="tr-TR" sz="2000" dirty="0"/>
              <a:t>içi elemanlar</a:t>
            </a:r>
          </a:p>
          <a:p>
            <a:pPr marL="0" indent="0">
              <a:buNone/>
            </a:pPr>
            <a:r>
              <a:rPr lang="tr-TR" sz="2000" dirty="0"/>
              <a:t>Tur Yönetimi ile ilgili görevler</a:t>
            </a:r>
          </a:p>
          <a:p>
            <a:pPr marL="0" indent="0">
              <a:buNone/>
            </a:pPr>
            <a:r>
              <a:rPr lang="tr-TR" sz="2000" dirty="0"/>
              <a:t>Bireysel </a:t>
            </a:r>
            <a:r>
              <a:rPr lang="tr-TR" sz="2000" dirty="0" smtClean="0"/>
              <a:t>Girişim</a:t>
            </a:r>
            <a:endParaRPr lang="tr-TR" sz="2000" dirty="0"/>
          </a:p>
          <a:p>
            <a:pPr marL="0" indent="0">
              <a:buNone/>
            </a:pPr>
            <a:endParaRPr lang="tr-TR" sz="1600" dirty="0" smtClean="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928691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3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62500" lnSpcReduction="20000"/>
          </a:bodyPr>
          <a:lstStyle/>
          <a:p>
            <a:pPr marL="0" indent="0">
              <a:buNone/>
            </a:pPr>
            <a:r>
              <a:rPr lang="tr-TR" dirty="0">
                <a:solidFill>
                  <a:srgbClr val="C00000"/>
                </a:solidFill>
              </a:rPr>
              <a:t>Tur operatörü işletmenin genel prensipleri doğrultusunda ,araç gereç ve ekipmanları etkin bir şekilde kullanarak, işçi sağlığı ve iş güvenliği, çevre koruma düzenlemelerine ve mesleğin verimlilik ve kalite gerekliliklerine uygun olarak yerine getirdiği görev ve işlemler;</a:t>
            </a:r>
          </a:p>
          <a:p>
            <a:pPr marL="0" indent="0">
              <a:buNone/>
            </a:pPr>
            <a:r>
              <a:rPr lang="tr-TR" dirty="0"/>
              <a:t>*Turizm ürününü oluşturmak</a:t>
            </a:r>
          </a:p>
          <a:p>
            <a:pPr marL="0" indent="0">
              <a:buNone/>
            </a:pPr>
            <a:r>
              <a:rPr lang="tr-TR" dirty="0"/>
              <a:t>*Turizm ürünü satış işlemleri yapmak</a:t>
            </a:r>
          </a:p>
          <a:p>
            <a:pPr marL="0" indent="0">
              <a:buNone/>
            </a:pPr>
            <a:r>
              <a:rPr lang="tr-TR" dirty="0"/>
              <a:t>*Rezervasyon işlemlerini yapmak</a:t>
            </a:r>
          </a:p>
          <a:p>
            <a:pPr marL="0" indent="0">
              <a:buNone/>
            </a:pPr>
            <a:r>
              <a:rPr lang="tr-TR" dirty="0"/>
              <a:t>*İdari işlemleri yürütmek</a:t>
            </a:r>
          </a:p>
          <a:p>
            <a:pPr marL="0" indent="0">
              <a:buNone/>
            </a:pPr>
            <a:r>
              <a:rPr lang="tr-TR" dirty="0"/>
              <a:t>*Satış sonrası hizmetleri yürütmek</a:t>
            </a:r>
          </a:p>
          <a:p>
            <a:pPr marL="0" indent="0">
              <a:buNone/>
            </a:pPr>
            <a:r>
              <a:rPr lang="tr-TR" dirty="0"/>
              <a:t>*İş için hazırlık yapmak</a:t>
            </a:r>
          </a:p>
          <a:p>
            <a:pPr marL="0" indent="0">
              <a:buNone/>
            </a:pPr>
            <a:r>
              <a:rPr lang="tr-TR" dirty="0"/>
              <a:t>*Mesleki gelişime ilişkin faaliyetler yürütmek</a:t>
            </a:r>
          </a:p>
          <a:p>
            <a:pPr marL="0" indent="0">
              <a:buNone/>
            </a:pPr>
            <a:endParaRPr lang="tr-TR" dirty="0" smtClean="0">
              <a:solidFill>
                <a:srgbClr val="C00000"/>
              </a:solidFill>
            </a:endParaRPr>
          </a:p>
          <a:p>
            <a:pPr marL="0" indent="0">
              <a:buNone/>
            </a:pPr>
            <a:r>
              <a:rPr lang="tr-TR" dirty="0" smtClean="0">
                <a:solidFill>
                  <a:srgbClr val="C00000"/>
                </a:solidFill>
              </a:rPr>
              <a:t>Tur </a:t>
            </a:r>
            <a:r>
              <a:rPr lang="tr-TR" dirty="0">
                <a:solidFill>
                  <a:srgbClr val="C00000"/>
                </a:solidFill>
              </a:rPr>
              <a:t>Operatörlerinin Faaliyet Düzeni</a:t>
            </a:r>
          </a:p>
          <a:p>
            <a:pPr marL="0" indent="0">
              <a:buNone/>
            </a:pPr>
            <a:r>
              <a:rPr lang="tr-TR" dirty="0"/>
              <a:t>*</a:t>
            </a:r>
            <a:r>
              <a:rPr lang="tr-TR" dirty="0" err="1"/>
              <a:t>Araşırma</a:t>
            </a:r>
            <a:r>
              <a:rPr lang="tr-TR" dirty="0"/>
              <a:t> ve Plan: İleride düzenlenmesi planlanan ya da düşünülen turlarla ilgili ön araştırmaları kapsar.</a:t>
            </a:r>
          </a:p>
          <a:p>
            <a:pPr marL="0" indent="0">
              <a:buNone/>
            </a:pPr>
            <a:r>
              <a:rPr lang="tr-TR" dirty="0"/>
              <a:t>*Anlaşmaların düzenlenmesi</a:t>
            </a:r>
          </a:p>
          <a:p>
            <a:pPr marL="0" indent="0">
              <a:buNone/>
            </a:pPr>
            <a:r>
              <a:rPr lang="tr-TR" dirty="0"/>
              <a:t>*Yönetim: Bu dönemde turların nihai satış fiyatları belirlenir ve broşürler son durumunu alır.</a:t>
            </a:r>
          </a:p>
          <a:p>
            <a:pPr marL="0" indent="0">
              <a:buNone/>
            </a:pPr>
            <a:r>
              <a:rPr lang="tr-TR" dirty="0"/>
              <a:t>*Pazarlama</a:t>
            </a:r>
          </a:p>
          <a:p>
            <a:pPr marL="0" indent="0">
              <a:buNone/>
            </a:pPr>
            <a:r>
              <a:rPr lang="tr-TR" dirty="0"/>
              <a:t>*</a:t>
            </a:r>
            <a:r>
              <a:rPr lang="tr-TR" dirty="0" smtClean="0"/>
              <a:t>Operasyon</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996825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9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832648"/>
          </a:xfrm>
        </p:spPr>
        <p:txBody>
          <a:bodyPr>
            <a:normAutofit fontScale="77500" lnSpcReduction="20000"/>
          </a:bodyPr>
          <a:lstStyle/>
          <a:p>
            <a:pPr marL="0" indent="0">
              <a:buNone/>
            </a:pPr>
            <a:r>
              <a:rPr lang="tr-TR" dirty="0">
                <a:solidFill>
                  <a:srgbClr val="C00000"/>
                </a:solidFill>
              </a:rPr>
              <a:t>Tur Operatörlerinin Faaliyetlerini Etkileyen Faktörler</a:t>
            </a:r>
          </a:p>
          <a:p>
            <a:pPr marL="0" indent="0">
              <a:buNone/>
            </a:pPr>
            <a:r>
              <a:rPr lang="tr-TR" dirty="0"/>
              <a:t>*Endüstri ve hükümet tarafından getirilecek olan düzenlemeler ve yasalar</a:t>
            </a:r>
          </a:p>
          <a:p>
            <a:pPr marL="0" indent="0">
              <a:buNone/>
            </a:pPr>
            <a:r>
              <a:rPr lang="tr-TR" dirty="0"/>
              <a:t>*Hizmet üreticilerinin sağladığı indirim oranlarındaki sınırlamalar: Turistik </a:t>
            </a:r>
            <a:r>
              <a:rPr lang="tr-TR" dirty="0" smtClean="0"/>
              <a:t>mal ve </a:t>
            </a:r>
            <a:r>
              <a:rPr lang="tr-TR" dirty="0"/>
              <a:t>hizmetlerin üreticisi olan işletmeler, eğer kendi olanakları </a:t>
            </a:r>
            <a:r>
              <a:rPr lang="tr-TR" dirty="0" smtClean="0"/>
              <a:t>müşterilere doğrudan </a:t>
            </a:r>
            <a:r>
              <a:rPr lang="tr-TR" dirty="0"/>
              <a:t>ya da seyahat </a:t>
            </a:r>
            <a:r>
              <a:rPr lang="tr-TR" dirty="0" err="1"/>
              <a:t>acentaları</a:t>
            </a:r>
            <a:r>
              <a:rPr lang="tr-TR" dirty="0"/>
              <a:t> aracılığıyla ile satılma şansı varsa, bu olanakları tur operatörlerine blok halinde ve indirimli olarak satmak istememektedirler.</a:t>
            </a:r>
          </a:p>
          <a:p>
            <a:pPr marL="0" indent="0">
              <a:buNone/>
            </a:pPr>
            <a:r>
              <a:rPr lang="tr-TR" dirty="0"/>
              <a:t>*Hizmet üreticilerinin rekabetçi tur paketleri</a:t>
            </a:r>
          </a:p>
          <a:p>
            <a:pPr marL="0" indent="0">
              <a:buNone/>
            </a:pPr>
            <a:r>
              <a:rPr lang="tr-TR" dirty="0"/>
              <a:t>*Hizmet üreticilerinin düşük bireysel fiyatlar uygulama olasılığı</a:t>
            </a:r>
          </a:p>
          <a:p>
            <a:pPr marL="0" indent="0">
              <a:buNone/>
            </a:pPr>
            <a:r>
              <a:rPr lang="tr-TR" dirty="0"/>
              <a:t>*Seyahat alışkanlıklarında meydana gelen değişmeler</a:t>
            </a:r>
          </a:p>
          <a:p>
            <a:pPr marL="0" indent="0">
              <a:buNone/>
            </a:pPr>
            <a:endParaRPr lang="tr-TR" dirty="0"/>
          </a:p>
          <a:p>
            <a:pPr marL="0" indent="0">
              <a:buNone/>
            </a:pPr>
            <a:r>
              <a:rPr lang="tr-TR" dirty="0"/>
              <a:t>-Tur operatöründe bulunması gereken bilgi ve beceriler</a:t>
            </a:r>
          </a:p>
          <a:p>
            <a:pPr marL="0" indent="0">
              <a:buNone/>
            </a:pPr>
            <a:r>
              <a:rPr lang="tr-TR" dirty="0"/>
              <a:t>-Tur operatöründe bulunması gereken  tutum ve davranışlar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538473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TotalTime>
  <Words>1004</Words>
  <Application>Microsoft Office PowerPoint</Application>
  <PresentationFormat>Ekran Gösterisi (4:3)</PresentationFormat>
  <Paragraphs>111</Paragraphs>
  <Slides>10</Slides>
  <Notes>0</Notes>
  <HiddenSlides>0</HiddenSlides>
  <MMClips>10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23</cp:revision>
  <dcterms:created xsi:type="dcterms:W3CDTF">2020-11-25T14:40:37Z</dcterms:created>
  <dcterms:modified xsi:type="dcterms:W3CDTF">2020-12-01T17:40:47Z</dcterms:modified>
</cp:coreProperties>
</file>