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72" r:id="rId4"/>
    <p:sldId id="258" r:id="rId5"/>
    <p:sldId id="259" r:id="rId6"/>
    <p:sldId id="273" r:id="rId7"/>
    <p:sldId id="260" r:id="rId8"/>
    <p:sldId id="261" r:id="rId9"/>
    <p:sldId id="262" r:id="rId10"/>
    <p:sldId id="263" r:id="rId11"/>
    <p:sldId id="264" r:id="rId12"/>
    <p:sldId id="274" r:id="rId13"/>
    <p:sldId id="275" r:id="rId14"/>
    <p:sldId id="265" r:id="rId15"/>
    <p:sldId id="266" r:id="rId16"/>
    <p:sldId id="276" r:id="rId17"/>
    <p:sldId id="267" r:id="rId18"/>
    <p:sldId id="269" r:id="rId19"/>
    <p:sldId id="270" r:id="rId2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19.12.2020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lstStyle/>
          <a:p>
            <a:pPr marL="0" indent="0">
              <a:buNone/>
            </a:pPr>
            <a:r>
              <a:rPr lang="tr-TR" dirty="0" smtClean="0">
                <a:solidFill>
                  <a:srgbClr val="C00000"/>
                </a:solidFill>
              </a:rPr>
              <a:t>ÜRÜN GELİŞTİRME SÜRECİ</a:t>
            </a:r>
          </a:p>
          <a:p>
            <a:pPr marL="0" indent="0">
              <a:buNone/>
            </a:pPr>
            <a:r>
              <a:rPr lang="tr-TR" sz="2400" dirty="0" smtClean="0"/>
              <a:t>*</a:t>
            </a:r>
            <a:r>
              <a:rPr lang="tr-TR" sz="2400" dirty="0"/>
              <a:t>Tur operatörleri tekil turistik mal ve hizmet üreticilerinin ürünlerini büyük miktarlarda satın alırlar ve doğrudan veya aracılar vasıtasıyla satabilecekleri bir paket haline getirirler</a:t>
            </a:r>
            <a:r>
              <a:rPr lang="tr-TR" sz="2400" dirty="0" smtClean="0"/>
              <a:t>.</a:t>
            </a:r>
          </a:p>
          <a:p>
            <a:pPr marL="0" indent="0">
              <a:buNone/>
            </a:pPr>
            <a:endParaRPr lang="tr-TR" sz="2400" dirty="0"/>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2717800"/>
            <a:ext cx="6552728" cy="2439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287929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83568" y="733250"/>
            <a:ext cx="7920880" cy="5360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4716016" y="1412776"/>
            <a:ext cx="3384376" cy="5078313"/>
          </a:xfrm>
          <a:prstGeom prst="rect">
            <a:avLst/>
          </a:prstGeom>
          <a:noFill/>
        </p:spPr>
        <p:txBody>
          <a:bodyPr wrap="square" rtlCol="0">
            <a:spAutoFit/>
          </a:bodyPr>
          <a:lstStyle/>
          <a:p>
            <a:r>
              <a:rPr lang="tr-TR" dirty="0" smtClean="0">
                <a:solidFill>
                  <a:srgbClr val="0070C0"/>
                </a:solidFill>
              </a:rPr>
              <a:t>A-TUR HAZIRLAMA</a:t>
            </a:r>
          </a:p>
          <a:p>
            <a:r>
              <a:rPr lang="tr-TR" dirty="0" smtClean="0">
                <a:solidFill>
                  <a:srgbClr val="0070C0"/>
                </a:solidFill>
              </a:rPr>
              <a:t>1-Piyasa Araştırması</a:t>
            </a:r>
          </a:p>
          <a:p>
            <a:endParaRPr lang="tr-TR" dirty="0" smtClean="0">
              <a:solidFill>
                <a:srgbClr val="0070C0"/>
              </a:solidFill>
            </a:endParaRPr>
          </a:p>
          <a:p>
            <a:endParaRPr lang="tr-TR" dirty="0">
              <a:solidFill>
                <a:srgbClr val="0070C0"/>
              </a:solidFill>
            </a:endParaRPr>
          </a:p>
          <a:p>
            <a:r>
              <a:rPr lang="tr-TR" dirty="0" smtClean="0">
                <a:solidFill>
                  <a:srgbClr val="0070C0"/>
                </a:solidFill>
              </a:rPr>
              <a:t>2-Gidilecek yöredeki hizmet işletmeleriyle görüşmeler</a:t>
            </a:r>
          </a:p>
          <a:p>
            <a:endParaRPr lang="tr-TR" dirty="0">
              <a:solidFill>
                <a:srgbClr val="0070C0"/>
              </a:solidFill>
            </a:endParaRPr>
          </a:p>
          <a:p>
            <a:endParaRPr lang="tr-TR" dirty="0">
              <a:solidFill>
                <a:srgbClr val="0070C0"/>
              </a:solidFill>
            </a:endParaRPr>
          </a:p>
          <a:p>
            <a:r>
              <a:rPr lang="tr-TR" dirty="0" smtClean="0">
                <a:solidFill>
                  <a:srgbClr val="0070C0"/>
                </a:solidFill>
              </a:rPr>
              <a:t>B-TUR PAZARLAMA</a:t>
            </a:r>
          </a:p>
          <a:p>
            <a:r>
              <a:rPr lang="tr-TR" dirty="0" smtClean="0">
                <a:solidFill>
                  <a:srgbClr val="0070C0"/>
                </a:solidFill>
              </a:rPr>
              <a:t>1-Fiyatların saptanması</a:t>
            </a:r>
          </a:p>
          <a:p>
            <a:r>
              <a:rPr lang="tr-TR" dirty="0" smtClean="0">
                <a:solidFill>
                  <a:srgbClr val="0070C0"/>
                </a:solidFill>
              </a:rPr>
              <a:t>2-Broşür dağıtımı </a:t>
            </a:r>
          </a:p>
          <a:p>
            <a:r>
              <a:rPr lang="tr-TR" dirty="0" smtClean="0">
                <a:solidFill>
                  <a:srgbClr val="0070C0"/>
                </a:solidFill>
              </a:rPr>
              <a:t>C-TUR YÖNETİMİ</a:t>
            </a:r>
          </a:p>
          <a:p>
            <a:r>
              <a:rPr lang="tr-TR" dirty="0" smtClean="0">
                <a:solidFill>
                  <a:srgbClr val="0070C0"/>
                </a:solidFill>
              </a:rPr>
              <a:t>1-Tur programının kesinleşmesi</a:t>
            </a:r>
          </a:p>
          <a:p>
            <a:endParaRPr lang="tr-TR" dirty="0">
              <a:solidFill>
                <a:srgbClr val="0070C0"/>
              </a:solidFill>
            </a:endParaRPr>
          </a:p>
          <a:p>
            <a:endParaRPr lang="tr-TR" dirty="0" smtClean="0">
              <a:solidFill>
                <a:srgbClr val="0070C0"/>
              </a:solidFill>
            </a:endParaRPr>
          </a:p>
          <a:p>
            <a:r>
              <a:rPr lang="tr-TR" dirty="0" smtClean="0">
                <a:solidFill>
                  <a:srgbClr val="0070C0"/>
                </a:solidFill>
              </a:rPr>
              <a:t>2-Turun gerçekleşmesi</a:t>
            </a:r>
            <a:endParaRPr lang="tr-TR" dirty="0">
              <a:solidFill>
                <a:srgbClr val="0070C0"/>
              </a:solidFill>
            </a:endParaRPr>
          </a:p>
          <a:p>
            <a:endParaRPr lang="tr-TR" dirty="0" smtClean="0">
              <a:solidFill>
                <a:srgbClr val="0070C0"/>
              </a:solidFill>
            </a:endParaRPr>
          </a:p>
          <a:p>
            <a:endParaRPr lang="tr-TR" dirty="0">
              <a:solidFill>
                <a:srgbClr val="0070C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178476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5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lstStyle/>
          <a:p>
            <a:pPr marL="0" indent="0">
              <a:buNone/>
            </a:pPr>
            <a:r>
              <a:rPr lang="tr-TR" dirty="0"/>
              <a:t>Paket tur hazırlama </a:t>
            </a:r>
            <a:r>
              <a:rPr lang="tr-TR" dirty="0" smtClean="0"/>
              <a:t>evreleri</a:t>
            </a:r>
          </a:p>
          <a:p>
            <a:pPr marL="0" indent="0">
              <a:buNone/>
            </a:pPr>
            <a:endParaRPr lang="tr-TR" dirty="0"/>
          </a:p>
          <a:p>
            <a:pPr marL="0" indent="0">
              <a:buNone/>
            </a:pPr>
            <a:endParaRPr lang="tr-TR"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3" y="1074738"/>
            <a:ext cx="8208913" cy="5090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191487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dirty="0">
                <a:solidFill>
                  <a:srgbClr val="C00000"/>
                </a:solidFill>
              </a:rPr>
              <a:t>Paket Turların Oluşum Aşamaları</a:t>
            </a:r>
          </a:p>
          <a:p>
            <a:pPr marL="0" indent="0">
              <a:buNone/>
            </a:pPr>
            <a:r>
              <a:rPr lang="tr-TR" dirty="0"/>
              <a:t>Konaklama, ulaşım, alışveriş, çevre gezileri ve benzeri hizmetlerin bir </a:t>
            </a:r>
            <a:r>
              <a:rPr lang="tr-TR" dirty="0" smtClean="0"/>
              <a:t>araya getirilmesi </a:t>
            </a:r>
            <a:r>
              <a:rPr lang="tr-TR" dirty="0"/>
              <a:t>uzun süre almaktadır, bu sebeple tur operatörleri ilk kez </a:t>
            </a:r>
            <a:r>
              <a:rPr lang="tr-TR" dirty="0" smtClean="0"/>
              <a:t>düzenleyecekleri turda</a:t>
            </a:r>
            <a:r>
              <a:rPr lang="tr-TR" dirty="0"/>
              <a:t>, turun başlangıcından en az 18 ay önce, paket tur tasarım </a:t>
            </a:r>
            <a:r>
              <a:rPr lang="tr-TR" dirty="0" smtClean="0"/>
              <a:t>işlemlerine başlamalıdırlar</a:t>
            </a:r>
            <a:r>
              <a:rPr lang="tr-TR" dirty="0"/>
              <a:t>.</a:t>
            </a:r>
          </a:p>
          <a:p>
            <a:pPr marL="0" indent="0">
              <a:buNone/>
            </a:pPr>
            <a:r>
              <a:rPr lang="tr-TR" dirty="0"/>
              <a:t>Paket turun oluşumu üç temel aşamada değerlendirilebilir:</a:t>
            </a:r>
          </a:p>
          <a:p>
            <a:pPr marL="0" indent="0">
              <a:buNone/>
            </a:pPr>
            <a:r>
              <a:rPr lang="tr-TR" dirty="0"/>
              <a:t>(a) tasarım aşaması;</a:t>
            </a:r>
          </a:p>
          <a:p>
            <a:pPr marL="0" indent="0">
              <a:buNone/>
            </a:pPr>
            <a:r>
              <a:rPr lang="tr-TR" dirty="0"/>
              <a:t>(b) operasyon aşaması ve</a:t>
            </a:r>
          </a:p>
          <a:p>
            <a:pPr marL="0" indent="0">
              <a:buNone/>
            </a:pPr>
            <a:r>
              <a:rPr lang="tr-TR" dirty="0"/>
              <a:t>(c) denetim aşaması.</a:t>
            </a:r>
          </a:p>
          <a:p>
            <a:pPr marL="0" indent="0">
              <a:buNone/>
            </a:pPr>
            <a:r>
              <a:rPr lang="tr-TR" dirty="0"/>
              <a:t>Operasyon kendi içerisinde iki safhadan oluşmaktadır: birincisi, turun </a:t>
            </a:r>
            <a:r>
              <a:rPr lang="tr-TR" dirty="0" smtClean="0"/>
              <a:t>gerçekleşme öncesinde </a:t>
            </a:r>
            <a:r>
              <a:rPr lang="tr-TR" dirty="0"/>
              <a:t>yapılan faaliyetler; ikincisi ise, turun gerçekleşme sürecinde yapılan</a:t>
            </a:r>
          </a:p>
          <a:p>
            <a:pPr marL="0" indent="0">
              <a:buNone/>
            </a:pPr>
            <a:r>
              <a:rPr lang="tr-TR" dirty="0"/>
              <a:t>faaliyetler</a:t>
            </a:r>
            <a:r>
              <a:rPr lang="tr-TR" dirty="0" smtClean="0"/>
              <a:t>.</a:t>
            </a:r>
          </a:p>
          <a:p>
            <a:pPr marL="0" indent="0">
              <a:buNone/>
            </a:pPr>
            <a:endParaRPr lang="tr-TR" dirty="0" smtClean="0"/>
          </a:p>
          <a:p>
            <a:pPr marL="0" indent="0">
              <a:buNone/>
            </a:pPr>
            <a:r>
              <a:rPr lang="tr-TR" dirty="0" smtClean="0"/>
              <a:t>Paket </a:t>
            </a:r>
            <a:r>
              <a:rPr lang="tr-TR" dirty="0"/>
              <a:t>Turların Tasarım Aşaması</a:t>
            </a:r>
          </a:p>
          <a:p>
            <a:pPr marL="0" indent="0">
              <a:buNone/>
            </a:pPr>
            <a:r>
              <a:rPr lang="tr-TR" dirty="0"/>
              <a:t>Paket turların tasarım aşaması beş ana başlık altında incelenebilir</a:t>
            </a:r>
          </a:p>
          <a:p>
            <a:pPr marL="0" indent="0">
              <a:buNone/>
            </a:pPr>
            <a:r>
              <a:rPr lang="tr-TR" dirty="0"/>
              <a:t>(a) mevcut durum analizi;</a:t>
            </a:r>
          </a:p>
          <a:p>
            <a:pPr marL="0" indent="0">
              <a:buNone/>
            </a:pPr>
            <a:r>
              <a:rPr lang="tr-TR" dirty="0"/>
              <a:t>(b) ürün dizaynı;</a:t>
            </a:r>
          </a:p>
          <a:p>
            <a:pPr marL="0" indent="0">
              <a:buNone/>
            </a:pPr>
            <a:r>
              <a:rPr lang="tr-TR" dirty="0"/>
              <a:t>(c) fiyatlandırma;</a:t>
            </a:r>
          </a:p>
          <a:p>
            <a:pPr marL="0" indent="0">
              <a:buNone/>
            </a:pPr>
            <a:r>
              <a:rPr lang="tr-TR" dirty="0"/>
              <a:t>(d) dağıtım ve</a:t>
            </a:r>
          </a:p>
          <a:p>
            <a:pPr marL="0" indent="0">
              <a:buNone/>
            </a:pPr>
            <a:r>
              <a:rPr lang="tr-TR" dirty="0"/>
              <a:t>(e) tutundurma.</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72030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4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76664"/>
          </a:xfrm>
        </p:spPr>
        <p:txBody>
          <a:bodyPr>
            <a:normAutofit fontScale="70000" lnSpcReduction="20000"/>
          </a:bodyPr>
          <a:lstStyle/>
          <a:p>
            <a:pPr marL="0" indent="0">
              <a:buNone/>
            </a:pPr>
            <a:r>
              <a:rPr lang="tr-TR" dirty="0">
                <a:solidFill>
                  <a:srgbClr val="C00000"/>
                </a:solidFill>
              </a:rPr>
              <a:t>Paket Turların Tasarım Aşaması</a:t>
            </a:r>
          </a:p>
          <a:p>
            <a:pPr marL="0" indent="0">
              <a:buNone/>
            </a:pPr>
            <a:r>
              <a:rPr lang="tr-TR" dirty="0">
                <a:solidFill>
                  <a:srgbClr val="0070C0"/>
                </a:solidFill>
              </a:rPr>
              <a:t>(a) Mevcut durum analizi;</a:t>
            </a:r>
          </a:p>
          <a:p>
            <a:pPr marL="0" indent="0">
              <a:buNone/>
            </a:pPr>
            <a:r>
              <a:rPr lang="tr-TR" dirty="0" smtClean="0"/>
              <a:t>	Mevcut </a:t>
            </a:r>
            <a:r>
              <a:rPr lang="tr-TR" dirty="0"/>
              <a:t>durum analizinin ilk ve en önemli adımı pazar araştırmasıdır</a:t>
            </a:r>
            <a:r>
              <a:rPr lang="tr-TR" dirty="0" smtClean="0"/>
              <a:t>. Bu </a:t>
            </a:r>
            <a:r>
              <a:rPr lang="tr-TR" dirty="0"/>
              <a:t>araştırma tur operatörü tarafından yapılabileceği gibi, bu </a:t>
            </a:r>
            <a:r>
              <a:rPr lang="tr-TR" dirty="0" smtClean="0"/>
              <a:t>konuda uzman </a:t>
            </a:r>
            <a:r>
              <a:rPr lang="tr-TR" dirty="0"/>
              <a:t>başka bir kuruluşa da yaptırılabilir</a:t>
            </a:r>
            <a:r>
              <a:rPr lang="tr-TR" dirty="0" smtClean="0"/>
              <a:t>. Tur </a:t>
            </a:r>
            <a:r>
              <a:rPr lang="tr-TR" dirty="0"/>
              <a:t>operatörü, araştırmanın sonuçlarını kullanarak ve gerekirse bazı </a:t>
            </a:r>
            <a:r>
              <a:rPr lang="tr-TR" dirty="0" smtClean="0"/>
              <a:t>ilave araştırmalar </a:t>
            </a:r>
            <a:r>
              <a:rPr lang="tr-TR" dirty="0"/>
              <a:t>yaparak, turistik talep analizini, rakip işletmelerin </a:t>
            </a:r>
            <a:r>
              <a:rPr lang="tr-TR" dirty="0" smtClean="0"/>
              <a:t>pazardaki konumunu</a:t>
            </a:r>
            <a:r>
              <a:rPr lang="tr-TR" dirty="0"/>
              <a:t>, dağıtım kanalları ile geçmiş ve potansiyel </a:t>
            </a:r>
            <a:r>
              <a:rPr lang="tr-TR" dirty="0" smtClean="0"/>
              <a:t>müşterilerinin analizini </a:t>
            </a:r>
            <a:r>
              <a:rPr lang="tr-TR" dirty="0"/>
              <a:t>yapmaktadır.</a:t>
            </a:r>
          </a:p>
          <a:p>
            <a:pPr marL="0" indent="0">
              <a:buNone/>
            </a:pPr>
            <a:r>
              <a:rPr lang="tr-TR" dirty="0"/>
              <a:t>Bu sayede, elde edilen bilgilerle, rakiplerin politikaları ve mevcut </a:t>
            </a:r>
            <a:r>
              <a:rPr lang="tr-TR" dirty="0" smtClean="0"/>
              <a:t>turlara dahil </a:t>
            </a:r>
            <a:r>
              <a:rPr lang="tr-TR" dirty="0"/>
              <a:t>edilen destinasyonlar hep birlikte değerlendirilerek, ne tür </a:t>
            </a:r>
            <a:r>
              <a:rPr lang="tr-TR" dirty="0" smtClean="0"/>
              <a:t>turların üretiminin </a:t>
            </a:r>
            <a:r>
              <a:rPr lang="tr-TR" dirty="0"/>
              <a:t>kar getirici olacağına karar verilebilmektedir</a:t>
            </a:r>
            <a:r>
              <a:rPr lang="tr-TR" dirty="0" smtClean="0"/>
              <a:t>.</a:t>
            </a:r>
          </a:p>
          <a:p>
            <a:pPr marL="0" indent="0">
              <a:buNone/>
            </a:pPr>
            <a:r>
              <a:rPr lang="tr-TR" dirty="0" smtClean="0"/>
              <a:t>Pazar koşullarını analiz etmek</a:t>
            </a:r>
          </a:p>
          <a:p>
            <a:pPr marL="0" indent="0">
              <a:buNone/>
            </a:pPr>
            <a:r>
              <a:rPr lang="tr-TR" dirty="0" smtClean="0"/>
              <a:t>1-Tur düzenlenecek bölgede yeterli yatak kapasitesi var mıdır?</a:t>
            </a:r>
          </a:p>
          <a:p>
            <a:pPr marL="0" indent="0">
              <a:buNone/>
            </a:pPr>
            <a:r>
              <a:rPr lang="tr-TR" dirty="0" smtClean="0"/>
              <a:t>2-Tur düzenlenecek bölgeye ulaşım imkanı ve kapasitesi var mıdır?</a:t>
            </a:r>
          </a:p>
          <a:p>
            <a:pPr marL="0" indent="0">
              <a:buNone/>
            </a:pPr>
            <a:r>
              <a:rPr lang="tr-TR" dirty="0" smtClean="0"/>
              <a:t>3-Tur düzenlenecek bölgenin sağlık, alt yapı olanakları ne durumdadır?</a:t>
            </a:r>
          </a:p>
          <a:p>
            <a:pPr marL="0" indent="0">
              <a:buNone/>
            </a:pPr>
            <a:r>
              <a:rPr lang="tr-TR" dirty="0" smtClean="0"/>
              <a:t>4-Tur düzenlenen bölgenin </a:t>
            </a:r>
            <a:r>
              <a:rPr lang="tr-TR" dirty="0" err="1" smtClean="0"/>
              <a:t>sosyo</a:t>
            </a:r>
            <a:r>
              <a:rPr lang="tr-TR" dirty="0" smtClean="0"/>
              <a:t> ekonomik ve kültürel yapısı nedir?</a:t>
            </a:r>
          </a:p>
          <a:p>
            <a:pPr marL="0" indent="0">
              <a:buNone/>
            </a:pPr>
            <a:r>
              <a:rPr lang="tr-TR" dirty="0" smtClean="0"/>
              <a:t>5-Tur düzenlenecek bölgeye tur düzenleyen diğer operatörlerin piyasadaki durumu nedir.</a:t>
            </a:r>
          </a:p>
          <a:p>
            <a:pPr marL="0" indent="0">
              <a:buNone/>
            </a:pPr>
            <a:endParaRPr lang="tr-TR" dirty="0" smtClean="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928624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7500" lnSpcReduction="20000"/>
          </a:bodyPr>
          <a:lstStyle/>
          <a:p>
            <a:pPr marL="0" indent="0">
              <a:buNone/>
            </a:pPr>
            <a:r>
              <a:rPr lang="tr-TR" dirty="0"/>
              <a:t>Müşteri Araştırması</a:t>
            </a:r>
          </a:p>
          <a:p>
            <a:pPr marL="0" indent="0">
              <a:buNone/>
            </a:pPr>
            <a:r>
              <a:rPr lang="tr-TR" dirty="0"/>
              <a:t>1. Müşterilerin ilgileri</a:t>
            </a:r>
          </a:p>
          <a:p>
            <a:pPr marL="0" indent="0">
              <a:buNone/>
            </a:pPr>
            <a:r>
              <a:rPr lang="tr-TR" dirty="0"/>
              <a:t>2. Sosyal statüleri,</a:t>
            </a:r>
          </a:p>
          <a:p>
            <a:pPr marL="0" indent="0">
              <a:buNone/>
            </a:pPr>
            <a:r>
              <a:rPr lang="tr-TR" dirty="0"/>
              <a:t>3. Yaş grupları,</a:t>
            </a:r>
          </a:p>
          <a:p>
            <a:pPr marL="0" indent="0">
              <a:buNone/>
            </a:pPr>
            <a:r>
              <a:rPr lang="tr-TR" dirty="0"/>
              <a:t>4. Aile yapıları,</a:t>
            </a:r>
          </a:p>
          <a:p>
            <a:pPr marL="0" indent="0">
              <a:buNone/>
            </a:pPr>
            <a:r>
              <a:rPr lang="tr-TR" dirty="0"/>
              <a:t>5. Satın alma güçleri araştırılır.</a:t>
            </a:r>
          </a:p>
          <a:p>
            <a:pPr marL="0" indent="0">
              <a:buNone/>
            </a:pPr>
            <a:r>
              <a:rPr lang="tr-TR" dirty="0"/>
              <a:t>6. Pazar tahmini </a:t>
            </a:r>
            <a:r>
              <a:rPr lang="tr-TR" dirty="0" smtClean="0"/>
              <a:t>yapılır</a:t>
            </a:r>
          </a:p>
          <a:p>
            <a:pPr marL="0" indent="0">
              <a:buNone/>
            </a:pPr>
            <a:r>
              <a:rPr lang="tr-TR" dirty="0"/>
              <a:t> </a:t>
            </a:r>
            <a:r>
              <a:rPr lang="tr-TR" dirty="0" smtClean="0"/>
              <a:t>Bölgeye daha önce düzenlenen turların analizi</a:t>
            </a:r>
          </a:p>
          <a:p>
            <a:pPr marL="0" indent="0">
              <a:buNone/>
            </a:pPr>
            <a:r>
              <a:rPr lang="tr-TR" dirty="0" smtClean="0"/>
              <a:t>Yer (</a:t>
            </a:r>
            <a:r>
              <a:rPr lang="tr-TR" dirty="0" err="1" smtClean="0"/>
              <a:t>lokasyon</a:t>
            </a:r>
            <a:r>
              <a:rPr lang="tr-TR" dirty="0" smtClean="0"/>
              <a:t>) belirlemek</a:t>
            </a:r>
          </a:p>
          <a:p>
            <a:pPr marL="0" indent="0">
              <a:buNone/>
            </a:pPr>
            <a:r>
              <a:rPr lang="tr-TR" dirty="0" smtClean="0"/>
              <a:t>Fiyat araştırması yapmak</a:t>
            </a:r>
          </a:p>
          <a:p>
            <a:pPr marL="0" indent="0">
              <a:buNone/>
            </a:pPr>
            <a:r>
              <a:rPr lang="tr-TR" dirty="0" smtClean="0"/>
              <a:t>Ulaştırma işletmeleriyle sözleşmeler yapmak</a:t>
            </a:r>
          </a:p>
          <a:p>
            <a:pPr marL="0" indent="0">
              <a:buNone/>
            </a:pPr>
            <a:r>
              <a:rPr lang="tr-TR" dirty="0" smtClean="0"/>
              <a:t>Konaklama işletmeleriyle sözleşmeler yapmak</a:t>
            </a:r>
          </a:p>
          <a:p>
            <a:pPr marL="0" indent="0">
              <a:buNone/>
            </a:pPr>
            <a:r>
              <a:rPr lang="tr-TR" dirty="0" smtClean="0"/>
              <a:t>Yiyecek- İçecek işletmeleriyle sözleşmeler yapmak</a:t>
            </a:r>
          </a:p>
          <a:p>
            <a:pPr marL="0" indent="0">
              <a:buNone/>
            </a:pPr>
            <a:r>
              <a:rPr lang="tr-TR" dirty="0" smtClean="0"/>
              <a:t>Rehberlerle ve destek elemanlarıyla sözleşme yapmak</a:t>
            </a:r>
          </a:p>
          <a:p>
            <a:pPr marL="0" indent="0">
              <a:buNone/>
            </a:pPr>
            <a:r>
              <a:rPr lang="tr-TR" dirty="0" smtClean="0"/>
              <a:t>Hediyelik eşya vb. işletmelerle sözleşme yapmak</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631906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62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62500" lnSpcReduction="20000"/>
          </a:bodyPr>
          <a:lstStyle/>
          <a:p>
            <a:pPr marL="0" indent="0">
              <a:buNone/>
            </a:pPr>
            <a:r>
              <a:rPr lang="tr-TR" dirty="0" smtClean="0">
                <a:solidFill>
                  <a:srgbClr val="0070C0"/>
                </a:solidFill>
              </a:rPr>
              <a:t>(</a:t>
            </a:r>
            <a:r>
              <a:rPr lang="tr-TR" dirty="0">
                <a:solidFill>
                  <a:srgbClr val="0070C0"/>
                </a:solidFill>
              </a:rPr>
              <a:t>b) Ürün Dizaynı</a:t>
            </a:r>
          </a:p>
          <a:p>
            <a:pPr marL="0" indent="0">
              <a:buNone/>
            </a:pPr>
            <a:r>
              <a:rPr lang="tr-TR" dirty="0"/>
              <a:t>Mevcut durum analizi tamamlandıktan sonra, oluşturulacak olan </a:t>
            </a:r>
            <a:r>
              <a:rPr lang="tr-TR" dirty="0" smtClean="0"/>
              <a:t>paket turun </a:t>
            </a:r>
            <a:r>
              <a:rPr lang="tr-TR" dirty="0"/>
              <a:t>destinasyonu belirlenmeli ve bileşenlerinin bir araya </a:t>
            </a:r>
            <a:r>
              <a:rPr lang="tr-TR" dirty="0" smtClean="0"/>
              <a:t>getirilebilmesi için </a:t>
            </a:r>
            <a:r>
              <a:rPr lang="tr-TR" dirty="0"/>
              <a:t>gerekli çalışmalara başlanmalıdır</a:t>
            </a:r>
            <a:r>
              <a:rPr lang="tr-TR" dirty="0" smtClean="0"/>
              <a:t>. Destinasyonlarla </a:t>
            </a:r>
            <a:r>
              <a:rPr lang="tr-TR" dirty="0"/>
              <a:t>ilgili ön araştırma yapılırken, tur güzergahı </a:t>
            </a:r>
            <a:r>
              <a:rPr lang="tr-TR" dirty="0" smtClean="0"/>
              <a:t>üzerinde ziyaret </a:t>
            </a:r>
            <a:r>
              <a:rPr lang="tr-TR" dirty="0"/>
              <a:t>edilecek tüm yerler dahil varılacak bölgeye ait sistematik </a:t>
            </a:r>
            <a:r>
              <a:rPr lang="tr-TR" dirty="0" smtClean="0"/>
              <a:t>bilgiler toplanmalıdır</a:t>
            </a:r>
            <a:r>
              <a:rPr lang="tr-TR" dirty="0"/>
              <a:t>. Yeni (hiç turlara açılmamış) </a:t>
            </a:r>
            <a:r>
              <a:rPr lang="tr-TR" dirty="0" smtClean="0"/>
              <a:t>destinasyonlar </a:t>
            </a:r>
            <a:r>
              <a:rPr lang="tr-TR" dirty="0"/>
              <a:t>az olduğu </a:t>
            </a:r>
            <a:r>
              <a:rPr lang="tr-TR" dirty="0" smtClean="0"/>
              <a:t>için araştırma </a:t>
            </a:r>
            <a:r>
              <a:rPr lang="tr-TR" dirty="0"/>
              <a:t>yapılırken hedef, keşfedilmemiş destinasyonlar bulmakla birlikte</a:t>
            </a:r>
            <a:r>
              <a:rPr lang="tr-TR" dirty="0" smtClean="0"/>
              <a:t>, mevcut </a:t>
            </a:r>
            <a:r>
              <a:rPr lang="tr-TR" dirty="0"/>
              <a:t>olanların daha ilgi çekici hale </a:t>
            </a:r>
            <a:r>
              <a:rPr lang="tr-TR" dirty="0" smtClean="0"/>
              <a:t>getirilmesi </a:t>
            </a:r>
            <a:r>
              <a:rPr lang="tr-TR" dirty="0"/>
              <a:t>ve yenilenmesi de olabilir </a:t>
            </a:r>
            <a:r>
              <a:rPr lang="tr-TR" dirty="0" smtClean="0"/>
              <a:t>.</a:t>
            </a:r>
          </a:p>
          <a:p>
            <a:pPr marL="0" indent="0">
              <a:buNone/>
            </a:pPr>
            <a:r>
              <a:rPr lang="tr-TR" dirty="0"/>
              <a:t>Bu bağlamda, şu kriterleri dikkate alınmalıdır.</a:t>
            </a:r>
          </a:p>
          <a:p>
            <a:pPr marL="0" indent="0">
              <a:buNone/>
            </a:pPr>
            <a:r>
              <a:rPr lang="tr-TR" dirty="0"/>
              <a:t>a) Turistik çekicilikler</a:t>
            </a:r>
          </a:p>
          <a:p>
            <a:pPr marL="0" indent="0">
              <a:buNone/>
            </a:pPr>
            <a:r>
              <a:rPr lang="tr-TR" dirty="0"/>
              <a:t>b) Turun maliyeti ve fiyatı</a:t>
            </a:r>
          </a:p>
          <a:p>
            <a:pPr marL="0" indent="0">
              <a:buNone/>
            </a:pPr>
            <a:r>
              <a:rPr lang="tr-TR" dirty="0"/>
              <a:t>c) Destinasyonun ulaşılabilirliği</a:t>
            </a:r>
          </a:p>
          <a:p>
            <a:pPr marL="0" indent="0">
              <a:buNone/>
            </a:pPr>
            <a:r>
              <a:rPr lang="tr-TR" dirty="0"/>
              <a:t>d) Turistik imkanlar, hizmetler ve bunların kalitesi</a:t>
            </a:r>
          </a:p>
          <a:p>
            <a:pPr marL="0" indent="0">
              <a:buNone/>
            </a:pPr>
            <a:r>
              <a:rPr lang="tr-TR" dirty="0"/>
              <a:t>e) Destinasyonun ekonomik-sosyal-politik istikrarı ve güvenliği</a:t>
            </a:r>
          </a:p>
          <a:p>
            <a:pPr marL="0" indent="0">
              <a:buNone/>
            </a:pPr>
            <a:r>
              <a:rPr lang="tr-TR" dirty="0"/>
              <a:t>f) Destinasyonun sağladığı bilgi</a:t>
            </a:r>
          </a:p>
          <a:p>
            <a:pPr marL="0" indent="0">
              <a:buNone/>
            </a:pPr>
            <a:r>
              <a:rPr lang="tr-TR" dirty="0"/>
              <a:t>g) Destinasyondaki halkın misafirperverliği</a:t>
            </a:r>
          </a:p>
          <a:p>
            <a:pPr marL="0" indent="0">
              <a:buNone/>
            </a:pPr>
            <a:r>
              <a:rPr lang="tr-TR" dirty="0"/>
              <a:t>h) Destinasyondaki çevre kalitesi</a:t>
            </a:r>
          </a:p>
          <a:p>
            <a:pPr marL="0" indent="0">
              <a:buNone/>
            </a:pPr>
            <a:r>
              <a:rPr lang="tr-TR" dirty="0"/>
              <a:t>i) Destinasyonun imajı</a:t>
            </a:r>
          </a:p>
          <a:p>
            <a:pPr marL="0" indent="0">
              <a:buNone/>
            </a:pPr>
            <a:r>
              <a:rPr lang="tr-TR" dirty="0"/>
              <a:t>j) </a:t>
            </a:r>
            <a:r>
              <a:rPr lang="tr-TR" dirty="0" smtClean="0"/>
              <a:t>Diğer faktörler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80199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1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dirty="0" smtClean="0"/>
              <a:t>	Tur </a:t>
            </a:r>
            <a:r>
              <a:rPr lang="tr-TR" dirty="0"/>
              <a:t>düzenlenecek olan destinasyon belirlendikten sonra turun niteliğine </a:t>
            </a:r>
            <a:r>
              <a:rPr lang="tr-TR" dirty="0" smtClean="0"/>
              <a:t>ve tur </a:t>
            </a:r>
            <a:r>
              <a:rPr lang="tr-TR" dirty="0"/>
              <a:t>programına karar verilmelidir</a:t>
            </a:r>
            <a:r>
              <a:rPr lang="tr-TR" dirty="0" smtClean="0"/>
              <a:t>. Hareket </a:t>
            </a:r>
            <a:r>
              <a:rPr lang="tr-TR" dirty="0"/>
              <a:t>tarihleri, turun süresi, kullanılacak ulaşım araçları </a:t>
            </a:r>
            <a:r>
              <a:rPr lang="tr-TR" dirty="0" smtClean="0"/>
              <a:t>ve destinasyonda </a:t>
            </a:r>
            <a:r>
              <a:rPr lang="tr-TR" dirty="0"/>
              <a:t>tura dahil edilecek konaklama tesisleri, ziyaret </a:t>
            </a:r>
            <a:r>
              <a:rPr lang="tr-TR" dirty="0" smtClean="0"/>
              <a:t>edilecek yerler </a:t>
            </a:r>
            <a:r>
              <a:rPr lang="tr-TR" dirty="0"/>
              <a:t>ve diğer hizmetler gibi konularda daha ayrıntılı </a:t>
            </a:r>
            <a:r>
              <a:rPr lang="tr-TR" dirty="0" smtClean="0"/>
              <a:t>çalışmalar yapılmalıdır. Eskortlu </a:t>
            </a:r>
            <a:r>
              <a:rPr lang="tr-TR" dirty="0"/>
              <a:t>paket turlar hazırlanırken, bir günde kat edilecek mesafe, </a:t>
            </a:r>
            <a:r>
              <a:rPr lang="tr-TR" dirty="0" smtClean="0"/>
              <a:t>turistler için </a:t>
            </a:r>
            <a:r>
              <a:rPr lang="tr-TR" dirty="0"/>
              <a:t>ayrılacak serbest zaman, alış veriş için ayrılacak zaman ve </a:t>
            </a:r>
            <a:r>
              <a:rPr lang="tr-TR" dirty="0" smtClean="0"/>
              <a:t>konaklama yapılacak </a:t>
            </a:r>
            <a:r>
              <a:rPr lang="tr-TR" dirty="0"/>
              <a:t>yerin tespit edilmesi büyük önem arz etmektedir</a:t>
            </a:r>
            <a:r>
              <a:rPr lang="tr-TR" dirty="0" smtClean="0"/>
              <a:t>. Bir </a:t>
            </a:r>
            <a:r>
              <a:rPr lang="tr-TR" dirty="0"/>
              <a:t>günde alınabilecek yol, genelde arazi yapısına ve yol kalitesine </a:t>
            </a:r>
            <a:r>
              <a:rPr lang="tr-TR" dirty="0" smtClean="0"/>
              <a:t>göre farklılık </a:t>
            </a:r>
            <a:r>
              <a:rPr lang="tr-TR" dirty="0"/>
              <a:t>göstermektedir</a:t>
            </a:r>
            <a:r>
              <a:rPr lang="tr-TR" dirty="0" smtClean="0"/>
              <a:t>. Tur </a:t>
            </a:r>
            <a:r>
              <a:rPr lang="tr-TR" dirty="0"/>
              <a:t>programın yoğunluğu en uygun seviyede tutulmalı; turistleri en </a:t>
            </a:r>
            <a:r>
              <a:rPr lang="tr-TR" dirty="0" smtClean="0"/>
              <a:t>az yoracak </a:t>
            </a:r>
            <a:r>
              <a:rPr lang="tr-TR" dirty="0"/>
              <a:t>sayıdaki ve nitelikteki ziyaret yerleri ile faaliyetler tur </a:t>
            </a:r>
            <a:r>
              <a:rPr lang="tr-TR" dirty="0" smtClean="0"/>
              <a:t>programına dahil edilmelidir.</a:t>
            </a:r>
          </a:p>
          <a:p>
            <a:pPr marL="0" indent="0">
              <a:buNone/>
            </a:pPr>
            <a:r>
              <a:rPr lang="tr-TR" dirty="0" smtClean="0"/>
              <a:t>	Bütün </a:t>
            </a:r>
            <a:r>
              <a:rPr lang="tr-TR" dirty="0"/>
              <a:t>bu ön çalışmalar tamamlandıktan sonra, işbirliği için seçilen ve </a:t>
            </a:r>
            <a:r>
              <a:rPr lang="tr-TR" dirty="0" smtClean="0"/>
              <a:t>paket turun </a:t>
            </a:r>
            <a:r>
              <a:rPr lang="tr-TR" dirty="0"/>
              <a:t>bileşenlerini oluşturacak hizmetleri üreten işletmelerle </a:t>
            </a:r>
            <a:r>
              <a:rPr lang="tr-TR" dirty="0" smtClean="0"/>
              <a:t>anlaşmalar yapılmalıdır</a:t>
            </a:r>
            <a:r>
              <a:rPr lang="tr-TR" dirty="0"/>
              <a:t>.</a:t>
            </a:r>
          </a:p>
          <a:p>
            <a:pPr marL="0" indent="0">
              <a:buNone/>
            </a:pPr>
            <a:r>
              <a:rPr lang="tr-TR" dirty="0"/>
              <a:t>Türkiye’de seyahat </a:t>
            </a:r>
            <a:r>
              <a:rPr lang="tr-TR" dirty="0" err="1"/>
              <a:t>acentaları</a:t>
            </a:r>
            <a:r>
              <a:rPr lang="tr-TR" dirty="0"/>
              <a:t> ile konaklama tesisleri arasında </a:t>
            </a:r>
            <a:r>
              <a:rPr lang="tr-TR" dirty="0" smtClean="0"/>
              <a:t>yapılacak anlaşmalar </a:t>
            </a:r>
            <a:r>
              <a:rPr lang="tr-TR" dirty="0"/>
              <a:t>23.03.1983 Tarihli ve 17996 Sayılı Yönetmelikle belirlenmiştir. (TURİZM İŞLETMELERİNİN BAKANLIKLA, BİRBİRLERİYLE VE MÜŞTERİLERİYLE İLİŞKİLERİ HAKKINDA </a:t>
            </a:r>
            <a:r>
              <a:rPr lang="tr-TR" dirty="0" smtClean="0"/>
              <a:t>YÖNETMELİK)</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132227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1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normAutofit fontScale="70000" lnSpcReduction="20000"/>
          </a:bodyPr>
          <a:lstStyle/>
          <a:p>
            <a:pPr marL="0" indent="0">
              <a:buNone/>
            </a:pPr>
            <a:r>
              <a:rPr lang="tr-TR" dirty="0"/>
              <a:t>Bu yönetmelikte üç farklı anlaşma türünün yapılması öngörülmektedir .</a:t>
            </a:r>
          </a:p>
          <a:p>
            <a:pPr marL="0" indent="0">
              <a:buNone/>
            </a:pPr>
            <a:r>
              <a:rPr lang="tr-TR" dirty="0"/>
              <a:t>Bunlar:</a:t>
            </a:r>
          </a:p>
          <a:p>
            <a:pPr marL="0" indent="0">
              <a:buNone/>
            </a:pPr>
            <a:r>
              <a:rPr lang="tr-TR" dirty="0"/>
              <a:t>a)Bireysel müşteri anlaşmaları: Sayıları bir ile 10 arasında değişen müşterilerin, aynı konaklama tesisinden yararlanması, için yapılan anlaşmalardır.</a:t>
            </a:r>
          </a:p>
          <a:p>
            <a:pPr marL="0" indent="0">
              <a:buNone/>
            </a:pPr>
            <a:r>
              <a:rPr lang="tr-TR" dirty="0"/>
              <a:t>b) Grup anlaşmaları: 11 ve daha fazla kişiden oluşan grupların aynı konaklama tesisinden yararlanabilmesi için yapılan anlaşmalardır.</a:t>
            </a:r>
          </a:p>
          <a:p>
            <a:pPr marL="0" indent="0">
              <a:buNone/>
            </a:pPr>
            <a:r>
              <a:rPr lang="tr-TR" dirty="0"/>
              <a:t>c) Kontenjan anlaşmaları: aynı konaklama tesisine </a:t>
            </a:r>
            <a:r>
              <a:rPr lang="tr-TR" dirty="0" err="1"/>
              <a:t>ard</a:t>
            </a:r>
            <a:r>
              <a:rPr lang="tr-TR" dirty="0"/>
              <a:t> arda düzenli olarak gelecek gruplar veya münferit müşterilerle ilgili olarak ya da odaların belirli  bir dönem tahsisini gerektiren hallerde düzenlenirler. </a:t>
            </a:r>
            <a:r>
              <a:rPr lang="tr-TR" dirty="0" smtClean="0"/>
              <a:t>	Kontenjan </a:t>
            </a:r>
            <a:r>
              <a:rPr lang="tr-TR" dirty="0"/>
              <a:t>anlaşmalarının garantili kontenjan anlaşması ve garantisiz kontenjan anlaşması olmak üzere iki farklı türü vardır. Garantili kontenjan anlaşmalarında belirlenen oda kontenjanı kesin rezervasyonla kapatılmakta ve odalar satılsa da satılmasa da, oda ücretleri ödenmektedir. Garantisiz kontenjan anlaşmalarında ise, satış yapılan oranda konaklama tesisine rezervasyon verilmekte ve odalar fiilen satıldığı zaman ödeme yapılmaktadır. Garantisiz kontenjan anlaşmaları en yaygın anlaşma türüdür.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034092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55000" lnSpcReduction="20000"/>
          </a:bodyPr>
          <a:lstStyle/>
          <a:p>
            <a:pPr marL="0" indent="0">
              <a:buNone/>
            </a:pPr>
            <a:r>
              <a:rPr lang="tr-TR" sz="3500" dirty="0"/>
              <a:t>Turun başlangıç tarihinden yaklaşık 12-14 ay önce yapılan bu </a:t>
            </a:r>
            <a:r>
              <a:rPr lang="tr-TR" sz="3500" dirty="0" smtClean="0"/>
              <a:t>anlaşmalar çok </a:t>
            </a:r>
            <a:r>
              <a:rPr lang="tr-TR" sz="3500" dirty="0"/>
              <a:t>detaylıdır ve genel olarak şu konuları kapsar</a:t>
            </a:r>
          </a:p>
          <a:p>
            <a:pPr marL="0" indent="0">
              <a:buNone/>
            </a:pPr>
            <a:r>
              <a:rPr lang="tr-TR" sz="3500" dirty="0"/>
              <a:t>(a) ödeme koşulları ve kredi olanakları;</a:t>
            </a:r>
          </a:p>
          <a:p>
            <a:pPr marL="0" indent="0">
              <a:buNone/>
            </a:pPr>
            <a:r>
              <a:rPr lang="tr-TR" sz="3500" dirty="0"/>
              <a:t>(b) iptal kuralları; ve</a:t>
            </a:r>
          </a:p>
          <a:p>
            <a:pPr marL="0" indent="0">
              <a:buNone/>
            </a:pPr>
            <a:r>
              <a:rPr lang="tr-TR" sz="3500" dirty="0"/>
              <a:t>(c) oda ve isim listelerinin değişikliklerine yönelik kurallar. </a:t>
            </a:r>
            <a:endParaRPr lang="tr-TR" sz="3500" dirty="0" smtClean="0"/>
          </a:p>
          <a:p>
            <a:pPr marL="0" indent="0">
              <a:buNone/>
            </a:pPr>
            <a:r>
              <a:rPr lang="tr-TR" sz="3500" dirty="0" smtClean="0"/>
              <a:t>	Yurt </a:t>
            </a:r>
            <a:r>
              <a:rPr lang="tr-TR" sz="3500" dirty="0"/>
              <a:t>dışına turlar organize eden tur operatörleri, destinasyon ülkede </a:t>
            </a:r>
            <a:r>
              <a:rPr lang="tr-TR" sz="3500" dirty="0" smtClean="0"/>
              <a:t>bir seyahat </a:t>
            </a:r>
            <a:r>
              <a:rPr lang="tr-TR" sz="3500" dirty="0"/>
              <a:t>acentesi ile sözleşme yaparak, ürünün en iyi şekilde üretilmesi </a:t>
            </a:r>
            <a:r>
              <a:rPr lang="tr-TR" sz="3500" dirty="0" smtClean="0"/>
              <a:t>ve tüketilmesine </a:t>
            </a:r>
            <a:r>
              <a:rPr lang="tr-TR" sz="3500" dirty="0"/>
              <a:t>yardımcı olunmasını isteyebilirler.</a:t>
            </a:r>
          </a:p>
          <a:p>
            <a:pPr marL="0" indent="0">
              <a:buNone/>
            </a:pPr>
            <a:r>
              <a:rPr lang="tr-TR" sz="3500" dirty="0" smtClean="0"/>
              <a:t>	Böylece </a:t>
            </a:r>
            <a:r>
              <a:rPr lang="tr-TR" sz="3500" dirty="0"/>
              <a:t>yerel acente, destinasyona ulaşım dışında, destinasyondaki </a:t>
            </a:r>
            <a:r>
              <a:rPr lang="tr-TR" sz="3500" dirty="0" smtClean="0"/>
              <a:t>tüm hizmet </a:t>
            </a:r>
            <a:r>
              <a:rPr lang="tr-TR" sz="3500" dirty="0"/>
              <a:t>anlaşmalarının yapılmasından ve hizmetlerin verilmesinden </a:t>
            </a:r>
            <a:r>
              <a:rPr lang="tr-TR" sz="3500" dirty="0" smtClean="0"/>
              <a:t>sorumlu olabilir</a:t>
            </a:r>
            <a:r>
              <a:rPr lang="tr-TR" sz="3500" dirty="0"/>
              <a:t>.</a:t>
            </a:r>
          </a:p>
          <a:p>
            <a:pPr marL="0" indent="0">
              <a:buNone/>
            </a:pPr>
            <a:r>
              <a:rPr lang="tr-TR" sz="3500" dirty="0" smtClean="0"/>
              <a:t>	Bu </a:t>
            </a:r>
            <a:r>
              <a:rPr lang="tr-TR" sz="3500" dirty="0"/>
              <a:t>tür işbirliğine gidilmesi, herhangi bir problem halinde </a:t>
            </a:r>
            <a:r>
              <a:rPr lang="tr-TR" sz="3500" dirty="0" smtClean="0"/>
              <a:t>müdahale kolaylığı </a:t>
            </a:r>
            <a:r>
              <a:rPr lang="tr-TR" sz="3500" dirty="0"/>
              <a:t>ve sorumluluğun devri açısından tur operatörüne büyük </a:t>
            </a:r>
            <a:r>
              <a:rPr lang="tr-TR" sz="3500" dirty="0" smtClean="0"/>
              <a:t>avantaj sağlamaktadır.</a:t>
            </a:r>
          </a:p>
          <a:p>
            <a:pPr marL="0" indent="0">
              <a:buNone/>
            </a:pPr>
            <a:r>
              <a:rPr lang="tr-TR" sz="3500" dirty="0" smtClean="0"/>
              <a:t>	Tur </a:t>
            </a:r>
            <a:r>
              <a:rPr lang="tr-TR" sz="3500" dirty="0"/>
              <a:t>operatörlerinin yerel seyahat </a:t>
            </a:r>
            <a:r>
              <a:rPr lang="tr-TR" sz="3500" dirty="0" err="1"/>
              <a:t>acentaları</a:t>
            </a:r>
            <a:r>
              <a:rPr lang="tr-TR" sz="3500" dirty="0"/>
              <a:t> ile </a:t>
            </a:r>
            <a:r>
              <a:rPr lang="tr-TR" sz="3500" dirty="0" err="1"/>
              <a:t>incoming</a:t>
            </a:r>
            <a:r>
              <a:rPr lang="tr-TR" sz="3500" dirty="0"/>
              <a:t> sözleşmeleri</a:t>
            </a:r>
          </a:p>
          <a:p>
            <a:pPr marL="0" indent="0">
              <a:buNone/>
            </a:pPr>
            <a:r>
              <a:rPr lang="tr-TR" sz="3500" dirty="0"/>
              <a:t>yaparak işbirliğine gitmeleri, ancak çok merkezli turlar </a:t>
            </a:r>
            <a:r>
              <a:rPr lang="tr-TR" sz="3500" dirty="0" smtClean="0"/>
              <a:t>düzenlediklerinde olmaktadır</a:t>
            </a:r>
            <a:r>
              <a:rPr lang="tr-TR" sz="3500" dirty="0"/>
              <a:t>.</a:t>
            </a:r>
          </a:p>
          <a:p>
            <a:pPr marL="0" indent="0">
              <a:buNone/>
            </a:pPr>
            <a:r>
              <a:rPr lang="tr-TR" sz="3500" dirty="0" smtClean="0"/>
              <a:t>	Örneğin</a:t>
            </a:r>
            <a:r>
              <a:rPr lang="tr-TR" sz="3500" dirty="0"/>
              <a:t>, sayfiye yerlerine düzenlenen tek merkezli turlarda, büyük kitle</a:t>
            </a:r>
          </a:p>
          <a:p>
            <a:pPr marL="0" indent="0">
              <a:buNone/>
            </a:pPr>
            <a:r>
              <a:rPr lang="tr-TR" sz="3500" dirty="0"/>
              <a:t>turları düzenleyen tur operatörleri yerel seyahat </a:t>
            </a:r>
            <a:r>
              <a:rPr lang="tr-TR" sz="3500" dirty="0" err="1"/>
              <a:t>acentalarının</a:t>
            </a:r>
            <a:r>
              <a:rPr lang="tr-TR" sz="3500" dirty="0"/>
              <a:t> </a:t>
            </a:r>
            <a:r>
              <a:rPr lang="tr-TR" sz="3500" dirty="0" smtClean="0"/>
              <a:t>hizmetlerine pek </a:t>
            </a:r>
            <a:r>
              <a:rPr lang="tr-TR" sz="3500" dirty="0"/>
              <a:t>başvurmamakta, destinasyonda kendi temsilcilerini </a:t>
            </a:r>
            <a:r>
              <a:rPr lang="tr-TR" sz="3500" dirty="0" smtClean="0"/>
              <a:t>bulundurarak birtakım </a:t>
            </a:r>
            <a:r>
              <a:rPr lang="tr-TR" sz="3500" dirty="0"/>
              <a:t>yerel hizmetlerin yürütülmesini ve müşteri </a:t>
            </a:r>
            <a:r>
              <a:rPr lang="tr-TR" sz="3500" dirty="0" smtClean="0"/>
              <a:t>ihtiyaçlarının karşılanmasını </a:t>
            </a:r>
            <a:r>
              <a:rPr lang="tr-TR" sz="3500" dirty="0"/>
              <a:t>sağlamaktadırlar</a:t>
            </a:r>
            <a:r>
              <a:rPr lang="tr-TR" dirty="0"/>
              <a:t>.</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267997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dirty="0">
                <a:solidFill>
                  <a:srgbClr val="0070C0"/>
                </a:solidFill>
              </a:rPr>
              <a:t>(c) Fiyatlandırma</a:t>
            </a:r>
          </a:p>
          <a:p>
            <a:pPr marL="0" indent="0">
              <a:buNone/>
            </a:pPr>
            <a:r>
              <a:rPr lang="tr-TR" dirty="0" smtClean="0"/>
              <a:t>	Paket </a:t>
            </a:r>
            <a:r>
              <a:rPr lang="tr-TR" dirty="0"/>
              <a:t>tur programı belirlendikten ve hizmet sağlayıcılarla </a:t>
            </a:r>
            <a:r>
              <a:rPr lang="tr-TR" dirty="0" smtClean="0"/>
              <a:t>sözleşmeler yapıldıktan </a:t>
            </a:r>
            <a:r>
              <a:rPr lang="tr-TR" dirty="0"/>
              <a:t>sonra turun satış fiyatı oluşmaya başlamaktadır</a:t>
            </a:r>
            <a:r>
              <a:rPr lang="tr-TR" dirty="0" smtClean="0"/>
              <a:t>. Öncelikle </a:t>
            </a:r>
            <a:r>
              <a:rPr lang="tr-TR" dirty="0"/>
              <a:t>turun maliyeti hesaplanmaktadır. Bunları sabit ve </a:t>
            </a:r>
            <a:r>
              <a:rPr lang="tr-TR" dirty="0" smtClean="0"/>
              <a:t>değişken maliyetler </a:t>
            </a:r>
            <a:r>
              <a:rPr lang="tr-TR" dirty="0"/>
              <a:t>olarak iki gruba ayırmak gerekir.</a:t>
            </a:r>
          </a:p>
          <a:p>
            <a:pPr marL="0" indent="0">
              <a:buNone/>
            </a:pPr>
            <a:r>
              <a:rPr lang="tr-TR" dirty="0" smtClean="0"/>
              <a:t>	Charter </a:t>
            </a:r>
            <a:r>
              <a:rPr lang="tr-TR" dirty="0"/>
              <a:t>ulaşımı, otobüs kiralama ve turist rehberi veya tur </a:t>
            </a:r>
            <a:r>
              <a:rPr lang="tr-TR" dirty="0" smtClean="0"/>
              <a:t>yöneticisi hizmetleri </a:t>
            </a:r>
            <a:r>
              <a:rPr lang="tr-TR" dirty="0"/>
              <a:t>için yapılan harcamalar değişken maliyeti oluştururken;</a:t>
            </a:r>
          </a:p>
          <a:p>
            <a:pPr marL="0" indent="0">
              <a:buNone/>
            </a:pPr>
            <a:r>
              <a:rPr lang="tr-TR" dirty="0"/>
              <a:t>konaklama, yemekler ve müze giriş ücretleri gibi kişi başına </a:t>
            </a:r>
            <a:r>
              <a:rPr lang="tr-TR" dirty="0" smtClean="0"/>
              <a:t>yapılan harcamalar </a:t>
            </a:r>
            <a:r>
              <a:rPr lang="tr-TR" dirty="0"/>
              <a:t>da turun sabit maliyetini oluşturmaktadır</a:t>
            </a:r>
            <a:r>
              <a:rPr lang="tr-TR" dirty="0" smtClean="0"/>
              <a:t>.</a:t>
            </a:r>
          </a:p>
          <a:p>
            <a:pPr marL="0" indent="0">
              <a:buNone/>
            </a:pPr>
            <a:r>
              <a:rPr lang="tr-TR" dirty="0" smtClean="0"/>
              <a:t>	Sabit </a:t>
            </a:r>
            <a:r>
              <a:rPr lang="tr-TR" dirty="0"/>
              <a:t>ve değişken maliyetler doğrudan turla ilgili harcamalar olduğu için</a:t>
            </a:r>
            <a:r>
              <a:rPr lang="tr-TR" dirty="0" smtClean="0"/>
              <a:t>, bunlar </a:t>
            </a:r>
            <a:r>
              <a:rPr lang="tr-TR" dirty="0"/>
              <a:t>doğrudan maliyeti oluşturmaktadır.</a:t>
            </a:r>
          </a:p>
          <a:p>
            <a:pPr marL="0" indent="0">
              <a:buNone/>
            </a:pPr>
            <a:r>
              <a:rPr lang="tr-TR" dirty="0" smtClean="0"/>
              <a:t>	Ancak </a:t>
            </a:r>
            <a:r>
              <a:rPr lang="tr-TR" dirty="0"/>
              <a:t>bunların dışında dolaylı olarak yapılan pazarlama harcamaları</a:t>
            </a:r>
            <a:r>
              <a:rPr lang="tr-TR" dirty="0" smtClean="0"/>
              <a:t>, çalışanlara </a:t>
            </a:r>
            <a:r>
              <a:rPr lang="tr-TR" dirty="0"/>
              <a:t>ödenen ücretler ve bazı diğer genel üretim giderleri gibi </a:t>
            </a:r>
            <a:r>
              <a:rPr lang="tr-TR" dirty="0" smtClean="0"/>
              <a:t>bazı harcamalar </a:t>
            </a:r>
            <a:r>
              <a:rPr lang="tr-TR" dirty="0"/>
              <a:t>da vardır</a:t>
            </a:r>
            <a:r>
              <a:rPr lang="tr-TR" dirty="0" smtClean="0"/>
              <a:t>. Doğrudan </a:t>
            </a:r>
            <a:r>
              <a:rPr lang="tr-TR" dirty="0"/>
              <a:t>ve dolaylı maliyetlerin toplamı turun toplam maliyetini oluşturur</a:t>
            </a:r>
            <a:r>
              <a:rPr lang="tr-TR" dirty="0" smtClean="0"/>
              <a:t>. Bu </a:t>
            </a:r>
            <a:r>
              <a:rPr lang="tr-TR" dirty="0"/>
              <a:t>maliyete işletme karı ve perakendecilerin komisyonu da eklenince turun</a:t>
            </a:r>
          </a:p>
          <a:p>
            <a:pPr marL="0" indent="0">
              <a:buNone/>
            </a:pPr>
            <a:r>
              <a:rPr lang="tr-TR" dirty="0"/>
              <a:t>satış fiyatı ortaya çıkmaktadır</a:t>
            </a:r>
            <a:r>
              <a:rPr lang="tr-TR" dirty="0" smtClean="0"/>
              <a:t>.</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797445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t>Giderler;</a:t>
            </a:r>
          </a:p>
          <a:p>
            <a:pPr marL="0" indent="0">
              <a:buNone/>
            </a:pPr>
            <a:r>
              <a:rPr lang="tr-TR" dirty="0"/>
              <a:t>*Komisyonlar</a:t>
            </a:r>
          </a:p>
          <a:p>
            <a:pPr marL="0" indent="0">
              <a:buNone/>
            </a:pPr>
            <a:r>
              <a:rPr lang="tr-TR" dirty="0"/>
              <a:t>*Personel giderleri</a:t>
            </a:r>
          </a:p>
          <a:p>
            <a:pPr marL="0" indent="0">
              <a:buNone/>
            </a:pPr>
            <a:r>
              <a:rPr lang="tr-TR" dirty="0"/>
              <a:t>*Broşür giderleri</a:t>
            </a:r>
          </a:p>
          <a:p>
            <a:pPr marL="0" indent="0">
              <a:buNone/>
            </a:pPr>
            <a:r>
              <a:rPr lang="tr-TR" dirty="0"/>
              <a:t>*Reklam giderleri</a:t>
            </a:r>
          </a:p>
          <a:p>
            <a:pPr marL="0" indent="0">
              <a:buNone/>
            </a:pPr>
            <a:r>
              <a:rPr lang="tr-TR" dirty="0"/>
              <a:t>*Ofis giderleri</a:t>
            </a:r>
          </a:p>
          <a:p>
            <a:pPr marL="0" indent="0">
              <a:buNone/>
            </a:pPr>
            <a:r>
              <a:rPr lang="tr-TR" dirty="0"/>
              <a:t>*Rehber giderleri</a:t>
            </a:r>
          </a:p>
          <a:p>
            <a:pPr marL="0" indent="0">
              <a:buNone/>
            </a:pPr>
            <a:r>
              <a:rPr lang="tr-TR" dirty="0"/>
              <a:t>*Amortismanlar (Amortisman, genel olarak, üretim faaliyetleri sonucunda mal ve hizmetler oluşturulurken geçmiş yıllardan devralınan sermaye mallarında meydana gelen aşınma ve eskimenin parasal değeridir.)</a:t>
            </a:r>
          </a:p>
          <a:p>
            <a:pPr marL="0" indent="0">
              <a:buNone/>
            </a:pPr>
            <a:r>
              <a:rPr lang="tr-TR" dirty="0"/>
              <a:t>*Gezi yerleri biletleri</a:t>
            </a:r>
          </a:p>
          <a:p>
            <a:pPr marL="0" indent="0">
              <a:buNone/>
            </a:pPr>
            <a:r>
              <a:rPr lang="tr-TR" dirty="0"/>
              <a:t>*Haberleşme giderleri</a:t>
            </a:r>
          </a:p>
          <a:p>
            <a:pPr marL="0" indent="0">
              <a:buNone/>
            </a:pPr>
            <a:r>
              <a:rPr lang="tr-TR" dirty="0"/>
              <a:t>*Yer hizmetleri giderleri</a:t>
            </a:r>
          </a:p>
          <a:p>
            <a:pPr marL="0" indent="0">
              <a:buNone/>
            </a:pPr>
            <a:r>
              <a:rPr lang="tr-TR" dirty="0"/>
              <a:t>*Yöresel gezi </a:t>
            </a:r>
            <a:r>
              <a:rPr lang="tr-TR" dirty="0" smtClean="0"/>
              <a:t>bedelleri</a:t>
            </a:r>
          </a:p>
          <a:p>
            <a:pPr marL="0" indent="0">
              <a:buNone/>
            </a:pPr>
            <a:r>
              <a:rPr lang="tr-TR" dirty="0" smtClean="0">
                <a:solidFill>
                  <a:srgbClr val="C00000"/>
                </a:solidFill>
              </a:rPr>
              <a:t>Maliyet hesaplama şekilleri</a:t>
            </a:r>
          </a:p>
          <a:p>
            <a:pPr marL="0" indent="0">
              <a:buNone/>
            </a:pPr>
            <a:r>
              <a:rPr lang="tr-TR" dirty="0" smtClean="0">
                <a:solidFill>
                  <a:srgbClr val="C00000"/>
                </a:solidFill>
              </a:rPr>
              <a:t>1-El ile hesaplama yöntemi: </a:t>
            </a:r>
            <a:r>
              <a:rPr lang="tr-TR" dirty="0" smtClean="0"/>
              <a:t>Bu yöntem çok karmaşık ve hata yapma olasılığı yüksek olacağından pek tercih edilmemektedir.</a:t>
            </a:r>
          </a:p>
          <a:p>
            <a:pPr marL="0" indent="0">
              <a:buNone/>
            </a:pPr>
            <a:r>
              <a:rPr lang="tr-TR" dirty="0" smtClean="0">
                <a:solidFill>
                  <a:srgbClr val="C00000"/>
                </a:solidFill>
              </a:rPr>
              <a:t>2-Maliyet hesaplama formu kullanılarak yapılan fiyatlandırma: </a:t>
            </a:r>
            <a:r>
              <a:rPr lang="tr-TR" dirty="0" smtClean="0"/>
              <a:t>Basılı bir form üzerine günlük olarak yapılacak harcamaların işlenmesi ve sütunların toplanması yöntemiyle hesaplanmaktadır.</a:t>
            </a:r>
            <a:endParaRPr lang="tr-TR" dirty="0">
              <a:solidFill>
                <a:srgbClr val="C00000"/>
              </a:solidFill>
            </a:endParaRP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473997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lnSpcReduction="10000"/>
          </a:bodyPr>
          <a:lstStyle/>
          <a:p>
            <a:pPr marL="514350" indent="-514350">
              <a:buAutoNum type="alphaUcParenR"/>
            </a:pPr>
            <a:r>
              <a:rPr lang="tr-TR" dirty="0" smtClean="0"/>
              <a:t>Değişken Giderler (Kişi başına)</a:t>
            </a:r>
          </a:p>
          <a:p>
            <a:pPr marL="514350" indent="-514350">
              <a:buAutoNum type="alphaUcParenR"/>
            </a:pPr>
            <a:r>
              <a:rPr lang="tr-TR" dirty="0" smtClean="0"/>
              <a:t>Sabit Giderler (Tur yönetimi)</a:t>
            </a:r>
          </a:p>
          <a:p>
            <a:pPr marL="514350" indent="-514350">
              <a:buAutoNum type="alphaUcParenR"/>
            </a:pPr>
            <a:r>
              <a:rPr lang="tr-TR" dirty="0" smtClean="0"/>
              <a:t>Sabit Giderler (Grup)</a:t>
            </a:r>
          </a:p>
          <a:p>
            <a:pPr marL="0" indent="0">
              <a:buNone/>
            </a:pPr>
            <a:r>
              <a:rPr lang="tr-TR" dirty="0" smtClean="0"/>
              <a:t>Fiyatlandırma aşamaları</a:t>
            </a:r>
          </a:p>
          <a:p>
            <a:pPr marL="0" indent="0">
              <a:buNone/>
            </a:pPr>
            <a:r>
              <a:rPr lang="tr-TR" dirty="0" smtClean="0"/>
              <a:t>A-Toplam değişken giderler</a:t>
            </a:r>
          </a:p>
          <a:p>
            <a:pPr marL="0" indent="0">
              <a:buNone/>
            </a:pPr>
            <a:r>
              <a:rPr lang="tr-TR" dirty="0" smtClean="0"/>
              <a:t>B-Grup sayısına bölünen toplam</a:t>
            </a:r>
          </a:p>
          <a:p>
            <a:pPr marL="0" indent="0">
              <a:buNone/>
            </a:pPr>
            <a:r>
              <a:rPr lang="tr-TR" dirty="0" smtClean="0"/>
              <a:t>C-A ve B toplamı</a:t>
            </a:r>
          </a:p>
          <a:p>
            <a:pPr marL="0" indent="0">
              <a:buNone/>
            </a:pPr>
            <a:r>
              <a:rPr lang="tr-TR" dirty="0" smtClean="0"/>
              <a:t>D-Kar marjı</a:t>
            </a:r>
          </a:p>
          <a:p>
            <a:pPr marL="0" indent="0">
              <a:buNone/>
            </a:pPr>
            <a:r>
              <a:rPr lang="tr-TR" dirty="0" smtClean="0"/>
              <a:t>E-Havayolu ücreti</a:t>
            </a:r>
          </a:p>
          <a:p>
            <a:pPr marL="0" indent="0">
              <a:buNone/>
            </a:pPr>
            <a:r>
              <a:rPr lang="tr-TR" dirty="0" smtClean="0"/>
              <a:t>F-C, D ve E toplamı=Tur satış fiyatı</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68737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5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40000" lnSpcReduction="20000"/>
          </a:bodyPr>
          <a:lstStyle/>
          <a:p>
            <a:pPr marL="0" indent="0">
              <a:buNone/>
            </a:pPr>
            <a:r>
              <a:rPr lang="tr-TR" dirty="0" smtClean="0"/>
              <a:t>	</a:t>
            </a:r>
            <a:r>
              <a:rPr lang="tr-TR" sz="5300" dirty="0" smtClean="0"/>
              <a:t>Her ne kadar basit gibi görünse de, doğru bir hesaplama </a:t>
            </a:r>
            <a:r>
              <a:rPr lang="tr-TR" sz="5300" dirty="0" smtClean="0"/>
              <a:t>eğitimi </a:t>
            </a:r>
            <a:r>
              <a:rPr lang="tr-TR" sz="5300" dirty="0" smtClean="0"/>
              <a:t>almış kişilerin çok detaylı çalışmalarını ve tahmin yeteneğini gerektirmektedir.</a:t>
            </a:r>
          </a:p>
          <a:p>
            <a:pPr marL="0" indent="0">
              <a:buNone/>
            </a:pPr>
            <a:r>
              <a:rPr lang="tr-TR" sz="5300" dirty="0" smtClean="0"/>
              <a:t>Bunun sebebi ise, tur fiyatı belirlenirken kantitatif değerlerin de ötesinde, bir takım kalitatif değerlerin de göz önünde bulundurma gerekliliğidir.</a:t>
            </a:r>
          </a:p>
          <a:p>
            <a:pPr marL="0" indent="0">
              <a:buNone/>
            </a:pPr>
            <a:r>
              <a:rPr lang="tr-TR" sz="5300" dirty="0" smtClean="0"/>
              <a:t>Bu değerleri şöyle sıralayabiliriz</a:t>
            </a:r>
          </a:p>
          <a:p>
            <a:pPr marL="0" indent="0">
              <a:buNone/>
            </a:pPr>
            <a:r>
              <a:rPr lang="tr-TR" sz="5300" dirty="0" smtClean="0"/>
              <a:t>(a) rakiplerin sundukları ürünün kalitesi ve fiyatı;</a:t>
            </a:r>
          </a:p>
          <a:p>
            <a:pPr marL="0" indent="0">
              <a:buNone/>
            </a:pPr>
            <a:r>
              <a:rPr lang="tr-TR" sz="5300" dirty="0" smtClean="0"/>
              <a:t>(b) hedef kitlenin satın alma güçleri;</a:t>
            </a:r>
          </a:p>
          <a:p>
            <a:pPr marL="0" indent="0">
              <a:buNone/>
            </a:pPr>
            <a:r>
              <a:rPr lang="tr-TR" sz="5300" dirty="0" smtClean="0"/>
              <a:t>(c) talepteki yoğunluk</a:t>
            </a:r>
          </a:p>
          <a:p>
            <a:pPr marL="0" indent="0">
              <a:buNone/>
            </a:pPr>
            <a:r>
              <a:rPr lang="tr-TR" sz="5300" dirty="0" smtClean="0"/>
              <a:t>(d) piyasanın yapısı.</a:t>
            </a:r>
          </a:p>
          <a:p>
            <a:pPr marL="0" indent="0">
              <a:buNone/>
            </a:pPr>
            <a:r>
              <a:rPr lang="tr-TR" sz="5300" dirty="0" smtClean="0"/>
              <a:t>	Ürün dizaynı ve fiyatlandırma yapıldıktan sonra, sıra ürünün tüketiciyle buluşmasına gelir. Paket tur tasarımının son iki safhası, dağıtım ve tutundurma, hareket tarihinden yaklaşık 10-12 ay önce başlamaktadır.</a:t>
            </a:r>
          </a:p>
          <a:p>
            <a:pPr marL="0" indent="0">
              <a:buNone/>
            </a:pPr>
            <a:r>
              <a:rPr lang="tr-TR" sz="5300" dirty="0" smtClean="0"/>
              <a:t>Bu safhalar turun başarısı için büyük önem arz etmektedir ve kapsamları</a:t>
            </a:r>
          </a:p>
          <a:p>
            <a:pPr marL="0" indent="0">
              <a:buNone/>
            </a:pPr>
            <a:r>
              <a:rPr lang="tr-TR" sz="5300" dirty="0" smtClean="0"/>
              <a:t>tur operatörünün büyüklüğüne ve hedeflenen pazar bölümlerinin</a:t>
            </a:r>
          </a:p>
          <a:p>
            <a:pPr marL="0" indent="0">
              <a:buNone/>
            </a:pPr>
            <a:r>
              <a:rPr lang="tr-TR" sz="5300" dirty="0" smtClean="0"/>
              <a:t>genişliğine bağlı olup, broşür dağıtımı, medya reklamları, kişisel satış ve</a:t>
            </a:r>
          </a:p>
          <a:p>
            <a:pPr marL="0" indent="0">
              <a:buNone/>
            </a:pPr>
            <a:r>
              <a:rPr lang="tr-TR" sz="5300" dirty="0" smtClean="0"/>
              <a:t>dağıtım kanallarıyla ilişkileri gerekli kılmaktadırlar.</a:t>
            </a:r>
            <a:endParaRPr lang="tr-TR" sz="53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465423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55000" lnSpcReduction="20000"/>
          </a:bodyPr>
          <a:lstStyle/>
          <a:p>
            <a:pPr marL="0" indent="0">
              <a:buNone/>
            </a:pPr>
            <a:r>
              <a:rPr lang="tr-TR" dirty="0">
                <a:solidFill>
                  <a:srgbClr val="0070C0"/>
                </a:solidFill>
              </a:rPr>
              <a:t>(d) Dağıtım</a:t>
            </a:r>
          </a:p>
          <a:p>
            <a:pPr marL="0" indent="0">
              <a:buNone/>
            </a:pPr>
            <a:r>
              <a:rPr lang="tr-TR" dirty="0" smtClean="0"/>
              <a:t>	Tur </a:t>
            </a:r>
            <a:r>
              <a:rPr lang="tr-TR" dirty="0"/>
              <a:t>operatörlerinde pazarlamanın başarıya ulaşmasını etkileyen </a:t>
            </a:r>
            <a:r>
              <a:rPr lang="tr-TR" dirty="0" smtClean="0"/>
              <a:t>önemli faktörlerden </a:t>
            </a:r>
            <a:r>
              <a:rPr lang="tr-TR" dirty="0"/>
              <a:t>birisi dağıtım kanallarının seçimidir.</a:t>
            </a:r>
          </a:p>
          <a:p>
            <a:pPr marL="0" indent="0">
              <a:buNone/>
            </a:pPr>
            <a:r>
              <a:rPr lang="tr-TR" dirty="0" smtClean="0"/>
              <a:t>	Broşür </a:t>
            </a:r>
            <a:r>
              <a:rPr lang="tr-TR" dirty="0"/>
              <a:t>haline getirilen paket tur, dağıtım kanalları tarafından </a:t>
            </a:r>
            <a:r>
              <a:rPr lang="tr-TR" dirty="0" smtClean="0"/>
              <a:t>belirlenen satış </a:t>
            </a:r>
            <a:r>
              <a:rPr lang="tr-TR" dirty="0"/>
              <a:t>noktasında tüketicilere sunulmaktadır. Son yıllarda Avrupa’daki </a:t>
            </a:r>
            <a:r>
              <a:rPr lang="tr-TR" dirty="0" smtClean="0"/>
              <a:t>bazı büyük </a:t>
            </a:r>
            <a:r>
              <a:rPr lang="tr-TR" dirty="0"/>
              <a:t>tur operatörleri kendi ürünlerinin satışını arttırmak </a:t>
            </a:r>
            <a:r>
              <a:rPr lang="tr-TR" dirty="0" smtClean="0"/>
              <a:t>amacıyla turlarını </a:t>
            </a:r>
            <a:r>
              <a:rPr lang="tr-TR" dirty="0"/>
              <a:t>kendi satış noktalarında tüketiciye sunmaktadırlar. Böylece </a:t>
            </a:r>
            <a:r>
              <a:rPr lang="tr-TR" dirty="0" smtClean="0"/>
              <a:t>paket turların </a:t>
            </a:r>
            <a:r>
              <a:rPr lang="tr-TR" dirty="0"/>
              <a:t>üreticiden aracısız olarak tüketiciye ulaştırılması sağlanır ve </a:t>
            </a:r>
            <a:r>
              <a:rPr lang="tr-TR" dirty="0" smtClean="0"/>
              <a:t>tur operatörleri </a:t>
            </a:r>
            <a:r>
              <a:rPr lang="tr-TR" dirty="0"/>
              <a:t>satışlarını etkin bir şekilde kontrol imkanına sahip olurlar</a:t>
            </a:r>
            <a:r>
              <a:rPr lang="tr-TR" dirty="0" smtClean="0"/>
              <a:t>.</a:t>
            </a:r>
          </a:p>
          <a:p>
            <a:pPr marL="0" indent="0">
              <a:buNone/>
            </a:pPr>
            <a:r>
              <a:rPr lang="tr-TR" dirty="0" smtClean="0">
                <a:solidFill>
                  <a:srgbClr val="C00000"/>
                </a:solidFill>
              </a:rPr>
              <a:t>Katalog ve broşürlerde olması gereken zorunlu bilgiler;</a:t>
            </a:r>
          </a:p>
          <a:p>
            <a:pPr marL="0" indent="0">
              <a:buNone/>
            </a:pPr>
            <a:r>
              <a:rPr lang="tr-TR" dirty="0" smtClean="0"/>
              <a:t>-Tur operatörünün yasal tanımı</a:t>
            </a:r>
          </a:p>
          <a:p>
            <a:pPr marL="0" indent="0">
              <a:buNone/>
            </a:pPr>
            <a:r>
              <a:rPr lang="tr-TR" dirty="0" smtClean="0"/>
              <a:t>-Destinasyon ve gezi programı</a:t>
            </a:r>
          </a:p>
          <a:p>
            <a:pPr marL="0" indent="0">
              <a:buNone/>
            </a:pPr>
            <a:r>
              <a:rPr lang="tr-TR" dirty="0" smtClean="0"/>
              <a:t>-Ulaştırma araçlarının hangileri olduğu</a:t>
            </a:r>
          </a:p>
          <a:p>
            <a:pPr marL="0" indent="0">
              <a:buNone/>
            </a:pPr>
            <a:r>
              <a:rPr lang="tr-TR" dirty="0" smtClean="0"/>
              <a:t>-Hizmetlerin fiyatı</a:t>
            </a:r>
          </a:p>
          <a:p>
            <a:pPr marL="0" indent="0">
              <a:buNone/>
            </a:pPr>
            <a:r>
              <a:rPr lang="tr-TR" dirty="0" smtClean="0"/>
              <a:t>-Konaklama işletmelerinin nitelikleri</a:t>
            </a:r>
          </a:p>
          <a:p>
            <a:pPr marL="0" indent="0">
              <a:buNone/>
            </a:pPr>
            <a:r>
              <a:rPr lang="tr-TR" dirty="0" smtClean="0"/>
              <a:t>-Rezervasyonla ilgili işlemler</a:t>
            </a:r>
          </a:p>
          <a:p>
            <a:pPr marL="0" indent="0">
              <a:buNone/>
            </a:pPr>
            <a:r>
              <a:rPr lang="tr-TR" dirty="0" smtClean="0"/>
              <a:t>-İptal koşulları ve yaptırımlar</a:t>
            </a:r>
          </a:p>
          <a:p>
            <a:pPr marL="0" indent="0">
              <a:buNone/>
            </a:pPr>
            <a:r>
              <a:rPr lang="tr-TR" dirty="0" smtClean="0"/>
              <a:t>-İndirim oranları</a:t>
            </a:r>
          </a:p>
          <a:p>
            <a:pPr marL="0" indent="0">
              <a:buNone/>
            </a:pPr>
            <a:r>
              <a:rPr lang="tr-TR" dirty="0" smtClean="0"/>
              <a:t>-Hareket ve varış tarihleri</a:t>
            </a:r>
          </a:p>
          <a:p>
            <a:pPr marL="0" indent="0">
              <a:buNone/>
            </a:pPr>
            <a:r>
              <a:rPr lang="tr-TR" dirty="0" smtClean="0"/>
              <a:t>-Yöresel </a:t>
            </a:r>
            <a:r>
              <a:rPr lang="tr-TR" dirty="0" smtClean="0"/>
              <a:t>turlarla ilgili bilgiler</a:t>
            </a:r>
            <a:endParaRPr lang="tr-TR" dirty="0"/>
          </a:p>
          <a:p>
            <a:pPr marL="0" indent="0">
              <a:buNone/>
            </a:pPr>
            <a:r>
              <a:rPr lang="tr-TR" dirty="0" smtClean="0"/>
              <a:t>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048375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smtClean="0"/>
              <a:t>	Paket </a:t>
            </a:r>
            <a:r>
              <a:rPr lang="tr-TR" dirty="0"/>
              <a:t>turların doğrudan dağıtımı, tur operatörlerinin çalışanları tarafından yürütülmektedir ve bu bazı küçük tur operatörleri için temel pazarlama stratejisi olabilmektedir. Büyük tur operatörleri ise satış temsilcileri kullanarak turlarını dağıtım kanallarına (perakendeci seyahat acentelerine) ulaştırmayı amaçlamaktadır. Her iki durumda da doğrudan satış yapılmakta ve bu yüz yüze görüşmeyle, telefonla ya da günümüzde Internet aracılığıyla gerçekleşebilmektedir</a:t>
            </a:r>
            <a:r>
              <a:rPr lang="tr-TR" dirty="0" smtClean="0"/>
              <a:t>.</a:t>
            </a:r>
          </a:p>
          <a:p>
            <a:pPr marL="0" indent="0">
              <a:buNone/>
            </a:pPr>
            <a:r>
              <a:rPr lang="tr-TR" dirty="0" smtClean="0"/>
              <a:t>Turizm ürününü aracı kurumlara tanıtmak</a:t>
            </a:r>
          </a:p>
          <a:p>
            <a:pPr marL="0" indent="0">
              <a:buNone/>
            </a:pPr>
            <a:r>
              <a:rPr lang="tr-TR" dirty="0" smtClean="0"/>
              <a:t>Turizm ürünü satışı yapmak</a:t>
            </a:r>
          </a:p>
          <a:p>
            <a:pPr marL="0" indent="0">
              <a:buNone/>
            </a:pPr>
            <a:r>
              <a:rPr lang="tr-TR" dirty="0" smtClean="0">
                <a:solidFill>
                  <a:srgbClr val="C00000"/>
                </a:solidFill>
              </a:rPr>
              <a:t>Rezervasyon işlemlerini yapmak</a:t>
            </a:r>
          </a:p>
          <a:p>
            <a:pPr marL="0" indent="0">
              <a:buNone/>
            </a:pPr>
            <a:r>
              <a:rPr lang="tr-TR" dirty="0" smtClean="0"/>
              <a:t>*Rezervasyon talep formunu düzenlemek</a:t>
            </a:r>
          </a:p>
          <a:p>
            <a:pPr marL="0" indent="0">
              <a:buNone/>
            </a:pPr>
            <a:r>
              <a:rPr lang="tr-TR" dirty="0" smtClean="0"/>
              <a:t>*Rezervasyon teyidini yapmak</a:t>
            </a:r>
          </a:p>
          <a:p>
            <a:pPr marL="0" indent="0">
              <a:buNone/>
            </a:pPr>
            <a:r>
              <a:rPr lang="tr-TR" dirty="0" smtClean="0"/>
              <a:t>*Konaklama işletmesine odaların listesini göndermek</a:t>
            </a:r>
          </a:p>
          <a:p>
            <a:pPr marL="0" indent="0">
              <a:buNone/>
            </a:pPr>
            <a:r>
              <a:rPr lang="tr-TR" dirty="0" smtClean="0"/>
              <a:t>*Ulaşım için yolcu listesini göndermek</a:t>
            </a:r>
          </a:p>
          <a:p>
            <a:pPr marL="0" indent="0">
              <a:buNone/>
            </a:pPr>
            <a:r>
              <a:rPr lang="tr-TR" dirty="0" smtClean="0"/>
              <a:t>*Odaların teyidini almak</a:t>
            </a:r>
          </a:p>
          <a:p>
            <a:pPr marL="0" indent="0">
              <a:buNone/>
            </a:pPr>
            <a:r>
              <a:rPr lang="tr-TR" dirty="0" smtClean="0"/>
              <a:t>*</a:t>
            </a:r>
            <a:r>
              <a:rPr lang="tr-TR" dirty="0" err="1" smtClean="0"/>
              <a:t>Voucher</a:t>
            </a:r>
            <a:r>
              <a:rPr lang="tr-TR" dirty="0" smtClean="0"/>
              <a:t> düzenlemek</a:t>
            </a:r>
          </a:p>
          <a:p>
            <a:pPr marL="0" indent="0">
              <a:buNone/>
            </a:pPr>
            <a:r>
              <a:rPr lang="tr-TR" dirty="0" smtClean="0"/>
              <a:t>*Fatura bilgilerini hazırlamak</a:t>
            </a:r>
          </a:p>
          <a:p>
            <a:pPr marL="0" indent="0">
              <a:buNone/>
            </a:pPr>
            <a:r>
              <a:rPr lang="tr-TR" dirty="0" smtClean="0"/>
              <a:t>*Rezervasyon değişiklik veya iptali yapmak</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001488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60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55000" lnSpcReduction="20000"/>
          </a:bodyPr>
          <a:lstStyle/>
          <a:p>
            <a:pPr marL="0" indent="0">
              <a:buNone/>
            </a:pPr>
            <a:r>
              <a:rPr lang="tr-TR" dirty="0">
                <a:solidFill>
                  <a:srgbClr val="0070C0"/>
                </a:solidFill>
              </a:rPr>
              <a:t>(e)Tutundurma</a:t>
            </a:r>
          </a:p>
          <a:p>
            <a:pPr marL="0" indent="0">
              <a:buNone/>
            </a:pPr>
            <a:r>
              <a:rPr lang="tr-TR" dirty="0" smtClean="0"/>
              <a:t>	Paket </a:t>
            </a:r>
            <a:r>
              <a:rPr lang="tr-TR" dirty="0"/>
              <a:t>tur soyut bir bileşik ürün olduğundan, tur operatörleri için </a:t>
            </a:r>
            <a:r>
              <a:rPr lang="tr-TR" dirty="0" smtClean="0"/>
              <a:t>broşürler en </a:t>
            </a:r>
            <a:r>
              <a:rPr lang="tr-TR" dirty="0"/>
              <a:t>önemli pazarlama aracıdır. Tur operatörünün imaj </a:t>
            </a:r>
            <a:r>
              <a:rPr lang="tr-TR" dirty="0" smtClean="0"/>
              <a:t>oluşturmasına yardımcı </a:t>
            </a:r>
            <a:r>
              <a:rPr lang="tr-TR" dirty="0"/>
              <a:t>olmakla birlikte, turistlere turlar hakkında bilgi vererek ve </a:t>
            </a:r>
            <a:r>
              <a:rPr lang="tr-TR" dirty="0" smtClean="0"/>
              <a:t>onlara “</a:t>
            </a:r>
            <a:r>
              <a:rPr lang="tr-TR" dirty="0"/>
              <a:t>hayaller kurdurarak” turu satın almaya ikna etmektedir .</a:t>
            </a:r>
          </a:p>
          <a:p>
            <a:pPr marL="0" indent="0">
              <a:buNone/>
            </a:pPr>
            <a:r>
              <a:rPr lang="tr-TR" dirty="0" smtClean="0"/>
              <a:t>	Broşürlerde </a:t>
            </a:r>
            <a:r>
              <a:rPr lang="tr-TR" dirty="0"/>
              <a:t>tur operatörünün ürünleri ve o ürünlerle ilgili bazı açıklama</a:t>
            </a:r>
            <a:r>
              <a:rPr lang="tr-TR" dirty="0" smtClean="0"/>
              <a:t>, fotoğraf </a:t>
            </a:r>
            <a:r>
              <a:rPr lang="tr-TR" dirty="0"/>
              <a:t>ve diğer detayların yanı sıra, iptaller ve para iadeleri hakkında </a:t>
            </a:r>
            <a:r>
              <a:rPr lang="tr-TR" dirty="0" smtClean="0"/>
              <a:t>da bilgi </a:t>
            </a:r>
            <a:r>
              <a:rPr lang="tr-TR" dirty="0"/>
              <a:t>verilmektedir. Broşürde verilen bilgilerin kesin olması gerekmektedir</a:t>
            </a:r>
            <a:r>
              <a:rPr lang="tr-TR" dirty="0" smtClean="0"/>
              <a:t>; eğer </a:t>
            </a:r>
            <a:r>
              <a:rPr lang="tr-TR" dirty="0"/>
              <a:t>bazı sınırlamalar varsa bunlar açıklanmalı, çünkü broşür </a:t>
            </a:r>
            <a:r>
              <a:rPr lang="tr-TR" dirty="0" smtClean="0"/>
              <a:t>aynı zamanda </a:t>
            </a:r>
            <a:r>
              <a:rPr lang="tr-TR" dirty="0"/>
              <a:t>bir belge niteliği taşımakta ve tur operatörünün yerine </a:t>
            </a:r>
            <a:r>
              <a:rPr lang="tr-TR" dirty="0" smtClean="0"/>
              <a:t>getirmekle yükümlü </a:t>
            </a:r>
            <a:r>
              <a:rPr lang="tr-TR" dirty="0"/>
              <a:t>olduğu hizmetleri kapsamaktadır</a:t>
            </a:r>
            <a:r>
              <a:rPr lang="tr-TR" dirty="0" smtClean="0"/>
              <a:t>.</a:t>
            </a:r>
          </a:p>
          <a:p>
            <a:pPr marL="0" indent="0">
              <a:buNone/>
            </a:pPr>
            <a:r>
              <a:rPr lang="tr-TR" dirty="0" smtClean="0"/>
              <a:t>	Günümüzde </a:t>
            </a:r>
            <a:r>
              <a:rPr lang="tr-TR" dirty="0"/>
              <a:t>broşürün yerini alan diğer bazı pazarlama araçlarının </a:t>
            </a:r>
            <a:r>
              <a:rPr lang="tr-TR" dirty="0" smtClean="0"/>
              <a:t>en önemlilerinden </a:t>
            </a:r>
            <a:r>
              <a:rPr lang="tr-TR" dirty="0"/>
              <a:t>bazıları web sayfaları ve sosyal medyadır</a:t>
            </a:r>
            <a:r>
              <a:rPr lang="tr-TR" dirty="0" smtClean="0"/>
              <a:t>. Üretici </a:t>
            </a:r>
            <a:r>
              <a:rPr lang="tr-TR" dirty="0"/>
              <a:t>ile tüketici arasındaki iletişimi sağlayacak olan başka bir </a:t>
            </a:r>
            <a:r>
              <a:rPr lang="tr-TR" dirty="0" smtClean="0"/>
              <a:t>pazarlama aracı </a:t>
            </a:r>
            <a:r>
              <a:rPr lang="tr-TR" dirty="0"/>
              <a:t>da reklamlardır. Tur operatörleri mesajlarını iletmek için çok </a:t>
            </a:r>
            <a:r>
              <a:rPr lang="tr-TR" dirty="0" smtClean="0"/>
              <a:t>çeşitli medya </a:t>
            </a:r>
            <a:r>
              <a:rPr lang="tr-TR" dirty="0"/>
              <a:t>türleri kullanmaktadırlar: televizyon, radyo, günlük gazeteler, </a:t>
            </a:r>
            <a:r>
              <a:rPr lang="tr-TR" dirty="0" smtClean="0"/>
              <a:t>ticari basın</a:t>
            </a:r>
            <a:r>
              <a:rPr lang="tr-TR" dirty="0"/>
              <a:t>, dergiler (turizm ve seyahat dergileri) gibi</a:t>
            </a:r>
            <a:r>
              <a:rPr lang="tr-TR" dirty="0" smtClean="0"/>
              <a:t>. Yüz </a:t>
            </a:r>
            <a:r>
              <a:rPr lang="tr-TR" dirty="0"/>
              <a:t>yüze ya da telefonla iletişim çift yönlü, yani karşılıklı olan bir </a:t>
            </a:r>
            <a:r>
              <a:rPr lang="tr-TR" dirty="0" smtClean="0"/>
              <a:t>iletişim yöntemidir</a:t>
            </a:r>
            <a:r>
              <a:rPr lang="tr-TR" dirty="0"/>
              <a:t>.</a:t>
            </a:r>
          </a:p>
          <a:p>
            <a:pPr marL="0" indent="0">
              <a:buNone/>
            </a:pPr>
            <a:r>
              <a:rPr lang="tr-TR" dirty="0" smtClean="0"/>
              <a:t>	Günümüzde</a:t>
            </a:r>
            <a:r>
              <a:rPr lang="tr-TR" dirty="0"/>
              <a:t>, bir çok tur operatörü turistlere e-posta ile ulaşmaya</a:t>
            </a:r>
          </a:p>
          <a:p>
            <a:pPr marL="0" indent="0">
              <a:buNone/>
            </a:pPr>
            <a:r>
              <a:rPr lang="tr-TR" dirty="0"/>
              <a:t>çalışmaktadır</a:t>
            </a:r>
            <a:r>
              <a:rPr lang="tr-TR" dirty="0" smtClean="0"/>
              <a:t>. CRS-</a:t>
            </a:r>
            <a:r>
              <a:rPr lang="tr-TR" dirty="0" err="1" smtClean="0"/>
              <a:t>Computerised</a:t>
            </a:r>
            <a:r>
              <a:rPr lang="tr-TR" dirty="0" smtClean="0"/>
              <a:t> </a:t>
            </a:r>
            <a:r>
              <a:rPr lang="tr-TR" dirty="0" err="1"/>
              <a:t>Reservation</a:t>
            </a:r>
            <a:r>
              <a:rPr lang="tr-TR" dirty="0"/>
              <a:t> </a:t>
            </a:r>
            <a:r>
              <a:rPr lang="tr-TR" dirty="0" err="1"/>
              <a:t>Systems</a:t>
            </a:r>
            <a:r>
              <a:rPr lang="tr-TR" dirty="0"/>
              <a:t>, GDS-Global Distribution </a:t>
            </a:r>
            <a:r>
              <a:rPr lang="tr-TR" dirty="0" err="1"/>
              <a:t>Systems</a:t>
            </a:r>
            <a:r>
              <a:rPr lang="tr-TR" dirty="0" smtClean="0"/>
              <a:t>, B2B</a:t>
            </a:r>
            <a:r>
              <a:rPr lang="tr-TR" dirty="0"/>
              <a:t>, B2C web siteleri, Mobile </a:t>
            </a:r>
            <a:r>
              <a:rPr lang="tr-TR" dirty="0" err="1"/>
              <a:t>App’ler</a:t>
            </a:r>
            <a:r>
              <a:rPr lang="tr-TR" dirty="0"/>
              <a:t> sadece dağıtımda kolaylık getirmekle</a:t>
            </a:r>
          </a:p>
          <a:p>
            <a:pPr marL="0" indent="0">
              <a:buNone/>
            </a:pPr>
            <a:r>
              <a:rPr lang="tr-TR" dirty="0"/>
              <a:t>kalmamakta, bunun yanı sıra maliyet avantajı ve üretici ile </a:t>
            </a:r>
            <a:r>
              <a:rPr lang="tr-TR" dirty="0" smtClean="0"/>
              <a:t>tüketici arasında </a:t>
            </a:r>
            <a:r>
              <a:rPr lang="tr-TR" dirty="0"/>
              <a:t>interaktif iletişim kurulmasını sağlamaktadır.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471906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55000" lnSpcReduction="20000"/>
          </a:bodyPr>
          <a:lstStyle/>
          <a:p>
            <a:pPr marL="0" indent="0">
              <a:buNone/>
            </a:pPr>
            <a:r>
              <a:rPr lang="tr-TR" dirty="0" smtClean="0">
                <a:solidFill>
                  <a:srgbClr val="FF0000"/>
                </a:solidFill>
              </a:rPr>
              <a:t>Paket </a:t>
            </a:r>
            <a:r>
              <a:rPr lang="tr-TR" dirty="0">
                <a:solidFill>
                  <a:srgbClr val="FF0000"/>
                </a:solidFill>
              </a:rPr>
              <a:t>Tur Maliyet </a:t>
            </a:r>
            <a:r>
              <a:rPr lang="tr-TR" dirty="0" smtClean="0">
                <a:solidFill>
                  <a:srgbClr val="FF0000"/>
                </a:solidFill>
              </a:rPr>
              <a:t>Hesaplamaları</a:t>
            </a:r>
          </a:p>
          <a:p>
            <a:pPr marL="0" indent="0">
              <a:buNone/>
            </a:pPr>
            <a:r>
              <a:rPr lang="tr-TR" dirty="0">
                <a:solidFill>
                  <a:srgbClr val="FF0000"/>
                </a:solidFill>
              </a:rPr>
              <a:t>Paket tur maliyetini oluşturan temel giderler;</a:t>
            </a:r>
          </a:p>
          <a:p>
            <a:pPr marL="0" indent="0">
              <a:buNone/>
            </a:pPr>
            <a:r>
              <a:rPr lang="tr-TR" dirty="0"/>
              <a:t>ulaşım, konaklama, yeme-içme, müze ve ören yeri giriş ücretleri, </a:t>
            </a:r>
            <a:r>
              <a:rPr lang="tr-TR" dirty="0" smtClean="0"/>
              <a:t>rehberlik hizmeti</a:t>
            </a:r>
            <a:r>
              <a:rPr lang="tr-TR" dirty="0"/>
              <a:t>, tur malzemeleri, broşür-kataloglar, tur tanıtım ve haberleşme</a:t>
            </a:r>
            <a:r>
              <a:rPr lang="tr-TR" dirty="0" smtClean="0"/>
              <a:t>, ekstra </a:t>
            </a:r>
            <a:r>
              <a:rPr lang="tr-TR" dirty="0"/>
              <a:t>giderler ve diğerleri olarak sıralanabilir.</a:t>
            </a:r>
          </a:p>
          <a:p>
            <a:pPr marL="0" indent="0">
              <a:buNone/>
            </a:pPr>
            <a:r>
              <a:rPr lang="tr-TR" dirty="0"/>
              <a:t>Bu giderler iki ana grupta toplanabilir.</a:t>
            </a:r>
          </a:p>
          <a:p>
            <a:pPr marL="0" indent="0">
              <a:buNone/>
            </a:pPr>
            <a:r>
              <a:rPr lang="tr-TR" dirty="0"/>
              <a:t>• Sabit giderler</a:t>
            </a:r>
          </a:p>
          <a:p>
            <a:pPr marL="0" indent="0">
              <a:buNone/>
            </a:pPr>
            <a:r>
              <a:rPr lang="tr-TR" dirty="0"/>
              <a:t>• Değişken giderler</a:t>
            </a:r>
          </a:p>
          <a:p>
            <a:pPr marL="0" indent="0">
              <a:buNone/>
            </a:pPr>
            <a:r>
              <a:rPr lang="tr-TR" dirty="0">
                <a:solidFill>
                  <a:srgbClr val="0070C0"/>
                </a:solidFill>
              </a:rPr>
              <a:t>Sabit giderler</a:t>
            </a:r>
            <a:r>
              <a:rPr lang="tr-TR" dirty="0"/>
              <a:t>; kişi başı yapılan giderlerdir.</a:t>
            </a:r>
          </a:p>
          <a:p>
            <a:pPr marL="0" indent="0">
              <a:buNone/>
            </a:pPr>
            <a:r>
              <a:rPr lang="tr-TR" dirty="0"/>
              <a:t>Tura katılanların sayısı ile orantılı olarak değişmezler</a:t>
            </a:r>
          </a:p>
          <a:p>
            <a:pPr marL="0" indent="0">
              <a:buNone/>
            </a:pPr>
            <a:r>
              <a:rPr lang="tr-TR" dirty="0">
                <a:solidFill>
                  <a:srgbClr val="0070C0"/>
                </a:solidFill>
              </a:rPr>
              <a:t>Değişken giderler</a:t>
            </a:r>
            <a:r>
              <a:rPr lang="tr-TR" dirty="0"/>
              <a:t>; grubun tamamı için yapılan harcamalardır. </a:t>
            </a:r>
            <a:r>
              <a:rPr lang="tr-TR" dirty="0" smtClean="0"/>
              <a:t>Gruptaki kişi </a:t>
            </a:r>
            <a:r>
              <a:rPr lang="tr-TR" dirty="0"/>
              <a:t>sayısı ile orantılı olarak, kişi başı itibariyle değişirler, ancak </a:t>
            </a:r>
            <a:r>
              <a:rPr lang="tr-TR" dirty="0" smtClean="0"/>
              <a:t>toplam tutar </a:t>
            </a:r>
            <a:r>
              <a:rPr lang="tr-TR" dirty="0"/>
              <a:t>aynı kalır</a:t>
            </a:r>
            <a:r>
              <a:rPr lang="tr-TR" dirty="0" smtClean="0"/>
              <a:t>.</a:t>
            </a:r>
          </a:p>
          <a:p>
            <a:pPr marL="0" indent="0">
              <a:buNone/>
            </a:pPr>
            <a:r>
              <a:rPr lang="tr-TR" dirty="0">
                <a:solidFill>
                  <a:srgbClr val="0070C0"/>
                </a:solidFill>
              </a:rPr>
              <a:t>Sabit giderler;</a:t>
            </a:r>
          </a:p>
          <a:p>
            <a:pPr marL="0" indent="0">
              <a:buNone/>
            </a:pPr>
            <a:r>
              <a:rPr lang="tr-TR" dirty="0" smtClean="0"/>
              <a:t>* </a:t>
            </a:r>
            <a:r>
              <a:rPr lang="tr-TR" dirty="0"/>
              <a:t>konaklama giderleri,</a:t>
            </a:r>
          </a:p>
          <a:p>
            <a:pPr marL="0" indent="0">
              <a:buNone/>
            </a:pPr>
            <a:r>
              <a:rPr lang="tr-TR" dirty="0" smtClean="0"/>
              <a:t>* </a:t>
            </a:r>
            <a:r>
              <a:rPr lang="tr-TR" dirty="0"/>
              <a:t>yeme içme giderleri,</a:t>
            </a:r>
          </a:p>
          <a:p>
            <a:pPr marL="0" indent="0">
              <a:buNone/>
            </a:pPr>
            <a:r>
              <a:rPr lang="tr-TR" dirty="0" smtClean="0"/>
              <a:t>* </a:t>
            </a:r>
            <a:r>
              <a:rPr lang="tr-TR" dirty="0"/>
              <a:t>müze ve ören yeri giriş ücretleri,</a:t>
            </a:r>
          </a:p>
          <a:p>
            <a:pPr marL="0" indent="0">
              <a:buNone/>
            </a:pPr>
            <a:r>
              <a:rPr lang="tr-TR" dirty="0" smtClean="0"/>
              <a:t>* </a:t>
            </a:r>
            <a:r>
              <a:rPr lang="tr-TR" dirty="0"/>
              <a:t>uçak bileti ücretleri,</a:t>
            </a:r>
          </a:p>
          <a:p>
            <a:pPr marL="0" indent="0">
              <a:buNone/>
            </a:pPr>
            <a:r>
              <a:rPr lang="tr-TR" dirty="0" smtClean="0"/>
              <a:t>* </a:t>
            </a:r>
            <a:r>
              <a:rPr lang="tr-TR" dirty="0"/>
              <a:t>tur malzeme gideri,</a:t>
            </a:r>
          </a:p>
          <a:p>
            <a:pPr marL="0" indent="0">
              <a:buNone/>
            </a:pPr>
            <a:r>
              <a:rPr lang="tr-TR" dirty="0" smtClean="0"/>
              <a:t>* </a:t>
            </a:r>
            <a:r>
              <a:rPr lang="tr-TR" dirty="0"/>
              <a:t>kişi başı diğer giderler</a:t>
            </a:r>
          </a:p>
          <a:p>
            <a:pPr marL="0" indent="0">
              <a:buNone/>
            </a:pPr>
            <a:r>
              <a:rPr lang="tr-TR" dirty="0"/>
              <a:t>(kişi başı ikram içecekler, kişi başı servis ücretleri gibi</a:t>
            </a:r>
            <a:r>
              <a:rPr lang="tr-TR" dirty="0" smtClean="0"/>
              <a:t>)</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602875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29600" cy="5904656"/>
          </a:xfrm>
        </p:spPr>
        <p:txBody>
          <a:bodyPr>
            <a:normAutofit fontScale="40000" lnSpcReduction="20000"/>
          </a:bodyPr>
          <a:lstStyle/>
          <a:p>
            <a:pPr marL="0" indent="0">
              <a:buNone/>
            </a:pPr>
            <a:r>
              <a:rPr lang="tr-TR" sz="3400" dirty="0"/>
              <a:t>Değişken giderler;</a:t>
            </a:r>
          </a:p>
          <a:p>
            <a:pPr marL="0" indent="0">
              <a:buNone/>
            </a:pPr>
            <a:r>
              <a:rPr lang="tr-TR" sz="3400" dirty="0" smtClean="0"/>
              <a:t>* </a:t>
            </a:r>
            <a:r>
              <a:rPr lang="tr-TR" sz="3400" dirty="0"/>
              <a:t>otobüs ve diğer ulaşım giderleri,</a:t>
            </a:r>
          </a:p>
          <a:p>
            <a:pPr marL="0" indent="0">
              <a:buNone/>
            </a:pPr>
            <a:r>
              <a:rPr lang="tr-TR" sz="3400" dirty="0" smtClean="0"/>
              <a:t>* </a:t>
            </a:r>
            <a:r>
              <a:rPr lang="tr-TR" sz="3400" dirty="0"/>
              <a:t>Toplu bahşişler</a:t>
            </a:r>
          </a:p>
          <a:p>
            <a:pPr marL="0" indent="0">
              <a:buNone/>
            </a:pPr>
            <a:r>
              <a:rPr lang="tr-TR" sz="3400" dirty="0" smtClean="0"/>
              <a:t>* </a:t>
            </a:r>
            <a:r>
              <a:rPr lang="tr-TR" sz="3400" dirty="0"/>
              <a:t>Otopark ücretleri</a:t>
            </a:r>
          </a:p>
          <a:p>
            <a:pPr marL="0" indent="0">
              <a:buNone/>
            </a:pPr>
            <a:r>
              <a:rPr lang="tr-TR" sz="3400" dirty="0" smtClean="0"/>
              <a:t>* </a:t>
            </a:r>
            <a:r>
              <a:rPr lang="tr-TR" sz="3400" dirty="0"/>
              <a:t>Köprü</a:t>
            </a:r>
          </a:p>
          <a:p>
            <a:pPr marL="0" indent="0">
              <a:buNone/>
            </a:pPr>
            <a:r>
              <a:rPr lang="tr-TR" sz="3400" dirty="0" smtClean="0"/>
              <a:t>* </a:t>
            </a:r>
            <a:r>
              <a:rPr lang="tr-TR" sz="3400" dirty="0"/>
              <a:t>Yol geçiş ücretleri</a:t>
            </a:r>
          </a:p>
          <a:p>
            <a:pPr marL="0" indent="0">
              <a:buNone/>
            </a:pPr>
            <a:r>
              <a:rPr lang="tr-TR" sz="3400" dirty="0" smtClean="0"/>
              <a:t>* </a:t>
            </a:r>
            <a:r>
              <a:rPr lang="tr-TR" sz="3400" dirty="0"/>
              <a:t>katalog ve broşür giderleri,</a:t>
            </a:r>
          </a:p>
          <a:p>
            <a:pPr marL="0" indent="0">
              <a:buNone/>
            </a:pPr>
            <a:r>
              <a:rPr lang="tr-TR" sz="3400" dirty="0" smtClean="0"/>
              <a:t>* </a:t>
            </a:r>
            <a:r>
              <a:rPr lang="tr-TR" sz="3400" dirty="0"/>
              <a:t>tur tanıtım giderleri,</a:t>
            </a:r>
          </a:p>
          <a:p>
            <a:pPr marL="0" indent="0">
              <a:buNone/>
            </a:pPr>
            <a:r>
              <a:rPr lang="tr-TR" sz="3400" dirty="0" smtClean="0"/>
              <a:t>* </a:t>
            </a:r>
            <a:r>
              <a:rPr lang="tr-TR" sz="3400" dirty="0"/>
              <a:t>rehberlik ücretleri,</a:t>
            </a:r>
          </a:p>
          <a:p>
            <a:pPr marL="0" indent="0">
              <a:buNone/>
            </a:pPr>
            <a:r>
              <a:rPr lang="tr-TR" sz="3400" dirty="0" smtClean="0"/>
              <a:t>*</a:t>
            </a:r>
            <a:r>
              <a:rPr lang="tr-TR" sz="3400" dirty="0" err="1" smtClean="0"/>
              <a:t>free</a:t>
            </a:r>
            <a:r>
              <a:rPr lang="tr-TR" sz="3400" dirty="0" smtClean="0"/>
              <a:t> </a:t>
            </a:r>
            <a:r>
              <a:rPr lang="tr-TR" sz="3400" dirty="0"/>
              <a:t>giderler( gruba ücretsiz katılanların giderleri) </a:t>
            </a:r>
            <a:endParaRPr lang="tr-TR" sz="3400" dirty="0" smtClean="0"/>
          </a:p>
          <a:p>
            <a:pPr marL="0" indent="0">
              <a:buNone/>
            </a:pPr>
            <a:endParaRPr lang="tr-TR" dirty="0" smtClean="0"/>
          </a:p>
          <a:p>
            <a:pPr marL="0" indent="0">
              <a:buNone/>
            </a:pPr>
            <a:r>
              <a:rPr lang="tr-TR" sz="3400" dirty="0" smtClean="0"/>
              <a:t>İşletme </a:t>
            </a:r>
            <a:r>
              <a:rPr lang="tr-TR" sz="3400" dirty="0"/>
              <a:t>Giderleri;</a:t>
            </a:r>
          </a:p>
          <a:p>
            <a:pPr marL="0" indent="0">
              <a:buNone/>
            </a:pPr>
            <a:r>
              <a:rPr lang="tr-TR" sz="3400" dirty="0"/>
              <a:t>Seyahat acentesinin, turun gerçekleşmesi sırasında programlarla </a:t>
            </a:r>
            <a:r>
              <a:rPr lang="tr-TR" sz="3400" dirty="0" smtClean="0"/>
              <a:t>ilgili yaptığı </a:t>
            </a:r>
            <a:r>
              <a:rPr lang="tr-TR" sz="3400" dirty="0"/>
              <a:t>harcamalarının dışında, kendi acenteleri ile ilgili </a:t>
            </a:r>
            <a:r>
              <a:rPr lang="tr-TR" sz="3400" dirty="0" smtClean="0"/>
              <a:t>maliyetleri etkileyen</a:t>
            </a:r>
            <a:r>
              <a:rPr lang="tr-TR" sz="3400" dirty="0"/>
              <a:t>, işletme giderleri gibi başka harcamaları da vardır.</a:t>
            </a:r>
          </a:p>
          <a:p>
            <a:pPr marL="0" indent="0">
              <a:buNone/>
            </a:pPr>
            <a:r>
              <a:rPr lang="tr-TR" sz="3400" dirty="0" smtClean="0"/>
              <a:t>* </a:t>
            </a:r>
            <a:r>
              <a:rPr lang="tr-TR" sz="3400" dirty="0"/>
              <a:t>Personel ücretleri</a:t>
            </a:r>
          </a:p>
          <a:p>
            <a:pPr marL="0" indent="0">
              <a:buNone/>
            </a:pPr>
            <a:r>
              <a:rPr lang="tr-TR" sz="3400" dirty="0" smtClean="0"/>
              <a:t>*Kira</a:t>
            </a:r>
            <a:endParaRPr lang="tr-TR" sz="3400" dirty="0"/>
          </a:p>
          <a:p>
            <a:pPr marL="0" indent="0">
              <a:buNone/>
            </a:pPr>
            <a:r>
              <a:rPr lang="tr-TR" sz="3400" dirty="0" smtClean="0"/>
              <a:t>*elektrik</a:t>
            </a:r>
            <a:r>
              <a:rPr lang="tr-TR" sz="3400" dirty="0"/>
              <a:t>, su</a:t>
            </a:r>
          </a:p>
          <a:p>
            <a:pPr marL="0" indent="0">
              <a:buNone/>
            </a:pPr>
            <a:r>
              <a:rPr lang="tr-TR" sz="3400" dirty="0" smtClean="0"/>
              <a:t>*telefon </a:t>
            </a:r>
            <a:r>
              <a:rPr lang="tr-TR" sz="3400" dirty="0"/>
              <a:t>benzeri haberleşme giderleri</a:t>
            </a:r>
          </a:p>
          <a:p>
            <a:pPr marL="0" indent="0">
              <a:buNone/>
            </a:pPr>
            <a:r>
              <a:rPr lang="tr-TR" sz="3400" dirty="0" smtClean="0"/>
              <a:t>* </a:t>
            </a:r>
            <a:r>
              <a:rPr lang="tr-TR" sz="3400" dirty="0"/>
              <a:t>Yakıt</a:t>
            </a:r>
          </a:p>
          <a:p>
            <a:pPr marL="0" indent="0">
              <a:buNone/>
            </a:pPr>
            <a:r>
              <a:rPr lang="tr-TR" sz="3400" dirty="0" smtClean="0"/>
              <a:t>* </a:t>
            </a:r>
            <a:r>
              <a:rPr lang="tr-TR" sz="3400" dirty="0"/>
              <a:t>amortisman (yıpranma payı)</a:t>
            </a:r>
          </a:p>
          <a:p>
            <a:pPr marL="0" indent="0">
              <a:buNone/>
            </a:pPr>
            <a:r>
              <a:rPr lang="tr-TR" sz="3400" dirty="0" smtClean="0"/>
              <a:t>* </a:t>
            </a:r>
            <a:r>
              <a:rPr lang="tr-TR" sz="3400" dirty="0"/>
              <a:t>Acente komisyonları</a:t>
            </a:r>
          </a:p>
          <a:p>
            <a:pPr marL="0" indent="0">
              <a:buNone/>
            </a:pPr>
            <a:r>
              <a:rPr lang="tr-TR" sz="3400" dirty="0" smtClean="0"/>
              <a:t> *Tanıtma </a:t>
            </a:r>
            <a:r>
              <a:rPr lang="tr-TR" sz="3400" dirty="0"/>
              <a:t>ve reklam giderleri vb</a:t>
            </a:r>
            <a:r>
              <a:rPr lang="tr-TR" sz="3400" dirty="0" smtClean="0"/>
              <a:t>.</a:t>
            </a:r>
          </a:p>
          <a:p>
            <a:pPr marL="0" indent="0">
              <a:buNone/>
            </a:pPr>
            <a:r>
              <a:rPr lang="tr-TR" sz="3400" dirty="0"/>
              <a:t>Bu işletme giderlerinin öngörülen toplam müşteri sayısına </a:t>
            </a:r>
            <a:r>
              <a:rPr lang="tr-TR" sz="3400" dirty="0" smtClean="0"/>
              <a:t>bölünerek maliyetlere </a:t>
            </a:r>
            <a:r>
              <a:rPr lang="tr-TR" sz="3400" dirty="0"/>
              <a:t>yansıtılması gerekir.</a:t>
            </a:r>
          </a:p>
          <a:p>
            <a:pPr marL="0" indent="0">
              <a:buNone/>
            </a:pPr>
            <a:r>
              <a:rPr lang="tr-TR" sz="3400" dirty="0"/>
              <a:t>Ancak ülkemizde bu neredeyse hiç uygulanmamakta ve bu giderler, </a:t>
            </a:r>
            <a:r>
              <a:rPr lang="tr-TR" sz="3400" dirty="0" smtClean="0"/>
              <a:t>kardan karşılanmaktadır</a:t>
            </a:r>
            <a:r>
              <a:rPr lang="tr-TR" sz="3400" dirty="0"/>
              <a:t>.</a:t>
            </a:r>
            <a:endParaRPr lang="tr-TR" sz="3400" dirty="0" smtClean="0"/>
          </a:p>
          <a:p>
            <a:pPr>
              <a:buFont typeface="Arial" charset="0"/>
              <a:buChar char="•"/>
            </a:pPr>
            <a:endParaRPr lang="tr-TR" dirty="0" smtClean="0"/>
          </a:p>
          <a:p>
            <a:pPr>
              <a:buFont typeface="Arial" charset="0"/>
              <a:buChar char="•"/>
            </a:pPr>
            <a:endParaRPr lang="tr-TR" dirty="0"/>
          </a:p>
          <a:p>
            <a:pPr marL="0" indent="0">
              <a:buNone/>
            </a:pPr>
            <a:r>
              <a:rPr lang="tr-TR" dirty="0"/>
              <a:t>https://www.tursab.org.tr/apps/OldFiles/dosya/15941/01-tursab-16-mart159394151241_15941_3504765.PDF</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690636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983</Words>
  <Application>Microsoft Office PowerPoint</Application>
  <PresentationFormat>Ekran Gösterisi (4:3)</PresentationFormat>
  <Paragraphs>212</Paragraphs>
  <Slides>19</Slides>
  <Notes>0</Notes>
  <HiddenSlides>0</HiddenSlides>
  <MMClips>19</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30</cp:revision>
  <dcterms:created xsi:type="dcterms:W3CDTF">2020-12-16T16:16:41Z</dcterms:created>
  <dcterms:modified xsi:type="dcterms:W3CDTF">2020-12-19T16:45:43Z</dcterms:modified>
</cp:coreProperties>
</file>