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57" r:id="rId7"/>
    <p:sldId id="264" r:id="rId8"/>
    <p:sldId id="265" r:id="rId9"/>
    <p:sldId id="266" r:id="rId10"/>
    <p:sldId id="267" r:id="rId11"/>
    <p:sldId id="258" r:id="rId12"/>
    <p:sldId id="268" r:id="rId13"/>
    <p:sldId id="259" r:id="rId14"/>
    <p:sldId id="269" r:id="rId15"/>
    <p:sldId id="270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26.12.2020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.pn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1.pn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1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23528" y="404664"/>
            <a:ext cx="8208912" cy="5976664"/>
          </a:xfrm>
        </p:spPr>
        <p:txBody>
          <a:bodyPr>
            <a:normAutofit fontScale="55000" lnSpcReduction="2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ÖRNEK TUR ROTASI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30  </a:t>
            </a:r>
            <a:r>
              <a:rPr lang="tr-TR" dirty="0">
                <a:solidFill>
                  <a:schemeClr val="tx1"/>
                </a:solidFill>
              </a:rPr>
              <a:t>Aralık, </a:t>
            </a:r>
            <a:r>
              <a:rPr lang="tr-TR" dirty="0" smtClean="0">
                <a:solidFill>
                  <a:schemeClr val="tx1"/>
                </a:solidFill>
              </a:rPr>
              <a:t>Çarşamba  İSTANBUL</a:t>
            </a:r>
            <a:endParaRPr lang="tr-TR" dirty="0">
              <a:solidFill>
                <a:schemeClr val="tx1"/>
              </a:solidFill>
            </a:endParaRPr>
          </a:p>
          <a:p>
            <a:pPr algn="l"/>
            <a:r>
              <a:rPr lang="tr-TR" dirty="0">
                <a:solidFill>
                  <a:schemeClr val="tx1"/>
                </a:solidFill>
              </a:rPr>
              <a:t>09:00 Otelden Hareket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09:30-09:45 Hipodrom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09:50-10:45 Sultan Ahmet Camii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11:00-11:30 Yerebatan Sarayı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11:40-12:40 Ayasofya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13:00-14:15 Öğle Yemeği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14:45-16:15 Topkapı Sarayı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16:30-18:00 Kapalıçarşı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18:45 Otele varış</a:t>
            </a:r>
          </a:p>
          <a:p>
            <a:pPr algn="l"/>
            <a:endParaRPr lang="tr-TR" dirty="0" smtClean="0">
              <a:solidFill>
                <a:schemeClr val="tx1"/>
              </a:solidFill>
            </a:endParaRP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31 </a:t>
            </a:r>
            <a:r>
              <a:rPr lang="tr-TR" dirty="0">
                <a:solidFill>
                  <a:schemeClr val="tx1"/>
                </a:solidFill>
              </a:rPr>
              <a:t>Aralık, </a:t>
            </a:r>
            <a:r>
              <a:rPr lang="tr-TR" dirty="0" smtClean="0">
                <a:solidFill>
                  <a:schemeClr val="tx1"/>
                </a:solidFill>
              </a:rPr>
              <a:t>Perşembe  </a:t>
            </a:r>
            <a:r>
              <a:rPr lang="tr-TR" dirty="0" err="1" smtClean="0">
                <a:solidFill>
                  <a:schemeClr val="tx1"/>
                </a:solidFill>
              </a:rPr>
              <a:t>iSTANBUL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- Boğaz Turu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09:00 Otelden Hareket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09:30-10:15 Mısır Çarşısı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10:35-11:45 </a:t>
            </a:r>
            <a:r>
              <a:rPr lang="tr-TR" dirty="0">
                <a:solidFill>
                  <a:schemeClr val="tx1"/>
                </a:solidFill>
              </a:rPr>
              <a:t>Boğaz Turu (IDO)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12:00-13:00 Sadberk Hanım Müzesi-Sarıyer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13:10-14:30 Öğle Yemeği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15:15-16:30 Beylerbeyi Sarayı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17:30 Otele varış</a:t>
            </a:r>
            <a:endParaRPr lang="tr-TR" dirty="0" smtClean="0">
              <a:solidFill>
                <a:schemeClr val="tx1"/>
              </a:solidFill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1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smtClean="0"/>
              <a:t>1 Ocak , Cuma </a:t>
            </a:r>
            <a:r>
              <a:rPr lang="tr-TR" dirty="0"/>
              <a:t>ISTANBUL – Truva- ASSOS (</a:t>
            </a:r>
            <a:r>
              <a:rPr lang="tr-TR" dirty="0" smtClean="0"/>
              <a:t>428  </a:t>
            </a:r>
            <a:r>
              <a:rPr lang="tr-TR" dirty="0"/>
              <a:t>km)</a:t>
            </a:r>
          </a:p>
          <a:p>
            <a:pPr marL="0" indent="0">
              <a:buNone/>
            </a:pPr>
            <a:r>
              <a:rPr lang="tr-TR" dirty="0"/>
              <a:t>07:00 Otelden Hareket</a:t>
            </a:r>
          </a:p>
          <a:p>
            <a:pPr marL="0" indent="0">
              <a:buNone/>
            </a:pPr>
            <a:r>
              <a:rPr lang="tr-TR" dirty="0"/>
              <a:t>09:00-09:20 Mola</a:t>
            </a:r>
          </a:p>
          <a:p>
            <a:pPr marL="0" indent="0">
              <a:buNone/>
            </a:pPr>
            <a:r>
              <a:rPr lang="tr-TR" dirty="0"/>
              <a:t>12:00-12:40 Eceabat - Çanakkale</a:t>
            </a:r>
          </a:p>
          <a:p>
            <a:pPr marL="0" indent="0">
              <a:buNone/>
            </a:pPr>
            <a:r>
              <a:rPr lang="tr-TR" dirty="0"/>
              <a:t>13:00-14:15 Öğle Yemeği</a:t>
            </a:r>
          </a:p>
          <a:p>
            <a:pPr marL="0" indent="0">
              <a:buNone/>
            </a:pPr>
            <a:r>
              <a:rPr lang="tr-TR" dirty="0"/>
              <a:t>14:30-16:00 Truva ziyaret</a:t>
            </a:r>
          </a:p>
          <a:p>
            <a:pPr marL="0" indent="0">
              <a:buNone/>
            </a:pPr>
            <a:r>
              <a:rPr lang="tr-TR" dirty="0"/>
              <a:t>16:00-16:20 Mola</a:t>
            </a:r>
          </a:p>
          <a:p>
            <a:pPr marL="0" indent="0">
              <a:buNone/>
            </a:pPr>
            <a:r>
              <a:rPr lang="tr-TR" dirty="0"/>
              <a:t>17:30 Assos-Behramkale Varış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2 Ocak </a:t>
            </a:r>
            <a:r>
              <a:rPr lang="tr-TR" dirty="0"/>
              <a:t>, </a:t>
            </a:r>
            <a:r>
              <a:rPr lang="tr-TR" dirty="0" smtClean="0"/>
              <a:t>Cumartesi </a:t>
            </a:r>
            <a:r>
              <a:rPr lang="tr-TR" dirty="0"/>
              <a:t>ASSOS- </a:t>
            </a:r>
            <a:r>
              <a:rPr lang="tr-TR" dirty="0" smtClean="0"/>
              <a:t>Bergama-</a:t>
            </a:r>
            <a:r>
              <a:rPr lang="tr-TR" dirty="0" err="1" smtClean="0"/>
              <a:t>Asklepion</a:t>
            </a:r>
            <a:r>
              <a:rPr lang="tr-TR" dirty="0" smtClean="0"/>
              <a:t>-İzmir-KUŞADASI (403  </a:t>
            </a:r>
            <a:r>
              <a:rPr lang="tr-TR" dirty="0"/>
              <a:t>km)</a:t>
            </a:r>
          </a:p>
          <a:p>
            <a:pPr marL="0" indent="0">
              <a:buNone/>
            </a:pPr>
            <a:r>
              <a:rPr lang="tr-TR" dirty="0"/>
              <a:t>08:00 Otelden Hareket</a:t>
            </a:r>
          </a:p>
          <a:p>
            <a:pPr marL="0" indent="0">
              <a:buNone/>
            </a:pPr>
            <a:r>
              <a:rPr lang="tr-TR" dirty="0"/>
              <a:t>10:00-11:45 Bergama Ziyaret</a:t>
            </a:r>
          </a:p>
          <a:p>
            <a:pPr marL="0" indent="0">
              <a:buNone/>
            </a:pPr>
            <a:r>
              <a:rPr lang="tr-TR" dirty="0"/>
              <a:t>11:45-12:15 Mola</a:t>
            </a:r>
          </a:p>
          <a:p>
            <a:pPr marL="0" indent="0">
              <a:buNone/>
            </a:pPr>
            <a:r>
              <a:rPr lang="tr-TR" dirty="0"/>
              <a:t>12:30-13:45 Öğle Yemeği(Bergama)</a:t>
            </a:r>
          </a:p>
          <a:p>
            <a:pPr marL="0" indent="0">
              <a:buNone/>
            </a:pPr>
            <a:r>
              <a:rPr lang="tr-TR" dirty="0"/>
              <a:t>14:00-15:00 </a:t>
            </a:r>
            <a:r>
              <a:rPr lang="tr-TR" dirty="0" err="1"/>
              <a:t>Asklepion</a:t>
            </a:r>
            <a:r>
              <a:rPr lang="tr-TR" dirty="0"/>
              <a:t> ziyaret</a:t>
            </a:r>
          </a:p>
          <a:p>
            <a:pPr marL="0" indent="0">
              <a:buNone/>
            </a:pPr>
            <a:r>
              <a:rPr lang="tr-TR" dirty="0"/>
              <a:t>15:00-15:15 Mola</a:t>
            </a:r>
          </a:p>
          <a:p>
            <a:pPr marL="0" indent="0">
              <a:buNone/>
            </a:pPr>
            <a:r>
              <a:rPr lang="tr-TR" dirty="0"/>
              <a:t>16:45-17:10 Mola</a:t>
            </a:r>
          </a:p>
          <a:p>
            <a:pPr marL="0" indent="0">
              <a:buNone/>
            </a:pPr>
            <a:r>
              <a:rPr lang="tr-TR" dirty="0"/>
              <a:t>18:30 Kuşadası varış.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5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1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2100" dirty="0" smtClean="0"/>
              <a:t>3 Ocak, Pazar KUŞADASI-Milet-Didim-Priene-KUŞADASI </a:t>
            </a:r>
            <a:r>
              <a:rPr lang="tr-TR" sz="2100" dirty="0"/>
              <a:t>(240 km)</a:t>
            </a:r>
          </a:p>
          <a:p>
            <a:pPr marL="0" indent="0">
              <a:buNone/>
            </a:pPr>
            <a:r>
              <a:rPr lang="tr-TR" sz="2100" dirty="0"/>
              <a:t>08:30 Otelden Hareket</a:t>
            </a:r>
          </a:p>
          <a:p>
            <a:pPr marL="0" indent="0">
              <a:buNone/>
            </a:pPr>
            <a:r>
              <a:rPr lang="tr-TR" sz="2100" dirty="0"/>
              <a:t>09:30-10:30 Priene</a:t>
            </a:r>
          </a:p>
          <a:p>
            <a:pPr marL="0" indent="0">
              <a:buNone/>
            </a:pPr>
            <a:r>
              <a:rPr lang="tr-TR" sz="2100" dirty="0"/>
              <a:t>11:15-12.45 </a:t>
            </a:r>
            <a:r>
              <a:rPr lang="tr-TR" sz="2100" dirty="0" err="1"/>
              <a:t>Miletos</a:t>
            </a:r>
            <a:endParaRPr lang="tr-TR" sz="2100" dirty="0"/>
          </a:p>
          <a:p>
            <a:pPr marL="0" indent="0">
              <a:buNone/>
            </a:pPr>
            <a:r>
              <a:rPr lang="tr-TR" sz="2100" dirty="0"/>
              <a:t>13:15-14:30 Öğle Yemeği (Didim)</a:t>
            </a:r>
          </a:p>
          <a:p>
            <a:pPr marL="0" indent="0">
              <a:buNone/>
            </a:pPr>
            <a:r>
              <a:rPr lang="tr-TR" sz="2100" dirty="0"/>
              <a:t>14:40-15:40 Didim</a:t>
            </a:r>
          </a:p>
          <a:p>
            <a:pPr marL="0" indent="0">
              <a:buNone/>
            </a:pPr>
            <a:r>
              <a:rPr lang="tr-TR" sz="2100" dirty="0"/>
              <a:t>17:30 Kuşadası varış</a:t>
            </a:r>
            <a:r>
              <a:rPr lang="tr-TR" sz="2100" dirty="0" smtClean="0"/>
              <a:t>.</a:t>
            </a:r>
          </a:p>
          <a:p>
            <a:pPr marL="0" indent="0" algn="ctr">
              <a:buNone/>
            </a:pPr>
            <a:endParaRPr lang="tr-TR" sz="20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tr-TR" sz="2000" dirty="0" smtClean="0">
                <a:solidFill>
                  <a:srgbClr val="C00000"/>
                </a:solidFill>
              </a:rPr>
              <a:t>Oda </a:t>
            </a:r>
            <a:r>
              <a:rPr lang="tr-TR" sz="2000" dirty="0">
                <a:solidFill>
                  <a:srgbClr val="C00000"/>
                </a:solidFill>
              </a:rPr>
              <a:t>Fiyatlarının </a:t>
            </a:r>
            <a:r>
              <a:rPr lang="tr-TR" sz="2000" dirty="0" smtClean="0">
                <a:solidFill>
                  <a:srgbClr val="C00000"/>
                </a:solidFill>
              </a:rPr>
              <a:t>çevrilmesi</a:t>
            </a:r>
          </a:p>
          <a:p>
            <a:pPr marL="0" indent="0" algn="ctr">
              <a:buNone/>
            </a:pPr>
            <a:endParaRPr lang="tr-TR" sz="20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sz="20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sz="20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sz="20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sz="20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sz="20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sz="20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sz="20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sz="20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20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20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20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sz="2000" dirty="0" err="1" smtClean="0">
                <a:solidFill>
                  <a:srgbClr val="C00000"/>
                </a:solidFill>
              </a:rPr>
              <a:t>Supp</a:t>
            </a:r>
            <a:r>
              <a:rPr lang="tr-TR" sz="2000" dirty="0" smtClean="0">
                <a:solidFill>
                  <a:srgbClr val="C00000"/>
                </a:solidFill>
              </a:rPr>
              <a:t>.-</a:t>
            </a:r>
            <a:r>
              <a:rPr lang="tr-TR" sz="2000" dirty="0" err="1" smtClean="0">
                <a:solidFill>
                  <a:srgbClr val="C00000"/>
                </a:solidFill>
              </a:rPr>
              <a:t>supplement</a:t>
            </a:r>
            <a:r>
              <a:rPr lang="tr-TR" sz="2000" dirty="0" smtClean="0">
                <a:solidFill>
                  <a:srgbClr val="C00000"/>
                </a:solidFill>
              </a:rPr>
              <a:t>: Ek </a:t>
            </a:r>
          </a:p>
          <a:p>
            <a:pPr marL="0" indent="0">
              <a:buNone/>
            </a:pPr>
            <a:r>
              <a:rPr lang="tr-TR" sz="2000" dirty="0" err="1" smtClean="0">
                <a:solidFill>
                  <a:srgbClr val="C00000"/>
                </a:solidFill>
              </a:rPr>
              <a:t>Pp-per</a:t>
            </a:r>
            <a:r>
              <a:rPr lang="tr-TR" sz="2000" dirty="0" smtClean="0">
                <a:solidFill>
                  <a:srgbClr val="C00000"/>
                </a:solidFill>
              </a:rPr>
              <a:t> </a:t>
            </a:r>
            <a:r>
              <a:rPr lang="tr-TR" sz="2000" dirty="0" err="1" smtClean="0">
                <a:solidFill>
                  <a:srgbClr val="C00000"/>
                </a:solidFill>
              </a:rPr>
              <a:t>pax</a:t>
            </a:r>
            <a:r>
              <a:rPr lang="tr-TR" sz="2000" dirty="0" smtClean="0">
                <a:solidFill>
                  <a:srgbClr val="C00000"/>
                </a:solidFill>
              </a:rPr>
              <a:t>: Kişi başına </a:t>
            </a:r>
          </a:p>
          <a:p>
            <a:pPr marL="0" indent="0" algn="ctr">
              <a:buNone/>
            </a:pPr>
            <a:endParaRPr 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810454"/>
              </p:ext>
            </p:extLst>
          </p:nvPr>
        </p:nvGraphicFramePr>
        <p:xfrm>
          <a:off x="539552" y="2780928"/>
          <a:ext cx="7992888" cy="291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20"/>
                <a:gridCol w="1116124"/>
                <a:gridCol w="2844316"/>
                <a:gridCol w="1152128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r-TR" sz="1500" dirty="0" smtClean="0"/>
                        <a:t>OTELLERİN FİYAT VERME ŞEKİLLERİ-A</a:t>
                      </a:r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/>
                        <a:t>HESAPLANAN FİYATLAR-A</a:t>
                      </a:r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Çift</a:t>
                      </a:r>
                      <a:r>
                        <a:rPr lang="tr-TR" sz="1500" baseline="0" dirty="0" smtClean="0"/>
                        <a:t> kişilik odada kişi başı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 smtClean="0"/>
                        <a:t>50 $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SGL ROOM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75 $</a:t>
                      </a:r>
                      <a:endParaRPr lang="tr-T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Tek kişi farkı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 smtClean="0"/>
                        <a:t>25 $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DBL ROOM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100 $</a:t>
                      </a:r>
                      <a:endParaRPr lang="tr-T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3. Kişi farkı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 smtClean="0"/>
                        <a:t>15 $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TRP ROOM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115  $</a:t>
                      </a:r>
                      <a:endParaRPr lang="tr-TR" sz="15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/>
                        <a:t>KDV dahil</a:t>
                      </a:r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5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tr-TR" sz="1500" dirty="0" smtClean="0"/>
                        <a:t>KDV</a:t>
                      </a:r>
                      <a:r>
                        <a:rPr lang="tr-TR" sz="1500" baseline="0" dirty="0" smtClean="0"/>
                        <a:t> ve Kahvaltı dahil</a:t>
                      </a:r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SGL </a:t>
                      </a:r>
                      <a:r>
                        <a:rPr lang="tr-TR" sz="1500" dirty="0" err="1" smtClean="0">
                          <a:solidFill>
                            <a:srgbClr val="C00000"/>
                          </a:solidFill>
                        </a:rPr>
                        <a:t>room</a:t>
                      </a:r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=</a:t>
                      </a:r>
                      <a:r>
                        <a:rPr lang="tr-TR" sz="1500" dirty="0" err="1" smtClean="0">
                          <a:solidFill>
                            <a:srgbClr val="C00000"/>
                          </a:solidFill>
                        </a:rPr>
                        <a:t>pp</a:t>
                      </a:r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 in DBL+SGL </a:t>
                      </a:r>
                      <a:r>
                        <a:rPr lang="tr-TR" sz="1500" dirty="0" err="1" smtClean="0">
                          <a:solidFill>
                            <a:srgbClr val="C00000"/>
                          </a:solidFill>
                        </a:rPr>
                        <a:t>supp</a:t>
                      </a:r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Öğle yemeği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 smtClean="0"/>
                        <a:t>10 $</a:t>
                      </a:r>
                      <a:endParaRPr lang="tr-TR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DBL </a:t>
                      </a:r>
                      <a:r>
                        <a:rPr lang="tr-TR" sz="1500" dirty="0" err="1" smtClean="0">
                          <a:solidFill>
                            <a:srgbClr val="C00000"/>
                          </a:solidFill>
                        </a:rPr>
                        <a:t>room</a:t>
                      </a:r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=</a:t>
                      </a:r>
                      <a:r>
                        <a:rPr lang="tr-TR" sz="1500" dirty="0" err="1" smtClean="0">
                          <a:solidFill>
                            <a:srgbClr val="C00000"/>
                          </a:solidFill>
                        </a:rPr>
                        <a:t>pp</a:t>
                      </a:r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 in DBLx2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295240">
                <a:tc gridSpan="2">
                  <a:txBody>
                    <a:bodyPr/>
                    <a:lstStyle/>
                    <a:p>
                      <a:r>
                        <a:rPr lang="tr-TR" sz="1500" dirty="0" smtClean="0"/>
                        <a:t>KDV dahil</a:t>
                      </a:r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TRP</a:t>
                      </a:r>
                      <a:r>
                        <a:rPr lang="tr-TR" sz="15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tr-TR" sz="1500" baseline="0" dirty="0" err="1" smtClean="0">
                          <a:solidFill>
                            <a:srgbClr val="C00000"/>
                          </a:solidFill>
                        </a:rPr>
                        <a:t>room</a:t>
                      </a:r>
                      <a:r>
                        <a:rPr lang="tr-TR" sz="1500" baseline="0" dirty="0" smtClean="0">
                          <a:solidFill>
                            <a:srgbClr val="C00000"/>
                          </a:solidFill>
                        </a:rPr>
                        <a:t>=(</a:t>
                      </a:r>
                      <a:r>
                        <a:rPr lang="tr-TR" sz="1500" baseline="0" dirty="0" err="1" smtClean="0">
                          <a:solidFill>
                            <a:srgbClr val="C00000"/>
                          </a:solidFill>
                        </a:rPr>
                        <a:t>pp</a:t>
                      </a:r>
                      <a:r>
                        <a:rPr lang="tr-TR" sz="1500" baseline="0" dirty="0" smtClean="0">
                          <a:solidFill>
                            <a:srgbClr val="C00000"/>
                          </a:solidFill>
                        </a:rPr>
                        <a:t> in DBLx2)+3.bed </a:t>
                      </a:r>
                      <a:r>
                        <a:rPr lang="tr-TR" sz="1500" baseline="0" dirty="0" err="1" smtClean="0">
                          <a:solidFill>
                            <a:srgbClr val="C00000"/>
                          </a:solidFill>
                        </a:rPr>
                        <a:t>supp</a:t>
                      </a:r>
                      <a:r>
                        <a:rPr lang="tr-TR" sz="1500" baseline="0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4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İçerik Yer Tutucus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143835"/>
              </p:ext>
            </p:extLst>
          </p:nvPr>
        </p:nvGraphicFramePr>
        <p:xfrm>
          <a:off x="467544" y="332656"/>
          <a:ext cx="82296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6688"/>
                <a:gridCol w="1008112"/>
                <a:gridCol w="2952328"/>
                <a:gridCol w="1162472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r-TR" dirty="0" smtClean="0"/>
                        <a:t>B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dirty="0" smtClean="0"/>
                        <a:t>B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Çift</a:t>
                      </a:r>
                      <a:r>
                        <a:rPr lang="tr-TR" sz="1500" baseline="0" dirty="0" smtClean="0"/>
                        <a:t> kişilik odada kişi başı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 smtClean="0"/>
                        <a:t>50 $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SGL ROOM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 smtClean="0"/>
                        <a:t>75 $</a:t>
                      </a:r>
                      <a:endParaRPr lang="tr-T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Tek kişi farkı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%50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DBL ROOM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 smtClean="0"/>
                        <a:t>100 $</a:t>
                      </a:r>
                      <a:endParaRPr lang="tr-T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3. Kişi farkı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%30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TRP ROOM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 smtClean="0"/>
                        <a:t>115  $</a:t>
                      </a:r>
                      <a:endParaRPr lang="tr-TR" sz="15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tr-TR" sz="1500" dirty="0" smtClean="0"/>
                        <a:t>KDV</a:t>
                      </a:r>
                      <a:r>
                        <a:rPr lang="tr-TR" sz="1500" baseline="0" dirty="0" smtClean="0"/>
                        <a:t> ve Kahvaltı dahil</a:t>
                      </a:r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/>
                        <a:t>KDV dahil</a:t>
                      </a:r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Öğle yemeği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 smtClean="0"/>
                        <a:t>10 $</a:t>
                      </a:r>
                      <a:endParaRPr lang="tr-TR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SGL </a:t>
                      </a:r>
                      <a:r>
                        <a:rPr lang="tr-TR" sz="1500" dirty="0" err="1" smtClean="0">
                          <a:solidFill>
                            <a:srgbClr val="C00000"/>
                          </a:solidFill>
                        </a:rPr>
                        <a:t>room</a:t>
                      </a:r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=</a:t>
                      </a:r>
                      <a:r>
                        <a:rPr lang="tr-TR" sz="1500" dirty="0" err="1" smtClean="0">
                          <a:solidFill>
                            <a:srgbClr val="C00000"/>
                          </a:solidFill>
                        </a:rPr>
                        <a:t>pp</a:t>
                      </a:r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 in DBL+(</a:t>
                      </a:r>
                      <a:r>
                        <a:rPr lang="tr-TR" sz="1500" dirty="0" err="1" smtClean="0">
                          <a:solidFill>
                            <a:srgbClr val="C00000"/>
                          </a:solidFill>
                        </a:rPr>
                        <a:t>pp</a:t>
                      </a:r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 in DBL x%50)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tr-TR" sz="1500" dirty="0" smtClean="0"/>
                        <a:t>KDV dahil</a:t>
                      </a:r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DBL </a:t>
                      </a:r>
                      <a:r>
                        <a:rPr lang="tr-TR" sz="1500" dirty="0" err="1" smtClean="0">
                          <a:solidFill>
                            <a:srgbClr val="C00000"/>
                          </a:solidFill>
                        </a:rPr>
                        <a:t>room</a:t>
                      </a:r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=</a:t>
                      </a:r>
                      <a:r>
                        <a:rPr lang="tr-TR" sz="1500" dirty="0" err="1" smtClean="0">
                          <a:solidFill>
                            <a:srgbClr val="C00000"/>
                          </a:solidFill>
                        </a:rPr>
                        <a:t>pp</a:t>
                      </a:r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 in DBLx2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TRP</a:t>
                      </a:r>
                      <a:r>
                        <a:rPr lang="tr-TR" sz="15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tr-TR" sz="1500" baseline="0" dirty="0" err="1" smtClean="0">
                          <a:solidFill>
                            <a:srgbClr val="C00000"/>
                          </a:solidFill>
                        </a:rPr>
                        <a:t>room</a:t>
                      </a:r>
                      <a:r>
                        <a:rPr lang="tr-TR" sz="1500" baseline="0" dirty="0" smtClean="0">
                          <a:solidFill>
                            <a:srgbClr val="C00000"/>
                          </a:solidFill>
                        </a:rPr>
                        <a:t>=(</a:t>
                      </a:r>
                      <a:r>
                        <a:rPr lang="tr-TR" sz="1500" baseline="0" dirty="0" err="1" smtClean="0">
                          <a:solidFill>
                            <a:srgbClr val="C00000"/>
                          </a:solidFill>
                        </a:rPr>
                        <a:t>pp</a:t>
                      </a:r>
                      <a:r>
                        <a:rPr lang="tr-TR" sz="1500" baseline="0" dirty="0" smtClean="0">
                          <a:solidFill>
                            <a:srgbClr val="C00000"/>
                          </a:solidFill>
                        </a:rPr>
                        <a:t> in DBLx2)+(</a:t>
                      </a:r>
                      <a:r>
                        <a:rPr lang="tr-TR" sz="1500" baseline="0" dirty="0" err="1" smtClean="0">
                          <a:solidFill>
                            <a:srgbClr val="C00000"/>
                          </a:solidFill>
                        </a:rPr>
                        <a:t>pp</a:t>
                      </a:r>
                      <a:r>
                        <a:rPr lang="tr-TR" sz="1500" baseline="0" dirty="0" smtClean="0">
                          <a:solidFill>
                            <a:srgbClr val="C00000"/>
                          </a:solidFill>
                        </a:rPr>
                        <a:t> in DBLx%30)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111060"/>
              </p:ext>
            </p:extLst>
          </p:nvPr>
        </p:nvGraphicFramePr>
        <p:xfrm>
          <a:off x="467544" y="3501008"/>
          <a:ext cx="8208912" cy="3049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2328"/>
                <a:gridCol w="1152128"/>
                <a:gridCol w="2952328"/>
                <a:gridCol w="1152128"/>
              </a:tblGrid>
              <a:tr h="381127">
                <a:tc gridSpan="2">
                  <a:txBody>
                    <a:bodyPr/>
                    <a:lstStyle/>
                    <a:p>
                      <a:r>
                        <a:rPr lang="tr-TR" dirty="0" smtClean="0"/>
                        <a:t>C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dirty="0" smtClean="0"/>
                        <a:t>C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81127">
                <a:tc>
                  <a:txBody>
                    <a:bodyPr/>
                    <a:lstStyle/>
                    <a:p>
                      <a:r>
                        <a:rPr lang="tr-TR" dirty="0" smtClean="0"/>
                        <a:t>Oda fiyatı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100 $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SGL ROOM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118 $</a:t>
                      </a:r>
                      <a:endParaRPr lang="tr-TR" dirty="0"/>
                    </a:p>
                  </a:txBody>
                  <a:tcPr/>
                </a:tc>
              </a:tr>
              <a:tr h="381127">
                <a:tc gridSpan="2">
                  <a:txBody>
                    <a:bodyPr/>
                    <a:lstStyle/>
                    <a:p>
                      <a:r>
                        <a:rPr lang="tr-TR" dirty="0" smtClean="0"/>
                        <a:t>%8 KDV ve kahvaltı hariç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DBL ROOM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128 $</a:t>
                      </a:r>
                      <a:endParaRPr lang="tr-TR" dirty="0"/>
                    </a:p>
                  </a:txBody>
                  <a:tcPr/>
                </a:tc>
              </a:tr>
              <a:tr h="381127">
                <a:tc>
                  <a:txBody>
                    <a:bodyPr/>
                    <a:lstStyle/>
                    <a:p>
                      <a:r>
                        <a:rPr lang="tr-TR" dirty="0" smtClean="0"/>
                        <a:t>Kahvaltı ücreti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10 $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TRP ROOM</a:t>
                      </a:r>
                      <a:endParaRPr lang="tr-T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138 $</a:t>
                      </a:r>
                      <a:endParaRPr lang="tr-TR" dirty="0"/>
                    </a:p>
                  </a:txBody>
                  <a:tcPr/>
                </a:tc>
              </a:tr>
              <a:tr h="381127">
                <a:tc rowSpan="4" gridSpan="2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/>
                        <a:t>%8 KDV dahil</a:t>
                      </a:r>
                      <a:endParaRPr lang="tr-TR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500" dirty="0"/>
                    </a:p>
                  </a:txBody>
                  <a:tcPr/>
                </a:tc>
              </a:tr>
              <a:tr h="381127">
                <a:tc gridSpan="2"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SGL ROOM =(Oda fiyatıx1.08)+(1xkahvaltı)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81127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DBL ROOM =(Oda fiyatıx1.08)+(2xkahvaltı)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81127">
                <a:tc gridSpan="2"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500" dirty="0" smtClean="0">
                          <a:solidFill>
                            <a:srgbClr val="C00000"/>
                          </a:solidFill>
                        </a:rPr>
                        <a:t>TRP ROOM=(Oda fiyatıx1.08)+(3xkahvaltı)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4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61206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smtClean="0"/>
              <a:t>D</a:t>
            </a:r>
          </a:p>
          <a:p>
            <a:pPr marL="0" indent="0">
              <a:buNone/>
            </a:pPr>
            <a:r>
              <a:rPr lang="tr-TR" sz="2400" dirty="0" smtClean="0"/>
              <a:t>Oda fiyatı          100 $          </a:t>
            </a:r>
          </a:p>
          <a:p>
            <a:pPr marL="0" indent="0">
              <a:buNone/>
            </a:pPr>
            <a:r>
              <a:rPr lang="tr-TR" sz="2400" dirty="0" smtClean="0"/>
              <a:t>%8 KDV ve kahvaltı hariç</a:t>
            </a:r>
          </a:p>
          <a:p>
            <a:pPr marL="0" indent="0">
              <a:buNone/>
            </a:pPr>
            <a:r>
              <a:rPr lang="tr-TR" sz="2400" dirty="0" smtClean="0"/>
              <a:t>Kahvaltı ücreti 10 $</a:t>
            </a:r>
          </a:p>
          <a:p>
            <a:pPr marL="0" indent="0">
              <a:buNone/>
            </a:pPr>
            <a:r>
              <a:rPr lang="tr-TR" sz="2400" dirty="0" smtClean="0"/>
              <a:t>(KDV dahil)</a:t>
            </a:r>
          </a:p>
          <a:p>
            <a:pPr marL="0" indent="0">
              <a:buNone/>
            </a:pPr>
            <a:r>
              <a:rPr lang="tr-TR" sz="2400" u="sng" dirty="0" smtClean="0">
                <a:solidFill>
                  <a:srgbClr val="C00000"/>
                </a:solidFill>
              </a:rPr>
              <a:t>1.Adım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400" dirty="0" smtClean="0">
                <a:solidFill>
                  <a:srgbClr val="C00000"/>
                </a:solidFill>
              </a:rPr>
              <a:t>*SGL </a:t>
            </a:r>
            <a:r>
              <a:rPr lang="tr-TR" sz="2400" dirty="0">
                <a:solidFill>
                  <a:srgbClr val="C00000"/>
                </a:solidFill>
              </a:rPr>
              <a:t>ROOM =(Oda fiyatıx1.08)+(1xkahvaltı)</a:t>
            </a:r>
            <a:endParaRPr lang="tr-TR" sz="2800" dirty="0">
              <a:latin typeface="Arial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400" dirty="0" smtClean="0">
                <a:solidFill>
                  <a:srgbClr val="C00000"/>
                </a:solidFill>
              </a:rPr>
              <a:t>*DBL </a:t>
            </a:r>
            <a:r>
              <a:rPr lang="tr-TR" sz="2400" dirty="0">
                <a:solidFill>
                  <a:srgbClr val="C00000"/>
                </a:solidFill>
              </a:rPr>
              <a:t>ROOM =(Oda fiyatıx1.08)+(2xkahvaltı)</a:t>
            </a:r>
            <a:endParaRPr lang="tr-TR" sz="2800" dirty="0">
              <a:latin typeface="Arial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400" dirty="0" smtClean="0">
                <a:solidFill>
                  <a:srgbClr val="C00000"/>
                </a:solidFill>
              </a:rPr>
              <a:t>*TRP </a:t>
            </a:r>
            <a:r>
              <a:rPr lang="tr-TR" sz="2400" dirty="0">
                <a:solidFill>
                  <a:srgbClr val="C00000"/>
                </a:solidFill>
              </a:rPr>
              <a:t>ROOM=(Oda fiyatıx1.08)+(3xkahvaltı</a:t>
            </a:r>
            <a:r>
              <a:rPr lang="tr-TR" sz="2400" dirty="0" smtClean="0">
                <a:solidFill>
                  <a:srgbClr val="C00000"/>
                </a:solidFill>
              </a:rPr>
              <a:t>)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dirty="0">
                <a:solidFill>
                  <a:srgbClr val="000000"/>
                </a:solidFill>
              </a:rPr>
              <a:t>SGL </a:t>
            </a:r>
            <a:r>
              <a:rPr lang="tr-TR" sz="2800" dirty="0" smtClean="0">
                <a:solidFill>
                  <a:srgbClr val="000000"/>
                </a:solidFill>
              </a:rPr>
              <a:t>ROOM 118 </a:t>
            </a:r>
            <a:r>
              <a:rPr lang="tr-TR" sz="2800" dirty="0">
                <a:solidFill>
                  <a:srgbClr val="000000"/>
                </a:solidFill>
              </a:rPr>
              <a:t>$</a:t>
            </a:r>
            <a:endParaRPr lang="tr-TR" sz="2800" dirty="0">
              <a:latin typeface="Arial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dirty="0">
                <a:solidFill>
                  <a:srgbClr val="000000"/>
                </a:solidFill>
              </a:rPr>
              <a:t>DBL </a:t>
            </a:r>
            <a:r>
              <a:rPr lang="tr-TR" sz="2800" dirty="0" smtClean="0">
                <a:solidFill>
                  <a:srgbClr val="000000"/>
                </a:solidFill>
              </a:rPr>
              <a:t>ROOM 128 </a:t>
            </a:r>
            <a:r>
              <a:rPr lang="tr-TR" sz="2800" dirty="0">
                <a:solidFill>
                  <a:srgbClr val="000000"/>
                </a:solidFill>
              </a:rPr>
              <a:t>$</a:t>
            </a:r>
            <a:endParaRPr lang="tr-TR" sz="2800" dirty="0">
              <a:latin typeface="Arial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dirty="0">
                <a:solidFill>
                  <a:srgbClr val="000000"/>
                </a:solidFill>
              </a:rPr>
              <a:t>TRP </a:t>
            </a:r>
            <a:r>
              <a:rPr lang="tr-TR" sz="2800" dirty="0" smtClean="0">
                <a:solidFill>
                  <a:srgbClr val="000000"/>
                </a:solidFill>
              </a:rPr>
              <a:t>ROOM 138 </a:t>
            </a:r>
            <a:r>
              <a:rPr lang="tr-TR" sz="2800" dirty="0">
                <a:solidFill>
                  <a:srgbClr val="000000"/>
                </a:solidFill>
              </a:rPr>
              <a:t>$</a:t>
            </a:r>
            <a:endParaRPr lang="tr-TR" sz="2800" dirty="0">
              <a:latin typeface="Arial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dirty="0">
                <a:solidFill>
                  <a:srgbClr val="000000"/>
                </a:solidFill>
              </a:rPr>
              <a:t>%8 KDV </a:t>
            </a:r>
            <a:r>
              <a:rPr lang="tr-TR" sz="2800" dirty="0" smtClean="0">
                <a:solidFill>
                  <a:srgbClr val="000000"/>
                </a:solidFill>
              </a:rPr>
              <a:t>dahil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u="sng" dirty="0" smtClean="0">
                <a:solidFill>
                  <a:srgbClr val="C00000"/>
                </a:solidFill>
                <a:latin typeface="Arial"/>
              </a:rPr>
              <a:t>2.Adım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dirty="0" smtClean="0">
                <a:solidFill>
                  <a:srgbClr val="C00000"/>
                </a:solidFill>
                <a:latin typeface="Arial"/>
              </a:rPr>
              <a:t>*Çift kişilik odada kişi başı=Oda fiyatı+(2xkahvaltı)/2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dirty="0" smtClean="0">
                <a:solidFill>
                  <a:srgbClr val="C00000"/>
                </a:solidFill>
                <a:latin typeface="Arial"/>
              </a:rPr>
              <a:t>*Tek kişi farkı=Tek kişilik oda-Çift kişilik odada kişi başı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dirty="0" smtClean="0">
                <a:solidFill>
                  <a:srgbClr val="C00000"/>
                </a:solidFill>
                <a:latin typeface="Arial"/>
              </a:rPr>
              <a:t>*3.Yatak farkı=Üç kişilik oda-Çift kişilik oda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dirty="0" smtClean="0">
                <a:latin typeface="Arial"/>
              </a:rPr>
              <a:t>Çift kişilik odada kişi başı   64 $  (128/2=64)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dirty="0" smtClean="0">
                <a:latin typeface="Arial"/>
              </a:rPr>
              <a:t>Tek kişi farkı                       54 $   (118-64=54)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tr-TR" sz="2800" dirty="0" smtClean="0">
                <a:latin typeface="Arial"/>
              </a:rPr>
              <a:t>3.Kişi farkı                          10 $</a:t>
            </a:r>
          </a:p>
          <a:p>
            <a:pPr marL="0" indent="0" fontAlgn="t">
              <a:spcBef>
                <a:spcPts val="0"/>
              </a:spcBef>
              <a:buNone/>
            </a:pPr>
            <a:endParaRPr lang="tr-TR" sz="2800" dirty="0">
              <a:latin typeface="Arial"/>
            </a:endParaRPr>
          </a:p>
          <a:p>
            <a:pPr marL="0" indent="0" fontAlgn="t">
              <a:spcBef>
                <a:spcPts val="0"/>
              </a:spcBef>
              <a:buNone/>
            </a:pPr>
            <a:endParaRPr lang="tr-TR" sz="2800" dirty="0">
              <a:latin typeface="Arial"/>
            </a:endParaRPr>
          </a:p>
          <a:p>
            <a:pPr marL="0" indent="0">
              <a:buNone/>
            </a:pPr>
            <a:endParaRPr lang="tr-TR" sz="24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3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u="sng" dirty="0">
                <a:solidFill>
                  <a:srgbClr val="C00000"/>
                </a:solidFill>
              </a:rPr>
              <a:t>Tur Operatörünün Seyahat </a:t>
            </a:r>
            <a:r>
              <a:rPr lang="tr-TR" sz="2000" u="sng" dirty="0" smtClean="0">
                <a:solidFill>
                  <a:srgbClr val="C00000"/>
                </a:solidFill>
              </a:rPr>
              <a:t>Acentesine vereceği Net </a:t>
            </a:r>
            <a:r>
              <a:rPr lang="tr-TR" sz="2000" u="sng" dirty="0">
                <a:solidFill>
                  <a:srgbClr val="C00000"/>
                </a:solidFill>
              </a:rPr>
              <a:t>fiyatın </a:t>
            </a:r>
            <a:r>
              <a:rPr lang="tr-TR" sz="2000" u="sng" dirty="0" smtClean="0">
                <a:solidFill>
                  <a:srgbClr val="C00000"/>
                </a:solidFill>
              </a:rPr>
              <a:t>hesaplaması</a:t>
            </a:r>
          </a:p>
          <a:p>
            <a:pPr marL="0" indent="0">
              <a:buNone/>
            </a:pPr>
            <a:r>
              <a:rPr lang="tr-TR" sz="2000" dirty="0">
                <a:solidFill>
                  <a:srgbClr val="002060"/>
                </a:solidFill>
              </a:rPr>
              <a:t>Tur Operatörünün </a:t>
            </a:r>
            <a:r>
              <a:rPr lang="tr-TR" sz="2000" dirty="0" smtClean="0">
                <a:solidFill>
                  <a:srgbClr val="002060"/>
                </a:solidFill>
              </a:rPr>
              <a:t>Acenteye </a:t>
            </a:r>
            <a:r>
              <a:rPr lang="tr-TR" sz="2000" dirty="0">
                <a:solidFill>
                  <a:srgbClr val="002060"/>
                </a:solidFill>
              </a:rPr>
              <a:t>vereceği Kişi Başı Net Fiyatın hesaplaması</a:t>
            </a:r>
          </a:p>
          <a:p>
            <a:pPr marL="0" indent="0">
              <a:buNone/>
            </a:pPr>
            <a:r>
              <a:rPr lang="tr-TR" sz="2000" dirty="0">
                <a:solidFill>
                  <a:srgbClr val="002060"/>
                </a:solidFill>
              </a:rPr>
              <a:t>(Tur Operatörü Net Satış fiyatı)</a:t>
            </a:r>
            <a:r>
              <a:rPr lang="tr-TR" dirty="0">
                <a:solidFill>
                  <a:srgbClr val="002060"/>
                </a:solidFill>
              </a:rPr>
              <a:t> </a:t>
            </a:r>
            <a:endParaRPr lang="tr-TR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sz="2000" dirty="0">
                <a:solidFill>
                  <a:srgbClr val="C00000"/>
                </a:solidFill>
              </a:rPr>
              <a:t>1.</a:t>
            </a:r>
            <a:r>
              <a:rPr lang="tr-TR" sz="2000" dirty="0"/>
              <a:t> TO Kişi başı Maliyet =Sabit Masraflar Toplamı + </a:t>
            </a:r>
            <a:r>
              <a:rPr lang="tr-TR" sz="2000" u="sng" dirty="0"/>
              <a:t>Değişken Masraflar Toplamı</a:t>
            </a:r>
          </a:p>
          <a:p>
            <a:pPr marL="0" indent="0">
              <a:buNone/>
            </a:pPr>
            <a:r>
              <a:rPr lang="tr-TR" sz="2000" dirty="0" smtClean="0"/>
              <a:t>                                                                                                      Kişi Sayısı (</a:t>
            </a:r>
            <a:r>
              <a:rPr lang="tr-TR" sz="2000" dirty="0" err="1"/>
              <a:t>pax</a:t>
            </a:r>
            <a:r>
              <a:rPr lang="tr-TR" sz="2000" dirty="0" smtClean="0"/>
              <a:t>)</a:t>
            </a:r>
          </a:p>
          <a:p>
            <a:pPr marL="0" indent="0">
              <a:buNone/>
            </a:pPr>
            <a:r>
              <a:rPr lang="tr-TR" sz="2000" dirty="0"/>
              <a:t>2. TO Net Satış Fiyatı = TO Kişi başı Maliyet + Kar</a:t>
            </a:r>
          </a:p>
          <a:p>
            <a:pPr marL="0" indent="0">
              <a:buNone/>
            </a:pPr>
            <a:r>
              <a:rPr lang="tr-TR" sz="2000" dirty="0"/>
              <a:t>% xx TO (Tur Operatörü) kar marjı ise , Kar = Kişi başı Maliyet * % xx</a:t>
            </a:r>
          </a:p>
          <a:p>
            <a:pPr marL="0" indent="0">
              <a:buNone/>
            </a:pPr>
            <a:r>
              <a:rPr lang="tr-TR" sz="2000" dirty="0"/>
              <a:t>TO Net Satış Fiyatı =Kişi başı Maliyet + (Kişi başı Maliyet * % xx)</a:t>
            </a:r>
          </a:p>
          <a:p>
            <a:pPr marL="0" indent="0">
              <a:buNone/>
            </a:pPr>
            <a:r>
              <a:rPr lang="tr-TR" sz="2000" dirty="0"/>
              <a:t>TO Net Satış Fiyatı =</a:t>
            </a:r>
            <a:r>
              <a:rPr lang="tr-TR" sz="2000" dirty="0" smtClean="0"/>
              <a:t>Kişi başı </a:t>
            </a:r>
            <a:r>
              <a:rPr lang="tr-TR" sz="2000" dirty="0"/>
              <a:t>Maliyet * (1 + %xx)</a:t>
            </a:r>
          </a:p>
          <a:p>
            <a:pPr marL="0" indent="0">
              <a:buNone/>
            </a:pPr>
            <a:r>
              <a:rPr lang="tr-TR" sz="2000" dirty="0"/>
              <a:t>TO Net Satış Fiyatı =</a:t>
            </a:r>
            <a:r>
              <a:rPr lang="tr-TR" sz="2000" dirty="0" smtClean="0"/>
              <a:t>Kişi başı </a:t>
            </a:r>
            <a:r>
              <a:rPr lang="tr-TR" sz="2000" dirty="0"/>
              <a:t>Maliyet * 1,xx </a:t>
            </a: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/>
              <a:t>Seyahat </a:t>
            </a:r>
            <a:r>
              <a:rPr lang="tr-TR" sz="2000" dirty="0" err="1"/>
              <a:t>Acentası</a:t>
            </a:r>
            <a:r>
              <a:rPr lang="tr-TR" sz="2000" dirty="0"/>
              <a:t> yukarıda hesaplanan “TO (Tur Operatörü) Net Satış fiyatı”</a:t>
            </a:r>
          </a:p>
          <a:p>
            <a:pPr marL="0" indent="0">
              <a:buNone/>
            </a:pPr>
            <a:r>
              <a:rPr lang="tr-TR" sz="2000" dirty="0"/>
              <a:t>üzerine isterse kendi belirleyeceği komisyon oranını ekleyip </a:t>
            </a:r>
            <a:r>
              <a:rPr lang="tr-TR" sz="2000" dirty="0" err="1"/>
              <a:t>acentanın</a:t>
            </a:r>
            <a:r>
              <a:rPr lang="tr-TR" sz="2000" dirty="0"/>
              <a:t> </a:t>
            </a:r>
            <a:r>
              <a:rPr lang="tr-TR" sz="2000" dirty="0" smtClean="0"/>
              <a:t>müşteriye vereceği </a:t>
            </a:r>
            <a:r>
              <a:rPr lang="tr-TR" sz="2000" dirty="0"/>
              <a:t>satış fiyatını belirleyebilir.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6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u="sng" dirty="0">
                <a:solidFill>
                  <a:srgbClr val="C00000"/>
                </a:solidFill>
              </a:rPr>
              <a:t>Seyahat </a:t>
            </a:r>
            <a:r>
              <a:rPr lang="tr-TR" sz="2400" u="sng" dirty="0" err="1">
                <a:solidFill>
                  <a:srgbClr val="C00000"/>
                </a:solidFill>
              </a:rPr>
              <a:t>Acentasının</a:t>
            </a:r>
            <a:r>
              <a:rPr lang="tr-TR" sz="2400" u="sng" dirty="0">
                <a:solidFill>
                  <a:srgbClr val="C00000"/>
                </a:solidFill>
              </a:rPr>
              <a:t> müşteriye </a:t>
            </a:r>
            <a:r>
              <a:rPr lang="tr-TR" sz="2400" u="sng" dirty="0" smtClean="0">
                <a:solidFill>
                  <a:srgbClr val="C00000"/>
                </a:solidFill>
              </a:rPr>
              <a:t>vereceği Komisyon </a:t>
            </a:r>
            <a:r>
              <a:rPr lang="tr-TR" sz="2400" u="sng" dirty="0">
                <a:solidFill>
                  <a:srgbClr val="C00000"/>
                </a:solidFill>
              </a:rPr>
              <a:t>Dahil Fiyatın </a:t>
            </a:r>
            <a:r>
              <a:rPr lang="tr-TR" sz="2400" u="sng" dirty="0" smtClean="0">
                <a:solidFill>
                  <a:srgbClr val="C00000"/>
                </a:solidFill>
              </a:rPr>
              <a:t>hesaplanması</a:t>
            </a:r>
          </a:p>
          <a:p>
            <a:pPr marL="0" indent="0">
              <a:buNone/>
            </a:pPr>
            <a:r>
              <a:rPr lang="tr-TR" sz="2200" dirty="0"/>
              <a:t>Yukarıda anlatılan şekilde TO Net Satış Fiyatı hesaplandıktan sonra, </a:t>
            </a:r>
            <a:r>
              <a:rPr lang="tr-TR" sz="2200" dirty="0" smtClean="0"/>
              <a:t>Seyahat </a:t>
            </a:r>
            <a:r>
              <a:rPr lang="tr-TR" sz="2200" dirty="0" err="1" smtClean="0"/>
              <a:t>Acentasına</a:t>
            </a:r>
            <a:r>
              <a:rPr lang="tr-TR" sz="2200" dirty="0" smtClean="0"/>
              <a:t> </a:t>
            </a:r>
            <a:r>
              <a:rPr lang="tr-TR" sz="2200" dirty="0"/>
              <a:t>verilecek olan komisyon oranı % olarak belirlenir.</a:t>
            </a:r>
          </a:p>
          <a:p>
            <a:pPr marL="0" indent="0">
              <a:buNone/>
            </a:pPr>
            <a:r>
              <a:rPr lang="tr-TR" sz="2200" dirty="0"/>
              <a:t>TO NSF = TO (Tur Operatörü) Net Satış Fiyatı</a:t>
            </a:r>
          </a:p>
          <a:p>
            <a:pPr marL="0" indent="0">
              <a:buNone/>
            </a:pPr>
            <a:r>
              <a:rPr lang="tr-TR" sz="2200" dirty="0"/>
              <a:t>SA KDF = Seyahat </a:t>
            </a:r>
            <a:r>
              <a:rPr lang="tr-TR" sz="2200" dirty="0" err="1"/>
              <a:t>Acentasının</a:t>
            </a:r>
            <a:r>
              <a:rPr lang="tr-TR" sz="2200" dirty="0"/>
              <a:t> müşteriye vereceği Komisyon Dahil Fiyat</a:t>
            </a:r>
          </a:p>
          <a:p>
            <a:pPr marL="0" indent="0">
              <a:buNone/>
            </a:pPr>
            <a:r>
              <a:rPr lang="tr-TR" sz="2200" dirty="0"/>
              <a:t>% yy = Seyahat </a:t>
            </a:r>
            <a:r>
              <a:rPr lang="tr-TR" sz="2200" dirty="0" err="1"/>
              <a:t>Acentasının</a:t>
            </a:r>
            <a:r>
              <a:rPr lang="tr-TR" sz="2200" dirty="0"/>
              <a:t> SA KDF üzerinden alacağı komisyon </a:t>
            </a:r>
            <a:r>
              <a:rPr lang="tr-TR" sz="2200" dirty="0" smtClean="0"/>
              <a:t>oranı</a:t>
            </a:r>
          </a:p>
          <a:p>
            <a:pPr marL="0" indent="0">
              <a:buNone/>
            </a:pPr>
            <a:r>
              <a:rPr lang="tr-TR" sz="2400" dirty="0"/>
              <a:t>SA KDF = TO NSF + (SA KDF * %yy)</a:t>
            </a:r>
          </a:p>
          <a:p>
            <a:pPr marL="0" indent="0">
              <a:buNone/>
            </a:pPr>
            <a:r>
              <a:rPr lang="tr-TR" sz="2400" dirty="0"/>
              <a:t>SA KDF - SA KDF * %yy = TO NSF</a:t>
            </a:r>
          </a:p>
          <a:p>
            <a:pPr marL="0" indent="0">
              <a:buNone/>
            </a:pPr>
            <a:r>
              <a:rPr lang="tr-TR" sz="2400" dirty="0"/>
              <a:t>SA KDF * (1 -%yy) = TO NSF</a:t>
            </a:r>
          </a:p>
          <a:p>
            <a:pPr marL="0" indent="0">
              <a:buNone/>
            </a:pPr>
            <a:r>
              <a:rPr lang="tr-TR" sz="2400" dirty="0"/>
              <a:t>SA KDF = </a:t>
            </a:r>
            <a:r>
              <a:rPr lang="tr-TR" sz="2400" u="sng" dirty="0"/>
              <a:t>TO NSF</a:t>
            </a:r>
          </a:p>
          <a:p>
            <a:pPr marL="0" indent="0">
              <a:buNone/>
            </a:pPr>
            <a:r>
              <a:rPr lang="tr-TR" sz="2400" dirty="0" smtClean="0"/>
              <a:t>                 (</a:t>
            </a:r>
            <a:r>
              <a:rPr lang="tr-TR" sz="2400" dirty="0"/>
              <a:t>1-0,yy)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0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ÖRNEK :</a:t>
            </a:r>
          </a:p>
          <a:p>
            <a:pPr marL="0" indent="0">
              <a:buNone/>
            </a:pPr>
            <a:r>
              <a:rPr lang="tr-TR" sz="2400" dirty="0"/>
              <a:t>• TO NSF = 160.-</a:t>
            </a:r>
          </a:p>
          <a:p>
            <a:pPr marL="0" indent="0">
              <a:buNone/>
            </a:pPr>
            <a:r>
              <a:rPr lang="tr-TR" sz="2400" dirty="0"/>
              <a:t>• % 20 = Seyahat </a:t>
            </a:r>
            <a:r>
              <a:rPr lang="tr-TR" sz="2400" dirty="0" err="1"/>
              <a:t>Acentasının</a:t>
            </a:r>
            <a:r>
              <a:rPr lang="tr-TR" sz="2400" dirty="0"/>
              <a:t> alacağı komisyon </a:t>
            </a:r>
            <a:r>
              <a:rPr lang="tr-TR" sz="2400" dirty="0" smtClean="0"/>
              <a:t>oranı</a:t>
            </a:r>
          </a:p>
          <a:p>
            <a:pPr marL="0" indent="0">
              <a:buNone/>
            </a:pPr>
            <a:r>
              <a:rPr lang="tr-TR" sz="2400" dirty="0"/>
              <a:t>• SA KDF = 160.- + SA KDF * %20</a:t>
            </a:r>
          </a:p>
          <a:p>
            <a:pPr marL="0" indent="0">
              <a:buNone/>
            </a:pPr>
            <a:r>
              <a:rPr lang="tr-TR" sz="2400" dirty="0"/>
              <a:t>• SA KDF - SA KDF * %20 = 160.-</a:t>
            </a:r>
          </a:p>
          <a:p>
            <a:pPr marL="0" indent="0">
              <a:buNone/>
            </a:pPr>
            <a:r>
              <a:rPr lang="tr-TR" sz="2400" dirty="0"/>
              <a:t>• SA KDF * (1 -%20) = 160.-</a:t>
            </a:r>
          </a:p>
          <a:p>
            <a:pPr marL="0" indent="0">
              <a:buNone/>
            </a:pPr>
            <a:r>
              <a:rPr lang="tr-TR" sz="2400" dirty="0"/>
              <a:t>• SA KDF = </a:t>
            </a:r>
            <a:r>
              <a:rPr lang="tr-TR" sz="2400" dirty="0" smtClean="0"/>
              <a:t>  </a:t>
            </a:r>
            <a:r>
              <a:rPr lang="tr-TR" sz="2400" u="sng" dirty="0" smtClean="0"/>
              <a:t>160</a:t>
            </a:r>
            <a:r>
              <a:rPr lang="tr-TR" sz="2400" dirty="0" smtClean="0"/>
              <a:t>.-  </a:t>
            </a:r>
            <a:r>
              <a:rPr lang="tr-TR" sz="2400" dirty="0"/>
              <a:t>= </a:t>
            </a:r>
            <a:r>
              <a:rPr lang="tr-TR" sz="2400" dirty="0" smtClean="0"/>
              <a:t>  </a:t>
            </a:r>
            <a:r>
              <a:rPr lang="tr-TR" sz="2400" u="sng" dirty="0" smtClean="0"/>
              <a:t>160</a:t>
            </a:r>
            <a:r>
              <a:rPr lang="tr-TR" sz="2400" dirty="0" smtClean="0"/>
              <a:t>.- = </a:t>
            </a:r>
            <a:r>
              <a:rPr lang="tr-TR" sz="2400" dirty="0"/>
              <a:t>200.- TL</a:t>
            </a:r>
          </a:p>
          <a:p>
            <a:pPr marL="0" indent="0">
              <a:buNone/>
            </a:pPr>
            <a:r>
              <a:rPr lang="tr-TR" sz="2400" dirty="0" smtClean="0"/>
              <a:t>                   (</a:t>
            </a:r>
            <a:r>
              <a:rPr lang="tr-TR" sz="2400" dirty="0"/>
              <a:t>1-0,20) </a:t>
            </a:r>
            <a:r>
              <a:rPr lang="tr-TR" sz="2400" dirty="0" smtClean="0"/>
              <a:t>     0.80</a:t>
            </a:r>
            <a:endParaRPr lang="tr-TR" sz="2400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6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u="sng" dirty="0">
                <a:solidFill>
                  <a:srgbClr val="C00000"/>
                </a:solidFill>
              </a:rPr>
              <a:t>Örnek Tur </a:t>
            </a:r>
            <a:r>
              <a:rPr lang="tr-TR" u="sng" dirty="0" smtClean="0">
                <a:solidFill>
                  <a:srgbClr val="C00000"/>
                </a:solidFill>
              </a:rPr>
              <a:t>Planlaması</a:t>
            </a:r>
          </a:p>
          <a:p>
            <a:pPr marL="0" indent="0">
              <a:buNone/>
            </a:pPr>
            <a:endParaRPr lang="tr-TR" u="sng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52736"/>
            <a:ext cx="4608512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56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136903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5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76672"/>
            <a:ext cx="822960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5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0688"/>
            <a:ext cx="822960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7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56895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3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err="1">
                <a:solidFill>
                  <a:srgbClr val="C00000"/>
                </a:solidFill>
              </a:rPr>
              <a:t>Acentaya</a:t>
            </a:r>
            <a:r>
              <a:rPr lang="tr-TR" dirty="0">
                <a:solidFill>
                  <a:srgbClr val="C00000"/>
                </a:solidFill>
              </a:rPr>
              <a:t> verilecek Kişi Başı Net Fiyat hesaplaması</a:t>
            </a:r>
          </a:p>
          <a:p>
            <a:pPr marL="0" indent="0">
              <a:buNone/>
            </a:pPr>
            <a:r>
              <a:rPr lang="tr-TR" dirty="0"/>
              <a:t>(Tur Operatörü Net </a:t>
            </a:r>
            <a:r>
              <a:rPr lang="tr-TR" dirty="0" smtClean="0"/>
              <a:t>Satış </a:t>
            </a:r>
            <a:r>
              <a:rPr lang="tr-TR" dirty="0"/>
              <a:t>fiyatı) </a:t>
            </a:r>
            <a:endParaRPr lang="tr-TR" dirty="0" smtClean="0"/>
          </a:p>
          <a:p>
            <a:pPr marL="0" indent="0">
              <a:buNone/>
            </a:pPr>
            <a:r>
              <a:rPr lang="tr-TR" sz="2000" dirty="0"/>
              <a:t>1. Sabit Masraflar Toplamı + </a:t>
            </a:r>
            <a:r>
              <a:rPr lang="tr-TR" sz="2000" u="sng" dirty="0"/>
              <a:t>Değişken Masraflar Toplamı </a:t>
            </a:r>
            <a:r>
              <a:rPr lang="tr-TR" sz="2000" dirty="0"/>
              <a:t>= TO Kişi başı Maliyet</a:t>
            </a:r>
          </a:p>
          <a:p>
            <a:pPr marL="0" indent="0">
              <a:buNone/>
            </a:pPr>
            <a:r>
              <a:rPr lang="tr-TR" sz="2000" dirty="0" smtClean="0"/>
              <a:t>                                                            Kişi </a:t>
            </a:r>
            <a:r>
              <a:rPr lang="tr-TR" sz="2000" dirty="0"/>
              <a:t>Sayısı (</a:t>
            </a:r>
            <a:r>
              <a:rPr lang="tr-TR" sz="2000" dirty="0" err="1"/>
              <a:t>pax</a:t>
            </a:r>
            <a:r>
              <a:rPr lang="tr-TR" sz="2000" dirty="0"/>
              <a:t>)</a:t>
            </a:r>
          </a:p>
          <a:p>
            <a:pPr marL="0" indent="0">
              <a:buNone/>
            </a:pPr>
            <a:r>
              <a:rPr lang="tr-TR" sz="2000" dirty="0" smtClean="0"/>
              <a:t>                        380.-                </a:t>
            </a:r>
            <a:r>
              <a:rPr lang="tr-TR" sz="2000" dirty="0"/>
              <a:t>+ </a:t>
            </a:r>
            <a:r>
              <a:rPr lang="tr-TR" sz="2000" dirty="0" smtClean="0"/>
              <a:t>              101.97                       =          </a:t>
            </a:r>
            <a:r>
              <a:rPr lang="tr-TR" sz="2000" dirty="0" smtClean="0">
                <a:solidFill>
                  <a:srgbClr val="C00000"/>
                </a:solidFill>
              </a:rPr>
              <a:t>481.97 </a:t>
            </a:r>
            <a:endParaRPr lang="tr-TR" sz="20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sz="2000" dirty="0"/>
              <a:t>2. Tur Operatörü kar oranı % 10</a:t>
            </a:r>
          </a:p>
          <a:p>
            <a:pPr marL="0" indent="0">
              <a:buNone/>
            </a:pPr>
            <a:r>
              <a:rPr lang="tr-TR" sz="2000" dirty="0"/>
              <a:t>%xx=Kar Oranı; Kar = Kişi başı Maliyet * % xx</a:t>
            </a:r>
            <a:r>
              <a:rPr lang="tr-TR" sz="2000" dirty="0" smtClean="0"/>
              <a:t>;</a:t>
            </a:r>
          </a:p>
          <a:p>
            <a:pPr marL="0" indent="0">
              <a:buNone/>
            </a:pPr>
            <a:r>
              <a:rPr lang="tr-TR" sz="2000" dirty="0"/>
              <a:t>3. Kişi başı Maliyet + Kar = TO Net Satış Fiyatı</a:t>
            </a:r>
          </a:p>
          <a:p>
            <a:pPr marL="0" indent="0">
              <a:buNone/>
            </a:pPr>
            <a:r>
              <a:rPr lang="tr-TR" sz="2000" dirty="0"/>
              <a:t>Kişi başı Maliyet + Kişi başı Maliyet * % xx = TO Net Satış Fiyatı</a:t>
            </a:r>
          </a:p>
          <a:p>
            <a:pPr marL="0" indent="0">
              <a:buNone/>
            </a:pPr>
            <a:r>
              <a:rPr lang="tr-TR" sz="2000" dirty="0" err="1"/>
              <a:t>Kişibaşı</a:t>
            </a:r>
            <a:r>
              <a:rPr lang="tr-TR" sz="2000" dirty="0"/>
              <a:t> Maliyet * (1 + %xx) = TO Net Satış Fiyatı</a:t>
            </a:r>
          </a:p>
          <a:p>
            <a:pPr marL="0" indent="0">
              <a:buNone/>
            </a:pPr>
            <a:r>
              <a:rPr lang="tr-TR" sz="2000" dirty="0" err="1"/>
              <a:t>Kişibaşı</a:t>
            </a:r>
            <a:r>
              <a:rPr lang="tr-TR" sz="2000" dirty="0"/>
              <a:t> Maliyet * 1,xx = TO Net Satış Fiyatı</a:t>
            </a:r>
          </a:p>
          <a:p>
            <a:pPr marL="0" indent="0">
              <a:buNone/>
            </a:pPr>
            <a:r>
              <a:rPr lang="tr-TR" sz="2000" dirty="0" smtClean="0"/>
              <a:t>481.97       </a:t>
            </a:r>
            <a:r>
              <a:rPr lang="tr-TR" sz="2000" dirty="0"/>
              <a:t>* </a:t>
            </a:r>
            <a:r>
              <a:rPr lang="tr-TR" sz="2000" dirty="0" smtClean="0"/>
              <a:t>          1,10 =    </a:t>
            </a:r>
            <a:r>
              <a:rPr lang="tr-TR" sz="2000" dirty="0">
                <a:solidFill>
                  <a:srgbClr val="C00000"/>
                </a:solidFill>
              </a:rPr>
              <a:t>530</a:t>
            </a:r>
            <a:r>
              <a:rPr lang="tr-TR" sz="2000" dirty="0" smtClean="0">
                <a:solidFill>
                  <a:srgbClr val="C00000"/>
                </a:solidFill>
              </a:rPr>
              <a:t>.-</a:t>
            </a:r>
          </a:p>
          <a:p>
            <a:pPr marL="0" indent="0">
              <a:buNone/>
            </a:pPr>
            <a:r>
              <a:rPr lang="tr-TR" sz="2000" dirty="0">
                <a:solidFill>
                  <a:srgbClr val="C00000"/>
                </a:solidFill>
              </a:rPr>
              <a:t>Seyahat </a:t>
            </a:r>
            <a:r>
              <a:rPr lang="tr-TR" sz="2000" dirty="0" err="1">
                <a:solidFill>
                  <a:srgbClr val="C00000"/>
                </a:solidFill>
              </a:rPr>
              <a:t>Acentası</a:t>
            </a:r>
            <a:r>
              <a:rPr lang="tr-TR" sz="2000" dirty="0">
                <a:solidFill>
                  <a:srgbClr val="C00000"/>
                </a:solidFill>
              </a:rPr>
              <a:t> yukarıda hesaplanan “Net Tur Operatörü Satış fiyatı” üzerine</a:t>
            </a:r>
          </a:p>
          <a:p>
            <a:pPr marL="0" indent="0">
              <a:buNone/>
            </a:pPr>
            <a:r>
              <a:rPr lang="tr-TR" sz="2000" dirty="0">
                <a:solidFill>
                  <a:srgbClr val="C00000"/>
                </a:solidFill>
              </a:rPr>
              <a:t>kendi belirleyeceği kar oranını ekleyip müşteriye vereceği satış fiyatını belirler.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28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 err="1">
                <a:solidFill>
                  <a:srgbClr val="C00000"/>
                </a:solidFill>
              </a:rPr>
              <a:t>Acentaya</a:t>
            </a:r>
            <a:r>
              <a:rPr lang="tr-TR" sz="2800" dirty="0">
                <a:solidFill>
                  <a:srgbClr val="C00000"/>
                </a:solidFill>
              </a:rPr>
              <a:t> verilecek Komisyonlu Fiyatın hesaplaması</a:t>
            </a:r>
          </a:p>
          <a:p>
            <a:pPr marL="0" indent="0">
              <a:buNone/>
            </a:pPr>
            <a:r>
              <a:rPr lang="tr-TR" sz="2000" dirty="0"/>
              <a:t>(Müşteriye Satış fiyatı) </a:t>
            </a:r>
            <a:endParaRPr lang="tr-TR" sz="2000" dirty="0" smtClean="0"/>
          </a:p>
          <a:p>
            <a:pPr marL="0" indent="0">
              <a:buNone/>
            </a:pPr>
            <a:r>
              <a:rPr lang="tr-TR" sz="2000" dirty="0"/>
              <a:t>TO NSF = TO (Tur Operatörü) Net Satış Fiyatı</a:t>
            </a:r>
          </a:p>
          <a:p>
            <a:pPr marL="0" indent="0">
              <a:buNone/>
            </a:pPr>
            <a:r>
              <a:rPr lang="tr-TR" sz="2000" dirty="0"/>
              <a:t>SA KDF = Seyahat </a:t>
            </a:r>
            <a:r>
              <a:rPr lang="tr-TR" sz="2000" dirty="0" err="1"/>
              <a:t>Acentasının</a:t>
            </a:r>
            <a:r>
              <a:rPr lang="tr-TR" sz="2000" dirty="0"/>
              <a:t> müşteriye vereceği Komisyon Dahil Fiyat</a:t>
            </a:r>
          </a:p>
          <a:p>
            <a:pPr marL="0" indent="0">
              <a:buNone/>
            </a:pPr>
            <a:r>
              <a:rPr lang="tr-TR" sz="2000" dirty="0"/>
              <a:t>% yy = Seyahat </a:t>
            </a:r>
            <a:r>
              <a:rPr lang="tr-TR" sz="2000" dirty="0" err="1"/>
              <a:t>Acentasının</a:t>
            </a:r>
            <a:r>
              <a:rPr lang="tr-TR" sz="2000" dirty="0"/>
              <a:t> SA KDF üzerinden alacağı komisyon oranı</a:t>
            </a:r>
          </a:p>
          <a:p>
            <a:pPr marL="0" indent="0">
              <a:buNone/>
            </a:pPr>
            <a:r>
              <a:rPr lang="tr-TR" sz="2000" dirty="0"/>
              <a:t>SA KDF = TO NSF + (SA KDF * %yy</a:t>
            </a:r>
            <a:r>
              <a:rPr lang="tr-TR" sz="2000" dirty="0" smtClean="0"/>
              <a:t>)</a:t>
            </a:r>
          </a:p>
          <a:p>
            <a:pPr marL="0" indent="0">
              <a:buNone/>
            </a:pPr>
            <a:r>
              <a:rPr lang="tr-TR" sz="2000" dirty="0"/>
              <a:t>SA KDF </a:t>
            </a:r>
            <a:r>
              <a:rPr lang="tr-TR" sz="2000" dirty="0" smtClean="0"/>
              <a:t>=    </a:t>
            </a:r>
            <a:r>
              <a:rPr lang="tr-TR" sz="2000" u="sng" dirty="0"/>
              <a:t>TO NSF</a:t>
            </a:r>
          </a:p>
          <a:p>
            <a:pPr marL="0" indent="0">
              <a:buNone/>
            </a:pPr>
            <a:r>
              <a:rPr lang="tr-TR" sz="2000" dirty="0" smtClean="0"/>
              <a:t>                    (</a:t>
            </a:r>
            <a:r>
              <a:rPr lang="tr-TR" sz="2000" dirty="0"/>
              <a:t>1-0,yy</a:t>
            </a:r>
            <a:r>
              <a:rPr lang="tr-TR" sz="2000" dirty="0" smtClean="0"/>
              <a:t>)</a:t>
            </a:r>
          </a:p>
          <a:p>
            <a:pPr marL="0" indent="0">
              <a:buNone/>
            </a:pPr>
            <a:r>
              <a:rPr lang="nb-NO" sz="2000" dirty="0"/>
              <a:t>TO NSF = 530.-</a:t>
            </a:r>
          </a:p>
          <a:p>
            <a:pPr marL="0" indent="0">
              <a:buNone/>
            </a:pPr>
            <a:r>
              <a:rPr lang="nb-NO" sz="2000" dirty="0"/>
              <a:t>Komisyon (%) = % 15</a:t>
            </a:r>
          </a:p>
          <a:p>
            <a:pPr marL="0" indent="0">
              <a:buNone/>
            </a:pPr>
            <a:r>
              <a:rPr lang="nb-NO" sz="2000" dirty="0"/>
              <a:t>SA KDF = </a:t>
            </a:r>
            <a:r>
              <a:rPr lang="tr-TR" sz="2000" dirty="0" smtClean="0"/>
              <a:t>  </a:t>
            </a:r>
            <a:r>
              <a:rPr lang="tr-TR" sz="2000" u="sng" dirty="0" smtClean="0"/>
              <a:t> </a:t>
            </a:r>
            <a:r>
              <a:rPr lang="nb-NO" sz="2000" u="sng" dirty="0" smtClean="0"/>
              <a:t>530</a:t>
            </a:r>
            <a:r>
              <a:rPr lang="nb-NO" sz="2000" dirty="0" smtClean="0"/>
              <a:t>.-</a:t>
            </a:r>
            <a:r>
              <a:rPr lang="tr-TR" sz="2000" dirty="0" smtClean="0"/>
              <a:t>  </a:t>
            </a:r>
            <a:r>
              <a:rPr lang="nb-NO" sz="2000" dirty="0" smtClean="0"/>
              <a:t> </a:t>
            </a:r>
            <a:r>
              <a:rPr lang="nb-NO" sz="2000" dirty="0"/>
              <a:t>= </a:t>
            </a:r>
            <a:r>
              <a:rPr lang="tr-TR" sz="2000" dirty="0" smtClean="0"/>
              <a:t>  </a:t>
            </a:r>
            <a:r>
              <a:rPr lang="nb-NO" sz="2000" u="sng" dirty="0" smtClean="0"/>
              <a:t>530</a:t>
            </a:r>
            <a:r>
              <a:rPr lang="nb-NO" sz="2000" u="sng" dirty="0"/>
              <a:t>.- </a:t>
            </a:r>
            <a:r>
              <a:rPr lang="tr-TR" sz="2000" u="sng" dirty="0" smtClean="0"/>
              <a:t> </a:t>
            </a:r>
            <a:r>
              <a:rPr lang="nb-NO" sz="2000" dirty="0" smtClean="0"/>
              <a:t>= </a:t>
            </a:r>
            <a:r>
              <a:rPr lang="tr-TR" sz="2000" dirty="0" smtClean="0"/>
              <a:t> </a:t>
            </a:r>
            <a:r>
              <a:rPr lang="nb-NO" sz="2000" dirty="0" smtClean="0">
                <a:solidFill>
                  <a:srgbClr val="C00000"/>
                </a:solidFill>
              </a:rPr>
              <a:t>623.50</a:t>
            </a:r>
            <a:r>
              <a:rPr lang="nb-NO" sz="2000" dirty="0">
                <a:solidFill>
                  <a:srgbClr val="C00000"/>
                </a:solidFill>
              </a:rPr>
              <a:t>.-</a:t>
            </a:r>
          </a:p>
          <a:p>
            <a:pPr marL="0" indent="0">
              <a:buNone/>
            </a:pPr>
            <a:r>
              <a:rPr lang="tr-TR" sz="2000" dirty="0" smtClean="0"/>
              <a:t>               </a:t>
            </a:r>
            <a:r>
              <a:rPr lang="nb-NO" sz="2000" dirty="0" smtClean="0"/>
              <a:t>(</a:t>
            </a:r>
            <a:r>
              <a:rPr lang="nb-NO" sz="2000" dirty="0"/>
              <a:t>1-0,15) </a:t>
            </a:r>
            <a:r>
              <a:rPr lang="tr-TR" sz="2000" dirty="0" smtClean="0"/>
              <a:t>       </a:t>
            </a:r>
            <a:r>
              <a:rPr lang="nb-NO" sz="2000" dirty="0" smtClean="0"/>
              <a:t>0.85</a:t>
            </a: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2000" dirty="0" err="1"/>
              <a:t>Kaynak:https</a:t>
            </a:r>
            <a:r>
              <a:rPr lang="tr-TR" sz="2000"/>
              <a:t>://www.tursab.org.tr/</a:t>
            </a:r>
            <a:endParaRPr lang="tr-TR" sz="2000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4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6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1038</Words>
  <Application>Microsoft Office PowerPoint</Application>
  <PresentationFormat>Ekran Gösterisi (4:3)</PresentationFormat>
  <Paragraphs>205</Paragraphs>
  <Slides>15</Slides>
  <Notes>0</Notes>
  <HiddenSlides>0</HiddenSlides>
  <MMClips>15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31</cp:revision>
  <dcterms:created xsi:type="dcterms:W3CDTF">2020-12-21T15:43:18Z</dcterms:created>
  <dcterms:modified xsi:type="dcterms:W3CDTF">2020-12-26T16:39:18Z</dcterms:modified>
</cp:coreProperties>
</file>