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5" r:id="rId7"/>
    <p:sldId id="261" r:id="rId8"/>
    <p:sldId id="262" r:id="rId9"/>
    <p:sldId id="263" r:id="rId10"/>
    <p:sldId id="264" r:id="rId11"/>
    <p:sldId id="266" r:id="rId12"/>
    <p:sldId id="267" r:id="rId13"/>
    <p:sldId id="268" r:id="rId14"/>
    <p:sldId id="269"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07.01.2021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07.01.2021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611560" y="620688"/>
            <a:ext cx="7776864" cy="5688632"/>
          </a:xfrm>
        </p:spPr>
        <p:txBody>
          <a:bodyPr>
            <a:normAutofit fontScale="62500" lnSpcReduction="20000"/>
          </a:bodyPr>
          <a:lstStyle/>
          <a:p>
            <a:r>
              <a:rPr lang="tr-TR" dirty="0">
                <a:solidFill>
                  <a:srgbClr val="FF0000"/>
                </a:solidFill>
              </a:rPr>
              <a:t>AŞI ÇALIŞMALARI VE GÜVENLİ SEYAHAT ÖNERİLERİ </a:t>
            </a:r>
            <a:endParaRPr lang="tr-TR" dirty="0" smtClean="0">
              <a:solidFill>
                <a:srgbClr val="FF0000"/>
              </a:solidFill>
            </a:endParaRPr>
          </a:p>
          <a:p>
            <a:pPr algn="l"/>
            <a:r>
              <a:rPr lang="tr-TR" dirty="0" smtClean="0"/>
              <a:t>	</a:t>
            </a:r>
            <a:r>
              <a:rPr lang="tr-TR" dirty="0" err="1" smtClean="0">
                <a:solidFill>
                  <a:schemeClr val="tx1"/>
                </a:solidFill>
              </a:rPr>
              <a:t>Koronavirüs</a:t>
            </a:r>
            <a:r>
              <a:rPr lang="tr-TR" dirty="0" smtClean="0">
                <a:solidFill>
                  <a:schemeClr val="tx1"/>
                </a:solidFill>
              </a:rPr>
              <a:t> </a:t>
            </a:r>
            <a:r>
              <a:rPr lang="tr-TR" dirty="0">
                <a:solidFill>
                  <a:schemeClr val="tx1"/>
                </a:solidFill>
              </a:rPr>
              <a:t>salgınının kontrol altına </a:t>
            </a:r>
            <a:r>
              <a:rPr lang="tr-TR" dirty="0" smtClean="0">
                <a:solidFill>
                  <a:schemeClr val="tx1"/>
                </a:solidFill>
              </a:rPr>
              <a:t>alınması için </a:t>
            </a:r>
            <a:r>
              <a:rPr lang="tr-TR" dirty="0">
                <a:solidFill>
                  <a:schemeClr val="tx1"/>
                </a:solidFill>
              </a:rPr>
              <a:t>dünya genelinde farklı ülkeler ve </a:t>
            </a:r>
            <a:r>
              <a:rPr lang="tr-TR" dirty="0" smtClean="0">
                <a:solidFill>
                  <a:schemeClr val="tx1"/>
                </a:solidFill>
              </a:rPr>
              <a:t>firmalarca aşı </a:t>
            </a:r>
            <a:r>
              <a:rPr lang="tr-TR" dirty="0">
                <a:solidFill>
                  <a:schemeClr val="tx1"/>
                </a:solidFill>
              </a:rPr>
              <a:t>çalışmaları devam ederken, 2020 yılı </a:t>
            </a:r>
            <a:r>
              <a:rPr lang="tr-TR" dirty="0" smtClean="0">
                <a:solidFill>
                  <a:schemeClr val="tx1"/>
                </a:solidFill>
              </a:rPr>
              <a:t>sonuna doğru </a:t>
            </a:r>
            <a:r>
              <a:rPr lang="tr-TR" dirty="0">
                <a:solidFill>
                  <a:schemeClr val="tx1"/>
                </a:solidFill>
              </a:rPr>
              <a:t>aşı </a:t>
            </a:r>
            <a:r>
              <a:rPr lang="tr-TR" dirty="0" smtClean="0">
                <a:solidFill>
                  <a:schemeClr val="tx1"/>
                </a:solidFill>
              </a:rPr>
              <a:t>uygulamalarına başlanacağına yönelik </a:t>
            </a:r>
            <a:r>
              <a:rPr lang="tr-TR" dirty="0">
                <a:solidFill>
                  <a:schemeClr val="tx1"/>
                </a:solidFill>
              </a:rPr>
              <a:t>haberler umutları yeşertmiştir. </a:t>
            </a:r>
            <a:r>
              <a:rPr lang="tr-TR" dirty="0" smtClean="0">
                <a:solidFill>
                  <a:schemeClr val="tx1"/>
                </a:solidFill>
              </a:rPr>
              <a:t>Aşı çalışmalarının </a:t>
            </a:r>
            <a:r>
              <a:rPr lang="tr-TR" dirty="0">
                <a:solidFill>
                  <a:schemeClr val="tx1"/>
                </a:solidFill>
              </a:rPr>
              <a:t>yanı sıra uluslararası </a:t>
            </a:r>
            <a:r>
              <a:rPr lang="tr-TR" dirty="0" smtClean="0">
                <a:solidFill>
                  <a:schemeClr val="tx1"/>
                </a:solidFill>
              </a:rPr>
              <a:t>seyahatlerin ortak </a:t>
            </a:r>
            <a:r>
              <a:rPr lang="tr-TR" dirty="0">
                <a:solidFill>
                  <a:schemeClr val="tx1"/>
                </a:solidFill>
              </a:rPr>
              <a:t>standartlar çerçevesinde güvenli </a:t>
            </a:r>
            <a:r>
              <a:rPr lang="tr-TR" dirty="0" smtClean="0">
                <a:solidFill>
                  <a:schemeClr val="tx1"/>
                </a:solidFill>
              </a:rPr>
              <a:t>biçimde sürdürülebilmesi </a:t>
            </a:r>
            <a:r>
              <a:rPr lang="tr-TR" dirty="0">
                <a:solidFill>
                  <a:schemeClr val="tx1"/>
                </a:solidFill>
              </a:rPr>
              <a:t>için de çeşitli </a:t>
            </a:r>
            <a:r>
              <a:rPr lang="tr-TR" dirty="0" smtClean="0">
                <a:solidFill>
                  <a:schemeClr val="tx1"/>
                </a:solidFill>
              </a:rPr>
              <a:t>uygulamalarla ilgili </a:t>
            </a:r>
            <a:r>
              <a:rPr lang="tr-TR" dirty="0">
                <a:solidFill>
                  <a:schemeClr val="tx1"/>
                </a:solidFill>
              </a:rPr>
              <a:t>farklı önerilerin gündeme geldiği ve </a:t>
            </a:r>
            <a:r>
              <a:rPr lang="tr-TR" dirty="0" smtClean="0">
                <a:solidFill>
                  <a:schemeClr val="tx1"/>
                </a:solidFill>
              </a:rPr>
              <a:t>bu yönde </a:t>
            </a:r>
            <a:r>
              <a:rPr lang="tr-TR" dirty="0">
                <a:solidFill>
                  <a:schemeClr val="tx1"/>
                </a:solidFill>
              </a:rPr>
              <a:t>çalışmaların hız kazandığı </a:t>
            </a:r>
            <a:r>
              <a:rPr lang="tr-TR" dirty="0" smtClean="0">
                <a:solidFill>
                  <a:schemeClr val="tx1"/>
                </a:solidFill>
              </a:rPr>
              <a:t>dikkat çekmektedir</a:t>
            </a:r>
            <a:r>
              <a:rPr lang="tr-TR" dirty="0">
                <a:solidFill>
                  <a:schemeClr val="tx1"/>
                </a:solidFill>
              </a:rPr>
              <a:t>. </a:t>
            </a:r>
            <a:endParaRPr lang="tr-TR" dirty="0" smtClean="0">
              <a:solidFill>
                <a:schemeClr val="tx1"/>
              </a:solidFill>
            </a:endParaRPr>
          </a:p>
          <a:p>
            <a:pPr algn="l"/>
            <a:endParaRPr lang="tr-TR" dirty="0" smtClean="0">
              <a:solidFill>
                <a:srgbClr val="002060"/>
              </a:solidFill>
            </a:endParaRPr>
          </a:p>
          <a:p>
            <a:pPr algn="l"/>
            <a:r>
              <a:rPr lang="tr-TR" dirty="0" smtClean="0">
                <a:solidFill>
                  <a:srgbClr val="002060"/>
                </a:solidFill>
              </a:rPr>
              <a:t>Aşı </a:t>
            </a:r>
            <a:r>
              <a:rPr lang="tr-TR" dirty="0">
                <a:solidFill>
                  <a:srgbClr val="002060"/>
                </a:solidFill>
              </a:rPr>
              <a:t>Çalışmaları ve Turizme Olası Etkileri</a:t>
            </a:r>
          </a:p>
          <a:p>
            <a:pPr algn="l"/>
            <a:r>
              <a:rPr lang="tr-TR" dirty="0" smtClean="0">
                <a:solidFill>
                  <a:schemeClr val="tx1"/>
                </a:solidFill>
              </a:rPr>
              <a:t>	</a:t>
            </a:r>
            <a:r>
              <a:rPr lang="tr-TR" dirty="0" err="1" smtClean="0">
                <a:solidFill>
                  <a:schemeClr val="tx1"/>
                </a:solidFill>
              </a:rPr>
              <a:t>Koronavirüs</a:t>
            </a:r>
            <a:r>
              <a:rPr lang="tr-TR" dirty="0" smtClean="0">
                <a:solidFill>
                  <a:schemeClr val="tx1"/>
                </a:solidFill>
              </a:rPr>
              <a:t> </a:t>
            </a:r>
            <a:r>
              <a:rPr lang="tr-TR" dirty="0">
                <a:solidFill>
                  <a:schemeClr val="tx1"/>
                </a:solidFill>
              </a:rPr>
              <a:t>salgınının tüm dünyayı etkisi altına almaya başladığı ilk günlerden </a:t>
            </a:r>
            <a:r>
              <a:rPr lang="tr-TR" dirty="0" smtClean="0">
                <a:solidFill>
                  <a:schemeClr val="tx1"/>
                </a:solidFill>
              </a:rPr>
              <a:t>itibaren dikkatlerin </a:t>
            </a:r>
            <a:r>
              <a:rPr lang="tr-TR" dirty="0">
                <a:solidFill>
                  <a:schemeClr val="tx1"/>
                </a:solidFill>
              </a:rPr>
              <a:t>çevrildiği en önemli hususlardan biri Covid-19 virüsüne karşı geliştirilecek aşı ve </a:t>
            </a:r>
            <a:r>
              <a:rPr lang="tr-TR" dirty="0" smtClean="0">
                <a:solidFill>
                  <a:schemeClr val="tx1"/>
                </a:solidFill>
              </a:rPr>
              <a:t>ilaç çalışmaları </a:t>
            </a:r>
            <a:r>
              <a:rPr lang="tr-TR" dirty="0">
                <a:solidFill>
                  <a:schemeClr val="tx1"/>
                </a:solidFill>
              </a:rPr>
              <a:t>olmuştur. Dünyanın farklı ülkelerinde bilim insanları Covid-19’a karşı aşı </a:t>
            </a:r>
            <a:r>
              <a:rPr lang="tr-TR" dirty="0" smtClean="0">
                <a:solidFill>
                  <a:schemeClr val="tx1"/>
                </a:solidFill>
              </a:rPr>
              <a:t>çalışmaları ilk </a:t>
            </a:r>
            <a:r>
              <a:rPr lang="tr-TR" dirty="0">
                <a:solidFill>
                  <a:schemeClr val="tx1"/>
                </a:solidFill>
              </a:rPr>
              <a:t>günlerden itibaren başlatılırken, bu konuda salgın sürecinde farklı aşamalar </a:t>
            </a:r>
            <a:r>
              <a:rPr lang="tr-TR" dirty="0" smtClean="0">
                <a:solidFill>
                  <a:schemeClr val="tx1"/>
                </a:solidFill>
              </a:rPr>
              <a:t>kaydedildiği gözlenmektedir</a:t>
            </a:r>
            <a:r>
              <a:rPr lang="tr-TR" dirty="0">
                <a:solidFill>
                  <a:schemeClr val="tx1"/>
                </a:solidFill>
              </a:rPr>
              <a:t>. 2020 yılı Kasım ayı ortaları itibariyle aşı çalışmalarında önemli mesafeler </a:t>
            </a:r>
            <a:r>
              <a:rPr lang="tr-TR" dirty="0" smtClean="0">
                <a:solidFill>
                  <a:schemeClr val="tx1"/>
                </a:solidFill>
              </a:rPr>
              <a:t>kat edilmiş </a:t>
            </a:r>
            <a:r>
              <a:rPr lang="tr-TR" dirty="0">
                <a:solidFill>
                  <a:schemeClr val="tx1"/>
                </a:solidFill>
              </a:rPr>
              <a:t>olması gerek salgının alt edilmesi gerekse durma noktasına gelen seyahatlerin yeniden</a:t>
            </a:r>
          </a:p>
          <a:p>
            <a:pPr algn="l"/>
            <a:r>
              <a:rPr lang="tr-TR" dirty="0">
                <a:solidFill>
                  <a:schemeClr val="tx1"/>
                </a:solidFill>
              </a:rPr>
              <a:t>başlayabilmesi ve giderek normal seyrine ulaşması noktasında umut ışığı yakmıştır.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840250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3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77500" lnSpcReduction="20000"/>
          </a:bodyPr>
          <a:lstStyle/>
          <a:p>
            <a:pPr marL="0" indent="0">
              <a:buNone/>
            </a:pPr>
            <a:r>
              <a:rPr lang="tr-TR" dirty="0">
                <a:solidFill>
                  <a:srgbClr val="C00000"/>
                </a:solidFill>
              </a:rPr>
              <a:t>Güvenli Seyahatlerde Uluslararası Standart Arayışları </a:t>
            </a:r>
            <a:endParaRPr lang="tr-TR" dirty="0" smtClean="0">
              <a:solidFill>
                <a:srgbClr val="C00000"/>
              </a:solidFill>
            </a:endParaRPr>
          </a:p>
          <a:p>
            <a:pPr marL="0" indent="0">
              <a:buNone/>
            </a:pPr>
            <a:r>
              <a:rPr lang="tr-TR" dirty="0" smtClean="0"/>
              <a:t>	</a:t>
            </a:r>
            <a:r>
              <a:rPr lang="tr-TR" dirty="0" err="1" smtClean="0"/>
              <a:t>Koronavirüs</a:t>
            </a:r>
            <a:r>
              <a:rPr lang="tr-TR" dirty="0" smtClean="0"/>
              <a:t> </a:t>
            </a:r>
            <a:r>
              <a:rPr lang="tr-TR" dirty="0"/>
              <a:t>salgınına </a:t>
            </a:r>
            <a:r>
              <a:rPr lang="tr-TR" dirty="0" smtClean="0"/>
              <a:t>karşı aşı </a:t>
            </a:r>
            <a:r>
              <a:rPr lang="tr-TR" dirty="0"/>
              <a:t>ve ilaç çalışmaları </a:t>
            </a:r>
            <a:r>
              <a:rPr lang="tr-TR" dirty="0" smtClean="0"/>
              <a:t>devam ederken </a:t>
            </a:r>
            <a:r>
              <a:rPr lang="tr-TR" dirty="0"/>
              <a:t>dünya </a:t>
            </a:r>
            <a:r>
              <a:rPr lang="tr-TR" dirty="0" smtClean="0"/>
              <a:t>genelinde güvenli </a:t>
            </a:r>
            <a:r>
              <a:rPr lang="tr-TR" dirty="0"/>
              <a:t>seyahat ile </a:t>
            </a:r>
            <a:r>
              <a:rPr lang="tr-TR" dirty="0" smtClean="0"/>
              <a:t>ilgili öneri </a:t>
            </a:r>
            <a:r>
              <a:rPr lang="tr-TR" dirty="0"/>
              <a:t>ve çalışmaların </a:t>
            </a:r>
            <a:r>
              <a:rPr lang="tr-TR" dirty="0" smtClean="0"/>
              <a:t>da gündeme geldiği görülmektedir</a:t>
            </a:r>
            <a:r>
              <a:rPr lang="tr-TR" dirty="0"/>
              <a:t>. </a:t>
            </a:r>
            <a:r>
              <a:rPr lang="tr-TR" dirty="0" smtClean="0"/>
              <a:t>Ülkelerin yurt </a:t>
            </a:r>
            <a:r>
              <a:rPr lang="tr-TR" dirty="0"/>
              <a:t>içi </a:t>
            </a:r>
            <a:r>
              <a:rPr lang="tr-TR" dirty="0" smtClean="0"/>
              <a:t>seyahatlerde geliştirdikleri güvenli seyahat uygulamalarının uluslararası </a:t>
            </a:r>
            <a:r>
              <a:rPr lang="tr-TR" dirty="0"/>
              <a:t>düzeyde de yaygınlaştırılması yönünde farklı kurum ve kuruluşların çeşitli </a:t>
            </a:r>
            <a:r>
              <a:rPr lang="tr-TR" dirty="0" smtClean="0"/>
              <a:t>adımlar attıkları </a:t>
            </a:r>
            <a:r>
              <a:rPr lang="tr-TR" dirty="0"/>
              <a:t>dikkat çekmektedir. </a:t>
            </a:r>
            <a:endParaRPr lang="tr-TR" dirty="0" smtClean="0"/>
          </a:p>
          <a:p>
            <a:pPr marL="0" indent="0">
              <a:buNone/>
            </a:pPr>
            <a:r>
              <a:rPr lang="tr-TR" dirty="0"/>
              <a:t>	Bu noktada </a:t>
            </a:r>
            <a:r>
              <a:rPr lang="tr-TR" dirty="0" smtClean="0"/>
              <a:t>Uluslararası Hava </a:t>
            </a:r>
            <a:r>
              <a:rPr lang="tr-TR" dirty="0"/>
              <a:t>Taşımacılığı </a:t>
            </a:r>
            <a:r>
              <a:rPr lang="tr-TR" dirty="0" smtClean="0"/>
              <a:t>Birliği’nin (</a:t>
            </a:r>
            <a:r>
              <a:rPr lang="tr-TR" dirty="0"/>
              <a:t>IATA) “IATA Travel </a:t>
            </a:r>
            <a:r>
              <a:rPr lang="tr-TR" dirty="0" err="1"/>
              <a:t>Pass</a:t>
            </a:r>
            <a:r>
              <a:rPr lang="tr-TR" dirty="0" smtClean="0"/>
              <a:t>” (</a:t>
            </a:r>
            <a:r>
              <a:rPr lang="tr-TR" dirty="0"/>
              <a:t>IATA Seyahat Pasaportu</a:t>
            </a:r>
            <a:r>
              <a:rPr lang="tr-TR" dirty="0" smtClean="0"/>
              <a:t>) uygulamasının </a:t>
            </a:r>
            <a:r>
              <a:rPr lang="tr-TR" dirty="0"/>
              <a:t>yanı </a:t>
            </a:r>
            <a:r>
              <a:rPr lang="tr-TR" dirty="0" smtClean="0"/>
              <a:t>sıra Dünya </a:t>
            </a:r>
            <a:r>
              <a:rPr lang="tr-TR" dirty="0"/>
              <a:t>Seyahat ve </a:t>
            </a:r>
            <a:r>
              <a:rPr lang="tr-TR" dirty="0" smtClean="0"/>
              <a:t>Turizm Konseyi </a:t>
            </a:r>
            <a:r>
              <a:rPr lang="tr-TR" dirty="0"/>
              <a:t>(WTTC) üyeleri</a:t>
            </a:r>
            <a:r>
              <a:rPr lang="tr-TR" dirty="0" smtClean="0"/>
              <a:t>, hükümetler </a:t>
            </a:r>
            <a:r>
              <a:rPr lang="tr-TR" dirty="0"/>
              <a:t>ve </a:t>
            </a:r>
            <a:r>
              <a:rPr lang="tr-TR" dirty="0" smtClean="0"/>
              <a:t>sağlık uzmanları </a:t>
            </a:r>
            <a:r>
              <a:rPr lang="tr-TR" dirty="0"/>
              <a:t>ile </a:t>
            </a:r>
            <a:r>
              <a:rPr lang="tr-TR" dirty="0" smtClean="0"/>
              <a:t>güvenli seyahat </a:t>
            </a:r>
            <a:r>
              <a:rPr lang="tr-TR" dirty="0"/>
              <a:t>konusunda </a:t>
            </a:r>
            <a:r>
              <a:rPr lang="tr-TR" dirty="0" smtClean="0"/>
              <a:t>çalışma başlatmıştır</a:t>
            </a:r>
            <a:r>
              <a:rPr lang="tr-TR" dirty="0"/>
              <a:t>. Bu </a:t>
            </a:r>
            <a:r>
              <a:rPr lang="tr-TR" dirty="0" smtClean="0"/>
              <a:t>çerçevede WTTC </a:t>
            </a:r>
            <a:r>
              <a:rPr lang="tr-TR" dirty="0"/>
              <a:t>Güvenli Seyahat Protokolü imzalanması için görüşmeler sürmektedir. Ayrıca </a:t>
            </a:r>
            <a:r>
              <a:rPr lang="tr-TR" dirty="0" smtClean="0"/>
              <a:t>Çin hükümeti </a:t>
            </a:r>
            <a:r>
              <a:rPr lang="tr-TR" dirty="0"/>
              <a:t>de G-20 ülkelerine dünya genelinde güvenli seyahat edilebilmesini olanaklı </a:t>
            </a:r>
            <a:r>
              <a:rPr lang="tr-TR" dirty="0" smtClean="0"/>
              <a:t>kılmak üzere </a:t>
            </a:r>
            <a:r>
              <a:rPr lang="tr-TR" dirty="0" err="1"/>
              <a:t>karekodların</a:t>
            </a:r>
            <a:r>
              <a:rPr lang="tr-TR" dirty="0"/>
              <a:t> (QR kodu) kullanılacağı küresel bir izleme mekanizmasının </a:t>
            </a:r>
            <a:r>
              <a:rPr lang="tr-TR" dirty="0" smtClean="0"/>
              <a:t>kurulması çağrısında </a:t>
            </a:r>
            <a:r>
              <a:rPr lang="tr-TR" dirty="0"/>
              <a:t>bulunmuştur.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64529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6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92500" lnSpcReduction="20000"/>
          </a:bodyPr>
          <a:lstStyle/>
          <a:p>
            <a:pPr marL="0" indent="0">
              <a:buNone/>
            </a:pPr>
            <a:r>
              <a:rPr lang="tr-TR" dirty="0">
                <a:solidFill>
                  <a:srgbClr val="C00000"/>
                </a:solidFill>
              </a:rPr>
              <a:t>IATA Travel </a:t>
            </a:r>
            <a:r>
              <a:rPr lang="tr-TR" dirty="0" err="1" smtClean="0">
                <a:solidFill>
                  <a:srgbClr val="C00000"/>
                </a:solidFill>
              </a:rPr>
              <a:t>Pass</a:t>
            </a:r>
            <a:r>
              <a:rPr lang="tr-TR" dirty="0" smtClean="0"/>
              <a:t> </a:t>
            </a:r>
          </a:p>
          <a:p>
            <a:pPr marL="0" indent="0">
              <a:buNone/>
            </a:pPr>
            <a:r>
              <a:rPr lang="tr-TR" dirty="0"/>
              <a:t>	</a:t>
            </a:r>
            <a:r>
              <a:rPr lang="tr-TR" dirty="0" smtClean="0"/>
              <a:t>IATA’nın geliştirdiği </a:t>
            </a:r>
            <a:r>
              <a:rPr lang="tr-TR" dirty="0"/>
              <a:t>IATA Travel </a:t>
            </a:r>
            <a:r>
              <a:rPr lang="tr-TR" dirty="0" err="1"/>
              <a:t>Pass</a:t>
            </a:r>
            <a:endParaRPr lang="tr-TR" dirty="0"/>
          </a:p>
          <a:p>
            <a:pPr marL="0" indent="0">
              <a:buNone/>
            </a:pPr>
            <a:r>
              <a:rPr lang="tr-TR" dirty="0"/>
              <a:t>(IATA Seyahat Pasaportu</a:t>
            </a:r>
            <a:r>
              <a:rPr lang="tr-TR" dirty="0" smtClean="0"/>
              <a:t>) uygulaması </a:t>
            </a:r>
            <a:r>
              <a:rPr lang="tr-TR" dirty="0"/>
              <a:t>ile uluslararası</a:t>
            </a:r>
          </a:p>
          <a:p>
            <a:pPr marL="0" indent="0">
              <a:buNone/>
            </a:pPr>
            <a:r>
              <a:rPr lang="tr-TR" dirty="0"/>
              <a:t>seyahat edenlerin </a:t>
            </a:r>
            <a:r>
              <a:rPr lang="tr-TR" dirty="0" smtClean="0"/>
              <a:t>Covid-19 geçmişini </a:t>
            </a:r>
            <a:r>
              <a:rPr lang="tr-TR" dirty="0"/>
              <a:t>ve mevcut </a:t>
            </a:r>
            <a:r>
              <a:rPr lang="tr-TR" dirty="0" smtClean="0"/>
              <a:t>durumunu dijital </a:t>
            </a:r>
            <a:r>
              <a:rPr lang="tr-TR" dirty="0"/>
              <a:t>ortamda izleme </a:t>
            </a:r>
            <a:r>
              <a:rPr lang="tr-TR" dirty="0" smtClean="0"/>
              <a:t>olanağı hedeflenmektedir</a:t>
            </a:r>
            <a:r>
              <a:rPr lang="tr-TR" dirty="0"/>
              <a:t>. </a:t>
            </a:r>
            <a:r>
              <a:rPr lang="tr-TR" dirty="0" smtClean="0"/>
              <a:t>Uluslararası standart </a:t>
            </a:r>
            <a:r>
              <a:rPr lang="tr-TR" dirty="0"/>
              <a:t>bir doğrulama </a:t>
            </a:r>
            <a:r>
              <a:rPr lang="tr-TR" dirty="0" smtClean="0"/>
              <a:t>ve onaylama </a:t>
            </a:r>
            <a:r>
              <a:rPr lang="tr-TR" dirty="0"/>
              <a:t>mekanizması olarak</a:t>
            </a:r>
          </a:p>
          <a:p>
            <a:pPr marL="0" indent="0">
              <a:buNone/>
            </a:pPr>
            <a:r>
              <a:rPr lang="tr-TR" dirty="0"/>
              <a:t>tanımlanan IATA Travel </a:t>
            </a:r>
            <a:r>
              <a:rPr lang="tr-TR" dirty="0" err="1"/>
              <a:t>Pass</a:t>
            </a:r>
            <a:r>
              <a:rPr lang="tr-TR" dirty="0"/>
              <a:t> uygulaması ile hem </a:t>
            </a:r>
            <a:r>
              <a:rPr lang="tr-TR" dirty="0" smtClean="0"/>
              <a:t>seyahat severlere </a:t>
            </a:r>
            <a:r>
              <a:rPr lang="tr-TR" dirty="0"/>
              <a:t>seyahatleri sırasında test ve</a:t>
            </a:r>
          </a:p>
          <a:p>
            <a:pPr marL="0" indent="0">
              <a:buNone/>
            </a:pPr>
            <a:r>
              <a:rPr lang="tr-TR" dirty="0"/>
              <a:t>laboratuvar olanakları ve benzeri konularda gerekli bilginin sağlanması hem de </a:t>
            </a:r>
            <a:r>
              <a:rPr lang="tr-TR" dirty="0" smtClean="0"/>
              <a:t>ülke yönetimlerine </a:t>
            </a:r>
            <a:r>
              <a:rPr lang="tr-TR" dirty="0"/>
              <a:t>seyahat eden kişi ile ilgili doğru bilginin sağlanması ve gerekli önlem </a:t>
            </a:r>
            <a:r>
              <a:rPr lang="tr-TR" dirty="0" smtClean="0"/>
              <a:t>ve müdahalelerin </a:t>
            </a:r>
            <a:r>
              <a:rPr lang="tr-TR" dirty="0"/>
              <a:t>hızlı ve zamanında yapılması amaçlanmaktadır. </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619155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85000" lnSpcReduction="10000"/>
          </a:bodyPr>
          <a:lstStyle/>
          <a:p>
            <a:pPr marL="0" indent="0">
              <a:buNone/>
            </a:pPr>
            <a:r>
              <a:rPr lang="tr-TR" dirty="0">
                <a:solidFill>
                  <a:srgbClr val="C00000"/>
                </a:solidFill>
              </a:rPr>
              <a:t>WTTC Güvenli Seyahat </a:t>
            </a:r>
            <a:r>
              <a:rPr lang="tr-TR" dirty="0" smtClean="0">
                <a:solidFill>
                  <a:srgbClr val="C00000"/>
                </a:solidFill>
              </a:rPr>
              <a:t>Protokolü</a:t>
            </a:r>
            <a:endParaRPr lang="tr-TR" dirty="0">
              <a:solidFill>
                <a:srgbClr val="C00000"/>
              </a:solidFill>
            </a:endParaRPr>
          </a:p>
          <a:p>
            <a:pPr marL="0" indent="0">
              <a:buNone/>
            </a:pPr>
            <a:r>
              <a:rPr lang="tr-TR" dirty="0" smtClean="0"/>
              <a:t>	Dünya </a:t>
            </a:r>
            <a:r>
              <a:rPr lang="tr-TR" dirty="0"/>
              <a:t>Seyahat ve Turizm </a:t>
            </a:r>
            <a:r>
              <a:rPr lang="tr-TR" dirty="0" smtClean="0"/>
              <a:t>Konseyi (</a:t>
            </a:r>
            <a:r>
              <a:rPr lang="tr-TR" dirty="0"/>
              <a:t>WTTC), “</a:t>
            </a:r>
            <a:r>
              <a:rPr lang="tr-TR" dirty="0" err="1"/>
              <a:t>Safe</a:t>
            </a:r>
            <a:r>
              <a:rPr lang="tr-TR" dirty="0"/>
              <a:t> </a:t>
            </a:r>
            <a:r>
              <a:rPr lang="tr-TR" dirty="0" err="1"/>
              <a:t>Travels</a:t>
            </a:r>
            <a:r>
              <a:rPr lang="tr-TR" dirty="0"/>
              <a:t>: </a:t>
            </a:r>
            <a:r>
              <a:rPr lang="tr-TR" dirty="0" smtClean="0"/>
              <a:t>Global </a:t>
            </a:r>
            <a:r>
              <a:rPr lang="tr-TR" dirty="0" err="1" smtClean="0"/>
              <a:t>Protocols</a:t>
            </a:r>
            <a:r>
              <a:rPr lang="tr-TR" dirty="0" smtClean="0"/>
              <a:t> </a:t>
            </a:r>
            <a:r>
              <a:rPr lang="tr-TR" dirty="0"/>
              <a:t>&amp; </a:t>
            </a:r>
            <a:r>
              <a:rPr lang="tr-TR" dirty="0" err="1"/>
              <a:t>Stamp</a:t>
            </a:r>
            <a:r>
              <a:rPr lang="tr-TR" dirty="0"/>
              <a:t> </a:t>
            </a:r>
            <a:r>
              <a:rPr lang="tr-TR" dirty="0" err="1"/>
              <a:t>for</a:t>
            </a:r>
            <a:r>
              <a:rPr lang="tr-TR" dirty="0"/>
              <a:t> </a:t>
            </a:r>
            <a:r>
              <a:rPr lang="tr-TR" dirty="0" err="1"/>
              <a:t>the</a:t>
            </a:r>
            <a:r>
              <a:rPr lang="tr-TR" dirty="0"/>
              <a:t> </a:t>
            </a:r>
            <a:r>
              <a:rPr lang="tr-TR" dirty="0" smtClean="0"/>
              <a:t>New Normal</a:t>
            </a:r>
            <a:r>
              <a:rPr lang="tr-TR" dirty="0"/>
              <a:t>” (Güvenli Seyahat: </a:t>
            </a:r>
            <a:r>
              <a:rPr lang="tr-TR" dirty="0" smtClean="0"/>
              <a:t>Yeni Normal </a:t>
            </a:r>
            <a:r>
              <a:rPr lang="tr-TR" dirty="0"/>
              <a:t>için Küresel Protokol ve Onay</a:t>
            </a:r>
            <a:r>
              <a:rPr lang="tr-TR" dirty="0" smtClean="0"/>
              <a:t>) başlığı </a:t>
            </a:r>
            <a:r>
              <a:rPr lang="tr-TR" dirty="0"/>
              <a:t>ile başlattığı çalışma </a:t>
            </a:r>
            <a:r>
              <a:rPr lang="tr-TR" dirty="0" smtClean="0"/>
              <a:t>ile uluslararası </a:t>
            </a:r>
            <a:r>
              <a:rPr lang="tr-TR" dirty="0"/>
              <a:t>seyahatlerin </a:t>
            </a:r>
            <a:r>
              <a:rPr lang="tr-TR" dirty="0" smtClean="0"/>
              <a:t>güvenli olarak </a:t>
            </a:r>
            <a:r>
              <a:rPr lang="tr-TR" dirty="0"/>
              <a:t>tesisini hedeflemektedir.</a:t>
            </a:r>
          </a:p>
          <a:p>
            <a:pPr marL="0" indent="0">
              <a:buNone/>
            </a:pPr>
            <a:r>
              <a:rPr lang="tr-TR" dirty="0"/>
              <a:t>Üyeleri, hükümetler ve </a:t>
            </a:r>
            <a:r>
              <a:rPr lang="tr-TR" dirty="0" smtClean="0"/>
              <a:t>sağlık uzmanları </a:t>
            </a:r>
            <a:r>
              <a:rPr lang="tr-TR" dirty="0"/>
              <a:t>ile güvenli </a:t>
            </a:r>
            <a:r>
              <a:rPr lang="tr-TR" dirty="0" smtClean="0"/>
              <a:t>seyahat konusunda </a:t>
            </a:r>
            <a:r>
              <a:rPr lang="tr-TR" dirty="0"/>
              <a:t>çalışma başlatan WTTC</a:t>
            </a:r>
            <a:r>
              <a:rPr lang="tr-TR" dirty="0" smtClean="0"/>
              <a:t>, WTTC </a:t>
            </a:r>
            <a:r>
              <a:rPr lang="tr-TR" dirty="0"/>
              <a:t>Güvenli Seyahat Protokolü </a:t>
            </a:r>
            <a:r>
              <a:rPr lang="tr-TR" dirty="0" smtClean="0"/>
              <a:t>ve Onayını </a:t>
            </a:r>
            <a:r>
              <a:rPr lang="tr-TR" dirty="0"/>
              <a:t>gündemine almıştır. Ülkeler ve kurumlarla bu yönde anlaşmalar imzalamayı </a:t>
            </a:r>
            <a:r>
              <a:rPr lang="tr-TR" dirty="0" smtClean="0"/>
              <a:t>hedefleyen WTTC</a:t>
            </a:r>
            <a:r>
              <a:rPr lang="tr-TR" dirty="0"/>
              <a:t>, ortak kurallar çerçevesinde güvenli ve sorunsuz bir seyahat geleceği </a:t>
            </a:r>
            <a:r>
              <a:rPr lang="tr-TR" dirty="0" smtClean="0"/>
              <a:t>öngörüsü çerçevesinde </a:t>
            </a:r>
            <a:r>
              <a:rPr lang="tr-TR" dirty="0"/>
              <a:t>hareket etmektedir. Bununla birlikte WTTC yönetimi, %100 güvenlik </a:t>
            </a:r>
            <a:r>
              <a:rPr lang="tr-TR" dirty="0" smtClean="0"/>
              <a:t>garantisi veremeyeceğini </a:t>
            </a:r>
            <a:r>
              <a:rPr lang="tr-TR" dirty="0"/>
              <a:t>de ifade etmektedir.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84744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6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92500" lnSpcReduction="20000"/>
          </a:bodyPr>
          <a:lstStyle/>
          <a:p>
            <a:pPr marL="0" indent="0">
              <a:buNone/>
            </a:pPr>
            <a:r>
              <a:rPr lang="tr-TR" dirty="0">
                <a:solidFill>
                  <a:srgbClr val="C00000"/>
                </a:solidFill>
              </a:rPr>
              <a:t>Çin’in '</a:t>
            </a:r>
            <a:r>
              <a:rPr lang="tr-TR" dirty="0" err="1">
                <a:solidFill>
                  <a:srgbClr val="C00000"/>
                </a:solidFill>
              </a:rPr>
              <a:t>Karekodlu</a:t>
            </a:r>
            <a:r>
              <a:rPr lang="tr-TR" dirty="0">
                <a:solidFill>
                  <a:srgbClr val="C00000"/>
                </a:solidFill>
              </a:rPr>
              <a:t>' </a:t>
            </a:r>
            <a:r>
              <a:rPr lang="tr-TR" dirty="0" smtClean="0">
                <a:solidFill>
                  <a:srgbClr val="C00000"/>
                </a:solidFill>
              </a:rPr>
              <a:t>Küresel İzleme </a:t>
            </a:r>
            <a:r>
              <a:rPr lang="tr-TR" dirty="0">
                <a:solidFill>
                  <a:srgbClr val="C00000"/>
                </a:solidFill>
              </a:rPr>
              <a:t>Mekanizması </a:t>
            </a:r>
            <a:r>
              <a:rPr lang="tr-TR" dirty="0" smtClean="0">
                <a:solidFill>
                  <a:srgbClr val="C00000"/>
                </a:solidFill>
              </a:rPr>
              <a:t>Önerisi</a:t>
            </a:r>
            <a:endParaRPr lang="tr-TR" dirty="0">
              <a:solidFill>
                <a:srgbClr val="C00000"/>
              </a:solidFill>
            </a:endParaRPr>
          </a:p>
          <a:p>
            <a:pPr marL="0" indent="0">
              <a:buNone/>
            </a:pPr>
            <a:r>
              <a:rPr lang="tr-TR" dirty="0" smtClean="0"/>
              <a:t>	</a:t>
            </a:r>
            <a:r>
              <a:rPr lang="tr-TR" dirty="0" err="1" smtClean="0"/>
              <a:t>Koronavirüs</a:t>
            </a:r>
            <a:r>
              <a:rPr lang="tr-TR" dirty="0" smtClean="0"/>
              <a:t> </a:t>
            </a:r>
            <a:r>
              <a:rPr lang="tr-TR" dirty="0"/>
              <a:t>salgını </a:t>
            </a:r>
            <a:r>
              <a:rPr lang="tr-TR" dirty="0" smtClean="0"/>
              <a:t>nedeniyle duran </a:t>
            </a:r>
            <a:r>
              <a:rPr lang="tr-TR" dirty="0"/>
              <a:t>seyahatleri </a:t>
            </a:r>
            <a:r>
              <a:rPr lang="tr-TR" dirty="0" err="1" smtClean="0"/>
              <a:t>canlardırma</a:t>
            </a:r>
            <a:r>
              <a:rPr lang="tr-TR" dirty="0" smtClean="0"/>
              <a:t> arayışları </a:t>
            </a:r>
            <a:r>
              <a:rPr lang="tr-TR" dirty="0"/>
              <a:t>kapsamında Çin’in </a:t>
            </a:r>
            <a:r>
              <a:rPr lang="tr-TR" dirty="0" smtClean="0"/>
              <a:t>de ilginç </a:t>
            </a:r>
            <a:r>
              <a:rPr lang="tr-TR" dirty="0"/>
              <a:t>bir öneride </a:t>
            </a:r>
            <a:r>
              <a:rPr lang="tr-TR" dirty="0" smtClean="0"/>
              <a:t>bulunduğu gözlenmektedir</a:t>
            </a:r>
            <a:r>
              <a:rPr lang="tr-TR" dirty="0"/>
              <a:t>. </a:t>
            </a:r>
            <a:endParaRPr lang="tr-TR" dirty="0" smtClean="0"/>
          </a:p>
          <a:p>
            <a:pPr marL="0" indent="0">
              <a:buNone/>
            </a:pPr>
            <a:r>
              <a:rPr lang="tr-TR" dirty="0"/>
              <a:t>	Çin Devlet Başkanı </a:t>
            </a:r>
            <a:r>
              <a:rPr lang="tr-TR" dirty="0" err="1"/>
              <a:t>Şi</a:t>
            </a:r>
            <a:r>
              <a:rPr lang="tr-TR" dirty="0"/>
              <a:t> </a:t>
            </a:r>
            <a:r>
              <a:rPr lang="tr-TR" dirty="0" err="1"/>
              <a:t>Jinping</a:t>
            </a:r>
            <a:r>
              <a:rPr lang="tr-TR" dirty="0"/>
              <a:t>, </a:t>
            </a:r>
            <a:r>
              <a:rPr lang="tr-TR" dirty="0" smtClean="0"/>
              <a:t>22 Kasım </a:t>
            </a:r>
            <a:r>
              <a:rPr lang="tr-TR" dirty="0"/>
              <a:t>2020 tarihinde </a:t>
            </a:r>
            <a:r>
              <a:rPr lang="tr-TR" dirty="0" smtClean="0"/>
              <a:t>Suudi Arabistan’ın </a:t>
            </a:r>
            <a:r>
              <a:rPr lang="tr-TR" dirty="0"/>
              <a:t>ev sahipliğinde video konferans yöntemiyle gerçekleştirilen ve aralarında</a:t>
            </a:r>
          </a:p>
          <a:p>
            <a:pPr marL="0" indent="0">
              <a:buNone/>
            </a:pPr>
            <a:r>
              <a:rPr lang="tr-TR" dirty="0"/>
              <a:t>Türkiye’nin de yer aldığı dünyanın en büyük ekonomisine sahip 20 ülkeyi bir araya getiren </a:t>
            </a:r>
            <a:r>
              <a:rPr lang="tr-TR" dirty="0" smtClean="0"/>
              <a:t>G20 zirvesinde </a:t>
            </a:r>
            <a:r>
              <a:rPr lang="tr-TR" dirty="0"/>
              <a:t>uluslararası seyahatlerin yeniden başlamasını sağlamak için </a:t>
            </a:r>
            <a:r>
              <a:rPr lang="tr-TR" dirty="0" err="1"/>
              <a:t>karekodların</a:t>
            </a:r>
            <a:r>
              <a:rPr lang="tr-TR" dirty="0"/>
              <a:t> (QR kodu</a:t>
            </a:r>
            <a:r>
              <a:rPr lang="tr-TR" dirty="0" smtClean="0"/>
              <a:t>) kullanılacağı </a:t>
            </a:r>
            <a:r>
              <a:rPr lang="tr-TR" dirty="0"/>
              <a:t>küresel bir izleme mekanizmasının kurulması çağrısında bulunmuştur. </a:t>
            </a:r>
            <a:endParaRPr lang="tr-TR" dirty="0" smtClean="0"/>
          </a:p>
          <a:p>
            <a:pPr marL="0" indent="0">
              <a:buNone/>
            </a:pPr>
            <a:r>
              <a:rPr lang="tr-TR" dirty="0"/>
              <a:t>	</a:t>
            </a:r>
            <a:endParaRPr lang="tr-TR" dirty="0" smtClean="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94189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2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92500" lnSpcReduction="10000"/>
          </a:bodyPr>
          <a:lstStyle/>
          <a:p>
            <a:pPr marL="0" indent="0">
              <a:buNone/>
            </a:pPr>
            <a:r>
              <a:rPr lang="tr-TR" dirty="0" smtClean="0"/>
              <a:t>	</a:t>
            </a:r>
            <a:r>
              <a:rPr lang="tr-TR" dirty="0" err="1" smtClean="0"/>
              <a:t>Şi</a:t>
            </a:r>
            <a:r>
              <a:rPr lang="tr-TR" dirty="0" smtClean="0"/>
              <a:t> </a:t>
            </a:r>
            <a:r>
              <a:rPr lang="tr-TR" dirty="0" err="1"/>
              <a:t>Jinping</a:t>
            </a:r>
            <a:r>
              <a:rPr lang="tr-TR" dirty="0"/>
              <a:t>, zirvede yaptığı konuşmada “küresel ve endüstriyel tedarik zincirlerinin yeniden tesisi" ve "temel sağlık malzemelerinin ticaretinin serbest bırakılması" dahil, küresel </a:t>
            </a:r>
            <a:r>
              <a:rPr lang="tr-TR" dirty="0" smtClean="0"/>
              <a:t>ekonominin </a:t>
            </a:r>
            <a:r>
              <a:rPr lang="tr-TR" dirty="0"/>
              <a:t>yeniden işlemeye başlaması gerektiğini ifade etmiştir. </a:t>
            </a:r>
            <a:r>
              <a:rPr lang="tr-TR" dirty="0" err="1"/>
              <a:t>Karekodlar</a:t>
            </a:r>
            <a:r>
              <a:rPr lang="tr-TR" dirty="0"/>
              <a:t>, Çin'de Şubat ayından bu yana Covid-19'un yayılmasını önlemek için yaygın olarak kullanılmaktadır. Otomatik olarak oluşturulan bu kodlarda insanların sağlık durumlarına ilişkin bilgiler yer almaktadır. Yeşil kodlar, bir kişinin serbestçe seyahat edebilmesine izin verirken, turuncu ve kırmızı kodlar, bu kişilerin iki haftaya kadar karantinaya alınmasını gerektirmektedir. </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609997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3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77500" lnSpcReduction="20000"/>
          </a:bodyPr>
          <a:lstStyle/>
          <a:p>
            <a:pPr marL="0" indent="0">
              <a:buNone/>
            </a:pPr>
            <a:r>
              <a:rPr lang="tr-TR" dirty="0">
                <a:solidFill>
                  <a:srgbClr val="C00000"/>
                </a:solidFill>
              </a:rPr>
              <a:t>HES Kodu Uygulaması</a:t>
            </a:r>
          </a:p>
          <a:p>
            <a:pPr marL="0" indent="0">
              <a:buNone/>
            </a:pPr>
            <a:r>
              <a:rPr lang="tr-TR" dirty="0" smtClean="0"/>
              <a:t>	HES </a:t>
            </a:r>
            <a:r>
              <a:rPr lang="tr-TR" dirty="0"/>
              <a:t>(Hayat Eve Sığar) Kodu, Kontrollü Sosyal Hayat kapsamında, ulaşım ya da ziyaret gibi işlemlerinizde kurumlarla ve kişilerle, Covid-19 hastalığı açısından herhangi bir risk taşıyıp taşımadığınızı güvenli şekilde paylaşmanıza yarayan bir koddur</a:t>
            </a:r>
            <a:r>
              <a:rPr lang="tr-TR" dirty="0" smtClean="0"/>
              <a:t>.</a:t>
            </a:r>
          </a:p>
          <a:p>
            <a:pPr marL="0" indent="0">
              <a:buNone/>
            </a:pPr>
            <a:r>
              <a:rPr lang="tr-TR" dirty="0" smtClean="0">
                <a:solidFill>
                  <a:srgbClr val="002060"/>
                </a:solidFill>
              </a:rPr>
              <a:t>Havayolu taşımacılığında HES Kodu</a:t>
            </a:r>
          </a:p>
          <a:p>
            <a:pPr marL="0" indent="0">
              <a:buNone/>
            </a:pPr>
            <a:r>
              <a:rPr lang="tr-TR" dirty="0" smtClean="0"/>
              <a:t>	HES </a:t>
            </a:r>
            <a:r>
              <a:rPr lang="tr-TR" dirty="0"/>
              <a:t>Kodu test sonucu pozitif olan veya pozitif hasta ile teması bulunan yolcuların havalimanında bulunmasını azaltmak ve yurt içi uçuşlara katılmasına engel olmak amacıyla T.C. Sağlık Bakanlığı tarafından uygulamaya alınmış kişiye özel bir koddur. Bilet alırken geçerli bir HES kodunuz bulunması zorunludur. Eğer biletinizi HES kodu zorunluluğu gelmeden önce aldıysanız bu sayfanın üstünde bulunan alandan PNR ve </a:t>
            </a:r>
            <a:r>
              <a:rPr lang="tr-TR" dirty="0" smtClean="0"/>
              <a:t>soy isminizi </a:t>
            </a:r>
            <a:r>
              <a:rPr lang="tr-TR" dirty="0"/>
              <a:t>kullanarak biletinize HES kodunuzu ekleyebilirsiniz. HES kodunun </a:t>
            </a:r>
            <a:r>
              <a:rPr lang="tr-TR" dirty="0" err="1"/>
              <a:t>check</a:t>
            </a:r>
            <a:r>
              <a:rPr lang="tr-TR" dirty="0"/>
              <a:t>-in süreçleri için de zorunlu olarak girilmesi gereken bir bilgi olduğunu önemle hatırlatır, sağlıklı yolculuklar dileriz.</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828101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0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62500" lnSpcReduction="20000"/>
          </a:bodyPr>
          <a:lstStyle/>
          <a:p>
            <a:pPr marL="0" indent="0">
              <a:buNone/>
            </a:pPr>
            <a:r>
              <a:rPr lang="tr-TR" dirty="0">
                <a:solidFill>
                  <a:srgbClr val="002060"/>
                </a:solidFill>
              </a:rPr>
              <a:t>HES kodu hakkında bilinmesi gerekenler</a:t>
            </a:r>
          </a:p>
          <a:p>
            <a:pPr marL="0" indent="0">
              <a:buNone/>
            </a:pPr>
            <a:r>
              <a:rPr lang="tr-TR" dirty="0" smtClean="0"/>
              <a:t>*HES </a:t>
            </a:r>
            <a:r>
              <a:rPr lang="tr-TR" dirty="0"/>
              <a:t>kodu Türkiye Cumhuriyeti vatandaşları ve Türkiye Cumhuriyeti yabancı kimliğine sahip (yabancı kimlik numarası 97, 98, 99 ile başlayan) yolcularımız için yurt içi uçuşlarda zorunluluktur. HES kodu yabancı uyruklu yolcularımız için zorunlu değildir.</a:t>
            </a:r>
          </a:p>
          <a:p>
            <a:pPr marL="0" indent="0">
              <a:buNone/>
            </a:pPr>
            <a:r>
              <a:rPr lang="tr-TR" dirty="0" smtClean="0"/>
              <a:t>*HES </a:t>
            </a:r>
            <a:r>
              <a:rPr lang="tr-TR" dirty="0"/>
              <a:t>kodları uçuşa 24 saat kala kontrol edilir ve yolcularımıza uçuşları hakkında bilgilendirme yapılır. Sağlık Bakanlığınca seyahatine onay verilmeyen yolcularımız uçuşa kabul edilmeyecektir.</a:t>
            </a:r>
          </a:p>
          <a:p>
            <a:pPr marL="0" indent="0">
              <a:buNone/>
            </a:pPr>
            <a:r>
              <a:rPr lang="tr-TR" dirty="0" smtClean="0"/>
              <a:t>*HES </a:t>
            </a:r>
            <a:r>
              <a:rPr lang="tr-TR" dirty="0"/>
              <a:t>kodu belirli bir süre boyunca geçerli ya da süresiz olabilir. HES kodunuzun son seyahat bitiş tarihinden itibaren en az 7 gün daha geçerli olması gerekmektedir. Aksi durumda rezervasyonunuz onaylanmayacaktır.</a:t>
            </a:r>
          </a:p>
          <a:p>
            <a:pPr marL="0" indent="0">
              <a:buNone/>
            </a:pPr>
            <a:r>
              <a:rPr lang="tr-TR" dirty="0" smtClean="0"/>
              <a:t>*Henüz </a:t>
            </a:r>
            <a:r>
              <a:rPr lang="tr-TR" dirty="0"/>
              <a:t>2. yaş gününe ulaşmamış olan bebek yolcular için HES kodu gerekmemektedir.</a:t>
            </a:r>
          </a:p>
          <a:p>
            <a:pPr marL="0" indent="0">
              <a:buNone/>
            </a:pPr>
            <a:r>
              <a:rPr lang="tr-TR" dirty="0" smtClean="0"/>
              <a:t>*18 </a:t>
            </a:r>
            <a:r>
              <a:rPr lang="tr-TR" dirty="0"/>
              <a:t>yaş altı yolcularımız için HES kodu SMS ve e-Devlet üzerinden temin edilebilir. Hayat Eve Sığar uygulaması üzerinden çocuklarınıza HES kodu oluşturmak için çalışmalar devam etmekte olup, yakın zamanda hizmetinize sunulacaktır.</a:t>
            </a:r>
          </a:p>
          <a:p>
            <a:pPr marL="0" indent="0">
              <a:buNone/>
            </a:pPr>
            <a:r>
              <a:rPr lang="tr-TR" dirty="0" smtClean="0"/>
              <a:t>*Yurt </a:t>
            </a:r>
            <a:r>
              <a:rPr lang="tr-TR" dirty="0"/>
              <a:t>içi aktarması bulunan yurt dışı uçuşlar için (</a:t>
            </a:r>
            <a:r>
              <a:rPr lang="tr-TR" dirty="0" err="1"/>
              <a:t>Örn</a:t>
            </a:r>
            <a:r>
              <a:rPr lang="tr-TR" dirty="0"/>
              <a:t>: İstanbul aktarmalı Trabzon-Londra uçuşu) HES kodu zorunluluğu bulunmamaktadır. Aktarma süresinin 24 saati aştığı durumlarda ise yurt içi uçuşlar öncesinde HES kodu bir zorunluluktur.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972005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3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832648"/>
          </a:xfrm>
        </p:spPr>
        <p:txBody>
          <a:bodyPr>
            <a:normAutofit fontScale="77500" lnSpcReduction="20000"/>
          </a:bodyPr>
          <a:lstStyle/>
          <a:p>
            <a:pPr marL="0" indent="0">
              <a:buNone/>
            </a:pPr>
            <a:r>
              <a:rPr lang="tr-TR" dirty="0"/>
              <a:t>*HES KODU SEYAHAT İZİN BELGESİ YERİNE GEÇMEZ </a:t>
            </a:r>
            <a:r>
              <a:rPr lang="tr-TR" dirty="0" smtClean="0"/>
              <a:t>!</a:t>
            </a:r>
          </a:p>
          <a:p>
            <a:pPr marL="0" indent="0">
              <a:buNone/>
            </a:pPr>
            <a:r>
              <a:rPr lang="tr-TR" dirty="0" smtClean="0">
                <a:solidFill>
                  <a:srgbClr val="C00000"/>
                </a:solidFill>
              </a:rPr>
              <a:t>Seyahat İzin Belgesi</a:t>
            </a:r>
          </a:p>
          <a:p>
            <a:pPr marL="0" indent="0">
              <a:buNone/>
            </a:pPr>
            <a:r>
              <a:rPr lang="tr-TR" dirty="0" smtClean="0">
                <a:solidFill>
                  <a:srgbClr val="C00000"/>
                </a:solidFill>
              </a:rPr>
              <a:t>	</a:t>
            </a:r>
            <a:r>
              <a:rPr lang="tr-TR" dirty="0" smtClean="0"/>
              <a:t>Bu </a:t>
            </a:r>
            <a:r>
              <a:rPr lang="tr-TR" dirty="0"/>
              <a:t>kod sadece toplu taşıma araçları, toplu kullanım alanları gibi yerlerde geçirilecek süre boyunca bulaş riskini azaltmak amacına hizmet etmektedir. Covid-19 ya da temaslı olan vatandaşlarımız toplu ulaşım aracı kullanamayacaktır. Birlikte seyahat ettiğiniz diğer kişilerin sonradan Covid-19 testinin pozitif olması halinde sizi bilgilendirebilmemiz için kullanılır</a:t>
            </a:r>
            <a:r>
              <a:rPr lang="tr-TR" dirty="0" smtClean="0"/>
              <a:t>.</a:t>
            </a:r>
          </a:p>
          <a:p>
            <a:pPr marL="0" indent="0">
              <a:buNone/>
            </a:pPr>
            <a:r>
              <a:rPr lang="tr-TR" dirty="0" smtClean="0">
                <a:solidFill>
                  <a:srgbClr val="C00000"/>
                </a:solidFill>
              </a:rPr>
              <a:t>Karayolu Taşımacılığı</a:t>
            </a:r>
          </a:p>
          <a:p>
            <a:pPr marL="0" indent="0">
              <a:buNone/>
            </a:pPr>
            <a:r>
              <a:rPr lang="tr-TR" dirty="0" smtClean="0"/>
              <a:t>	Sağlık </a:t>
            </a:r>
            <a:r>
              <a:rPr lang="tr-TR" dirty="0"/>
              <a:t>Bakanlığı tarafından Hayat Eve Sığar(HES) Kodu Bilgilendirme toplantısı düzenlendi. Toplantıda Sağlık Bakanlığı tarafından yürütülen 'Hayat Eve Sığar' projesine uygun olarak, “Şehirlerarası Yolcu Taşımacılığı” ve “Turizm Taşımacılığı” ulaşım </a:t>
            </a:r>
            <a:r>
              <a:rPr lang="tr-TR" dirty="0" err="1"/>
              <a:t>modlarında</a:t>
            </a:r>
            <a:r>
              <a:rPr lang="tr-TR" dirty="0"/>
              <a:t> seyahat eden yolcuların, otobüslere ve diğer karayolu yolcu taşıma taşıtlarına kabulünün kişiye özel üretilen 'Hayat Eve Sığar (HES)' kodu ile sağlanacağı açıklandı.</a:t>
            </a: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088964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92500" lnSpcReduction="10000"/>
          </a:bodyPr>
          <a:lstStyle/>
          <a:p>
            <a:pPr marL="0" indent="0">
              <a:buNone/>
            </a:pPr>
            <a:r>
              <a:rPr lang="tr-TR" dirty="0" smtClean="0"/>
              <a:t>*Demiryolu taşımacılığı için de HES kodu gerekmektedir.</a:t>
            </a:r>
          </a:p>
          <a:p>
            <a:pPr marL="0" indent="0">
              <a:buNone/>
            </a:pPr>
            <a:r>
              <a:rPr lang="tr-TR" dirty="0" smtClean="0"/>
              <a:t>*Denizyolu taşımacılığı için de HES Kodu gereklidir.</a:t>
            </a:r>
          </a:p>
          <a:p>
            <a:pPr marL="0" indent="0">
              <a:buNone/>
            </a:pPr>
            <a:r>
              <a:rPr lang="tr-TR" dirty="0"/>
              <a:t>*İçişleri Bakanlığı'nın yayımladığı yeni genelgeyle, otele misafir kabulünde HES kodu zorunlu hale getirildi. Oteller bundan böyle misafirden hem rezervasyon hem de tesise kabul esnasında HES kodu isteyecek. Bunu yapmayan tesisler 10 güne kadar kapatma cezası alacak</a:t>
            </a:r>
            <a:r>
              <a:rPr lang="tr-TR" dirty="0" smtClean="0"/>
              <a:t>.</a:t>
            </a:r>
          </a:p>
          <a:p>
            <a:pPr marL="0" indent="0">
              <a:buNone/>
            </a:pPr>
            <a:r>
              <a:rPr lang="tr-TR" dirty="0" smtClean="0"/>
              <a:t>*Covid-19 </a:t>
            </a:r>
            <a:r>
              <a:rPr lang="tr-TR" dirty="0" err="1" smtClean="0"/>
              <a:t>pandemisi</a:t>
            </a:r>
            <a:r>
              <a:rPr lang="tr-TR" dirty="0" smtClean="0"/>
              <a:t> nedeniyle ülkelerin seyahat konusunda almış olduğu tedbirler takip edilerek seyahate karar vermekte </a:t>
            </a:r>
            <a:r>
              <a:rPr lang="tr-TR" smtClean="0"/>
              <a:t>fayda vardır.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787905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8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70000" lnSpcReduction="20000"/>
          </a:bodyPr>
          <a:lstStyle/>
          <a:p>
            <a:pPr marL="0" indent="0">
              <a:buNone/>
            </a:pPr>
            <a:r>
              <a:rPr lang="tr-TR" dirty="0">
                <a:solidFill>
                  <a:srgbClr val="FF0000"/>
                </a:solidFill>
              </a:rPr>
              <a:t>Dünya Turizm İstihdamındaki Kayba Dair WTTC </a:t>
            </a:r>
            <a:r>
              <a:rPr lang="tr-TR" dirty="0" smtClean="0">
                <a:solidFill>
                  <a:srgbClr val="FF0000"/>
                </a:solidFill>
              </a:rPr>
              <a:t>Öngörüsü</a:t>
            </a:r>
          </a:p>
          <a:p>
            <a:pPr marL="0" indent="0">
              <a:buNone/>
            </a:pPr>
            <a:r>
              <a:rPr lang="tr-TR" dirty="0" smtClean="0"/>
              <a:t>	Korona </a:t>
            </a:r>
            <a:r>
              <a:rPr lang="tr-TR" dirty="0"/>
              <a:t>virüsü turizm endüstrisindeki istihdamı da son derece olumsuz etkilenmiştir. </a:t>
            </a:r>
            <a:r>
              <a:rPr lang="tr-TR" dirty="0" smtClean="0"/>
              <a:t>Dünya Turizm </a:t>
            </a:r>
            <a:r>
              <a:rPr lang="tr-TR" dirty="0"/>
              <a:t>ve Seyahat Konseyi (</a:t>
            </a:r>
            <a:r>
              <a:rPr lang="tr-TR" dirty="0" err="1"/>
              <a:t>The</a:t>
            </a:r>
            <a:r>
              <a:rPr lang="tr-TR" dirty="0"/>
              <a:t> World Travel &amp; </a:t>
            </a:r>
            <a:r>
              <a:rPr lang="tr-TR" dirty="0" err="1"/>
              <a:t>Tourism</a:t>
            </a:r>
            <a:r>
              <a:rPr lang="tr-TR" dirty="0"/>
              <a:t> </a:t>
            </a:r>
            <a:r>
              <a:rPr lang="tr-TR" dirty="0" err="1"/>
              <a:t>Council</a:t>
            </a:r>
            <a:r>
              <a:rPr lang="tr-TR" dirty="0"/>
              <a:t>) WTTC tarafından </a:t>
            </a:r>
            <a:r>
              <a:rPr lang="tr-TR" dirty="0" smtClean="0"/>
              <a:t>yapılan araştırmaya </a:t>
            </a:r>
            <a:r>
              <a:rPr lang="tr-TR" dirty="0"/>
              <a:t>göre, </a:t>
            </a:r>
            <a:r>
              <a:rPr lang="tr-TR" dirty="0" err="1"/>
              <a:t>pandemi</a:t>
            </a:r>
            <a:r>
              <a:rPr lang="tr-TR" dirty="0"/>
              <a:t> nedeniyle küresel ölçekte işini kaybedecek turizm </a:t>
            </a:r>
            <a:r>
              <a:rPr lang="tr-TR" dirty="0" smtClean="0"/>
              <a:t>çalışanlarının sayısının </a:t>
            </a:r>
            <a:r>
              <a:rPr lang="tr-TR" dirty="0"/>
              <a:t>98 ila 197,5 milyon aralığında olacağı öngörülmektedir. Söz konusu </a:t>
            </a:r>
            <a:r>
              <a:rPr lang="tr-TR" dirty="0" smtClean="0"/>
              <a:t>araştırmada turizm </a:t>
            </a:r>
            <a:r>
              <a:rPr lang="tr-TR" dirty="0"/>
              <a:t>endüstrilerinin dünya genelinde ülkelerin gayri safi yurtiçi hasılalarına </a:t>
            </a:r>
            <a:r>
              <a:rPr lang="tr-TR" dirty="0" smtClean="0"/>
              <a:t>sağladıkları katkıda </a:t>
            </a:r>
            <a:r>
              <a:rPr lang="tr-TR" dirty="0"/>
              <a:t>5,5 trilyon $’a kadar kayıp yaşanması ihtimali bulunduğu ifade edilmektedir</a:t>
            </a:r>
            <a:r>
              <a:rPr lang="tr-TR" dirty="0" smtClean="0"/>
              <a:t>.</a:t>
            </a:r>
          </a:p>
          <a:p>
            <a:pPr marL="0" indent="0">
              <a:buNone/>
            </a:pPr>
            <a:r>
              <a:rPr lang="tr-TR" dirty="0"/>
              <a:t>	</a:t>
            </a:r>
            <a:r>
              <a:rPr lang="tr-TR" dirty="0" err="1"/>
              <a:t>WTTC’nin</a:t>
            </a:r>
            <a:r>
              <a:rPr lang="tr-TR" dirty="0"/>
              <a:t> Covid-19 salgını çerçevesindeki turizm sektörüne yönelik analizini içeren araştırmada</a:t>
            </a:r>
            <a:r>
              <a:rPr lang="tr-TR" dirty="0" smtClean="0"/>
              <a:t>, en </a:t>
            </a:r>
            <a:r>
              <a:rPr lang="tr-TR" dirty="0"/>
              <a:t>iyi senaryoya göre turizm sektöründe dünya genelinde yüzde 30’luk bir istihdam gerilemesi</a:t>
            </a:r>
          </a:p>
          <a:p>
            <a:pPr marL="0" indent="0">
              <a:buNone/>
            </a:pPr>
            <a:r>
              <a:rPr lang="tr-TR" dirty="0"/>
              <a:t>ile 98,2 milyon kişinin işsiz kalabileceğine işaret edilmektedir. WTTC araştırmasında </a:t>
            </a:r>
            <a:r>
              <a:rPr lang="tr-TR" dirty="0" smtClean="0"/>
              <a:t>temel senaryoya </a:t>
            </a:r>
            <a:r>
              <a:rPr lang="tr-TR" dirty="0"/>
              <a:t>göre turizm istihdamı alanındaki düşüş yüzde 37 ile 121 milyon kişinin </a:t>
            </a:r>
            <a:r>
              <a:rPr lang="tr-TR" dirty="0" smtClean="0"/>
              <a:t>işini kaybetmesine </a:t>
            </a:r>
            <a:r>
              <a:rPr lang="tr-TR" dirty="0"/>
              <a:t>yol açacak, en kötü senaryoya göre ise dünya genelinde turizm </a:t>
            </a:r>
            <a:r>
              <a:rPr lang="tr-TR" dirty="0" smtClean="0"/>
              <a:t>istihdamı alanında </a:t>
            </a:r>
            <a:r>
              <a:rPr lang="tr-TR" dirty="0"/>
              <a:t>yüzde 60’lık bir azalma ile 197,5 milyon kişi işsiz kalacaktır.</a:t>
            </a:r>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94981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8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25000" lnSpcReduction="20000"/>
          </a:bodyPr>
          <a:lstStyle/>
          <a:p>
            <a:pPr marL="0" indent="0">
              <a:buNone/>
            </a:pPr>
            <a:r>
              <a:rPr lang="tr-TR" dirty="0" smtClean="0"/>
              <a:t>	</a:t>
            </a:r>
            <a:r>
              <a:rPr lang="tr-TR" sz="8000" dirty="0" err="1" smtClean="0"/>
              <a:t>WTTC’nin</a:t>
            </a:r>
            <a:r>
              <a:rPr lang="tr-TR" sz="8000" dirty="0" smtClean="0"/>
              <a:t> </a:t>
            </a:r>
            <a:r>
              <a:rPr lang="tr-TR" sz="8000" dirty="0"/>
              <a:t>öngörüsüne göre uluslararası turizmin yanında ülkelerin iç turizm </a:t>
            </a:r>
            <a:r>
              <a:rPr lang="tr-TR" sz="8000" dirty="0" smtClean="0"/>
              <a:t>hareketlerinde </a:t>
            </a:r>
            <a:r>
              <a:rPr lang="tr-TR" sz="8000" dirty="0" err="1" smtClean="0"/>
              <a:t>pandemi</a:t>
            </a:r>
            <a:r>
              <a:rPr lang="tr-TR" sz="8000" dirty="0" smtClean="0"/>
              <a:t> </a:t>
            </a:r>
            <a:r>
              <a:rPr lang="tr-TR" sz="8000" dirty="0"/>
              <a:t>nedeniyle yaşanan duraksamanın oluşturacağı kayıp çok yüksek olacak. </a:t>
            </a:r>
            <a:r>
              <a:rPr lang="tr-TR" sz="8000" dirty="0" err="1" smtClean="0"/>
              <a:t>WTTC’nin</a:t>
            </a:r>
            <a:r>
              <a:rPr lang="tr-TR" sz="8000" dirty="0" smtClean="0"/>
              <a:t> analizinde </a:t>
            </a:r>
            <a:r>
              <a:rPr lang="tr-TR" sz="8000" dirty="0"/>
              <a:t>dünya genelinde turizm </a:t>
            </a:r>
            <a:r>
              <a:rPr lang="tr-TR" sz="8000" dirty="0" err="1"/>
              <a:t>GSYİH’sında</a:t>
            </a:r>
            <a:r>
              <a:rPr lang="tr-TR" sz="8000" dirty="0"/>
              <a:t> en iyi senaryoya göre yüzde 30’luk azalma </a:t>
            </a:r>
            <a:r>
              <a:rPr lang="tr-TR" sz="8000" dirty="0" smtClean="0"/>
              <a:t>ile 2,6 </a:t>
            </a:r>
            <a:r>
              <a:rPr lang="tr-TR" sz="8000" dirty="0"/>
              <a:t>trilyon </a:t>
            </a:r>
            <a:r>
              <a:rPr lang="tr-TR" sz="8000" dirty="0" err="1"/>
              <a:t>Dolar’lık</a:t>
            </a:r>
            <a:r>
              <a:rPr lang="tr-TR" sz="8000" dirty="0"/>
              <a:t> bir kayıp </a:t>
            </a:r>
            <a:r>
              <a:rPr lang="tr-TR" sz="8000" dirty="0" smtClean="0"/>
              <a:t> gerçekleşebilecektir</a:t>
            </a:r>
            <a:r>
              <a:rPr lang="tr-TR" sz="8000" dirty="0"/>
              <a:t>. Temel senaryoya göre turizm </a:t>
            </a:r>
            <a:r>
              <a:rPr lang="tr-TR" sz="8000" dirty="0" err="1" smtClean="0"/>
              <a:t>GSYİH’sında</a:t>
            </a:r>
            <a:r>
              <a:rPr lang="tr-TR" sz="8000" dirty="0" smtClean="0"/>
              <a:t> yüzde </a:t>
            </a:r>
            <a:r>
              <a:rPr lang="tr-TR" sz="8000" dirty="0"/>
              <a:t>39’luk bir düşüşle 3,4 trilyon Dolar seviyesinde bir kayıp yaşanması söz </a:t>
            </a:r>
            <a:r>
              <a:rPr lang="tr-TR" sz="8000" dirty="0" smtClean="0"/>
              <a:t>konusu olabilecektir</a:t>
            </a:r>
            <a:r>
              <a:rPr lang="tr-TR" sz="8000" dirty="0"/>
              <a:t>. En kötü senaryoya göre ise turizm </a:t>
            </a:r>
            <a:r>
              <a:rPr lang="tr-TR" sz="8000" dirty="0" err="1"/>
              <a:t>GSYİH’sında</a:t>
            </a:r>
            <a:r>
              <a:rPr lang="tr-TR" sz="8000" dirty="0"/>
              <a:t> yüzde 62’lik bir gerileme ile </a:t>
            </a:r>
            <a:r>
              <a:rPr lang="tr-TR" sz="8000" dirty="0" smtClean="0"/>
              <a:t>5,5 trilyon </a:t>
            </a:r>
            <a:r>
              <a:rPr lang="tr-TR" sz="8000" dirty="0"/>
              <a:t>Dolar civarında bir düşüş yaşanabileceği öngörülmektedir. </a:t>
            </a:r>
            <a:endParaRPr lang="tr-TR" sz="8000" dirty="0" smtClean="0"/>
          </a:p>
          <a:p>
            <a:pPr marL="0" indent="0">
              <a:buNone/>
            </a:pPr>
            <a:endParaRPr lang="tr-TR" sz="8000" dirty="0" smtClean="0">
              <a:solidFill>
                <a:srgbClr val="FF0000"/>
              </a:solidFill>
            </a:endParaRPr>
          </a:p>
          <a:p>
            <a:pPr marL="0" indent="0">
              <a:buNone/>
            </a:pPr>
            <a:r>
              <a:rPr lang="tr-TR" sz="8000" dirty="0" smtClean="0">
                <a:solidFill>
                  <a:srgbClr val="FF0000"/>
                </a:solidFill>
              </a:rPr>
              <a:t>Türkiye’nin </a:t>
            </a:r>
            <a:r>
              <a:rPr lang="tr-TR" sz="8000" dirty="0">
                <a:solidFill>
                  <a:srgbClr val="FF0000"/>
                </a:solidFill>
              </a:rPr>
              <a:t>Rakiplerinde Son </a:t>
            </a:r>
            <a:r>
              <a:rPr lang="tr-TR" sz="8000" dirty="0" smtClean="0">
                <a:solidFill>
                  <a:srgbClr val="FF0000"/>
                </a:solidFill>
              </a:rPr>
              <a:t>Durum</a:t>
            </a:r>
          </a:p>
          <a:p>
            <a:pPr marL="0" indent="0">
              <a:buNone/>
            </a:pPr>
            <a:r>
              <a:rPr lang="tr-TR" sz="6800" dirty="0">
                <a:solidFill>
                  <a:srgbClr val="FF0000"/>
                </a:solidFill>
              </a:rPr>
              <a:t>	</a:t>
            </a:r>
            <a:r>
              <a:rPr lang="tr-TR" sz="8000" dirty="0" err="1"/>
              <a:t>Pandeminin</a:t>
            </a:r>
            <a:r>
              <a:rPr lang="tr-TR" sz="8000" dirty="0"/>
              <a:t> ortaya çıktığı ve büyük bir hızla yayıldığı 2020 yılında dünya genelinde </a:t>
            </a:r>
            <a:r>
              <a:rPr lang="tr-TR" sz="8000" dirty="0" smtClean="0"/>
              <a:t>turizm destinasyonları </a:t>
            </a:r>
            <a:r>
              <a:rPr lang="tr-TR" sz="8000" dirty="0"/>
              <a:t>büyük kayıplara uğramıştır. Bu yıl rakiplerimiz dip seviyeleri gördü. </a:t>
            </a:r>
            <a:r>
              <a:rPr lang="tr-TR" sz="8000" dirty="0" smtClean="0"/>
              <a:t>Birleşmiş Milletler </a:t>
            </a:r>
            <a:r>
              <a:rPr lang="tr-TR" sz="8000" dirty="0"/>
              <a:t>Dünya Turizm Örgütü (UNWTO) verilerine göre turizmdeki önde gelen </a:t>
            </a:r>
            <a:r>
              <a:rPr lang="tr-TR" sz="8000" dirty="0" smtClean="0"/>
              <a:t>rakiplerimizden İspanya</a:t>
            </a:r>
            <a:r>
              <a:rPr lang="tr-TR" sz="8000" dirty="0"/>
              <a:t>, turizmde ilk 8 ayda yüzde 76 gerilerken, Yunanistan ise ilk 7 ayda yüzde 81 </a:t>
            </a:r>
            <a:r>
              <a:rPr lang="tr-TR" sz="8000" dirty="0" smtClean="0"/>
              <a:t>oranında gerileme </a:t>
            </a:r>
            <a:r>
              <a:rPr lang="tr-TR" sz="8000" dirty="0"/>
              <a:t>yaşadı. İtalya’nın yılın ilk 7 aylık döneminde turizmde yaşadığı kayıp yüzde </a:t>
            </a:r>
            <a:r>
              <a:rPr lang="tr-TR" sz="8000" dirty="0" smtClean="0"/>
              <a:t>43 seviyesinde </a:t>
            </a:r>
            <a:r>
              <a:rPr lang="tr-TR" sz="8000" dirty="0"/>
              <a:t>gerçekleşirken, Akdeniz çanağındaki son yılların yükselen </a:t>
            </a:r>
            <a:r>
              <a:rPr lang="tr-TR" sz="8000" dirty="0" smtClean="0"/>
              <a:t>destinasyonlarından Hırvatistan’da </a:t>
            </a:r>
            <a:r>
              <a:rPr lang="tr-TR" sz="8000" dirty="0"/>
              <a:t>da 8 aylık dilimde yüzde 53’lük kayıp yaşanmıştır. Yine Akdeniz çanağındaki </a:t>
            </a:r>
            <a:r>
              <a:rPr lang="tr-TR" sz="8000" dirty="0" smtClean="0"/>
              <a:t>diğer önemli </a:t>
            </a:r>
            <a:r>
              <a:rPr lang="tr-TR" sz="8000" dirty="0"/>
              <a:t>destinasyonlardan Portekiz’de 8 aylık dönemdeki kayıp yüzde 40, Mısır’daki kayıp </a:t>
            </a:r>
            <a:r>
              <a:rPr lang="tr-TR" sz="8000" dirty="0" smtClean="0"/>
              <a:t>ise yüzde </a:t>
            </a:r>
            <a:r>
              <a:rPr lang="tr-TR" sz="8000" dirty="0"/>
              <a:t>82 seviyesinde </a:t>
            </a:r>
            <a:r>
              <a:rPr lang="tr-TR" sz="8000" dirty="0" smtClean="0"/>
              <a:t>gerçekleşmiştir.</a:t>
            </a:r>
            <a:endParaRPr lang="tr-TR" sz="8000"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133503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3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rmAutofit fontScale="62500" lnSpcReduction="20000"/>
          </a:bodyPr>
          <a:lstStyle/>
          <a:p>
            <a:pPr marL="0" indent="0">
              <a:buNone/>
            </a:pPr>
            <a:r>
              <a:rPr lang="tr-TR" dirty="0" err="1">
                <a:solidFill>
                  <a:srgbClr val="C00000"/>
                </a:solidFill>
              </a:rPr>
              <a:t>Pandeminin</a:t>
            </a:r>
            <a:r>
              <a:rPr lang="tr-TR" dirty="0">
                <a:solidFill>
                  <a:srgbClr val="C00000"/>
                </a:solidFill>
              </a:rPr>
              <a:t> Sektörün Geleceğine </a:t>
            </a:r>
            <a:r>
              <a:rPr lang="tr-TR" dirty="0" smtClean="0">
                <a:solidFill>
                  <a:srgbClr val="C00000"/>
                </a:solidFill>
              </a:rPr>
              <a:t>Etkileri</a:t>
            </a:r>
          </a:p>
          <a:p>
            <a:pPr marL="0" indent="0">
              <a:buNone/>
            </a:pPr>
            <a:r>
              <a:rPr lang="tr-TR" dirty="0"/>
              <a:t>	COVID-19 salgını, modern </a:t>
            </a:r>
            <a:r>
              <a:rPr lang="tr-TR" dirty="0" smtClean="0"/>
              <a:t>seyahat endüstrisinin </a:t>
            </a:r>
            <a:r>
              <a:rPr lang="tr-TR" dirty="0"/>
              <a:t>karşılaştığı en </a:t>
            </a:r>
            <a:r>
              <a:rPr lang="tr-TR" dirty="0" smtClean="0"/>
              <a:t>büyük zorluklardan </a:t>
            </a:r>
            <a:r>
              <a:rPr lang="tr-TR" dirty="0"/>
              <a:t>biri olmuştur</a:t>
            </a:r>
            <a:r>
              <a:rPr lang="tr-TR" dirty="0" smtClean="0"/>
              <a:t>. </a:t>
            </a:r>
            <a:r>
              <a:rPr lang="tr-TR" dirty="0" err="1" smtClean="0"/>
              <a:t>McKinsey</a:t>
            </a:r>
            <a:r>
              <a:rPr lang="tr-TR" dirty="0"/>
              <a:t>, raporuna göre </a:t>
            </a:r>
            <a:r>
              <a:rPr lang="tr-TR" dirty="0" smtClean="0"/>
              <a:t>COVID-19 salgını </a:t>
            </a:r>
            <a:r>
              <a:rPr lang="tr-TR" dirty="0"/>
              <a:t>nedeniyle yaşanan </a:t>
            </a:r>
            <a:r>
              <a:rPr lang="tr-TR" dirty="0" smtClean="0"/>
              <a:t>ekonomik gerileme</a:t>
            </a:r>
            <a:r>
              <a:rPr lang="tr-TR" dirty="0"/>
              <a:t>, seyahat kısıtlamaları</a:t>
            </a:r>
            <a:r>
              <a:rPr lang="tr-TR" dirty="0" smtClean="0"/>
              <a:t>, havayolu </a:t>
            </a:r>
            <a:r>
              <a:rPr lang="tr-TR" dirty="0"/>
              <a:t>kapasitesinin azaltılması</a:t>
            </a:r>
            <a:r>
              <a:rPr lang="tr-TR" dirty="0" smtClean="0"/>
              <a:t>, sosyal </a:t>
            </a:r>
            <a:r>
              <a:rPr lang="tr-TR" dirty="0"/>
              <a:t>mesafe kurallarını da </a:t>
            </a:r>
            <a:r>
              <a:rPr lang="tr-TR" dirty="0" smtClean="0"/>
              <a:t>içeren sağlık </a:t>
            </a:r>
            <a:r>
              <a:rPr lang="tr-TR" dirty="0"/>
              <a:t>ve güvenlik önlemleri </a:t>
            </a:r>
            <a:r>
              <a:rPr lang="tr-TR" dirty="0" smtClean="0"/>
              <a:t>sektörün hareket </a:t>
            </a:r>
            <a:r>
              <a:rPr lang="tr-TR" dirty="0"/>
              <a:t>kabiliyetini yok denecek noktaya taşımıştır. Sektörün daha önce hiç yaşamadığı </a:t>
            </a:r>
            <a:r>
              <a:rPr lang="tr-TR" dirty="0" smtClean="0"/>
              <a:t>bir deneyim </a:t>
            </a:r>
            <a:r>
              <a:rPr lang="tr-TR" dirty="0"/>
              <a:t>olan salgın koşulları altında sektörün ne zaman iyileşeceğine ilişkin bir zaman </a:t>
            </a:r>
            <a:r>
              <a:rPr lang="tr-TR" dirty="0" smtClean="0"/>
              <a:t>çizelgesi tahmin </a:t>
            </a:r>
            <a:r>
              <a:rPr lang="tr-TR" dirty="0"/>
              <a:t>etmek kolay gözükmemektedir. Salgının etkileri özelinde hazırlanan senaryolara </a:t>
            </a:r>
            <a:r>
              <a:rPr lang="tr-TR" dirty="0" smtClean="0"/>
              <a:t>göre küresel </a:t>
            </a:r>
            <a:r>
              <a:rPr lang="tr-TR" dirty="0"/>
              <a:t>turizmin 2023–2024'e kadar toparlanması, ancak bu toparlanmada turizm </a:t>
            </a:r>
            <a:r>
              <a:rPr lang="tr-TR" dirty="0" smtClean="0"/>
              <a:t>harcamaları bakımından </a:t>
            </a:r>
            <a:r>
              <a:rPr lang="tr-TR" dirty="0"/>
              <a:t>2019 seviyesini, 2023'ten önce göremeyeceği ifade edilmektedir</a:t>
            </a:r>
            <a:r>
              <a:rPr lang="tr-TR" dirty="0" smtClean="0"/>
              <a:t>.</a:t>
            </a:r>
          </a:p>
          <a:p>
            <a:pPr marL="0" indent="0">
              <a:buNone/>
            </a:pPr>
            <a:r>
              <a:rPr lang="tr-TR" dirty="0" err="1" smtClean="0">
                <a:solidFill>
                  <a:srgbClr val="C00000"/>
                </a:solidFill>
              </a:rPr>
              <a:t>Pandeminin</a:t>
            </a:r>
            <a:r>
              <a:rPr lang="tr-TR" dirty="0" smtClean="0">
                <a:solidFill>
                  <a:srgbClr val="C00000"/>
                </a:solidFill>
              </a:rPr>
              <a:t> etkilediği turizm kuruluşları</a:t>
            </a:r>
          </a:p>
          <a:p>
            <a:pPr marL="0" indent="0">
              <a:buNone/>
            </a:pPr>
            <a:r>
              <a:rPr lang="tr-TR" dirty="0" smtClean="0">
                <a:solidFill>
                  <a:srgbClr val="002060"/>
                </a:solidFill>
              </a:rPr>
              <a:t>1-Havayolu sektörü</a:t>
            </a:r>
          </a:p>
          <a:p>
            <a:pPr marL="0" indent="0">
              <a:buNone/>
            </a:pPr>
            <a:r>
              <a:rPr lang="tr-TR" dirty="0" smtClean="0"/>
              <a:t>	Bu </a:t>
            </a:r>
            <a:r>
              <a:rPr lang="tr-TR" dirty="0"/>
              <a:t>dönemde dünya uçak filosunun üçte ikisi </a:t>
            </a:r>
            <a:r>
              <a:rPr lang="tr-TR" dirty="0" smtClean="0"/>
              <a:t>park edilirken </a:t>
            </a:r>
            <a:r>
              <a:rPr lang="tr-TR" dirty="0"/>
              <a:t>18 havayolu birkaç ay içinde iflas başvurusunda bulunmuştur. Hava </a:t>
            </a:r>
            <a:r>
              <a:rPr lang="tr-TR" dirty="0" smtClean="0"/>
              <a:t>Taşımacılığı Derneği </a:t>
            </a:r>
            <a:r>
              <a:rPr lang="tr-TR" dirty="0"/>
              <a:t>(IATA) tahminlerine göre küresel havayolu endüstrisinin 2020'de 419 milyar dolar </a:t>
            </a:r>
            <a:r>
              <a:rPr lang="tr-TR" dirty="0" smtClean="0"/>
              <a:t>gelir kaybedeceği </a:t>
            </a:r>
            <a:r>
              <a:rPr lang="tr-TR" dirty="0"/>
              <a:t>öngörülmektedir. </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345485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1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55000" lnSpcReduction="20000"/>
          </a:bodyPr>
          <a:lstStyle/>
          <a:p>
            <a:pPr marL="0" indent="0">
              <a:buNone/>
            </a:pPr>
            <a:r>
              <a:rPr lang="tr-TR" dirty="0">
                <a:solidFill>
                  <a:srgbClr val="002060"/>
                </a:solidFill>
              </a:rPr>
              <a:t>2-Kruvaziyer </a:t>
            </a:r>
            <a:r>
              <a:rPr lang="tr-TR" dirty="0" smtClean="0">
                <a:solidFill>
                  <a:srgbClr val="002060"/>
                </a:solidFill>
              </a:rPr>
              <a:t>Sektörü</a:t>
            </a:r>
          </a:p>
          <a:p>
            <a:pPr marL="0" indent="0">
              <a:buNone/>
            </a:pPr>
            <a:r>
              <a:rPr lang="tr-TR" dirty="0"/>
              <a:t>	</a:t>
            </a:r>
            <a:r>
              <a:rPr lang="tr-TR" dirty="0" err="1"/>
              <a:t>Pandemi</a:t>
            </a:r>
            <a:r>
              <a:rPr lang="tr-TR" dirty="0"/>
              <a:t> </a:t>
            </a:r>
            <a:r>
              <a:rPr lang="tr-TR" dirty="0" smtClean="0"/>
              <a:t>öncesi dönemde </a:t>
            </a:r>
            <a:r>
              <a:rPr lang="tr-TR" dirty="0"/>
              <a:t>küresel anlamda </a:t>
            </a:r>
            <a:r>
              <a:rPr lang="tr-TR" dirty="0" smtClean="0"/>
              <a:t>42 milyar </a:t>
            </a:r>
            <a:r>
              <a:rPr lang="tr-TR" dirty="0"/>
              <a:t>Dolarlık bir </a:t>
            </a:r>
            <a:r>
              <a:rPr lang="tr-TR" dirty="0" smtClean="0"/>
              <a:t>büyüklüğe ulaşan </a:t>
            </a:r>
            <a:r>
              <a:rPr lang="tr-TR" dirty="0" err="1"/>
              <a:t>kruvaziyer</a:t>
            </a:r>
            <a:r>
              <a:rPr lang="tr-TR" dirty="0"/>
              <a:t> sektörü </a:t>
            </a:r>
            <a:r>
              <a:rPr lang="tr-TR" dirty="0" smtClean="0"/>
              <a:t>2020 yılını </a:t>
            </a:r>
            <a:r>
              <a:rPr lang="tr-TR" dirty="0"/>
              <a:t>%100’e varan oranda kayıpla kapatmış durumdadır</a:t>
            </a:r>
            <a:r>
              <a:rPr lang="tr-TR" dirty="0" smtClean="0"/>
              <a:t>.</a:t>
            </a:r>
          </a:p>
          <a:p>
            <a:pPr marL="0" indent="0">
              <a:buNone/>
            </a:pPr>
            <a:r>
              <a:rPr lang="tr-TR" dirty="0" smtClean="0">
                <a:solidFill>
                  <a:srgbClr val="002060"/>
                </a:solidFill>
              </a:rPr>
              <a:t>3-Kongre ve Etkinlik Sektörü</a:t>
            </a:r>
          </a:p>
          <a:p>
            <a:pPr marL="0" indent="0">
              <a:buNone/>
            </a:pPr>
            <a:r>
              <a:rPr lang="tr-TR" dirty="0"/>
              <a:t>	Küresel Fuar Endüstrisi Birliği tarafından yapılan değerlendirmede ise iptal edilen </a:t>
            </a:r>
            <a:r>
              <a:rPr lang="tr-TR" dirty="0" smtClean="0"/>
              <a:t>veya ertelenen </a:t>
            </a:r>
            <a:r>
              <a:rPr lang="tr-TR" dirty="0"/>
              <a:t>ticari fuarlar nedeniyle 2020 yılının ikinci çeyreğinde sektörün uğradığı </a:t>
            </a:r>
            <a:r>
              <a:rPr lang="tr-TR" dirty="0" smtClean="0"/>
              <a:t>zararın 144,9 </a:t>
            </a:r>
            <a:r>
              <a:rPr lang="tr-TR" dirty="0"/>
              <a:t>Milyar Dolar seviyesine ulaştığı öngörüldü</a:t>
            </a:r>
            <a:r>
              <a:rPr lang="tr-TR" dirty="0" smtClean="0"/>
              <a:t>.</a:t>
            </a:r>
          </a:p>
          <a:p>
            <a:pPr marL="0" indent="0">
              <a:buNone/>
            </a:pPr>
            <a:r>
              <a:rPr lang="tr-TR" dirty="0" smtClean="0">
                <a:solidFill>
                  <a:srgbClr val="002060"/>
                </a:solidFill>
              </a:rPr>
              <a:t>4-Konaklama Sektörü</a:t>
            </a:r>
          </a:p>
          <a:p>
            <a:pPr marL="0" indent="0">
              <a:buNone/>
            </a:pPr>
            <a:r>
              <a:rPr lang="tr-TR" dirty="0"/>
              <a:t>	  Otelcilik </a:t>
            </a:r>
            <a:r>
              <a:rPr lang="tr-TR" dirty="0" smtClean="0"/>
              <a:t>sektörü bu </a:t>
            </a:r>
            <a:r>
              <a:rPr lang="tr-TR" dirty="0"/>
              <a:t>dönemde, daha önce yaşadığı </a:t>
            </a:r>
            <a:r>
              <a:rPr lang="tr-TR" dirty="0" smtClean="0"/>
              <a:t>iki krizin </a:t>
            </a:r>
            <a:r>
              <a:rPr lang="tr-TR" dirty="0"/>
              <a:t>toplamından dört kat </a:t>
            </a:r>
            <a:r>
              <a:rPr lang="tr-TR" dirty="0" smtClean="0"/>
              <a:t>daha fazla </a:t>
            </a:r>
            <a:r>
              <a:rPr lang="tr-TR" dirty="0"/>
              <a:t>gelir düşüşü yaşamıştır. </a:t>
            </a:r>
            <a:r>
              <a:rPr lang="tr-TR" dirty="0" smtClean="0"/>
              <a:t>Birçok otel</a:t>
            </a:r>
            <a:r>
              <a:rPr lang="tr-TR" dirty="0"/>
              <a:t>, işgücünde önemli </a:t>
            </a:r>
            <a:r>
              <a:rPr lang="tr-TR" dirty="0" smtClean="0"/>
              <a:t>düşüş yaşamıştır </a:t>
            </a:r>
            <a:r>
              <a:rPr lang="tr-TR" dirty="0"/>
              <a:t>ve birçoğu, </a:t>
            </a:r>
            <a:r>
              <a:rPr lang="tr-TR" dirty="0" smtClean="0"/>
              <a:t>geçici </a:t>
            </a:r>
            <a:r>
              <a:rPr lang="tr-TR" dirty="0"/>
              <a:t>veya kalıcı olarak otelini kapatmak zorunda kalmıştır</a:t>
            </a:r>
            <a:r>
              <a:rPr lang="tr-TR" dirty="0" smtClean="0"/>
              <a:t>.</a:t>
            </a:r>
          </a:p>
          <a:p>
            <a:pPr marL="0" indent="0">
              <a:buNone/>
            </a:pPr>
            <a:r>
              <a:rPr lang="tr-TR" dirty="0">
                <a:solidFill>
                  <a:srgbClr val="002060"/>
                </a:solidFill>
              </a:rPr>
              <a:t>5-Seyahat </a:t>
            </a:r>
            <a:r>
              <a:rPr lang="tr-TR" dirty="0" err="1">
                <a:solidFill>
                  <a:srgbClr val="002060"/>
                </a:solidFill>
              </a:rPr>
              <a:t>Acentaları</a:t>
            </a:r>
            <a:r>
              <a:rPr lang="tr-TR" dirty="0">
                <a:solidFill>
                  <a:srgbClr val="002060"/>
                </a:solidFill>
              </a:rPr>
              <a:t> ve </a:t>
            </a:r>
            <a:r>
              <a:rPr lang="tr-TR" dirty="0" smtClean="0">
                <a:solidFill>
                  <a:srgbClr val="002060"/>
                </a:solidFill>
              </a:rPr>
              <a:t>Tur Operatörleri</a:t>
            </a:r>
          </a:p>
          <a:p>
            <a:pPr marL="0" indent="0">
              <a:buNone/>
            </a:pPr>
            <a:r>
              <a:rPr lang="tr-TR" dirty="0" smtClean="0"/>
              <a:t>	 </a:t>
            </a:r>
            <a:r>
              <a:rPr lang="tr-TR" dirty="0"/>
              <a:t>Kitlesel ve gruplar halinde </a:t>
            </a:r>
            <a:r>
              <a:rPr lang="tr-TR" dirty="0" smtClean="0"/>
              <a:t>seyahat hareketlerinin </a:t>
            </a:r>
            <a:r>
              <a:rPr lang="tr-TR" dirty="0"/>
              <a:t>COVID-19 döneminde durma noktasına gelmesi, seyahat </a:t>
            </a:r>
            <a:r>
              <a:rPr lang="tr-TR" dirty="0" err="1"/>
              <a:t>acentalarına</a:t>
            </a:r>
            <a:r>
              <a:rPr lang="tr-TR" dirty="0"/>
              <a:t> en </a:t>
            </a:r>
            <a:r>
              <a:rPr lang="tr-TR" dirty="0" smtClean="0"/>
              <a:t>ağır darbeyi </a:t>
            </a:r>
            <a:r>
              <a:rPr lang="tr-TR" dirty="0"/>
              <a:t>vurmuştur. </a:t>
            </a:r>
            <a:r>
              <a:rPr lang="tr-TR" dirty="0" err="1"/>
              <a:t>McKinsey</a:t>
            </a:r>
            <a:r>
              <a:rPr lang="tr-TR" dirty="0"/>
              <a:t> tarafından yapılan ve Nisan ayında dünya çapında yaklaşık </a:t>
            </a:r>
            <a:r>
              <a:rPr lang="tr-TR" dirty="0" smtClean="0"/>
              <a:t>1.200 tur </a:t>
            </a:r>
            <a:r>
              <a:rPr lang="tr-TR" dirty="0"/>
              <a:t>operatörünün katılımıyla gerçekleştirilen bir araştırma; rezervasyonlarda yaşanan kaybın</a:t>
            </a:r>
          </a:p>
          <a:p>
            <a:pPr marL="0" indent="0">
              <a:buNone/>
            </a:pPr>
            <a:r>
              <a:rPr lang="tr-TR" dirty="0"/>
              <a:t>2019'a göre yüzde 85 oranında olduğunu ortaya koymuştur. Söz konusu araştırma, 2020 </a:t>
            </a:r>
            <a:r>
              <a:rPr lang="tr-TR" dirty="0" smtClean="0"/>
              <a:t>yılı sonunda </a:t>
            </a:r>
            <a:r>
              <a:rPr lang="tr-TR" dirty="0"/>
              <a:t>sektörün uğrayacağı kaybın yüzde 73 seviyesinde olacağını göstermektedir. </a:t>
            </a:r>
            <a:endParaRPr lang="tr-TR" dirty="0" smtClean="0"/>
          </a:p>
          <a:p>
            <a:pPr marL="0" indent="0">
              <a:buNone/>
            </a:pPr>
            <a:r>
              <a:rPr lang="tr-TR" smtClean="0"/>
              <a:t>Kaynak:www.tursab.org.tr</a:t>
            </a:r>
            <a:endParaRPr lang="tr-TR" dirty="0" smtClean="0"/>
          </a:p>
          <a:p>
            <a:pPr marL="0" indent="0">
              <a:buNone/>
            </a:pPr>
            <a:endParaRPr lang="tr-TR" dirty="0"/>
          </a:p>
          <a:p>
            <a:pPr marL="0" indent="0">
              <a:buNone/>
            </a:pPr>
            <a:endParaRPr lang="tr-TR" dirty="0" smtClean="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990480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32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323</Words>
  <Application>Microsoft Office PowerPoint</Application>
  <PresentationFormat>Ekran Gösterisi (4:3)</PresentationFormat>
  <Paragraphs>67</Paragraphs>
  <Slides>14</Slides>
  <Notes>0</Notes>
  <HiddenSlides>0</HiddenSlides>
  <MMClips>14</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13</cp:revision>
  <dcterms:created xsi:type="dcterms:W3CDTF">2021-01-06T18:40:56Z</dcterms:created>
  <dcterms:modified xsi:type="dcterms:W3CDTF">2021-01-07T18:56:16Z</dcterms:modified>
</cp:coreProperties>
</file>