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6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13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37713-B641-443B-93E6-1933F44A99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EA880800-74B1-48F5-BE85-92D1200A6D41}">
      <dgm:prSet phldrT="[Metin]" custT="1">
        <dgm:style>
          <a:lnRef idx="2">
            <a:schemeClr val="dk1"/>
          </a:lnRef>
          <a:fillRef idx="1">
            <a:schemeClr val="lt1"/>
          </a:fillRef>
          <a:effectRef idx="0">
            <a:schemeClr val="dk1"/>
          </a:effectRef>
          <a:fontRef idx="minor">
            <a:schemeClr val="dk1"/>
          </a:fontRef>
        </dgm:style>
      </dgm:prSet>
      <dgm:spPr/>
      <dgm:t>
        <a:bodyPr/>
        <a:lstStyle/>
        <a:p>
          <a:r>
            <a:rPr lang="tr-TR" sz="1600" dirty="0" smtClean="0"/>
            <a:t>Seyahat </a:t>
          </a:r>
          <a:r>
            <a:rPr lang="tr-TR" sz="1600" dirty="0" err="1" smtClean="0"/>
            <a:t>Acentacılığı</a:t>
          </a:r>
          <a:r>
            <a:rPr lang="tr-TR" sz="1600" dirty="0" smtClean="0"/>
            <a:t> İle İlgili Sözleşmeler</a:t>
          </a:r>
          <a:endParaRPr lang="tr-TR" sz="1600" dirty="0"/>
        </a:p>
      </dgm:t>
    </dgm:pt>
    <dgm:pt modelId="{F19CD3AF-AAD3-444E-AC20-9E0D54A3148F}" type="parTrans" cxnId="{60D4CB90-B90A-4C73-8013-7E05F6FDFE84}">
      <dgm:prSet/>
      <dgm:spPr/>
      <dgm:t>
        <a:bodyPr/>
        <a:lstStyle/>
        <a:p>
          <a:endParaRPr lang="tr-TR"/>
        </a:p>
      </dgm:t>
    </dgm:pt>
    <dgm:pt modelId="{C82A4D29-9540-4B7A-8A70-F184C46DB6FD}" type="sibTrans" cxnId="{60D4CB90-B90A-4C73-8013-7E05F6FDFE84}">
      <dgm:prSet/>
      <dgm:spPr/>
      <dgm:t>
        <a:bodyPr/>
        <a:lstStyle/>
        <a:p>
          <a:endParaRPr lang="tr-TR"/>
        </a:p>
      </dgm:t>
    </dgm:pt>
    <dgm:pt modelId="{1BDAB0E4-B20A-4C75-BBD2-ABA15ADE7127}">
      <dgm:prSet phldrT="[Metin]" custT="1">
        <dgm:style>
          <a:lnRef idx="2">
            <a:schemeClr val="dk1"/>
          </a:lnRef>
          <a:fillRef idx="1">
            <a:schemeClr val="lt1"/>
          </a:fillRef>
          <a:effectRef idx="0">
            <a:schemeClr val="dk1"/>
          </a:effectRef>
          <a:fontRef idx="minor">
            <a:schemeClr val="dk1"/>
          </a:fontRef>
        </dgm:style>
      </dgm:prSet>
      <dgm:spPr/>
      <dgm:t>
        <a:bodyPr/>
        <a:lstStyle/>
        <a:p>
          <a:r>
            <a:rPr lang="tr-TR" sz="1600" dirty="0" err="1" smtClean="0"/>
            <a:t>Acenta</a:t>
          </a:r>
          <a:r>
            <a:rPr lang="tr-TR" sz="1600" dirty="0" smtClean="0"/>
            <a:t>-Konaklama İşletmesi</a:t>
          </a:r>
          <a:endParaRPr lang="tr-TR" sz="1600" dirty="0"/>
        </a:p>
      </dgm:t>
    </dgm:pt>
    <dgm:pt modelId="{662A51EB-BFF8-4ECC-B29E-62540D5DA75C}" type="parTrans" cxnId="{98B33E9D-8294-4255-85D2-F750E80DF8E8}">
      <dgm:prSet/>
      <dgm:spPr/>
      <dgm:t>
        <a:bodyPr/>
        <a:lstStyle/>
        <a:p>
          <a:endParaRPr lang="tr-TR"/>
        </a:p>
      </dgm:t>
    </dgm:pt>
    <dgm:pt modelId="{6425C153-105B-4B00-BEFC-A0708AEF71BD}" type="sibTrans" cxnId="{98B33E9D-8294-4255-85D2-F750E80DF8E8}">
      <dgm:prSet/>
      <dgm:spPr/>
      <dgm:t>
        <a:bodyPr/>
        <a:lstStyle/>
        <a:p>
          <a:endParaRPr lang="tr-TR"/>
        </a:p>
      </dgm:t>
    </dgm:pt>
    <dgm:pt modelId="{1A5E0F61-9BFF-45E4-AF3A-B96FE297A736}">
      <dgm:prSet phldrT="[Metin]" custT="1">
        <dgm:style>
          <a:lnRef idx="2">
            <a:schemeClr val="dk1"/>
          </a:lnRef>
          <a:fillRef idx="1">
            <a:schemeClr val="lt1"/>
          </a:fillRef>
          <a:effectRef idx="0">
            <a:schemeClr val="dk1"/>
          </a:effectRef>
          <a:fontRef idx="minor">
            <a:schemeClr val="dk1"/>
          </a:fontRef>
        </dgm:style>
      </dgm:prSet>
      <dgm:spPr/>
      <dgm:t>
        <a:bodyPr/>
        <a:lstStyle/>
        <a:p>
          <a:r>
            <a:rPr lang="tr-TR" sz="1600" dirty="0" err="1" smtClean="0"/>
            <a:t>Acenta</a:t>
          </a:r>
          <a:r>
            <a:rPr lang="tr-TR" sz="1600" dirty="0" smtClean="0"/>
            <a:t>-Tur Operatörü/Tur Toptancısı</a:t>
          </a:r>
          <a:endParaRPr lang="tr-TR" sz="1600" dirty="0"/>
        </a:p>
      </dgm:t>
    </dgm:pt>
    <dgm:pt modelId="{5F8B56F4-62A2-49E4-9A61-95D114FB8E81}" type="parTrans" cxnId="{28D70E86-32E2-4A81-877A-583B4B8F19A5}">
      <dgm:prSet/>
      <dgm:spPr/>
      <dgm:t>
        <a:bodyPr/>
        <a:lstStyle/>
        <a:p>
          <a:endParaRPr lang="tr-TR"/>
        </a:p>
      </dgm:t>
    </dgm:pt>
    <dgm:pt modelId="{6030E27E-D5B0-4B0B-AF1C-2012B2517696}" type="sibTrans" cxnId="{28D70E86-32E2-4A81-877A-583B4B8F19A5}">
      <dgm:prSet/>
      <dgm:spPr/>
      <dgm:t>
        <a:bodyPr/>
        <a:lstStyle/>
        <a:p>
          <a:endParaRPr lang="tr-TR"/>
        </a:p>
      </dgm:t>
    </dgm:pt>
    <dgm:pt modelId="{2C64FC30-5838-472A-90C6-2AABEFC3237B}">
      <dgm:prSet phldrT="[Metin]" custT="1">
        <dgm:style>
          <a:lnRef idx="2">
            <a:schemeClr val="dk1"/>
          </a:lnRef>
          <a:fillRef idx="1">
            <a:schemeClr val="lt1"/>
          </a:fillRef>
          <a:effectRef idx="0">
            <a:schemeClr val="dk1"/>
          </a:effectRef>
          <a:fontRef idx="minor">
            <a:schemeClr val="dk1"/>
          </a:fontRef>
        </dgm:style>
      </dgm:prSet>
      <dgm:spPr/>
      <dgm:t>
        <a:bodyPr/>
        <a:lstStyle/>
        <a:p>
          <a:r>
            <a:rPr lang="tr-TR" sz="1600" dirty="0" err="1" smtClean="0"/>
            <a:t>Acenta</a:t>
          </a:r>
          <a:r>
            <a:rPr lang="tr-TR" sz="1600" dirty="0" smtClean="0"/>
            <a:t>-Ulaştırma Şirketi</a:t>
          </a:r>
          <a:endParaRPr lang="tr-TR" sz="1600" dirty="0"/>
        </a:p>
      </dgm:t>
    </dgm:pt>
    <dgm:pt modelId="{7F953382-651A-493B-8093-8D08EF6FC6FE}" type="parTrans" cxnId="{443B3D03-5A2A-454C-9336-1D8A53C37CA5}">
      <dgm:prSet/>
      <dgm:spPr/>
      <dgm:t>
        <a:bodyPr/>
        <a:lstStyle/>
        <a:p>
          <a:endParaRPr lang="tr-TR"/>
        </a:p>
      </dgm:t>
    </dgm:pt>
    <dgm:pt modelId="{777EDCEB-624D-4710-8879-42563F2A38CF}" type="sibTrans" cxnId="{443B3D03-5A2A-454C-9336-1D8A53C37CA5}">
      <dgm:prSet/>
      <dgm:spPr/>
      <dgm:t>
        <a:bodyPr/>
        <a:lstStyle/>
        <a:p>
          <a:endParaRPr lang="tr-TR"/>
        </a:p>
      </dgm:t>
    </dgm:pt>
    <dgm:pt modelId="{339AF12F-964A-4288-A947-2D648BAFDD42}">
      <dgm:prSet custT="1">
        <dgm:style>
          <a:lnRef idx="2">
            <a:schemeClr val="dk1"/>
          </a:lnRef>
          <a:fillRef idx="1">
            <a:schemeClr val="lt1"/>
          </a:fillRef>
          <a:effectRef idx="0">
            <a:schemeClr val="dk1"/>
          </a:effectRef>
          <a:fontRef idx="minor">
            <a:schemeClr val="dk1"/>
          </a:fontRef>
        </dgm:style>
      </dgm:prSet>
      <dgm:spPr/>
      <dgm:t>
        <a:bodyPr/>
        <a:lstStyle/>
        <a:p>
          <a:r>
            <a:rPr lang="tr-TR" sz="1600" dirty="0" err="1" smtClean="0"/>
            <a:t>Acenta</a:t>
          </a:r>
          <a:r>
            <a:rPr lang="tr-TR" sz="1600" dirty="0" smtClean="0"/>
            <a:t>-Nihai Tüketici (Turist)</a:t>
          </a:r>
          <a:endParaRPr lang="tr-TR" sz="1600" dirty="0"/>
        </a:p>
      </dgm:t>
    </dgm:pt>
    <dgm:pt modelId="{B887ECA9-8E36-4E41-8605-D014A83DD2B3}" type="parTrans" cxnId="{1544C4C0-7410-47F7-A842-4A4D10730D95}">
      <dgm:prSet/>
      <dgm:spPr/>
      <dgm:t>
        <a:bodyPr/>
        <a:lstStyle/>
        <a:p>
          <a:endParaRPr lang="tr-TR"/>
        </a:p>
      </dgm:t>
    </dgm:pt>
    <dgm:pt modelId="{92623C60-408D-4A1C-B462-59257960AF16}" type="sibTrans" cxnId="{1544C4C0-7410-47F7-A842-4A4D10730D95}">
      <dgm:prSet/>
      <dgm:spPr/>
      <dgm:t>
        <a:bodyPr/>
        <a:lstStyle/>
        <a:p>
          <a:endParaRPr lang="tr-TR"/>
        </a:p>
      </dgm:t>
    </dgm:pt>
    <dgm:pt modelId="{0D3AD28A-6332-4719-A95E-756897C1B8C3}" type="pres">
      <dgm:prSet presAssocID="{3A837713-B641-443B-93E6-1933F44A9978}" presName="hierChild1" presStyleCnt="0">
        <dgm:presLayoutVars>
          <dgm:orgChart val="1"/>
          <dgm:chPref val="1"/>
          <dgm:dir/>
          <dgm:animOne val="branch"/>
          <dgm:animLvl val="lvl"/>
          <dgm:resizeHandles/>
        </dgm:presLayoutVars>
      </dgm:prSet>
      <dgm:spPr/>
      <dgm:t>
        <a:bodyPr/>
        <a:lstStyle/>
        <a:p>
          <a:endParaRPr lang="tr-TR"/>
        </a:p>
      </dgm:t>
    </dgm:pt>
    <dgm:pt modelId="{5C394132-7E5E-4EDE-B586-A60CDC2833C5}" type="pres">
      <dgm:prSet presAssocID="{EA880800-74B1-48F5-BE85-92D1200A6D41}" presName="hierRoot1" presStyleCnt="0">
        <dgm:presLayoutVars>
          <dgm:hierBranch val="init"/>
        </dgm:presLayoutVars>
      </dgm:prSet>
      <dgm:spPr/>
    </dgm:pt>
    <dgm:pt modelId="{D944C437-176D-45D7-857D-96C6AF89FE78}" type="pres">
      <dgm:prSet presAssocID="{EA880800-74B1-48F5-BE85-92D1200A6D41}" presName="rootComposite1" presStyleCnt="0"/>
      <dgm:spPr/>
    </dgm:pt>
    <dgm:pt modelId="{6089D367-671A-4A18-A157-33A165A7E55C}" type="pres">
      <dgm:prSet presAssocID="{EA880800-74B1-48F5-BE85-92D1200A6D41}" presName="rootText1" presStyleLbl="node0" presStyleIdx="0" presStyleCnt="1" custScaleX="188534" custScaleY="63966">
        <dgm:presLayoutVars>
          <dgm:chPref val="3"/>
        </dgm:presLayoutVars>
      </dgm:prSet>
      <dgm:spPr/>
      <dgm:t>
        <a:bodyPr/>
        <a:lstStyle/>
        <a:p>
          <a:endParaRPr lang="tr-TR"/>
        </a:p>
      </dgm:t>
    </dgm:pt>
    <dgm:pt modelId="{780822AC-B292-401A-819D-74B2D340894C}" type="pres">
      <dgm:prSet presAssocID="{EA880800-74B1-48F5-BE85-92D1200A6D41}" presName="rootConnector1" presStyleLbl="node1" presStyleIdx="0" presStyleCnt="0"/>
      <dgm:spPr/>
      <dgm:t>
        <a:bodyPr/>
        <a:lstStyle/>
        <a:p>
          <a:endParaRPr lang="tr-TR"/>
        </a:p>
      </dgm:t>
    </dgm:pt>
    <dgm:pt modelId="{906FDEBA-8117-45CB-818E-15BEE50AE85D}" type="pres">
      <dgm:prSet presAssocID="{EA880800-74B1-48F5-BE85-92D1200A6D41}" presName="hierChild2" presStyleCnt="0"/>
      <dgm:spPr/>
    </dgm:pt>
    <dgm:pt modelId="{1440877C-598F-4530-A82C-D3AC9F2DAF74}" type="pres">
      <dgm:prSet presAssocID="{662A51EB-BFF8-4ECC-B29E-62540D5DA75C}" presName="Name37" presStyleLbl="parChTrans1D2" presStyleIdx="0" presStyleCnt="4"/>
      <dgm:spPr/>
      <dgm:t>
        <a:bodyPr/>
        <a:lstStyle/>
        <a:p>
          <a:endParaRPr lang="tr-TR"/>
        </a:p>
      </dgm:t>
    </dgm:pt>
    <dgm:pt modelId="{86E30041-9612-4295-8784-4D02F2CF6FD0}" type="pres">
      <dgm:prSet presAssocID="{1BDAB0E4-B20A-4C75-BBD2-ABA15ADE7127}" presName="hierRoot2" presStyleCnt="0">
        <dgm:presLayoutVars>
          <dgm:hierBranch val="init"/>
        </dgm:presLayoutVars>
      </dgm:prSet>
      <dgm:spPr/>
    </dgm:pt>
    <dgm:pt modelId="{F8F03CF2-3FB3-4B1B-BC1A-CB79C954AA5C}" type="pres">
      <dgm:prSet presAssocID="{1BDAB0E4-B20A-4C75-BBD2-ABA15ADE7127}" presName="rootComposite" presStyleCnt="0"/>
      <dgm:spPr/>
    </dgm:pt>
    <dgm:pt modelId="{329798A9-A2BB-4729-B7AB-0DAB52C40430}" type="pres">
      <dgm:prSet presAssocID="{1BDAB0E4-B20A-4C75-BBD2-ABA15ADE7127}" presName="rootText" presStyleLbl="node2" presStyleIdx="0" presStyleCnt="4">
        <dgm:presLayoutVars>
          <dgm:chPref val="3"/>
        </dgm:presLayoutVars>
      </dgm:prSet>
      <dgm:spPr/>
      <dgm:t>
        <a:bodyPr/>
        <a:lstStyle/>
        <a:p>
          <a:endParaRPr lang="tr-TR"/>
        </a:p>
      </dgm:t>
    </dgm:pt>
    <dgm:pt modelId="{D5BEB0EC-3EB0-46A5-8B4B-60C76CECC22C}" type="pres">
      <dgm:prSet presAssocID="{1BDAB0E4-B20A-4C75-BBD2-ABA15ADE7127}" presName="rootConnector" presStyleLbl="node2" presStyleIdx="0" presStyleCnt="4"/>
      <dgm:spPr/>
      <dgm:t>
        <a:bodyPr/>
        <a:lstStyle/>
        <a:p>
          <a:endParaRPr lang="tr-TR"/>
        </a:p>
      </dgm:t>
    </dgm:pt>
    <dgm:pt modelId="{690DCFB7-2F00-4ABD-9A86-399687277E5E}" type="pres">
      <dgm:prSet presAssocID="{1BDAB0E4-B20A-4C75-BBD2-ABA15ADE7127}" presName="hierChild4" presStyleCnt="0"/>
      <dgm:spPr/>
    </dgm:pt>
    <dgm:pt modelId="{1FA9C579-43D2-46F5-97C5-6B0B7BA17357}" type="pres">
      <dgm:prSet presAssocID="{1BDAB0E4-B20A-4C75-BBD2-ABA15ADE7127}" presName="hierChild5" presStyleCnt="0"/>
      <dgm:spPr/>
    </dgm:pt>
    <dgm:pt modelId="{16A674DD-B462-49BC-BC2C-5CFA3310110C}" type="pres">
      <dgm:prSet presAssocID="{5F8B56F4-62A2-49E4-9A61-95D114FB8E81}" presName="Name37" presStyleLbl="parChTrans1D2" presStyleIdx="1" presStyleCnt="4"/>
      <dgm:spPr/>
      <dgm:t>
        <a:bodyPr/>
        <a:lstStyle/>
        <a:p>
          <a:endParaRPr lang="tr-TR"/>
        </a:p>
      </dgm:t>
    </dgm:pt>
    <dgm:pt modelId="{AC38EB8B-BC68-42AE-B917-91F0623F676B}" type="pres">
      <dgm:prSet presAssocID="{1A5E0F61-9BFF-45E4-AF3A-B96FE297A736}" presName="hierRoot2" presStyleCnt="0">
        <dgm:presLayoutVars>
          <dgm:hierBranch val="init"/>
        </dgm:presLayoutVars>
      </dgm:prSet>
      <dgm:spPr/>
    </dgm:pt>
    <dgm:pt modelId="{411DC051-3AE4-4910-AB3C-A82EDBFD647E}" type="pres">
      <dgm:prSet presAssocID="{1A5E0F61-9BFF-45E4-AF3A-B96FE297A736}" presName="rootComposite" presStyleCnt="0"/>
      <dgm:spPr/>
    </dgm:pt>
    <dgm:pt modelId="{6FCE51B5-C5F2-4984-A447-84E9232C843E}" type="pres">
      <dgm:prSet presAssocID="{1A5E0F61-9BFF-45E4-AF3A-B96FE297A736}" presName="rootText" presStyleLbl="node2" presStyleIdx="1" presStyleCnt="4">
        <dgm:presLayoutVars>
          <dgm:chPref val="3"/>
        </dgm:presLayoutVars>
      </dgm:prSet>
      <dgm:spPr/>
      <dgm:t>
        <a:bodyPr/>
        <a:lstStyle/>
        <a:p>
          <a:endParaRPr lang="tr-TR"/>
        </a:p>
      </dgm:t>
    </dgm:pt>
    <dgm:pt modelId="{A0774F84-BEA0-4444-BF55-3FBAA3540F6D}" type="pres">
      <dgm:prSet presAssocID="{1A5E0F61-9BFF-45E4-AF3A-B96FE297A736}" presName="rootConnector" presStyleLbl="node2" presStyleIdx="1" presStyleCnt="4"/>
      <dgm:spPr/>
      <dgm:t>
        <a:bodyPr/>
        <a:lstStyle/>
        <a:p>
          <a:endParaRPr lang="tr-TR"/>
        </a:p>
      </dgm:t>
    </dgm:pt>
    <dgm:pt modelId="{118C5B81-E047-406C-AA32-3AC89D999011}" type="pres">
      <dgm:prSet presAssocID="{1A5E0F61-9BFF-45E4-AF3A-B96FE297A736}" presName="hierChild4" presStyleCnt="0"/>
      <dgm:spPr/>
    </dgm:pt>
    <dgm:pt modelId="{1E59319D-D334-450B-82C1-99869E72C632}" type="pres">
      <dgm:prSet presAssocID="{1A5E0F61-9BFF-45E4-AF3A-B96FE297A736}" presName="hierChild5" presStyleCnt="0"/>
      <dgm:spPr/>
    </dgm:pt>
    <dgm:pt modelId="{C1447859-2C33-4E48-9A1A-E876D06A277D}" type="pres">
      <dgm:prSet presAssocID="{7F953382-651A-493B-8093-8D08EF6FC6FE}" presName="Name37" presStyleLbl="parChTrans1D2" presStyleIdx="2" presStyleCnt="4"/>
      <dgm:spPr/>
      <dgm:t>
        <a:bodyPr/>
        <a:lstStyle/>
        <a:p>
          <a:endParaRPr lang="tr-TR"/>
        </a:p>
      </dgm:t>
    </dgm:pt>
    <dgm:pt modelId="{D38B9EC3-2312-4859-80D4-A4902B7B96DE}" type="pres">
      <dgm:prSet presAssocID="{2C64FC30-5838-472A-90C6-2AABEFC3237B}" presName="hierRoot2" presStyleCnt="0">
        <dgm:presLayoutVars>
          <dgm:hierBranch val="init"/>
        </dgm:presLayoutVars>
      </dgm:prSet>
      <dgm:spPr/>
    </dgm:pt>
    <dgm:pt modelId="{36DB751D-FE0A-4AD3-A59E-B83495AA7168}" type="pres">
      <dgm:prSet presAssocID="{2C64FC30-5838-472A-90C6-2AABEFC3237B}" presName="rootComposite" presStyleCnt="0"/>
      <dgm:spPr/>
    </dgm:pt>
    <dgm:pt modelId="{6117F808-8116-40F3-86CB-EEED3BB511C7}" type="pres">
      <dgm:prSet presAssocID="{2C64FC30-5838-472A-90C6-2AABEFC3237B}" presName="rootText" presStyleLbl="node2" presStyleIdx="2" presStyleCnt="4">
        <dgm:presLayoutVars>
          <dgm:chPref val="3"/>
        </dgm:presLayoutVars>
      </dgm:prSet>
      <dgm:spPr/>
      <dgm:t>
        <a:bodyPr/>
        <a:lstStyle/>
        <a:p>
          <a:endParaRPr lang="tr-TR"/>
        </a:p>
      </dgm:t>
    </dgm:pt>
    <dgm:pt modelId="{026710DE-DC71-4A3F-A35D-6304AB60D622}" type="pres">
      <dgm:prSet presAssocID="{2C64FC30-5838-472A-90C6-2AABEFC3237B}" presName="rootConnector" presStyleLbl="node2" presStyleIdx="2" presStyleCnt="4"/>
      <dgm:spPr/>
      <dgm:t>
        <a:bodyPr/>
        <a:lstStyle/>
        <a:p>
          <a:endParaRPr lang="tr-TR"/>
        </a:p>
      </dgm:t>
    </dgm:pt>
    <dgm:pt modelId="{CC91BAAF-D3C0-4529-94C1-4BD40184CC92}" type="pres">
      <dgm:prSet presAssocID="{2C64FC30-5838-472A-90C6-2AABEFC3237B}" presName="hierChild4" presStyleCnt="0"/>
      <dgm:spPr/>
    </dgm:pt>
    <dgm:pt modelId="{66B2DEEA-D7C8-4E89-A4C5-DD89F8926453}" type="pres">
      <dgm:prSet presAssocID="{2C64FC30-5838-472A-90C6-2AABEFC3237B}" presName="hierChild5" presStyleCnt="0"/>
      <dgm:spPr/>
    </dgm:pt>
    <dgm:pt modelId="{62EF273D-F932-4F2B-A3B0-EEBE1ACF2D01}" type="pres">
      <dgm:prSet presAssocID="{B887ECA9-8E36-4E41-8605-D014A83DD2B3}" presName="Name37" presStyleLbl="parChTrans1D2" presStyleIdx="3" presStyleCnt="4"/>
      <dgm:spPr/>
      <dgm:t>
        <a:bodyPr/>
        <a:lstStyle/>
        <a:p>
          <a:endParaRPr lang="tr-TR"/>
        </a:p>
      </dgm:t>
    </dgm:pt>
    <dgm:pt modelId="{38BD097D-9BD6-47F5-AF98-F2CD2C9AC7D3}" type="pres">
      <dgm:prSet presAssocID="{339AF12F-964A-4288-A947-2D648BAFDD42}" presName="hierRoot2" presStyleCnt="0">
        <dgm:presLayoutVars>
          <dgm:hierBranch val="init"/>
        </dgm:presLayoutVars>
      </dgm:prSet>
      <dgm:spPr/>
    </dgm:pt>
    <dgm:pt modelId="{64138F24-D0C1-404B-A38C-3A01B3F46480}" type="pres">
      <dgm:prSet presAssocID="{339AF12F-964A-4288-A947-2D648BAFDD42}" presName="rootComposite" presStyleCnt="0"/>
      <dgm:spPr/>
    </dgm:pt>
    <dgm:pt modelId="{663488EB-22DD-4E87-B432-90BADA7981D9}" type="pres">
      <dgm:prSet presAssocID="{339AF12F-964A-4288-A947-2D648BAFDD42}" presName="rootText" presStyleLbl="node2" presStyleIdx="3" presStyleCnt="4">
        <dgm:presLayoutVars>
          <dgm:chPref val="3"/>
        </dgm:presLayoutVars>
      </dgm:prSet>
      <dgm:spPr/>
      <dgm:t>
        <a:bodyPr/>
        <a:lstStyle/>
        <a:p>
          <a:endParaRPr lang="tr-TR"/>
        </a:p>
      </dgm:t>
    </dgm:pt>
    <dgm:pt modelId="{5AA1CB9C-8A7B-4A31-AF03-5129723DE38F}" type="pres">
      <dgm:prSet presAssocID="{339AF12F-964A-4288-A947-2D648BAFDD42}" presName="rootConnector" presStyleLbl="node2" presStyleIdx="3" presStyleCnt="4"/>
      <dgm:spPr/>
      <dgm:t>
        <a:bodyPr/>
        <a:lstStyle/>
        <a:p>
          <a:endParaRPr lang="tr-TR"/>
        </a:p>
      </dgm:t>
    </dgm:pt>
    <dgm:pt modelId="{4CA459C9-0B56-4E09-9CFF-D434BE402324}" type="pres">
      <dgm:prSet presAssocID="{339AF12F-964A-4288-A947-2D648BAFDD42}" presName="hierChild4" presStyleCnt="0"/>
      <dgm:spPr/>
    </dgm:pt>
    <dgm:pt modelId="{70A56D70-C044-49EF-95C3-C2F31B00CB8C}" type="pres">
      <dgm:prSet presAssocID="{339AF12F-964A-4288-A947-2D648BAFDD42}" presName="hierChild5" presStyleCnt="0"/>
      <dgm:spPr/>
    </dgm:pt>
    <dgm:pt modelId="{6EB7B833-9910-4B36-A322-141E33058E5E}" type="pres">
      <dgm:prSet presAssocID="{EA880800-74B1-48F5-BE85-92D1200A6D41}" presName="hierChild3" presStyleCnt="0"/>
      <dgm:spPr/>
    </dgm:pt>
  </dgm:ptLst>
  <dgm:cxnLst>
    <dgm:cxn modelId="{8CD83ED2-DB40-4DC5-902C-F1FBC7699BFC}" type="presOf" srcId="{7F953382-651A-493B-8093-8D08EF6FC6FE}" destId="{C1447859-2C33-4E48-9A1A-E876D06A277D}" srcOrd="0" destOrd="0" presId="urn:microsoft.com/office/officeart/2005/8/layout/orgChart1"/>
    <dgm:cxn modelId="{4518C134-F194-4DDA-BD2A-AAB889E188E4}" type="presOf" srcId="{B887ECA9-8E36-4E41-8605-D014A83DD2B3}" destId="{62EF273D-F932-4F2B-A3B0-EEBE1ACF2D01}" srcOrd="0" destOrd="0" presId="urn:microsoft.com/office/officeart/2005/8/layout/orgChart1"/>
    <dgm:cxn modelId="{443B3D03-5A2A-454C-9336-1D8A53C37CA5}" srcId="{EA880800-74B1-48F5-BE85-92D1200A6D41}" destId="{2C64FC30-5838-472A-90C6-2AABEFC3237B}" srcOrd="2" destOrd="0" parTransId="{7F953382-651A-493B-8093-8D08EF6FC6FE}" sibTransId="{777EDCEB-624D-4710-8879-42563F2A38CF}"/>
    <dgm:cxn modelId="{2B2ABCE9-EC59-421E-8F24-4BD8DD15E9AD}" type="presOf" srcId="{1A5E0F61-9BFF-45E4-AF3A-B96FE297A736}" destId="{A0774F84-BEA0-4444-BF55-3FBAA3540F6D}" srcOrd="1" destOrd="0" presId="urn:microsoft.com/office/officeart/2005/8/layout/orgChart1"/>
    <dgm:cxn modelId="{A2E5264D-61BA-4AD8-AD38-A515760A4A2F}" type="presOf" srcId="{662A51EB-BFF8-4ECC-B29E-62540D5DA75C}" destId="{1440877C-598F-4530-A82C-D3AC9F2DAF74}" srcOrd="0" destOrd="0" presId="urn:microsoft.com/office/officeart/2005/8/layout/orgChart1"/>
    <dgm:cxn modelId="{28D70E86-32E2-4A81-877A-583B4B8F19A5}" srcId="{EA880800-74B1-48F5-BE85-92D1200A6D41}" destId="{1A5E0F61-9BFF-45E4-AF3A-B96FE297A736}" srcOrd="1" destOrd="0" parTransId="{5F8B56F4-62A2-49E4-9A61-95D114FB8E81}" sibTransId="{6030E27E-D5B0-4B0B-AF1C-2012B2517696}"/>
    <dgm:cxn modelId="{9904FAFD-37C2-405D-84AD-F4EEB7387555}" type="presOf" srcId="{1A5E0F61-9BFF-45E4-AF3A-B96FE297A736}" destId="{6FCE51B5-C5F2-4984-A447-84E9232C843E}" srcOrd="0" destOrd="0" presId="urn:microsoft.com/office/officeart/2005/8/layout/orgChart1"/>
    <dgm:cxn modelId="{30D2ED2F-26CF-48D9-AFF9-58302397E46E}" type="presOf" srcId="{1BDAB0E4-B20A-4C75-BBD2-ABA15ADE7127}" destId="{329798A9-A2BB-4729-B7AB-0DAB52C40430}" srcOrd="0" destOrd="0" presId="urn:microsoft.com/office/officeart/2005/8/layout/orgChart1"/>
    <dgm:cxn modelId="{60D4CB90-B90A-4C73-8013-7E05F6FDFE84}" srcId="{3A837713-B641-443B-93E6-1933F44A9978}" destId="{EA880800-74B1-48F5-BE85-92D1200A6D41}" srcOrd="0" destOrd="0" parTransId="{F19CD3AF-AAD3-444E-AC20-9E0D54A3148F}" sibTransId="{C82A4D29-9540-4B7A-8A70-F184C46DB6FD}"/>
    <dgm:cxn modelId="{72061FE7-057B-4605-88F3-76766698B923}" type="presOf" srcId="{3A837713-B641-443B-93E6-1933F44A9978}" destId="{0D3AD28A-6332-4719-A95E-756897C1B8C3}" srcOrd="0" destOrd="0" presId="urn:microsoft.com/office/officeart/2005/8/layout/orgChart1"/>
    <dgm:cxn modelId="{FA8B7685-93E0-4C6B-B78A-DA53485FDAA5}" type="presOf" srcId="{339AF12F-964A-4288-A947-2D648BAFDD42}" destId="{663488EB-22DD-4E87-B432-90BADA7981D9}" srcOrd="0" destOrd="0" presId="urn:microsoft.com/office/officeart/2005/8/layout/orgChart1"/>
    <dgm:cxn modelId="{1544C4C0-7410-47F7-A842-4A4D10730D95}" srcId="{EA880800-74B1-48F5-BE85-92D1200A6D41}" destId="{339AF12F-964A-4288-A947-2D648BAFDD42}" srcOrd="3" destOrd="0" parTransId="{B887ECA9-8E36-4E41-8605-D014A83DD2B3}" sibTransId="{92623C60-408D-4A1C-B462-59257960AF16}"/>
    <dgm:cxn modelId="{98B33E9D-8294-4255-85D2-F750E80DF8E8}" srcId="{EA880800-74B1-48F5-BE85-92D1200A6D41}" destId="{1BDAB0E4-B20A-4C75-BBD2-ABA15ADE7127}" srcOrd="0" destOrd="0" parTransId="{662A51EB-BFF8-4ECC-B29E-62540D5DA75C}" sibTransId="{6425C153-105B-4B00-BEFC-A0708AEF71BD}"/>
    <dgm:cxn modelId="{7E454CBF-9163-4402-AF0E-016416592801}" type="presOf" srcId="{EA880800-74B1-48F5-BE85-92D1200A6D41}" destId="{780822AC-B292-401A-819D-74B2D340894C}" srcOrd="1" destOrd="0" presId="urn:microsoft.com/office/officeart/2005/8/layout/orgChart1"/>
    <dgm:cxn modelId="{4A2B3A0C-6273-49F0-BFCF-0C40DCF895BF}" type="presOf" srcId="{1BDAB0E4-B20A-4C75-BBD2-ABA15ADE7127}" destId="{D5BEB0EC-3EB0-46A5-8B4B-60C76CECC22C}" srcOrd="1" destOrd="0" presId="urn:microsoft.com/office/officeart/2005/8/layout/orgChart1"/>
    <dgm:cxn modelId="{443425FB-51A4-4721-96E3-6554FCA3CC48}" type="presOf" srcId="{339AF12F-964A-4288-A947-2D648BAFDD42}" destId="{5AA1CB9C-8A7B-4A31-AF03-5129723DE38F}" srcOrd="1" destOrd="0" presId="urn:microsoft.com/office/officeart/2005/8/layout/orgChart1"/>
    <dgm:cxn modelId="{70EA508E-D273-4C24-8AD0-575DDFE20F78}" type="presOf" srcId="{2C64FC30-5838-472A-90C6-2AABEFC3237B}" destId="{6117F808-8116-40F3-86CB-EEED3BB511C7}" srcOrd="0" destOrd="0" presId="urn:microsoft.com/office/officeart/2005/8/layout/orgChart1"/>
    <dgm:cxn modelId="{B3879B50-083D-49A1-8686-5EEFAA16FD41}" type="presOf" srcId="{EA880800-74B1-48F5-BE85-92D1200A6D41}" destId="{6089D367-671A-4A18-A157-33A165A7E55C}" srcOrd="0" destOrd="0" presId="urn:microsoft.com/office/officeart/2005/8/layout/orgChart1"/>
    <dgm:cxn modelId="{B6EC763C-D90A-49E5-9107-26002AE54C00}" type="presOf" srcId="{2C64FC30-5838-472A-90C6-2AABEFC3237B}" destId="{026710DE-DC71-4A3F-A35D-6304AB60D622}" srcOrd="1" destOrd="0" presId="urn:microsoft.com/office/officeart/2005/8/layout/orgChart1"/>
    <dgm:cxn modelId="{9A911FA0-2B0B-45DC-BC71-863DA69A8054}" type="presOf" srcId="{5F8B56F4-62A2-49E4-9A61-95D114FB8E81}" destId="{16A674DD-B462-49BC-BC2C-5CFA3310110C}" srcOrd="0" destOrd="0" presId="urn:microsoft.com/office/officeart/2005/8/layout/orgChart1"/>
    <dgm:cxn modelId="{B9FE2915-931D-459D-87ED-9901119545C6}" type="presParOf" srcId="{0D3AD28A-6332-4719-A95E-756897C1B8C3}" destId="{5C394132-7E5E-4EDE-B586-A60CDC2833C5}" srcOrd="0" destOrd="0" presId="urn:microsoft.com/office/officeart/2005/8/layout/orgChart1"/>
    <dgm:cxn modelId="{317C1B72-6A4A-493A-B7C0-1D07BCA1445C}" type="presParOf" srcId="{5C394132-7E5E-4EDE-B586-A60CDC2833C5}" destId="{D944C437-176D-45D7-857D-96C6AF89FE78}" srcOrd="0" destOrd="0" presId="urn:microsoft.com/office/officeart/2005/8/layout/orgChart1"/>
    <dgm:cxn modelId="{A42BAAAE-5962-487C-9DA2-BFF48BC43158}" type="presParOf" srcId="{D944C437-176D-45D7-857D-96C6AF89FE78}" destId="{6089D367-671A-4A18-A157-33A165A7E55C}" srcOrd="0" destOrd="0" presId="urn:microsoft.com/office/officeart/2005/8/layout/orgChart1"/>
    <dgm:cxn modelId="{F9C7FFDA-3C58-4674-85C2-9D1FF53CD76D}" type="presParOf" srcId="{D944C437-176D-45D7-857D-96C6AF89FE78}" destId="{780822AC-B292-401A-819D-74B2D340894C}" srcOrd="1" destOrd="0" presId="urn:microsoft.com/office/officeart/2005/8/layout/orgChart1"/>
    <dgm:cxn modelId="{E8883DB2-08C1-4F4F-8CBF-2AFD02ADF893}" type="presParOf" srcId="{5C394132-7E5E-4EDE-B586-A60CDC2833C5}" destId="{906FDEBA-8117-45CB-818E-15BEE50AE85D}" srcOrd="1" destOrd="0" presId="urn:microsoft.com/office/officeart/2005/8/layout/orgChart1"/>
    <dgm:cxn modelId="{794ACC96-C520-4385-AF67-12DE41C59F78}" type="presParOf" srcId="{906FDEBA-8117-45CB-818E-15BEE50AE85D}" destId="{1440877C-598F-4530-A82C-D3AC9F2DAF74}" srcOrd="0" destOrd="0" presId="urn:microsoft.com/office/officeart/2005/8/layout/orgChart1"/>
    <dgm:cxn modelId="{5F017254-1704-41F7-A961-2669A371EC6E}" type="presParOf" srcId="{906FDEBA-8117-45CB-818E-15BEE50AE85D}" destId="{86E30041-9612-4295-8784-4D02F2CF6FD0}" srcOrd="1" destOrd="0" presId="urn:microsoft.com/office/officeart/2005/8/layout/orgChart1"/>
    <dgm:cxn modelId="{8C0FB6FD-7A16-4326-A3ED-59EC43EF57CA}" type="presParOf" srcId="{86E30041-9612-4295-8784-4D02F2CF6FD0}" destId="{F8F03CF2-3FB3-4B1B-BC1A-CB79C954AA5C}" srcOrd="0" destOrd="0" presId="urn:microsoft.com/office/officeart/2005/8/layout/orgChart1"/>
    <dgm:cxn modelId="{38F06D35-A9C6-47D9-8F04-DF06A9B9D24C}" type="presParOf" srcId="{F8F03CF2-3FB3-4B1B-BC1A-CB79C954AA5C}" destId="{329798A9-A2BB-4729-B7AB-0DAB52C40430}" srcOrd="0" destOrd="0" presId="urn:microsoft.com/office/officeart/2005/8/layout/orgChart1"/>
    <dgm:cxn modelId="{39D6AD69-9C37-4ECC-84BF-B302DE156AEF}" type="presParOf" srcId="{F8F03CF2-3FB3-4B1B-BC1A-CB79C954AA5C}" destId="{D5BEB0EC-3EB0-46A5-8B4B-60C76CECC22C}" srcOrd="1" destOrd="0" presId="urn:microsoft.com/office/officeart/2005/8/layout/orgChart1"/>
    <dgm:cxn modelId="{4323357A-F24D-470E-B952-1792FBBDD6C3}" type="presParOf" srcId="{86E30041-9612-4295-8784-4D02F2CF6FD0}" destId="{690DCFB7-2F00-4ABD-9A86-399687277E5E}" srcOrd="1" destOrd="0" presId="urn:microsoft.com/office/officeart/2005/8/layout/orgChart1"/>
    <dgm:cxn modelId="{B4376665-8A47-4A10-B12B-C6831DBF5DDF}" type="presParOf" srcId="{86E30041-9612-4295-8784-4D02F2CF6FD0}" destId="{1FA9C579-43D2-46F5-97C5-6B0B7BA17357}" srcOrd="2" destOrd="0" presId="urn:microsoft.com/office/officeart/2005/8/layout/orgChart1"/>
    <dgm:cxn modelId="{01810F9B-0718-4353-A441-DB5760A4B8F8}" type="presParOf" srcId="{906FDEBA-8117-45CB-818E-15BEE50AE85D}" destId="{16A674DD-B462-49BC-BC2C-5CFA3310110C}" srcOrd="2" destOrd="0" presId="urn:microsoft.com/office/officeart/2005/8/layout/orgChart1"/>
    <dgm:cxn modelId="{32BB6BD0-E372-4DE7-9C76-DA5D7B223A7E}" type="presParOf" srcId="{906FDEBA-8117-45CB-818E-15BEE50AE85D}" destId="{AC38EB8B-BC68-42AE-B917-91F0623F676B}" srcOrd="3" destOrd="0" presId="urn:microsoft.com/office/officeart/2005/8/layout/orgChart1"/>
    <dgm:cxn modelId="{A0BBB588-49EE-4DB3-915E-FCBED947E4F0}" type="presParOf" srcId="{AC38EB8B-BC68-42AE-B917-91F0623F676B}" destId="{411DC051-3AE4-4910-AB3C-A82EDBFD647E}" srcOrd="0" destOrd="0" presId="urn:microsoft.com/office/officeart/2005/8/layout/orgChart1"/>
    <dgm:cxn modelId="{2B88EFAE-6A1F-4366-8B20-79562561949A}" type="presParOf" srcId="{411DC051-3AE4-4910-AB3C-A82EDBFD647E}" destId="{6FCE51B5-C5F2-4984-A447-84E9232C843E}" srcOrd="0" destOrd="0" presId="urn:microsoft.com/office/officeart/2005/8/layout/orgChart1"/>
    <dgm:cxn modelId="{6AB79D2D-E1E3-4B45-8CB1-8687C34FB923}" type="presParOf" srcId="{411DC051-3AE4-4910-AB3C-A82EDBFD647E}" destId="{A0774F84-BEA0-4444-BF55-3FBAA3540F6D}" srcOrd="1" destOrd="0" presId="urn:microsoft.com/office/officeart/2005/8/layout/orgChart1"/>
    <dgm:cxn modelId="{59CE3B24-5907-4889-91E1-2E606C82FE3D}" type="presParOf" srcId="{AC38EB8B-BC68-42AE-B917-91F0623F676B}" destId="{118C5B81-E047-406C-AA32-3AC89D999011}" srcOrd="1" destOrd="0" presId="urn:microsoft.com/office/officeart/2005/8/layout/orgChart1"/>
    <dgm:cxn modelId="{E8D8F4B5-2C9D-4741-8872-D95F1A7BA658}" type="presParOf" srcId="{AC38EB8B-BC68-42AE-B917-91F0623F676B}" destId="{1E59319D-D334-450B-82C1-99869E72C632}" srcOrd="2" destOrd="0" presId="urn:microsoft.com/office/officeart/2005/8/layout/orgChart1"/>
    <dgm:cxn modelId="{8CD723BA-FFEB-490F-9BFD-FB187B37D4B3}" type="presParOf" srcId="{906FDEBA-8117-45CB-818E-15BEE50AE85D}" destId="{C1447859-2C33-4E48-9A1A-E876D06A277D}" srcOrd="4" destOrd="0" presId="urn:microsoft.com/office/officeart/2005/8/layout/orgChart1"/>
    <dgm:cxn modelId="{1648D3CD-5868-41EF-9C30-88E5F40A720B}" type="presParOf" srcId="{906FDEBA-8117-45CB-818E-15BEE50AE85D}" destId="{D38B9EC3-2312-4859-80D4-A4902B7B96DE}" srcOrd="5" destOrd="0" presId="urn:microsoft.com/office/officeart/2005/8/layout/orgChart1"/>
    <dgm:cxn modelId="{56A474D4-1843-4860-8C76-89D5CB1277A0}" type="presParOf" srcId="{D38B9EC3-2312-4859-80D4-A4902B7B96DE}" destId="{36DB751D-FE0A-4AD3-A59E-B83495AA7168}" srcOrd="0" destOrd="0" presId="urn:microsoft.com/office/officeart/2005/8/layout/orgChart1"/>
    <dgm:cxn modelId="{8F7669A3-F9DE-44B2-9AB5-2D16AE2FBB1A}" type="presParOf" srcId="{36DB751D-FE0A-4AD3-A59E-B83495AA7168}" destId="{6117F808-8116-40F3-86CB-EEED3BB511C7}" srcOrd="0" destOrd="0" presId="urn:microsoft.com/office/officeart/2005/8/layout/orgChart1"/>
    <dgm:cxn modelId="{367A451C-A296-4B27-8BE5-34325E7A0874}" type="presParOf" srcId="{36DB751D-FE0A-4AD3-A59E-B83495AA7168}" destId="{026710DE-DC71-4A3F-A35D-6304AB60D622}" srcOrd="1" destOrd="0" presId="urn:microsoft.com/office/officeart/2005/8/layout/orgChart1"/>
    <dgm:cxn modelId="{4AF357C7-4092-47BF-B8B6-5F2FC482F763}" type="presParOf" srcId="{D38B9EC3-2312-4859-80D4-A4902B7B96DE}" destId="{CC91BAAF-D3C0-4529-94C1-4BD40184CC92}" srcOrd="1" destOrd="0" presId="urn:microsoft.com/office/officeart/2005/8/layout/orgChart1"/>
    <dgm:cxn modelId="{A3F72356-A034-46DD-8180-95F86BA6E62C}" type="presParOf" srcId="{D38B9EC3-2312-4859-80D4-A4902B7B96DE}" destId="{66B2DEEA-D7C8-4E89-A4C5-DD89F8926453}" srcOrd="2" destOrd="0" presId="urn:microsoft.com/office/officeart/2005/8/layout/orgChart1"/>
    <dgm:cxn modelId="{69011045-4E04-493F-905F-FAA3A626540A}" type="presParOf" srcId="{906FDEBA-8117-45CB-818E-15BEE50AE85D}" destId="{62EF273D-F932-4F2B-A3B0-EEBE1ACF2D01}" srcOrd="6" destOrd="0" presId="urn:microsoft.com/office/officeart/2005/8/layout/orgChart1"/>
    <dgm:cxn modelId="{D36531F6-D056-409A-98D9-DDF23AA6289B}" type="presParOf" srcId="{906FDEBA-8117-45CB-818E-15BEE50AE85D}" destId="{38BD097D-9BD6-47F5-AF98-F2CD2C9AC7D3}" srcOrd="7" destOrd="0" presId="urn:microsoft.com/office/officeart/2005/8/layout/orgChart1"/>
    <dgm:cxn modelId="{7E44E46D-F21A-4CE3-A282-DDBEE8EB2AEB}" type="presParOf" srcId="{38BD097D-9BD6-47F5-AF98-F2CD2C9AC7D3}" destId="{64138F24-D0C1-404B-A38C-3A01B3F46480}" srcOrd="0" destOrd="0" presId="urn:microsoft.com/office/officeart/2005/8/layout/orgChart1"/>
    <dgm:cxn modelId="{ED419E8D-F22C-4B4B-93FE-1121417D45D0}" type="presParOf" srcId="{64138F24-D0C1-404B-A38C-3A01B3F46480}" destId="{663488EB-22DD-4E87-B432-90BADA7981D9}" srcOrd="0" destOrd="0" presId="urn:microsoft.com/office/officeart/2005/8/layout/orgChart1"/>
    <dgm:cxn modelId="{9A617690-FABA-4D3F-AC9F-DD5266621BE8}" type="presParOf" srcId="{64138F24-D0C1-404B-A38C-3A01B3F46480}" destId="{5AA1CB9C-8A7B-4A31-AF03-5129723DE38F}" srcOrd="1" destOrd="0" presId="urn:microsoft.com/office/officeart/2005/8/layout/orgChart1"/>
    <dgm:cxn modelId="{AD62BF1D-22E3-4705-AC06-1B2B2376252C}" type="presParOf" srcId="{38BD097D-9BD6-47F5-AF98-F2CD2C9AC7D3}" destId="{4CA459C9-0B56-4E09-9CFF-D434BE402324}" srcOrd="1" destOrd="0" presId="urn:microsoft.com/office/officeart/2005/8/layout/orgChart1"/>
    <dgm:cxn modelId="{690666AD-DF24-4083-A230-0F7AE082C6F9}" type="presParOf" srcId="{38BD097D-9BD6-47F5-AF98-F2CD2C9AC7D3}" destId="{70A56D70-C044-49EF-95C3-C2F31B00CB8C}" srcOrd="2" destOrd="0" presId="urn:microsoft.com/office/officeart/2005/8/layout/orgChart1"/>
    <dgm:cxn modelId="{F385EAF8-E8ED-4E94-8294-4FA227B8AF6B}" type="presParOf" srcId="{5C394132-7E5E-4EDE-B586-A60CDC2833C5}" destId="{6EB7B833-9910-4B36-A322-141E33058E5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273D-F932-4F2B-A3B0-EEBE1ACF2D01}">
      <dsp:nvSpPr>
        <dsp:cNvPr id="0" name=""/>
        <dsp:cNvSpPr/>
      </dsp:nvSpPr>
      <dsp:spPr>
        <a:xfrm>
          <a:off x="4248472" y="1810479"/>
          <a:ext cx="3327429" cy="384991"/>
        </a:xfrm>
        <a:custGeom>
          <a:avLst/>
          <a:gdLst/>
          <a:ahLst/>
          <a:cxnLst/>
          <a:rect l="0" t="0" r="0" b="0"/>
          <a:pathLst>
            <a:path>
              <a:moveTo>
                <a:pt x="0" y="0"/>
              </a:moveTo>
              <a:lnTo>
                <a:pt x="0" y="192495"/>
              </a:lnTo>
              <a:lnTo>
                <a:pt x="3327429" y="192495"/>
              </a:lnTo>
              <a:lnTo>
                <a:pt x="3327429" y="384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47859-2C33-4E48-9A1A-E876D06A277D}">
      <dsp:nvSpPr>
        <dsp:cNvPr id="0" name=""/>
        <dsp:cNvSpPr/>
      </dsp:nvSpPr>
      <dsp:spPr>
        <a:xfrm>
          <a:off x="4248472" y="1810479"/>
          <a:ext cx="1109143" cy="384991"/>
        </a:xfrm>
        <a:custGeom>
          <a:avLst/>
          <a:gdLst/>
          <a:ahLst/>
          <a:cxnLst/>
          <a:rect l="0" t="0" r="0" b="0"/>
          <a:pathLst>
            <a:path>
              <a:moveTo>
                <a:pt x="0" y="0"/>
              </a:moveTo>
              <a:lnTo>
                <a:pt x="0" y="192495"/>
              </a:lnTo>
              <a:lnTo>
                <a:pt x="1109143" y="192495"/>
              </a:lnTo>
              <a:lnTo>
                <a:pt x="1109143" y="384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674DD-B462-49BC-BC2C-5CFA3310110C}">
      <dsp:nvSpPr>
        <dsp:cNvPr id="0" name=""/>
        <dsp:cNvSpPr/>
      </dsp:nvSpPr>
      <dsp:spPr>
        <a:xfrm>
          <a:off x="3139328" y="1810479"/>
          <a:ext cx="1109143" cy="384991"/>
        </a:xfrm>
        <a:custGeom>
          <a:avLst/>
          <a:gdLst/>
          <a:ahLst/>
          <a:cxnLst/>
          <a:rect l="0" t="0" r="0" b="0"/>
          <a:pathLst>
            <a:path>
              <a:moveTo>
                <a:pt x="1109143" y="0"/>
              </a:moveTo>
              <a:lnTo>
                <a:pt x="1109143" y="192495"/>
              </a:lnTo>
              <a:lnTo>
                <a:pt x="0" y="192495"/>
              </a:lnTo>
              <a:lnTo>
                <a:pt x="0" y="384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0877C-598F-4530-A82C-D3AC9F2DAF74}">
      <dsp:nvSpPr>
        <dsp:cNvPr id="0" name=""/>
        <dsp:cNvSpPr/>
      </dsp:nvSpPr>
      <dsp:spPr>
        <a:xfrm>
          <a:off x="921042" y="1810479"/>
          <a:ext cx="3327429" cy="384991"/>
        </a:xfrm>
        <a:custGeom>
          <a:avLst/>
          <a:gdLst/>
          <a:ahLst/>
          <a:cxnLst/>
          <a:rect l="0" t="0" r="0" b="0"/>
          <a:pathLst>
            <a:path>
              <a:moveTo>
                <a:pt x="3327429" y="0"/>
              </a:moveTo>
              <a:lnTo>
                <a:pt x="3327429" y="192495"/>
              </a:lnTo>
              <a:lnTo>
                <a:pt x="0" y="192495"/>
              </a:lnTo>
              <a:lnTo>
                <a:pt x="0" y="384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9D367-671A-4A18-A157-33A165A7E55C}">
      <dsp:nvSpPr>
        <dsp:cNvPr id="0" name=""/>
        <dsp:cNvSpPr/>
      </dsp:nvSpPr>
      <dsp:spPr>
        <a:xfrm>
          <a:off x="2520280" y="1224137"/>
          <a:ext cx="3456383" cy="58634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Seyahat </a:t>
          </a:r>
          <a:r>
            <a:rPr lang="tr-TR" sz="1600" kern="1200" dirty="0" err="1" smtClean="0"/>
            <a:t>Acentacılığı</a:t>
          </a:r>
          <a:r>
            <a:rPr lang="tr-TR" sz="1600" kern="1200" dirty="0" smtClean="0"/>
            <a:t> İle İlgili Sözleşmeler</a:t>
          </a:r>
          <a:endParaRPr lang="tr-TR" sz="1600" kern="1200" dirty="0"/>
        </a:p>
      </dsp:txBody>
      <dsp:txXfrm>
        <a:off x="2520280" y="1224137"/>
        <a:ext cx="3456383" cy="586342"/>
      </dsp:txXfrm>
    </dsp:sp>
    <dsp:sp modelId="{329798A9-A2BB-4729-B7AB-0DAB52C40430}">
      <dsp:nvSpPr>
        <dsp:cNvPr id="0" name=""/>
        <dsp:cNvSpPr/>
      </dsp:nvSpPr>
      <dsp:spPr>
        <a:xfrm>
          <a:off x="4395" y="2195471"/>
          <a:ext cx="1833294" cy="91664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err="1" smtClean="0"/>
            <a:t>Acenta</a:t>
          </a:r>
          <a:r>
            <a:rPr lang="tr-TR" sz="1600" kern="1200" dirty="0" smtClean="0"/>
            <a:t>-Konaklama İşletmesi</a:t>
          </a:r>
          <a:endParaRPr lang="tr-TR" sz="1600" kern="1200" dirty="0"/>
        </a:p>
      </dsp:txBody>
      <dsp:txXfrm>
        <a:off x="4395" y="2195471"/>
        <a:ext cx="1833294" cy="916647"/>
      </dsp:txXfrm>
    </dsp:sp>
    <dsp:sp modelId="{6FCE51B5-C5F2-4984-A447-84E9232C843E}">
      <dsp:nvSpPr>
        <dsp:cNvPr id="0" name=""/>
        <dsp:cNvSpPr/>
      </dsp:nvSpPr>
      <dsp:spPr>
        <a:xfrm>
          <a:off x="2222681" y="2195471"/>
          <a:ext cx="1833294" cy="91664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err="1" smtClean="0"/>
            <a:t>Acenta</a:t>
          </a:r>
          <a:r>
            <a:rPr lang="tr-TR" sz="1600" kern="1200" dirty="0" smtClean="0"/>
            <a:t>-Tur Operatörü/Tur Toptancısı</a:t>
          </a:r>
          <a:endParaRPr lang="tr-TR" sz="1600" kern="1200" dirty="0"/>
        </a:p>
      </dsp:txBody>
      <dsp:txXfrm>
        <a:off x="2222681" y="2195471"/>
        <a:ext cx="1833294" cy="916647"/>
      </dsp:txXfrm>
    </dsp:sp>
    <dsp:sp modelId="{6117F808-8116-40F3-86CB-EEED3BB511C7}">
      <dsp:nvSpPr>
        <dsp:cNvPr id="0" name=""/>
        <dsp:cNvSpPr/>
      </dsp:nvSpPr>
      <dsp:spPr>
        <a:xfrm>
          <a:off x="4440967" y="2195471"/>
          <a:ext cx="1833294" cy="91664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err="1" smtClean="0"/>
            <a:t>Acenta</a:t>
          </a:r>
          <a:r>
            <a:rPr lang="tr-TR" sz="1600" kern="1200" dirty="0" smtClean="0"/>
            <a:t>-Ulaştırma Şirketi</a:t>
          </a:r>
          <a:endParaRPr lang="tr-TR" sz="1600" kern="1200" dirty="0"/>
        </a:p>
      </dsp:txBody>
      <dsp:txXfrm>
        <a:off x="4440967" y="2195471"/>
        <a:ext cx="1833294" cy="916647"/>
      </dsp:txXfrm>
    </dsp:sp>
    <dsp:sp modelId="{663488EB-22DD-4E87-B432-90BADA7981D9}">
      <dsp:nvSpPr>
        <dsp:cNvPr id="0" name=""/>
        <dsp:cNvSpPr/>
      </dsp:nvSpPr>
      <dsp:spPr>
        <a:xfrm>
          <a:off x="6659254" y="2195471"/>
          <a:ext cx="1833294" cy="91664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err="1" smtClean="0"/>
            <a:t>Acenta</a:t>
          </a:r>
          <a:r>
            <a:rPr lang="tr-TR" sz="1600" kern="1200" dirty="0" smtClean="0"/>
            <a:t>-Nihai Tüketici (Turist)</a:t>
          </a:r>
          <a:endParaRPr lang="tr-TR" sz="1600" kern="1200" dirty="0"/>
        </a:p>
      </dsp:txBody>
      <dsp:txXfrm>
        <a:off x="6659254" y="2195471"/>
        <a:ext cx="1833294" cy="9166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26.10.2022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26.10.2022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23528" y="404664"/>
            <a:ext cx="8352928" cy="5976664"/>
          </a:xfrm>
        </p:spPr>
        <p:txBody>
          <a:bodyPr>
            <a:normAutofit fontScale="40000" lnSpcReduction="20000"/>
          </a:bodyPr>
          <a:lstStyle/>
          <a:p>
            <a:pPr algn="l"/>
            <a:r>
              <a:rPr lang="tr-TR" u="sng" dirty="0" smtClean="0">
                <a:solidFill>
                  <a:srgbClr val="C00000"/>
                </a:solidFill>
              </a:rPr>
              <a:t>A Grubu Seyahat </a:t>
            </a:r>
            <a:r>
              <a:rPr lang="tr-TR" u="sng" dirty="0" err="1" smtClean="0">
                <a:solidFill>
                  <a:srgbClr val="C00000"/>
                </a:solidFill>
              </a:rPr>
              <a:t>Acentaları</a:t>
            </a:r>
            <a:r>
              <a:rPr lang="tr-TR" u="sng" dirty="0" smtClean="0">
                <a:solidFill>
                  <a:srgbClr val="C00000"/>
                </a:solidFill>
              </a:rPr>
              <a:t> Nitelikleri ve Şartları</a:t>
            </a:r>
            <a:endParaRPr lang="tr-TR" dirty="0">
              <a:solidFill>
                <a:srgbClr val="C00000"/>
              </a:solidFill>
            </a:endParaRPr>
          </a:p>
          <a:p>
            <a:pPr algn="l"/>
            <a:r>
              <a:rPr lang="tr-TR" dirty="0" smtClean="0">
                <a:solidFill>
                  <a:schemeClr val="tx1"/>
                </a:solidFill>
              </a:rPr>
              <a:t> </a:t>
            </a:r>
            <a:r>
              <a:rPr lang="tr-TR" dirty="0" smtClean="0">
                <a:solidFill>
                  <a:srgbClr val="C00000"/>
                </a:solidFill>
              </a:rPr>
              <a:t>1-</a:t>
            </a:r>
            <a:r>
              <a:rPr lang="tr-TR" dirty="0" smtClean="0">
                <a:solidFill>
                  <a:schemeClr val="tx1"/>
                </a:solidFill>
              </a:rPr>
              <a:t>Tüm </a:t>
            </a:r>
            <a:r>
              <a:rPr lang="tr-TR" dirty="0">
                <a:solidFill>
                  <a:schemeClr val="tx1"/>
                </a:solidFill>
              </a:rPr>
              <a:t>seyahat </a:t>
            </a:r>
            <a:r>
              <a:rPr lang="tr-TR" dirty="0" err="1">
                <a:solidFill>
                  <a:schemeClr val="tx1"/>
                </a:solidFill>
              </a:rPr>
              <a:t>acentalığı</a:t>
            </a:r>
            <a:r>
              <a:rPr lang="tr-TR" dirty="0">
                <a:solidFill>
                  <a:schemeClr val="tx1"/>
                </a:solidFill>
              </a:rPr>
              <a:t> hizmetlerini </a:t>
            </a:r>
            <a:r>
              <a:rPr lang="tr-TR" dirty="0" smtClean="0">
                <a:solidFill>
                  <a:schemeClr val="tx1"/>
                </a:solidFill>
              </a:rPr>
              <a:t>yapar.</a:t>
            </a:r>
          </a:p>
          <a:p>
            <a:pPr algn="l"/>
            <a:r>
              <a:rPr lang="tr-TR" dirty="0" smtClean="0">
                <a:solidFill>
                  <a:srgbClr val="C00000"/>
                </a:solidFill>
              </a:rPr>
              <a:t>2-</a:t>
            </a:r>
            <a:r>
              <a:rPr lang="tr-TR" dirty="0" smtClean="0">
                <a:solidFill>
                  <a:schemeClr val="tx1"/>
                </a:solidFill>
              </a:rPr>
              <a:t>Gerekli yasal şartları yerine getirdikleri takdirde doğrudan işletme belgesi alarak faaliyete başlarlar.</a:t>
            </a:r>
          </a:p>
          <a:p>
            <a:pPr algn="l"/>
            <a:r>
              <a:rPr lang="tr-TR" dirty="0">
                <a:solidFill>
                  <a:srgbClr val="FF0000"/>
                </a:solidFill>
              </a:rPr>
              <a:t>Seyahat </a:t>
            </a:r>
            <a:r>
              <a:rPr lang="tr-TR" dirty="0" err="1">
                <a:solidFill>
                  <a:srgbClr val="FF0000"/>
                </a:solidFill>
              </a:rPr>
              <a:t>Acentaları</a:t>
            </a:r>
            <a:r>
              <a:rPr lang="tr-TR" dirty="0">
                <a:solidFill>
                  <a:srgbClr val="FF0000"/>
                </a:solidFill>
              </a:rPr>
              <a:t> Yönetmeliği’ne </a:t>
            </a:r>
            <a:r>
              <a:rPr lang="tr-TR" dirty="0" smtClean="0">
                <a:solidFill>
                  <a:srgbClr val="FF0000"/>
                </a:solidFill>
              </a:rPr>
              <a:t>göre, Seyahat </a:t>
            </a:r>
            <a:r>
              <a:rPr lang="tr-TR" dirty="0" err="1">
                <a:solidFill>
                  <a:srgbClr val="FF0000"/>
                </a:solidFill>
              </a:rPr>
              <a:t>acentası</a:t>
            </a:r>
            <a:r>
              <a:rPr lang="tr-TR" dirty="0">
                <a:solidFill>
                  <a:srgbClr val="FF0000"/>
                </a:solidFill>
              </a:rPr>
              <a:t> sahibinin </a:t>
            </a:r>
            <a:r>
              <a:rPr lang="tr-TR" dirty="0" smtClean="0">
                <a:solidFill>
                  <a:srgbClr val="FF0000"/>
                </a:solidFill>
              </a:rPr>
              <a:t>nitelikleri</a:t>
            </a:r>
          </a:p>
          <a:p>
            <a:pPr algn="l"/>
            <a:r>
              <a:rPr lang="tr-TR" dirty="0" smtClean="0">
                <a:solidFill>
                  <a:schemeClr val="tx1"/>
                </a:solidFill>
              </a:rPr>
              <a:t>MADDE </a:t>
            </a:r>
            <a:r>
              <a:rPr lang="tr-TR" dirty="0">
                <a:solidFill>
                  <a:schemeClr val="tx1"/>
                </a:solidFill>
              </a:rPr>
              <a:t>34 – (1) Anonim şirketlerde yönetim kurulu üyeleri ve şirketi temsile yetkili kişi veya kişilerde; diğer şirketlerde ise tüm ortaklar ve şirketi temsile yetkili kişi veya kişilerde aşağıdaki nitelikler aranır.</a:t>
            </a:r>
          </a:p>
          <a:p>
            <a:pPr algn="l"/>
            <a:r>
              <a:rPr lang="tr-TR" dirty="0" smtClean="0">
                <a:solidFill>
                  <a:schemeClr val="tx1"/>
                </a:solidFill>
              </a:rPr>
              <a:t>a</a:t>
            </a:r>
            <a:r>
              <a:rPr lang="tr-TR" dirty="0">
                <a:solidFill>
                  <a:schemeClr val="tx1"/>
                </a:solidFill>
              </a:rPr>
              <a:t>) 18 yaşını bitirmiş olmak,</a:t>
            </a:r>
          </a:p>
          <a:p>
            <a:pPr algn="l"/>
            <a:r>
              <a:rPr lang="tr-TR" dirty="0" smtClean="0">
                <a:solidFill>
                  <a:schemeClr val="tx1"/>
                </a:solidFill>
              </a:rPr>
              <a:t>b</a:t>
            </a:r>
            <a:r>
              <a:rPr lang="tr-TR" dirty="0">
                <a:solidFill>
                  <a:schemeClr val="tx1"/>
                </a:solidFill>
              </a:rPr>
              <a:t>) Ağır hapisle veya yüz kızartıcı suçlardan veya hileli iflastan hükümlü olmamak,</a:t>
            </a:r>
          </a:p>
          <a:p>
            <a:pPr algn="l"/>
            <a:r>
              <a:rPr lang="tr-TR" dirty="0" smtClean="0">
                <a:solidFill>
                  <a:schemeClr val="tx1"/>
                </a:solidFill>
              </a:rPr>
              <a:t>c</a:t>
            </a:r>
            <a:r>
              <a:rPr lang="tr-TR" dirty="0">
                <a:solidFill>
                  <a:schemeClr val="tx1"/>
                </a:solidFill>
              </a:rPr>
              <a:t>) Ticarî itibar bakımından yeterli olmak,</a:t>
            </a:r>
          </a:p>
          <a:p>
            <a:pPr algn="l"/>
            <a:r>
              <a:rPr lang="tr-TR" dirty="0" smtClean="0">
                <a:solidFill>
                  <a:schemeClr val="tx1"/>
                </a:solidFill>
              </a:rPr>
              <a:t>ç</a:t>
            </a:r>
            <a:r>
              <a:rPr lang="tr-TR" dirty="0">
                <a:solidFill>
                  <a:schemeClr val="tx1"/>
                </a:solidFill>
              </a:rPr>
              <a:t>) Kanunun 30 uncu maddesi hükmüne göre cezalandırılmamış olmak</a:t>
            </a:r>
            <a:r>
              <a:rPr lang="tr-TR" dirty="0" smtClean="0">
                <a:solidFill>
                  <a:schemeClr val="tx1"/>
                </a:solidFill>
              </a:rPr>
              <a:t>.</a:t>
            </a:r>
          </a:p>
          <a:p>
            <a:pPr algn="l"/>
            <a:endParaRPr lang="tr-TR" dirty="0" smtClean="0">
              <a:solidFill>
                <a:srgbClr val="FF0000"/>
              </a:solidFill>
            </a:endParaRPr>
          </a:p>
          <a:p>
            <a:pPr algn="l"/>
            <a:r>
              <a:rPr lang="tr-TR" dirty="0" smtClean="0">
                <a:solidFill>
                  <a:srgbClr val="FF0000"/>
                </a:solidFill>
              </a:rPr>
              <a:t>Seyahat </a:t>
            </a:r>
            <a:r>
              <a:rPr lang="tr-TR" dirty="0" err="1">
                <a:solidFill>
                  <a:srgbClr val="FF0000"/>
                </a:solidFill>
              </a:rPr>
              <a:t>acentası</a:t>
            </a:r>
            <a:r>
              <a:rPr lang="tr-TR" dirty="0">
                <a:solidFill>
                  <a:srgbClr val="FF0000"/>
                </a:solidFill>
              </a:rPr>
              <a:t> personelinin nitelikleri</a:t>
            </a:r>
          </a:p>
          <a:p>
            <a:pPr algn="l"/>
            <a:r>
              <a:rPr lang="tr-TR" dirty="0" smtClean="0">
                <a:solidFill>
                  <a:schemeClr val="tx1"/>
                </a:solidFill>
              </a:rPr>
              <a:t>MADDE </a:t>
            </a:r>
            <a:r>
              <a:rPr lang="tr-TR" dirty="0">
                <a:solidFill>
                  <a:schemeClr val="tx1"/>
                </a:solidFill>
              </a:rPr>
              <a:t>35 – (1) Seyahat </a:t>
            </a:r>
            <a:r>
              <a:rPr lang="tr-TR" dirty="0" err="1">
                <a:solidFill>
                  <a:schemeClr val="tx1"/>
                </a:solidFill>
              </a:rPr>
              <a:t>acentası</a:t>
            </a:r>
            <a:r>
              <a:rPr lang="tr-TR" dirty="0">
                <a:solidFill>
                  <a:schemeClr val="tx1"/>
                </a:solidFill>
              </a:rPr>
              <a:t> merkez ve şubelerinde aşağıdaki niteliklerden birini haiz en az bir personel çalıştırılır.</a:t>
            </a:r>
          </a:p>
          <a:p>
            <a:pPr algn="l"/>
            <a:r>
              <a:rPr lang="tr-TR" dirty="0" smtClean="0">
                <a:solidFill>
                  <a:schemeClr val="tx1"/>
                </a:solidFill>
              </a:rPr>
              <a:t>a</a:t>
            </a:r>
            <a:r>
              <a:rPr lang="tr-TR" dirty="0">
                <a:solidFill>
                  <a:schemeClr val="tx1"/>
                </a:solidFill>
              </a:rPr>
              <a:t>) Otelcilik ve turizm konusunda; meslek lisesi, </a:t>
            </a:r>
            <a:r>
              <a:rPr lang="tr-TR" dirty="0" err="1">
                <a:solidFill>
                  <a:schemeClr val="tx1"/>
                </a:solidFill>
              </a:rPr>
              <a:t>önlisans</a:t>
            </a:r>
            <a:r>
              <a:rPr lang="tr-TR" dirty="0">
                <a:solidFill>
                  <a:schemeClr val="tx1"/>
                </a:solidFill>
              </a:rPr>
              <a:t> veya lisans eğitimini tamamlamış olmak,</a:t>
            </a:r>
          </a:p>
          <a:p>
            <a:pPr algn="l"/>
            <a:r>
              <a:rPr lang="tr-TR" dirty="0" smtClean="0">
                <a:solidFill>
                  <a:schemeClr val="tx1"/>
                </a:solidFill>
              </a:rPr>
              <a:t>b</a:t>
            </a:r>
            <a:r>
              <a:rPr lang="tr-TR" dirty="0">
                <a:solidFill>
                  <a:schemeClr val="tx1"/>
                </a:solidFill>
              </a:rPr>
              <a:t>) Enformasyon memurluğu yabancı dil başarı belgesi sahibi olmak,</a:t>
            </a:r>
          </a:p>
          <a:p>
            <a:pPr algn="l"/>
            <a:r>
              <a:rPr lang="tr-TR" dirty="0" smtClean="0">
                <a:solidFill>
                  <a:schemeClr val="tx1"/>
                </a:solidFill>
              </a:rPr>
              <a:t>c</a:t>
            </a:r>
            <a:r>
              <a:rPr lang="tr-TR" dirty="0">
                <a:solidFill>
                  <a:schemeClr val="tx1"/>
                </a:solidFill>
              </a:rPr>
              <a:t>) Bakanlıkça verilmiş rehber belgesine sahip olmak</a:t>
            </a:r>
            <a:r>
              <a:rPr lang="tr-TR" dirty="0" smtClean="0">
                <a:solidFill>
                  <a:schemeClr val="tx1"/>
                </a:solidFill>
              </a:rPr>
              <a:t>.</a:t>
            </a:r>
          </a:p>
          <a:p>
            <a:pPr algn="l"/>
            <a:r>
              <a:rPr lang="tr-TR" dirty="0">
                <a:solidFill>
                  <a:schemeClr val="tx1"/>
                </a:solidFill>
              </a:rPr>
              <a:t> (2) C grubu seyahat </a:t>
            </a:r>
            <a:r>
              <a:rPr lang="tr-TR" dirty="0" err="1">
                <a:solidFill>
                  <a:schemeClr val="tx1"/>
                </a:solidFill>
              </a:rPr>
              <a:t>acentalarında</a:t>
            </a:r>
            <a:r>
              <a:rPr lang="tr-TR" dirty="0">
                <a:solidFill>
                  <a:schemeClr val="tx1"/>
                </a:solidFill>
              </a:rPr>
              <a:t> enformasyon memurluğu başarı belgesi sahibi olanlar birinci fıkrada belirtilen nitelikleri haiz personel yerine çalıştırılabilir.</a:t>
            </a:r>
          </a:p>
          <a:p>
            <a:pPr algn="l"/>
            <a:r>
              <a:rPr lang="tr-TR" dirty="0" smtClean="0">
                <a:solidFill>
                  <a:schemeClr val="tx1"/>
                </a:solidFill>
              </a:rPr>
              <a:t> (</a:t>
            </a:r>
            <a:r>
              <a:rPr lang="tr-TR" dirty="0">
                <a:solidFill>
                  <a:schemeClr val="tx1"/>
                </a:solidFill>
              </a:rPr>
              <a:t>3) Birinci fıkradaki niteliklerden birine sahip ve fiilen </a:t>
            </a:r>
            <a:r>
              <a:rPr lang="tr-TR" dirty="0" err="1">
                <a:solidFill>
                  <a:schemeClr val="tx1"/>
                </a:solidFill>
              </a:rPr>
              <a:t>acentasında</a:t>
            </a:r>
            <a:r>
              <a:rPr lang="tr-TR" dirty="0">
                <a:solidFill>
                  <a:schemeClr val="tx1"/>
                </a:solidFill>
              </a:rPr>
              <a:t> çalışan seyahat </a:t>
            </a:r>
            <a:r>
              <a:rPr lang="tr-TR" dirty="0" err="1">
                <a:solidFill>
                  <a:schemeClr val="tx1"/>
                </a:solidFill>
              </a:rPr>
              <a:t>acentası</a:t>
            </a:r>
            <a:r>
              <a:rPr lang="tr-TR" dirty="0">
                <a:solidFill>
                  <a:schemeClr val="tx1"/>
                </a:solidFill>
              </a:rPr>
              <a:t> sahipleri kendi </a:t>
            </a:r>
            <a:r>
              <a:rPr lang="tr-TR" dirty="0" err="1">
                <a:solidFill>
                  <a:schemeClr val="tx1"/>
                </a:solidFill>
              </a:rPr>
              <a:t>acentalarında</a:t>
            </a:r>
            <a:r>
              <a:rPr lang="tr-TR" dirty="0">
                <a:solidFill>
                  <a:schemeClr val="tx1"/>
                </a:solidFill>
              </a:rPr>
              <a:t> personel sayılır.</a:t>
            </a:r>
          </a:p>
          <a:p>
            <a:pPr algn="l"/>
            <a:r>
              <a:rPr lang="tr-TR" dirty="0" smtClean="0">
                <a:solidFill>
                  <a:schemeClr val="tx1"/>
                </a:solidFill>
              </a:rPr>
              <a:t>  </a:t>
            </a:r>
            <a:r>
              <a:rPr lang="tr-TR" dirty="0">
                <a:solidFill>
                  <a:schemeClr val="tx1"/>
                </a:solidFill>
              </a:rPr>
              <a:t>(4) Seyahat </a:t>
            </a:r>
            <a:r>
              <a:rPr lang="tr-TR" dirty="0" err="1">
                <a:solidFill>
                  <a:schemeClr val="tx1"/>
                </a:solidFill>
              </a:rPr>
              <a:t>acentalarında</a:t>
            </a:r>
            <a:r>
              <a:rPr lang="tr-TR" dirty="0">
                <a:solidFill>
                  <a:schemeClr val="tx1"/>
                </a:solidFill>
              </a:rPr>
              <a:t> çalışacak personele ilişkin belgelerden enformasyon memurluğu yabancı dil başarı belgesinin aslı, diğer belgelerin aslı veya onaylı sureti TÜRSAB’a ibraz edilir ve arşivlenir. Seyahat </a:t>
            </a:r>
            <a:r>
              <a:rPr lang="tr-TR" dirty="0" err="1">
                <a:solidFill>
                  <a:schemeClr val="tx1"/>
                </a:solidFill>
              </a:rPr>
              <a:t>acentaları</a:t>
            </a:r>
            <a:r>
              <a:rPr lang="tr-TR" dirty="0">
                <a:solidFill>
                  <a:schemeClr val="tx1"/>
                </a:solidFill>
              </a:rPr>
              <a:t>, personele ilişkin değişiklikleri en geç otuz gün içinde TÜRSAB’a bildirmek ve belgeleri göndermekle yükümlüdür</a:t>
            </a:r>
            <a:r>
              <a:rPr lang="tr-TR" dirty="0" smtClean="0">
                <a:solidFill>
                  <a:schemeClr val="tx1"/>
                </a:solidFill>
              </a:rPr>
              <a:t>.</a:t>
            </a:r>
          </a:p>
          <a:p>
            <a:pPr algn="l"/>
            <a:endParaRPr lang="tr-TR" dirty="0" smtClean="0">
              <a:solidFill>
                <a:schemeClr val="tx1"/>
              </a:solidFill>
            </a:endParaRPr>
          </a:p>
          <a:p>
            <a:pPr algn="l"/>
            <a:r>
              <a:rPr lang="tr-TR" dirty="0" smtClean="0">
                <a:solidFill>
                  <a:schemeClr val="tx1"/>
                </a:solidFill>
              </a:rPr>
              <a:t> </a:t>
            </a:r>
            <a:r>
              <a:rPr lang="tr-TR" dirty="0">
                <a:solidFill>
                  <a:srgbClr val="FF0000"/>
                </a:solidFill>
              </a:rPr>
              <a:t>Transfer elemanlarının nitelikleri</a:t>
            </a:r>
          </a:p>
          <a:p>
            <a:pPr algn="l"/>
            <a:r>
              <a:rPr lang="tr-TR" dirty="0" smtClean="0">
                <a:solidFill>
                  <a:schemeClr val="tx1"/>
                </a:solidFill>
              </a:rPr>
              <a:t>MADDE </a:t>
            </a:r>
            <a:r>
              <a:rPr lang="tr-TR" dirty="0">
                <a:solidFill>
                  <a:schemeClr val="tx1"/>
                </a:solidFill>
              </a:rPr>
              <a:t>42 – (1) Seyahat </a:t>
            </a:r>
            <a:r>
              <a:rPr lang="tr-TR" dirty="0" err="1">
                <a:solidFill>
                  <a:schemeClr val="tx1"/>
                </a:solidFill>
              </a:rPr>
              <a:t>acentası</a:t>
            </a:r>
            <a:r>
              <a:rPr lang="tr-TR" dirty="0">
                <a:solidFill>
                  <a:schemeClr val="tx1"/>
                </a:solidFill>
              </a:rPr>
              <a:t> transfer faaliyetinde aşağıdaki niteliklere sahip transfer elemanı bulundurur.</a:t>
            </a:r>
          </a:p>
          <a:p>
            <a:pPr algn="l"/>
            <a:r>
              <a:rPr lang="tr-TR" dirty="0" smtClean="0">
                <a:solidFill>
                  <a:schemeClr val="tx1"/>
                </a:solidFill>
              </a:rPr>
              <a:t>a</a:t>
            </a:r>
            <a:r>
              <a:rPr lang="tr-TR" dirty="0">
                <a:solidFill>
                  <a:schemeClr val="tx1"/>
                </a:solidFill>
              </a:rPr>
              <a:t>) 18 yaşını bitirmiş olmak,</a:t>
            </a:r>
          </a:p>
          <a:p>
            <a:pPr algn="l"/>
            <a:r>
              <a:rPr lang="tr-TR" dirty="0" smtClean="0">
                <a:solidFill>
                  <a:schemeClr val="tx1"/>
                </a:solidFill>
              </a:rPr>
              <a:t>b</a:t>
            </a:r>
            <a:r>
              <a:rPr lang="tr-TR" dirty="0">
                <a:solidFill>
                  <a:schemeClr val="tx1"/>
                </a:solidFill>
              </a:rPr>
              <a:t>) En az ilkokul ya da ilköğretim okulu mezunu olmak,</a:t>
            </a:r>
          </a:p>
          <a:p>
            <a:pPr algn="l"/>
            <a:r>
              <a:rPr lang="tr-TR" dirty="0" smtClean="0">
                <a:solidFill>
                  <a:schemeClr val="tx1"/>
                </a:solidFill>
              </a:rPr>
              <a:t>c</a:t>
            </a:r>
            <a:r>
              <a:rPr lang="tr-TR" dirty="0">
                <a:solidFill>
                  <a:schemeClr val="tx1"/>
                </a:solidFill>
              </a:rPr>
              <a:t>) TÜRSAB tarafından verilen seyahat </a:t>
            </a:r>
            <a:r>
              <a:rPr lang="tr-TR" dirty="0" err="1">
                <a:solidFill>
                  <a:schemeClr val="tx1"/>
                </a:solidFill>
              </a:rPr>
              <a:t>acentası</a:t>
            </a:r>
            <a:r>
              <a:rPr lang="tr-TR" dirty="0">
                <a:solidFill>
                  <a:schemeClr val="tx1"/>
                </a:solidFill>
              </a:rPr>
              <a:t> transfer elemanı kimlik kartına sahip olmak.</a:t>
            </a:r>
            <a:endParaRPr lang="tr-TR" dirty="0" smtClean="0">
              <a:solidFill>
                <a:schemeClr val="tx1"/>
              </a:solidFill>
            </a:endParaRP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41287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6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Autofit/>
          </a:bodyPr>
          <a:lstStyle/>
          <a:p>
            <a:pPr marL="0" indent="0">
              <a:buNone/>
            </a:pPr>
            <a:r>
              <a:rPr lang="tr-TR" sz="2300" u="sng" dirty="0" err="1" smtClean="0">
                <a:solidFill>
                  <a:srgbClr val="C00000"/>
                </a:solidFill>
              </a:rPr>
              <a:t>Acenta</a:t>
            </a:r>
            <a:r>
              <a:rPr lang="tr-TR" sz="2300" u="sng" dirty="0" smtClean="0">
                <a:solidFill>
                  <a:srgbClr val="C00000"/>
                </a:solidFill>
              </a:rPr>
              <a:t>-Konaklama İşletmesi Sözleşmeleri </a:t>
            </a:r>
            <a:endParaRPr lang="tr-TR" sz="2300" dirty="0" smtClean="0"/>
          </a:p>
          <a:p>
            <a:pPr marL="0" indent="0">
              <a:buNone/>
            </a:pPr>
            <a:r>
              <a:rPr lang="tr-TR" sz="2300" dirty="0" smtClean="0"/>
              <a:t>Seyahat </a:t>
            </a:r>
            <a:r>
              <a:rPr lang="tr-TR" sz="2300" dirty="0" err="1" smtClean="0"/>
              <a:t>acentalarının</a:t>
            </a:r>
            <a:r>
              <a:rPr lang="tr-TR" sz="2300" dirty="0" smtClean="0"/>
              <a:t> her çeşit konaklama işletmesi arasındaki ilişkileri düzenleyen sözleşmelerdir. Bu sözleşmeler arasında iki kuruluşun arasında yapılan yazılı her türlü belgenin gidiş ve gelişi hukuki anlamda sözleşme yerine geçmektedir.</a:t>
            </a:r>
          </a:p>
          <a:p>
            <a:pPr marL="0" indent="0">
              <a:buNone/>
            </a:pPr>
            <a:r>
              <a:rPr lang="tr-TR" sz="2200" dirty="0"/>
              <a:t>*</a:t>
            </a:r>
            <a:r>
              <a:rPr lang="tr-TR" sz="2200" dirty="0" smtClean="0"/>
              <a:t>Turizm İşletmelerinin Bakanlıkla, Birbirleriyle Ve Müşterileriyle  İlişkileri Hakkında Yönetmelik, Madde </a:t>
            </a:r>
            <a:r>
              <a:rPr lang="tr-TR" sz="2200" dirty="0"/>
              <a:t>5- </a:t>
            </a:r>
            <a:r>
              <a:rPr lang="tr-TR" sz="2200" dirty="0" err="1"/>
              <a:t>Acenta</a:t>
            </a:r>
            <a:r>
              <a:rPr lang="tr-TR" sz="2200" dirty="0"/>
              <a:t> ile otel arasında yapılacak otel sözleşmelerinde akit serbestisi esastır. Böyle bir özel sözleşme olmaması halinde veya özel sözleşmede yer verilmeyen tüm konularda bu Yönetmelik hükümleri uygulanır</a:t>
            </a:r>
            <a:r>
              <a:rPr lang="tr-TR" sz="2200" dirty="0" smtClean="0"/>
              <a:t>.</a:t>
            </a:r>
          </a:p>
          <a:p>
            <a:pPr marL="0" indent="0">
              <a:buNone/>
            </a:pPr>
            <a:r>
              <a:rPr lang="tr-TR" sz="2200" dirty="0" smtClean="0"/>
              <a:t>*UFTAA (Dünya Seyahat </a:t>
            </a:r>
            <a:r>
              <a:rPr lang="tr-TR" sz="2200" dirty="0" err="1" smtClean="0"/>
              <a:t>Acentaları</a:t>
            </a:r>
            <a:r>
              <a:rPr lang="tr-TR" sz="2200" dirty="0" smtClean="0"/>
              <a:t> Birlikleri Federasyonu) ve IHA (Dünya Otelciler Birliği) arasında yapılmış olan </a:t>
            </a:r>
            <a:r>
              <a:rPr lang="tr-TR" sz="2200" dirty="0" err="1" smtClean="0"/>
              <a:t>C.Hot</a:t>
            </a:r>
            <a:r>
              <a:rPr lang="tr-TR" sz="2200" dirty="0" smtClean="0"/>
              <a:t> 70 isimli anlaşmanın Türkiye koşullarına uyarlanmış şekli olan yönetmelik, 2634 sayılı «Turizmi Teşvik Kanunu’nun 37.Maddesi (1) </a:t>
            </a:r>
            <a:r>
              <a:rPr lang="tr-TR" sz="2200" dirty="0" err="1" smtClean="0"/>
              <a:t>nolu</a:t>
            </a:r>
            <a:r>
              <a:rPr lang="tr-TR" sz="2200" dirty="0" smtClean="0"/>
              <a:t> bendine </a:t>
            </a:r>
            <a:r>
              <a:rPr lang="tr-TR" sz="2200" dirty="0"/>
              <a:t>dayandırılarak 23/03/1983 tarih ve 17996 sayılı Resmi </a:t>
            </a:r>
            <a:r>
              <a:rPr lang="tr-TR" sz="2200" dirty="0" err="1"/>
              <a:t>Gazete'de</a:t>
            </a:r>
            <a:r>
              <a:rPr lang="tr-TR" sz="2200" dirty="0"/>
              <a:t> yayımlanarak «Turizm İşletmelerinin Bakanlıkla, Birbirleriyle Ve Müşterileriyle  İlişkileri Hakkında </a:t>
            </a:r>
            <a:r>
              <a:rPr lang="tr-TR" sz="2200" dirty="0" smtClean="0"/>
              <a:t>Yönetmelik» yürürlüğe girmiştir.</a:t>
            </a:r>
            <a:endParaRPr lang="tr-TR" sz="2200"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12325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0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55000" lnSpcReduction="20000"/>
          </a:bodyPr>
          <a:lstStyle/>
          <a:p>
            <a:pPr marL="0" indent="0">
              <a:buNone/>
            </a:pPr>
            <a:r>
              <a:rPr lang="tr-TR" dirty="0" smtClean="0"/>
              <a:t>Yönetmelik 6 bölüm ve 73 maddeden oluşmaktadır.</a:t>
            </a:r>
          </a:p>
          <a:p>
            <a:pPr marL="0" indent="0">
              <a:buNone/>
            </a:pPr>
            <a:r>
              <a:rPr lang="tr-TR" dirty="0" smtClean="0"/>
              <a:t>Yönetmeliğin bölümleri;</a:t>
            </a:r>
          </a:p>
          <a:p>
            <a:pPr marL="0" indent="0">
              <a:buNone/>
            </a:pPr>
            <a:r>
              <a:rPr lang="tr-TR" dirty="0"/>
              <a:t>1-BAŞLANGIÇ </a:t>
            </a:r>
            <a:r>
              <a:rPr lang="tr-TR" dirty="0" smtClean="0"/>
              <a:t>HÜKÜMLERİ</a:t>
            </a:r>
          </a:p>
          <a:p>
            <a:pPr marL="0" indent="0">
              <a:buNone/>
            </a:pPr>
            <a:r>
              <a:rPr lang="tr-TR" dirty="0"/>
              <a:t>2-SEYAHAT ACENTALARI İLE OTEL İŞLETMELERİ ARASINDAKİ </a:t>
            </a:r>
            <a:r>
              <a:rPr lang="tr-TR" dirty="0" smtClean="0"/>
              <a:t>İLİŞKİLER</a:t>
            </a:r>
          </a:p>
          <a:p>
            <a:pPr marL="0" indent="0">
              <a:buNone/>
            </a:pPr>
            <a:r>
              <a:rPr lang="tr-TR" dirty="0"/>
              <a:t>3-OTEL SÖZLEŞMELERİ İLE İLGİLİ ÖZEL </a:t>
            </a:r>
            <a:r>
              <a:rPr lang="tr-TR" dirty="0" smtClean="0"/>
              <a:t>KURALLAR</a:t>
            </a:r>
          </a:p>
          <a:p>
            <a:pPr marL="0" indent="0">
              <a:buNone/>
            </a:pPr>
            <a:r>
              <a:rPr lang="tr-TR" dirty="0"/>
              <a:t>4-OTEL MÜŞTERİ </a:t>
            </a:r>
            <a:r>
              <a:rPr lang="tr-TR" dirty="0" smtClean="0"/>
              <a:t>İLİŞKİLERİ</a:t>
            </a:r>
          </a:p>
          <a:p>
            <a:pPr marL="0" indent="0">
              <a:buNone/>
            </a:pPr>
            <a:r>
              <a:rPr lang="tr-TR" dirty="0"/>
              <a:t>5-İŞLETMELERİN BAKANLIKLA </a:t>
            </a:r>
            <a:r>
              <a:rPr lang="tr-TR" dirty="0" smtClean="0"/>
              <a:t>İLİŞKİLERİ</a:t>
            </a:r>
          </a:p>
          <a:p>
            <a:pPr marL="0" indent="0">
              <a:buNone/>
            </a:pPr>
            <a:r>
              <a:rPr lang="tr-TR" dirty="0"/>
              <a:t>6-SON </a:t>
            </a:r>
            <a:r>
              <a:rPr lang="tr-TR" dirty="0" smtClean="0"/>
              <a:t>HÜKÜMLER</a:t>
            </a:r>
          </a:p>
          <a:p>
            <a:pPr marL="0" indent="0">
              <a:buNone/>
            </a:pPr>
            <a:r>
              <a:rPr lang="tr-TR" dirty="0"/>
              <a:t>	</a:t>
            </a:r>
            <a:r>
              <a:rPr lang="tr-TR" dirty="0" smtClean="0"/>
              <a:t>Seyahat ürünleri ile ilgili bir yönetmelik bulunmamakla birlikte bazı </a:t>
            </a:r>
            <a:r>
              <a:rPr lang="tr-TR" dirty="0" err="1" smtClean="0"/>
              <a:t>acentalar</a:t>
            </a:r>
            <a:r>
              <a:rPr lang="tr-TR" dirty="0" smtClean="0"/>
              <a:t> Avrupa Birliği’nin bu konudaki düzenleyici kurallarını uygulamaktadırlar.</a:t>
            </a:r>
          </a:p>
          <a:p>
            <a:pPr marL="0" indent="0">
              <a:buNone/>
            </a:pPr>
            <a:r>
              <a:rPr lang="tr-TR" dirty="0"/>
              <a:t>Madde 5- </a:t>
            </a:r>
            <a:r>
              <a:rPr lang="tr-TR" dirty="0" err="1"/>
              <a:t>Acenta</a:t>
            </a:r>
            <a:r>
              <a:rPr lang="tr-TR" dirty="0"/>
              <a:t> ile otel arasında yapılacak otel sözleşmelerinde akit serbestisi esastır. Böyle bir özel sözleşme olmaması halinde veya özel sözleşmede yer verilmeyen tüm konularda bu Yönetmelik hükümleri uygulanır</a:t>
            </a:r>
            <a:r>
              <a:rPr lang="tr-TR" dirty="0" smtClean="0"/>
              <a:t>.</a:t>
            </a:r>
          </a:p>
          <a:p>
            <a:pPr marL="0" indent="0">
              <a:buNone/>
            </a:pPr>
            <a:r>
              <a:rPr lang="tr-TR" dirty="0"/>
              <a:t>Madde 6- </a:t>
            </a:r>
            <a:r>
              <a:rPr lang="tr-TR" dirty="0" err="1"/>
              <a:t>Acenta</a:t>
            </a:r>
            <a:r>
              <a:rPr lang="tr-TR" dirty="0"/>
              <a:t> ile otel işletmeleri arasında üç çeşit otel sözleşmesi düzenlenebilir.</a:t>
            </a:r>
          </a:p>
          <a:p>
            <a:pPr marL="0" indent="0">
              <a:buNone/>
            </a:pPr>
            <a:endParaRPr lang="tr-TR" dirty="0"/>
          </a:p>
          <a:p>
            <a:pPr marL="0" indent="0">
              <a:buNone/>
            </a:pPr>
            <a:r>
              <a:rPr lang="tr-TR" dirty="0"/>
              <a:t>a. Bireysel olarak seyahat eden (münferit) müşterilerle ilgili sözleşmeler,</a:t>
            </a:r>
          </a:p>
          <a:p>
            <a:pPr marL="0" indent="0">
              <a:buNone/>
            </a:pPr>
            <a:endParaRPr lang="tr-TR" dirty="0"/>
          </a:p>
          <a:p>
            <a:pPr marL="0" indent="0">
              <a:buNone/>
            </a:pPr>
            <a:r>
              <a:rPr lang="tr-TR" dirty="0"/>
              <a:t>b. Grup olarak seyahat eden müşterilerle ilgili sözleşmeler,</a:t>
            </a:r>
          </a:p>
          <a:p>
            <a:pPr marL="0" indent="0">
              <a:buNone/>
            </a:pPr>
            <a:endParaRPr lang="tr-TR" dirty="0"/>
          </a:p>
          <a:p>
            <a:pPr marL="0" indent="0">
              <a:buNone/>
            </a:pPr>
            <a:r>
              <a:rPr lang="tr-TR" dirty="0"/>
              <a:t>c. Belirli bir sürenin üzerindeki rezervasyonlar için yapılacak (kontenjan) tahsis </a:t>
            </a:r>
            <a:r>
              <a:rPr lang="tr-TR" dirty="0" smtClean="0"/>
              <a:t>sözleşmeleri.</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3171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fontScale="62500" lnSpcReduction="20000"/>
          </a:bodyPr>
          <a:lstStyle/>
          <a:p>
            <a:pPr marL="0" indent="0">
              <a:buNone/>
            </a:pPr>
            <a:r>
              <a:rPr lang="tr-TR" dirty="0"/>
              <a:t>Madde 7- Bir otel sözleşmesinin oluşması </a:t>
            </a:r>
            <a:r>
              <a:rPr lang="tr-TR" dirty="0" err="1"/>
              <a:t>acentadan</a:t>
            </a:r>
            <a:r>
              <a:rPr lang="tr-TR" dirty="0"/>
              <a:t> otelciye yapılacak rezervasyon talebi ile başlar.</a:t>
            </a:r>
          </a:p>
          <a:p>
            <a:pPr marL="0" indent="0">
              <a:buNone/>
            </a:pPr>
            <a:r>
              <a:rPr lang="tr-TR" dirty="0" smtClean="0"/>
              <a:t>Rezervasyon </a:t>
            </a:r>
            <a:r>
              <a:rPr lang="tr-TR" dirty="0"/>
              <a:t>talebinin yazılı olması gerekir. Sözlü talepler, en geç bir hafta içinde otelciye ulaşacak şekilde yazılı olarak (mektup, telgraf, teleks </a:t>
            </a:r>
            <a:r>
              <a:rPr lang="tr-TR" dirty="0" err="1"/>
              <a:t>v.b</a:t>
            </a:r>
            <a:r>
              <a:rPr lang="tr-TR" dirty="0"/>
              <a:t>) </a:t>
            </a:r>
            <a:r>
              <a:rPr lang="tr-TR" dirty="0" err="1"/>
              <a:t>teyid</a:t>
            </a:r>
            <a:r>
              <a:rPr lang="tr-TR" dirty="0"/>
              <a:t> edilir</a:t>
            </a:r>
            <a:r>
              <a:rPr lang="tr-TR" dirty="0" smtClean="0"/>
              <a:t>.</a:t>
            </a:r>
          </a:p>
          <a:p>
            <a:pPr marL="0" indent="0">
              <a:buNone/>
            </a:pPr>
            <a:r>
              <a:rPr lang="tr-TR" dirty="0"/>
              <a:t>Madde 13- Seyahat </a:t>
            </a:r>
            <a:r>
              <a:rPr lang="tr-TR" dirty="0" err="1"/>
              <a:t>acentası</a:t>
            </a:r>
            <a:r>
              <a:rPr lang="tr-TR" dirty="0"/>
              <a:t> yalnız, otele gönderdiği rezervasyon belgesinde belirttiği hizmetlerin bedelini ödemekle yükümlüdür</a:t>
            </a:r>
            <a:r>
              <a:rPr lang="tr-TR" dirty="0" smtClean="0"/>
              <a:t>.</a:t>
            </a:r>
          </a:p>
          <a:p>
            <a:pPr marL="0" indent="0">
              <a:buNone/>
            </a:pPr>
            <a:r>
              <a:rPr lang="tr-TR" dirty="0"/>
              <a:t>Madde 15- Belirli bir sürenin üzerindeki rezervasyonlar için yapılan sözleşmeler dışında, diğer otel sözleşmeleri ile ilgili olarak otelci </a:t>
            </a:r>
            <a:r>
              <a:rPr lang="tr-TR" dirty="0" err="1"/>
              <a:t>acentaya</a:t>
            </a:r>
            <a:r>
              <a:rPr lang="tr-TR" dirty="0"/>
              <a:t> verdiği hizmetler (oda-yemek) bedellerinin belli bir oranında komisyon öder. Otelci komisyonu yalnız sözleşmeye taraf olan seyahat </a:t>
            </a:r>
            <a:r>
              <a:rPr lang="tr-TR" dirty="0" err="1"/>
              <a:t>acentasına</a:t>
            </a:r>
            <a:r>
              <a:rPr lang="tr-TR" dirty="0"/>
              <a:t> öder</a:t>
            </a:r>
            <a:r>
              <a:rPr lang="tr-TR" dirty="0" smtClean="0"/>
              <a:t>.</a:t>
            </a:r>
          </a:p>
          <a:p>
            <a:pPr marL="0" indent="0">
              <a:buNone/>
            </a:pPr>
            <a:r>
              <a:rPr lang="tr-TR" dirty="0"/>
              <a:t>Madde 16- Seyahat </a:t>
            </a:r>
            <a:r>
              <a:rPr lang="tr-TR" dirty="0" err="1"/>
              <a:t>acentasına</a:t>
            </a:r>
            <a:r>
              <a:rPr lang="tr-TR" dirty="0"/>
              <a:t> ödenecek komisyonun oranı iki tarafın kabulü ile belirlenir. Aksine anlaşma olmayan durumlarda, komisyon, vergi ve servis ücreti hariç faturanın %10' </a:t>
            </a:r>
            <a:r>
              <a:rPr lang="tr-TR" dirty="0" err="1"/>
              <a:t>udur</a:t>
            </a:r>
            <a:r>
              <a:rPr lang="tr-TR" dirty="0" smtClean="0"/>
              <a:t>.</a:t>
            </a:r>
          </a:p>
          <a:p>
            <a:pPr marL="0" indent="0">
              <a:buNone/>
            </a:pPr>
            <a:r>
              <a:rPr lang="tr-TR" dirty="0"/>
              <a:t>Madde 30- </a:t>
            </a:r>
            <a:r>
              <a:rPr lang="tr-TR" dirty="0" err="1"/>
              <a:t>Acenta</a:t>
            </a:r>
            <a:r>
              <a:rPr lang="tr-TR" dirty="0"/>
              <a:t> müşterisine hiçbir şekilde otelin kendisine üzerinden komisyon ödediği fiyatlardan daha yüksek bir fiyat fatura ödemez. Ancak rezervasyon masrafları müşteriye ayrıca fatura edilebilir</a:t>
            </a:r>
            <a:r>
              <a:rPr lang="tr-TR" dirty="0" smtClean="0"/>
              <a:t>.</a:t>
            </a:r>
          </a:p>
          <a:p>
            <a:pPr marL="0" indent="0">
              <a:buNone/>
            </a:pPr>
            <a:r>
              <a:rPr lang="tr-TR" dirty="0"/>
              <a:t>Madde 34- Seyahat </a:t>
            </a:r>
            <a:r>
              <a:rPr lang="tr-TR" dirty="0" err="1"/>
              <a:t>acentasının</a:t>
            </a:r>
            <a:r>
              <a:rPr lang="tr-TR" dirty="0"/>
              <a:t> kadrosunda görevli ve en az 15 kişilik bir müşteri grubuna eşlik eden </a:t>
            </a:r>
            <a:r>
              <a:rPr lang="tr-TR" dirty="0" err="1"/>
              <a:t>acenta</a:t>
            </a:r>
            <a:r>
              <a:rPr lang="tr-TR" dirty="0"/>
              <a:t> temsilcilerine (ulak, rehber, şoför, grubun başkanı vb.) grubun kaldığı koşullarla bir kişilik ücretsiz konaklama verilebilir. Otelci ilave her 20 kişi için bir temsilcinin daha ücretsiz hizmetlerden yararlanmasını sağlayabilir.</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52271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8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47500" lnSpcReduction="20000"/>
          </a:bodyPr>
          <a:lstStyle/>
          <a:p>
            <a:pPr marL="0" indent="0">
              <a:buNone/>
            </a:pPr>
            <a:r>
              <a:rPr lang="tr-TR" dirty="0"/>
              <a:t>Madde 35- En az ihbar süresi, iptalin grubun % 50'sini aşması halinde, giriş tarihinden 21 gün, grubun %50'sinden az olması halinde ise 14 gün öncedir.</a:t>
            </a:r>
          </a:p>
          <a:p>
            <a:pPr marL="0" indent="0">
              <a:buNone/>
            </a:pPr>
            <a:r>
              <a:rPr lang="tr-TR" dirty="0" smtClean="0"/>
              <a:t>Bu </a:t>
            </a:r>
            <a:r>
              <a:rPr lang="tr-TR" dirty="0"/>
              <a:t>sürelerden sonra yapılan iptallerde otelin tazminat hakkı doğar</a:t>
            </a:r>
            <a:r>
              <a:rPr lang="tr-TR" dirty="0" smtClean="0"/>
              <a:t>.</a:t>
            </a:r>
          </a:p>
          <a:p>
            <a:pPr marL="0" indent="0">
              <a:buNone/>
            </a:pPr>
            <a:r>
              <a:rPr lang="tr-TR" dirty="0"/>
              <a:t>Madde 43- Bu tür </a:t>
            </a:r>
            <a:r>
              <a:rPr lang="tr-TR" dirty="0" smtClean="0"/>
              <a:t>tahsislerin(kontenjan) </a:t>
            </a:r>
            <a:r>
              <a:rPr lang="tr-TR" dirty="0"/>
              <a:t>iptali durumunda haber vermek için genellikle aşağıdaki süreler tanınır.</a:t>
            </a:r>
          </a:p>
          <a:p>
            <a:pPr marL="0" indent="0">
              <a:buNone/>
            </a:pPr>
            <a:r>
              <a:rPr lang="tr-TR" dirty="0" smtClean="0"/>
              <a:t>- </a:t>
            </a:r>
            <a:r>
              <a:rPr lang="tr-TR" dirty="0"/>
              <a:t>Münferit müşteriler için 30 gün,</a:t>
            </a:r>
          </a:p>
          <a:p>
            <a:pPr marL="0" indent="0">
              <a:buNone/>
            </a:pPr>
            <a:r>
              <a:rPr lang="tr-TR" dirty="0" smtClean="0"/>
              <a:t>- </a:t>
            </a:r>
            <a:r>
              <a:rPr lang="tr-TR" dirty="0"/>
              <a:t>Gruplarda tam iptal için 60 gün</a:t>
            </a:r>
          </a:p>
          <a:p>
            <a:pPr marL="0" indent="0">
              <a:buNone/>
            </a:pPr>
            <a:r>
              <a:rPr lang="tr-TR" dirty="0" smtClean="0"/>
              <a:t>- </a:t>
            </a:r>
            <a:r>
              <a:rPr lang="tr-TR" dirty="0"/>
              <a:t>Grubun %50'sini aşan iptallerde 45 gün,</a:t>
            </a:r>
          </a:p>
          <a:p>
            <a:pPr marL="0" indent="0">
              <a:buNone/>
            </a:pPr>
            <a:r>
              <a:rPr lang="tr-TR" dirty="0" smtClean="0"/>
              <a:t>- </a:t>
            </a:r>
            <a:r>
              <a:rPr lang="tr-TR" dirty="0"/>
              <a:t>Grubun %50'sinden 11 kişiye kadar iptal için 30 gün,</a:t>
            </a:r>
          </a:p>
          <a:p>
            <a:pPr>
              <a:buFontTx/>
              <a:buChar char="-"/>
            </a:pPr>
            <a:r>
              <a:rPr lang="tr-TR" dirty="0" smtClean="0"/>
              <a:t>Gruptaki </a:t>
            </a:r>
            <a:r>
              <a:rPr lang="tr-TR" dirty="0"/>
              <a:t>10 müşteriden az iptaller için 7 gün</a:t>
            </a:r>
            <a:r>
              <a:rPr lang="tr-TR" dirty="0" smtClean="0"/>
              <a:t>.</a:t>
            </a:r>
          </a:p>
          <a:p>
            <a:pPr>
              <a:buFontTx/>
              <a:buChar char="-"/>
            </a:pPr>
            <a:endParaRPr lang="tr-TR" dirty="0"/>
          </a:p>
          <a:p>
            <a:pPr marL="0" indent="0">
              <a:buNone/>
            </a:pPr>
            <a:r>
              <a:rPr lang="tr-TR" u="sng" dirty="0" smtClean="0">
                <a:solidFill>
                  <a:srgbClr val="C00000"/>
                </a:solidFill>
              </a:rPr>
              <a:t>Kontenjan (Tahsis) Sözleşmeleri </a:t>
            </a:r>
            <a:r>
              <a:rPr lang="tr-TR" dirty="0" smtClean="0"/>
              <a:t> </a:t>
            </a:r>
          </a:p>
          <a:p>
            <a:pPr marL="0" indent="0">
              <a:buNone/>
            </a:pPr>
            <a:r>
              <a:rPr lang="tr-TR" dirty="0" smtClean="0"/>
              <a:t>1-Tam garantili kontenjan</a:t>
            </a:r>
          </a:p>
          <a:p>
            <a:pPr marL="0" indent="0">
              <a:buNone/>
            </a:pPr>
            <a:r>
              <a:rPr lang="tr-TR" dirty="0" smtClean="0"/>
              <a:t>2-Yarı garantili kontenjan</a:t>
            </a:r>
          </a:p>
          <a:p>
            <a:pPr marL="0" indent="0">
              <a:buNone/>
            </a:pPr>
            <a:r>
              <a:rPr lang="tr-TR" dirty="0" smtClean="0"/>
              <a:t>3-Garantisiz kontenjanlar</a:t>
            </a:r>
          </a:p>
          <a:p>
            <a:pPr marL="0" indent="0">
              <a:buNone/>
            </a:pPr>
            <a:r>
              <a:rPr lang="tr-TR" dirty="0" smtClean="0"/>
              <a:t>	</a:t>
            </a:r>
            <a:r>
              <a:rPr lang="tr-TR" dirty="0" err="1" smtClean="0"/>
              <a:t>Acenta</a:t>
            </a:r>
            <a:r>
              <a:rPr lang="tr-TR" dirty="0" smtClean="0"/>
              <a:t> belirli bir sayıda oda  bloke eder. Ancak sadece fiilen satışını yaptığı yani kullandıkları odaların bedelini öderler. Otel işletmesi ise bloke süreleri üzerinde değişiklikler yaparak belirlenen süreden sonra rezervasyon kabul etmeme şartını sözleşmeye koyarlar.</a:t>
            </a:r>
          </a:p>
          <a:p>
            <a:pPr marL="0" indent="0">
              <a:buNone/>
            </a:pPr>
            <a:r>
              <a:rPr lang="tr-TR" dirty="0" smtClean="0"/>
              <a:t>4-Talep olması durumunda rezervasyon kontenjanı (On </a:t>
            </a:r>
            <a:r>
              <a:rPr lang="tr-TR" dirty="0" err="1" smtClean="0"/>
              <a:t>request</a:t>
            </a:r>
            <a:r>
              <a:rPr lang="tr-TR" dirty="0" smtClean="0"/>
              <a:t>)</a:t>
            </a:r>
          </a:p>
          <a:p>
            <a:pPr marL="0" indent="0">
              <a:buNone/>
            </a:pPr>
            <a:r>
              <a:rPr lang="tr-TR" dirty="0"/>
              <a:t>	</a:t>
            </a:r>
            <a:r>
              <a:rPr lang="tr-TR" dirty="0" err="1" smtClean="0"/>
              <a:t>Acentaya</a:t>
            </a:r>
            <a:r>
              <a:rPr lang="tr-TR" dirty="0" smtClean="0"/>
              <a:t> rezervasyon talebi ulaştığında , talep konaklama işletmesine iletilir.</a:t>
            </a:r>
          </a:p>
          <a:p>
            <a:pPr marL="0" indent="0">
              <a:buNone/>
            </a:pPr>
            <a:r>
              <a:rPr lang="tr-TR" dirty="0" smtClean="0"/>
              <a:t>5-Serbest satış kontenjanı (</a:t>
            </a:r>
            <a:r>
              <a:rPr lang="tr-TR" dirty="0" err="1" smtClean="0"/>
              <a:t>free</a:t>
            </a:r>
            <a:r>
              <a:rPr lang="tr-TR" dirty="0" smtClean="0"/>
              <a:t> </a:t>
            </a:r>
            <a:r>
              <a:rPr lang="tr-TR" dirty="0" err="1" smtClean="0"/>
              <a:t>sale</a:t>
            </a:r>
            <a:r>
              <a:rPr lang="tr-TR" dirty="0" smtClean="0"/>
              <a:t>)</a:t>
            </a:r>
          </a:p>
          <a:p>
            <a:pPr marL="0" indent="0">
              <a:buNone/>
            </a:pPr>
            <a:r>
              <a:rPr lang="tr-TR" dirty="0"/>
              <a:t>	</a:t>
            </a:r>
            <a:r>
              <a:rPr lang="tr-TR" dirty="0" smtClean="0"/>
              <a:t>Ölü sezon veya konaklama işletmelerinin doluluk oranlarının düşük olduğu dönemlerde geçerli olmaktadır. Seyahat </a:t>
            </a:r>
            <a:r>
              <a:rPr lang="tr-TR" dirty="0" err="1" smtClean="0"/>
              <a:t>acentası</a:t>
            </a:r>
            <a:r>
              <a:rPr lang="tr-TR" dirty="0" smtClean="0"/>
              <a:t> bazen otele bildirmeden de rezervasyon konfirmasyonu yapabilmektedirler.</a:t>
            </a:r>
          </a:p>
          <a:p>
            <a:pPr marL="0" indent="0">
              <a:buNone/>
            </a:pPr>
            <a:endParaRPr lang="tr-TR" dirty="0" smtClean="0"/>
          </a:p>
          <a:p>
            <a:pPr marL="0" indent="0">
              <a:buNone/>
            </a:pPr>
            <a:endParaRPr lang="tr-TR" dirty="0"/>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57902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fontScale="77500" lnSpcReduction="20000"/>
          </a:bodyPr>
          <a:lstStyle/>
          <a:p>
            <a:pPr marL="0" indent="0">
              <a:buNone/>
            </a:pPr>
            <a:r>
              <a:rPr lang="tr-TR" u="sng" dirty="0" smtClean="0">
                <a:solidFill>
                  <a:srgbClr val="C00000"/>
                </a:solidFill>
              </a:rPr>
              <a:t>Sözleşmelerde Bulunması Gereken Temel Noktalar</a:t>
            </a:r>
          </a:p>
          <a:p>
            <a:pPr marL="0" indent="0">
              <a:buNone/>
            </a:pPr>
            <a:r>
              <a:rPr lang="tr-TR" dirty="0" smtClean="0"/>
              <a:t>1-Sözleşmenin </a:t>
            </a:r>
            <a:r>
              <a:rPr lang="tr-TR" dirty="0"/>
              <a:t>tarafları,</a:t>
            </a:r>
          </a:p>
          <a:p>
            <a:pPr marL="0" indent="0">
              <a:buNone/>
            </a:pPr>
            <a:r>
              <a:rPr lang="tr-TR" dirty="0" smtClean="0"/>
              <a:t>2-Sözleşmede </a:t>
            </a:r>
            <a:r>
              <a:rPr lang="tr-TR" dirty="0"/>
              <a:t>yer alan sezon veya zaman dilimlerinde hangi fiyatların uygulanacağı,</a:t>
            </a:r>
          </a:p>
          <a:p>
            <a:pPr marL="0" indent="0">
              <a:buNone/>
            </a:pPr>
            <a:r>
              <a:rPr lang="tr-TR" dirty="0" smtClean="0"/>
              <a:t>3-Sözleşmenin </a:t>
            </a:r>
            <a:r>
              <a:rPr lang="tr-TR" dirty="0"/>
              <a:t>geçerlilik süresi,</a:t>
            </a:r>
          </a:p>
          <a:p>
            <a:pPr marL="0" indent="0">
              <a:buNone/>
            </a:pPr>
            <a:r>
              <a:rPr lang="tr-TR" dirty="0" smtClean="0"/>
              <a:t>4-Konaklama </a:t>
            </a:r>
            <a:r>
              <a:rPr lang="tr-TR" dirty="0"/>
              <a:t>şekli (YP, TP, HD)</a:t>
            </a:r>
          </a:p>
          <a:p>
            <a:pPr marL="0" indent="0">
              <a:buNone/>
            </a:pPr>
            <a:r>
              <a:rPr lang="tr-TR" dirty="0" smtClean="0"/>
              <a:t>5-Ödemenin </a:t>
            </a:r>
            <a:r>
              <a:rPr lang="tr-TR" dirty="0"/>
              <a:t>şekli, vadesi, para birimi, kur hesaplama tarihi,</a:t>
            </a:r>
          </a:p>
          <a:p>
            <a:pPr marL="0" indent="0">
              <a:buNone/>
            </a:pPr>
            <a:r>
              <a:rPr lang="tr-TR" dirty="0" smtClean="0"/>
              <a:t>6-Rezervasyon </a:t>
            </a:r>
            <a:r>
              <a:rPr lang="tr-TR" dirty="0"/>
              <a:t>iptallerinin zamanı ve uygulanacak hükümler,</a:t>
            </a:r>
          </a:p>
          <a:p>
            <a:pPr marL="0" indent="0">
              <a:buNone/>
            </a:pPr>
            <a:r>
              <a:rPr lang="tr-TR" dirty="0" smtClean="0"/>
              <a:t>7-Ön </a:t>
            </a:r>
            <a:r>
              <a:rPr lang="tr-TR" dirty="0"/>
              <a:t>ödemenin ne zaman yapılacağı,</a:t>
            </a:r>
          </a:p>
          <a:p>
            <a:pPr marL="0" indent="0">
              <a:buNone/>
            </a:pPr>
            <a:r>
              <a:rPr lang="tr-TR" dirty="0" smtClean="0"/>
              <a:t>8-Geç </a:t>
            </a:r>
            <a:r>
              <a:rPr lang="tr-TR" dirty="0"/>
              <a:t>ödemelerde uygulanacak ceza hükümleri,</a:t>
            </a:r>
          </a:p>
          <a:p>
            <a:pPr marL="0" indent="0">
              <a:buNone/>
            </a:pPr>
            <a:r>
              <a:rPr lang="tr-TR" dirty="0" smtClean="0"/>
              <a:t>9-Konuk </a:t>
            </a:r>
            <a:r>
              <a:rPr lang="tr-TR" dirty="0"/>
              <a:t>listeleri ve oda işgal plânlarının konaklama işletmesine hangi tarihte ulaştırılacağı,</a:t>
            </a:r>
          </a:p>
          <a:p>
            <a:pPr marL="0" indent="0">
              <a:buNone/>
            </a:pPr>
            <a:r>
              <a:rPr lang="tr-TR" dirty="0" smtClean="0"/>
              <a:t>10-Mücbir </a:t>
            </a:r>
            <a:r>
              <a:rPr lang="tr-TR" dirty="0"/>
              <a:t>sebep (zorunluluk) durumlarında tarafların yükümlülükleri</a:t>
            </a:r>
            <a:r>
              <a:rPr lang="tr-TR" dirty="0" smtClean="0"/>
              <a:t>.</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4387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fontScale="70000" lnSpcReduction="20000"/>
          </a:bodyPr>
          <a:lstStyle/>
          <a:p>
            <a:pPr marL="0" indent="0">
              <a:buNone/>
            </a:pPr>
            <a:r>
              <a:rPr lang="tr-TR" u="sng" dirty="0" err="1" smtClean="0">
                <a:solidFill>
                  <a:srgbClr val="C00000"/>
                </a:solidFill>
              </a:rPr>
              <a:t>Acenta</a:t>
            </a:r>
            <a:r>
              <a:rPr lang="tr-TR" u="sng" dirty="0" smtClean="0">
                <a:solidFill>
                  <a:srgbClr val="C00000"/>
                </a:solidFill>
              </a:rPr>
              <a:t>- Tur Operatörü/Tur Toptancısı Sözleşmeleri </a:t>
            </a:r>
          </a:p>
          <a:p>
            <a:pPr marL="0" indent="0">
              <a:buNone/>
            </a:pPr>
            <a:r>
              <a:rPr lang="tr-TR" dirty="0" smtClean="0">
                <a:solidFill>
                  <a:srgbClr val="C00000"/>
                </a:solidFill>
              </a:rPr>
              <a:t>	</a:t>
            </a:r>
            <a:r>
              <a:rPr lang="tr-TR" dirty="0" smtClean="0"/>
              <a:t>Özellikle </a:t>
            </a:r>
            <a:r>
              <a:rPr lang="tr-TR" dirty="0"/>
              <a:t>yurt dışında faaliyet gösteren bir tur operatörü veya tur toptancısı ile acentenin yapacağı sözleşme, birbiri ardına gelen grupların rezervasyon, transfer, bilgilendirme, gezi gibi işlemlerin yürütüldüğü yoğun çalışma ortamında tarafların uyacakları kuralları, yetki ve sorumlulukları belirleyen yön gösterici bir belge niteliği taşıdığından çok önemlidir. Tur gruplarının kullandığı ulaşım ve konaklama gibi yüksek maliyetlerden dolayı tur operatörlerini önemli risklere girmeleri ve yabancı ülkelerden gelen turistlerin yaşadıkları ülkelerdeki tüketici hakları açısından karşılayıcı acentelerle tur operatörleri arasında yapılacak sözleşmelerde aşağıda sıralanan hususlara dikkat edilmesi gerekmektedir</a:t>
            </a:r>
            <a:r>
              <a:rPr lang="tr-TR" dirty="0" smtClean="0"/>
              <a:t>.</a:t>
            </a:r>
          </a:p>
          <a:p>
            <a:pPr marL="0" indent="0">
              <a:buNone/>
            </a:pPr>
            <a:r>
              <a:rPr lang="tr-TR" dirty="0"/>
              <a:t>a. Tur Operatörü veya Toptancısının Ülkesindeki Yasal Mevzuat;</a:t>
            </a:r>
          </a:p>
          <a:p>
            <a:pPr marL="0" indent="0">
              <a:buNone/>
            </a:pPr>
            <a:r>
              <a:rPr lang="tr-TR" dirty="0"/>
              <a:t>Sözleşme yapılmadan önce karşılayıcı acentenin tur operatörünün bulunduğu ülkedeki yasal mevzuatı araştırması gerekir. Bazı ülke mevzuatında tur operatörlüğü çok sıkı yasal denetlenirken bazılarında durum tam tersidir. Örneğin bazı ülkelerde yurt dışı turlar için grup teminatları yatırılır ve grup üyelerinin ülkeye geri dönüş ve tatillerini tamamlamaları için güvence olarak tutulmakta ve yurttaşlarının gittikleri ülkede mağdur olmamaları için güvence oluşturmaktadır.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68421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fontScale="55000" lnSpcReduction="20000"/>
          </a:bodyPr>
          <a:lstStyle/>
          <a:p>
            <a:pPr marL="0" indent="0">
              <a:buNone/>
            </a:pPr>
            <a:r>
              <a:rPr lang="tr-TR" dirty="0"/>
              <a:t>b. Tur Operatörü veya Toptancısının Finansal Yapısı;</a:t>
            </a:r>
          </a:p>
          <a:p>
            <a:pPr marL="0" indent="0">
              <a:buNone/>
            </a:pPr>
            <a:r>
              <a:rPr lang="tr-TR" dirty="0"/>
              <a:t>Bu bilgi, karşılayıcı acentenin sözleşme yaparken kefalet konusunda yol gösterir.</a:t>
            </a:r>
          </a:p>
          <a:p>
            <a:pPr marL="0" indent="0">
              <a:buNone/>
            </a:pPr>
            <a:r>
              <a:rPr lang="tr-TR" dirty="0" smtClean="0"/>
              <a:t>Acente </a:t>
            </a:r>
            <a:r>
              <a:rPr lang="tr-TR" dirty="0"/>
              <a:t>ile tur operatörü arasında yapılacak sözleşmede aşağıdaki hususların açık bir şekilde belirtilmesi gerekir;</a:t>
            </a:r>
          </a:p>
          <a:p>
            <a:pPr marL="0" indent="0">
              <a:buNone/>
            </a:pPr>
            <a:r>
              <a:rPr lang="tr-TR" dirty="0" smtClean="0"/>
              <a:t>Taraflar</a:t>
            </a:r>
            <a:r>
              <a:rPr lang="tr-TR" dirty="0"/>
              <a:t>; Sözleşmeye taraf olan karşılayıcı acente ile tur operatörünün ülkelerinde kullandıkları hukuki kişilikleri, bağlı oldukları birlikler ve meslek odaları belirtilmelidir.</a:t>
            </a:r>
          </a:p>
          <a:p>
            <a:pPr marL="0" indent="0">
              <a:buNone/>
            </a:pPr>
            <a:r>
              <a:rPr lang="tr-TR" dirty="0" smtClean="0"/>
              <a:t>Sözleşmenin </a:t>
            </a:r>
            <a:r>
              <a:rPr lang="tr-TR" dirty="0"/>
              <a:t>Konusu; Karşılayıcı acentenin üstleneceği tüm görev ve işlemler ayrıntılı olarak belirtilmelidir.</a:t>
            </a:r>
          </a:p>
          <a:p>
            <a:pPr marL="0" indent="0">
              <a:buNone/>
            </a:pPr>
            <a:r>
              <a:rPr lang="tr-TR" dirty="0" smtClean="0"/>
              <a:t>Sözleşmenin </a:t>
            </a:r>
            <a:r>
              <a:rPr lang="tr-TR" dirty="0"/>
              <a:t>Süresi; Sözleşmenin başlangıç ve bitiş tarihleri gün, ay ve yıl olarak yazılmalıdır.</a:t>
            </a:r>
          </a:p>
          <a:p>
            <a:pPr marL="0" indent="0">
              <a:buNone/>
            </a:pPr>
            <a:r>
              <a:rPr lang="tr-TR" dirty="0" smtClean="0"/>
              <a:t>Bedel</a:t>
            </a:r>
            <a:r>
              <a:rPr lang="tr-TR" dirty="0"/>
              <a:t>; Sözleşmede her iki tarafın üstlendiği mali sorumluluklar ile mali işlemlerin hesaplama yöntemleri belirtilmelidir.</a:t>
            </a:r>
          </a:p>
          <a:p>
            <a:pPr marL="0" indent="0">
              <a:buNone/>
            </a:pPr>
            <a:r>
              <a:rPr lang="tr-TR" dirty="0" smtClean="0"/>
              <a:t>Tüketici </a:t>
            </a:r>
            <a:r>
              <a:rPr lang="tr-TR" dirty="0"/>
              <a:t>Talepleri; Tur grubunun üyeleri kendi ülkelerindeki tüketici hakları konusundaki güvenceleri öne sürerek hizmetlerden şikayetçi olmaktadır. Tur grubu üyesiyle sözleşmeyi doğrudan tur operatörü yapmakta ve tüketici eksik gördüğü hizmetin bedelini tur operatöründen talep etmektedir. Bu bedel de tur operatörü tarafından karşılayıcı acenteden talep edilmektedir. Bu nedenle sözleşmede tüketici talepleri açıkça belirtilmelidir.</a:t>
            </a:r>
          </a:p>
          <a:p>
            <a:pPr marL="0" indent="0">
              <a:buNone/>
            </a:pPr>
            <a:r>
              <a:rPr lang="tr-TR" dirty="0" smtClean="0"/>
              <a:t>Haberleşme</a:t>
            </a:r>
            <a:r>
              <a:rPr lang="tr-TR" dirty="0"/>
              <a:t>; Yapılacak yazışmaların yöntem ve süreleri sözleşmede belirtilmelidir.</a:t>
            </a:r>
          </a:p>
          <a:p>
            <a:pPr marL="0" indent="0">
              <a:buNone/>
            </a:pPr>
            <a:r>
              <a:rPr lang="tr-TR" dirty="0" smtClean="0"/>
              <a:t>Bildirim </a:t>
            </a:r>
            <a:r>
              <a:rPr lang="tr-TR" dirty="0"/>
              <a:t>Adresi; Herhangi bir uyuşmazlıkta zaman kazanmak için yerel tebligat adresi olmalıdır.</a:t>
            </a:r>
          </a:p>
          <a:p>
            <a:pPr marL="0" indent="0">
              <a:buNone/>
            </a:pPr>
            <a:r>
              <a:rPr lang="tr-TR" dirty="0" smtClean="0"/>
              <a:t>Anlaşmazlık </a:t>
            </a:r>
            <a:r>
              <a:rPr lang="tr-TR" dirty="0"/>
              <a:t>Durumu (Tahkim); Anlaşmazlık durumunda başvuru makamının neresi olacağı ya da anlaşmazlığın çözümü konusunda hangi kurumun hakemlik yapacağı sözleşmede açıkça belirtilmelidir.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24944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pPr marL="0" indent="0">
              <a:buNone/>
            </a:pPr>
            <a:r>
              <a:rPr lang="tr-TR" u="sng" dirty="0" err="1" smtClean="0">
                <a:solidFill>
                  <a:srgbClr val="C00000"/>
                </a:solidFill>
              </a:rPr>
              <a:t>Acenta</a:t>
            </a:r>
            <a:r>
              <a:rPr lang="tr-TR" u="sng" dirty="0" smtClean="0">
                <a:solidFill>
                  <a:srgbClr val="C00000"/>
                </a:solidFill>
              </a:rPr>
              <a:t>-Ulaştırma İşletmesi Sözleşmeleri </a:t>
            </a:r>
            <a:endParaRPr lang="tr-TR" dirty="0" smtClean="0"/>
          </a:p>
          <a:p>
            <a:pPr marL="0" indent="0">
              <a:buNone/>
            </a:pPr>
            <a:r>
              <a:rPr lang="tr-TR" dirty="0"/>
              <a:t>	Grupların transfer işlemleri ve yöresel yurt </a:t>
            </a:r>
            <a:r>
              <a:rPr lang="tr-TR" dirty="0" smtClean="0"/>
              <a:t>gezi düzenlemeleri </a:t>
            </a:r>
            <a:r>
              <a:rPr lang="tr-TR" dirty="0"/>
              <a:t>genellikle kara yolu araçları ile yapılmaktadır. Karşılayıcı acentenin taşıma aracı yoksa, dışarıdan satın alınır. </a:t>
            </a:r>
            <a:endParaRPr lang="tr-TR" dirty="0" smtClean="0"/>
          </a:p>
          <a:p>
            <a:pPr marL="0" indent="0">
              <a:buNone/>
            </a:pPr>
            <a:r>
              <a:rPr lang="tr-TR" dirty="0" smtClean="0"/>
              <a:t>İlgili kanunlar;</a:t>
            </a:r>
          </a:p>
          <a:p>
            <a:pPr marL="0" indent="0">
              <a:buNone/>
            </a:pPr>
            <a:r>
              <a:rPr lang="tr-TR" dirty="0" smtClean="0"/>
              <a:t>*2918 sayılı «Karayolları Trafik Kanunu»</a:t>
            </a:r>
          </a:p>
          <a:p>
            <a:pPr marL="0" indent="0">
              <a:buNone/>
            </a:pPr>
            <a:r>
              <a:rPr lang="tr-TR" dirty="0" smtClean="0"/>
              <a:t>*4925 sayılı «Karayolu Taşıma Kanunu»</a:t>
            </a:r>
          </a:p>
          <a:p>
            <a:pPr marL="0" indent="0">
              <a:buNone/>
            </a:pPr>
            <a:r>
              <a:rPr lang="tr-TR" dirty="0"/>
              <a:t>	</a:t>
            </a:r>
            <a:r>
              <a:rPr lang="tr-TR" dirty="0" smtClean="0"/>
              <a:t>Bu </a:t>
            </a:r>
            <a:r>
              <a:rPr lang="tr-TR" dirty="0"/>
              <a:t>işlemlerde taşıma hizmetleri ile ilgili olumsuzluklar genellikle acentenin üzerinde kaldığından yapılacak sözleşmelerde aşağıdaki hususların dikkate alınması </a:t>
            </a:r>
            <a:r>
              <a:rPr lang="tr-TR" dirty="0" smtClean="0"/>
              <a:t>gerekir;</a:t>
            </a:r>
          </a:p>
          <a:p>
            <a:pPr marL="0" indent="0">
              <a:buNone/>
            </a:pPr>
            <a:r>
              <a:rPr lang="tr-TR" dirty="0" smtClean="0"/>
              <a:t>1-Aracın </a:t>
            </a:r>
            <a:r>
              <a:rPr lang="tr-TR" dirty="0"/>
              <a:t>sürücüleri acente kadrosunda olmamalıdır,</a:t>
            </a:r>
          </a:p>
          <a:p>
            <a:pPr marL="0" indent="0">
              <a:buNone/>
            </a:pPr>
            <a:r>
              <a:rPr lang="tr-TR" dirty="0" smtClean="0"/>
              <a:t>2-Aracın </a:t>
            </a:r>
            <a:r>
              <a:rPr lang="tr-TR" dirty="0"/>
              <a:t>kiralanması ile ilgili sözleşmede bakım ve işletme giderleri taşıma şirketi tarafından karşılanmalıdır,</a:t>
            </a:r>
          </a:p>
          <a:p>
            <a:pPr marL="0" indent="0">
              <a:buNone/>
            </a:pPr>
            <a:r>
              <a:rPr lang="tr-TR" dirty="0" smtClean="0"/>
              <a:t>3-Sözleşmeler </a:t>
            </a:r>
            <a:r>
              <a:rPr lang="tr-TR" dirty="0"/>
              <a:t>her tur ya da sefer için ayrı yapılmalı veya kiralama ücreti tur/sefer esasına göre belirlenmelidir. Bu durumda aracın karşı tarafa verdiği zarardan acente sorumlu tutulamaz,</a:t>
            </a:r>
          </a:p>
          <a:p>
            <a:pPr marL="0" indent="0">
              <a:buNone/>
            </a:pPr>
            <a:r>
              <a:rPr lang="tr-TR" dirty="0" smtClean="0"/>
              <a:t>4-Araçtaki </a:t>
            </a:r>
            <a:r>
              <a:rPr lang="tr-TR" dirty="0"/>
              <a:t>yolcularla ilgili sorumluluklar seyahat acentesine aittir.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97830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4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976664"/>
          </a:xfrm>
        </p:spPr>
        <p:txBody>
          <a:bodyPr>
            <a:normAutofit fontScale="62500" lnSpcReduction="20000"/>
          </a:bodyPr>
          <a:lstStyle/>
          <a:p>
            <a:pPr marL="0" indent="0">
              <a:buNone/>
            </a:pPr>
            <a:r>
              <a:rPr lang="tr-TR" u="sng" dirty="0" err="1" smtClean="0">
                <a:solidFill>
                  <a:srgbClr val="C00000"/>
                </a:solidFill>
              </a:rPr>
              <a:t>Acenta</a:t>
            </a:r>
            <a:r>
              <a:rPr lang="tr-TR" u="sng" dirty="0" smtClean="0">
                <a:solidFill>
                  <a:srgbClr val="C00000"/>
                </a:solidFill>
              </a:rPr>
              <a:t>-Nihai Tüketici (Turist) Sözleşmesi</a:t>
            </a:r>
            <a:r>
              <a:rPr lang="tr-TR" dirty="0" smtClean="0">
                <a:solidFill>
                  <a:srgbClr val="C00000"/>
                </a:solidFill>
              </a:rPr>
              <a:t> </a:t>
            </a:r>
            <a:endParaRPr lang="tr-TR" dirty="0" smtClean="0"/>
          </a:p>
          <a:p>
            <a:pPr marL="0" indent="0">
              <a:buNone/>
            </a:pPr>
            <a:r>
              <a:rPr lang="tr-TR" dirty="0"/>
              <a:t>Acente ile tüketicinin yaptığı sözleşmede yer alan hükümler </a:t>
            </a:r>
            <a:r>
              <a:rPr lang="tr-TR" dirty="0" smtClean="0"/>
              <a:t>8 Eylül 1995 </a:t>
            </a:r>
            <a:r>
              <a:rPr lang="tr-TR" dirty="0"/>
              <a:t>yılında yürürlüğe giren </a:t>
            </a:r>
            <a:r>
              <a:rPr lang="tr-TR" dirty="0" smtClean="0">
                <a:solidFill>
                  <a:srgbClr val="C00000"/>
                </a:solidFill>
              </a:rPr>
              <a:t>4077 sayılı «Tüketicinin Korunması </a:t>
            </a:r>
            <a:r>
              <a:rPr lang="tr-TR" dirty="0">
                <a:solidFill>
                  <a:srgbClr val="C00000"/>
                </a:solidFill>
              </a:rPr>
              <a:t>Hakkındaki Kanun</a:t>
            </a:r>
            <a:r>
              <a:rPr lang="tr-TR" dirty="0"/>
              <a:t>’ </a:t>
            </a:r>
            <a:r>
              <a:rPr lang="tr-TR" dirty="0" smtClean="0"/>
              <a:t>a» </a:t>
            </a:r>
            <a:r>
              <a:rPr lang="tr-TR" dirty="0"/>
              <a:t>uygun olması için </a:t>
            </a:r>
            <a:r>
              <a:rPr lang="tr-TR" dirty="0" smtClean="0"/>
              <a:t>aşağıdaki </a:t>
            </a:r>
            <a:r>
              <a:rPr lang="tr-TR" dirty="0"/>
              <a:t>hususların göz önüne alınması </a:t>
            </a:r>
            <a:r>
              <a:rPr lang="tr-TR" dirty="0" smtClean="0"/>
              <a:t>gerekir;</a:t>
            </a:r>
          </a:p>
          <a:p>
            <a:pPr marL="0" indent="0">
              <a:buNone/>
            </a:pPr>
            <a:r>
              <a:rPr lang="tr-TR" dirty="0" smtClean="0"/>
              <a:t>1-Nihai </a:t>
            </a:r>
            <a:r>
              <a:rPr lang="tr-TR" dirty="0"/>
              <a:t>tüketicilerle yazılı bir belgeye dayanan bir sözleşme imzalatılmalıdır. Rezervasyon fişi veya </a:t>
            </a:r>
            <a:r>
              <a:rPr lang="tr-TR" dirty="0" err="1"/>
              <a:t>voucher’in</a:t>
            </a:r>
            <a:r>
              <a:rPr lang="tr-TR" dirty="0"/>
              <a:t> (hizmet belgesi) arka yüzüne yazılmış basılı maddeler bu amaçla kullanılabilir,</a:t>
            </a:r>
          </a:p>
          <a:p>
            <a:pPr marL="0" indent="0">
              <a:buNone/>
            </a:pPr>
            <a:r>
              <a:rPr lang="tr-TR" dirty="0" smtClean="0"/>
              <a:t>2-Dağıtılan </a:t>
            </a:r>
            <a:r>
              <a:rPr lang="tr-TR" dirty="0"/>
              <a:t>broşürlerde yer alan bilgilerle, ilan ya da reklamlarda belirtilen hususlar gerçeği yansıtmalıdır. Aldatıcı ya da yanıltıcı reklam ve ilanlar Reklam Kurulu tarafından cezalandırılmaktadır,</a:t>
            </a:r>
          </a:p>
          <a:p>
            <a:pPr marL="0" indent="0">
              <a:buNone/>
            </a:pPr>
            <a:r>
              <a:rPr lang="tr-TR" dirty="0" smtClean="0"/>
              <a:t>3-Taksitli </a:t>
            </a:r>
            <a:r>
              <a:rPr lang="tr-TR" dirty="0"/>
              <a:t>satışlarda karşılaşılabilecek risklere karşı önlem alınmalıdır,</a:t>
            </a:r>
          </a:p>
          <a:p>
            <a:pPr marL="0" indent="0">
              <a:buNone/>
            </a:pPr>
            <a:r>
              <a:rPr lang="tr-TR" dirty="0" smtClean="0"/>
              <a:t>4-Hizmetleri </a:t>
            </a:r>
            <a:r>
              <a:rPr lang="tr-TR" dirty="0"/>
              <a:t>satın alan aracı işletmelerin güvenilir olmasına dikkat edilmelidir,</a:t>
            </a:r>
          </a:p>
          <a:p>
            <a:pPr marL="0" indent="0">
              <a:buNone/>
            </a:pPr>
            <a:r>
              <a:rPr lang="tr-TR" dirty="0" smtClean="0"/>
              <a:t>5-Sunulan </a:t>
            </a:r>
            <a:r>
              <a:rPr lang="tr-TR" dirty="0"/>
              <a:t>ve pazarlanan hizmetlerin fiyatları belirtilmelidir,</a:t>
            </a:r>
          </a:p>
          <a:p>
            <a:pPr marL="0" indent="0">
              <a:buNone/>
            </a:pPr>
            <a:r>
              <a:rPr lang="tr-TR" dirty="0" smtClean="0"/>
              <a:t>6-Tüketicilerin </a:t>
            </a:r>
            <a:r>
              <a:rPr lang="tr-TR" dirty="0"/>
              <a:t>rafting, trekking ve diğer sportif turizm türleri için doğabilecek tehlikelere karşı bu riskten haberdar olduklarına ve bilerek katıldıklarına ilişkin yazılı belge alınmalıdır,</a:t>
            </a:r>
          </a:p>
          <a:p>
            <a:pPr marL="0" indent="0">
              <a:buNone/>
            </a:pPr>
            <a:r>
              <a:rPr lang="tr-TR" dirty="0" smtClean="0"/>
              <a:t>7-Tüketiciyi </a:t>
            </a:r>
            <a:r>
              <a:rPr lang="tr-TR" dirty="0"/>
              <a:t>Koruma Kanunu’ndan kaynaklanan cezalara itiraz süresi 7 gündür. İtiraz sonuçlanıncaya kadar ceza tahsil edilmemektedir.</a:t>
            </a:r>
          </a:p>
          <a:p>
            <a:pPr marL="0" indent="0">
              <a:buNone/>
            </a:pPr>
            <a:endParaRPr lang="tr-TR" dirty="0" smtClean="0">
              <a:solidFill>
                <a:srgbClr val="C00000"/>
              </a:solidFill>
            </a:endParaRPr>
          </a:p>
          <a:p>
            <a:pPr marL="0" indent="0">
              <a:buNone/>
            </a:pPr>
            <a:r>
              <a:rPr lang="tr-TR" dirty="0" smtClean="0">
                <a:solidFill>
                  <a:srgbClr val="C00000"/>
                </a:solidFill>
              </a:rPr>
              <a:t>Not: </a:t>
            </a:r>
            <a:r>
              <a:rPr lang="tr-TR" dirty="0" smtClean="0"/>
              <a:t>7.11.2013 tarihinde </a:t>
            </a:r>
            <a:r>
              <a:rPr lang="tr-TR" dirty="0" smtClean="0">
                <a:solidFill>
                  <a:srgbClr val="C00000"/>
                </a:solidFill>
              </a:rPr>
              <a:t>6502 sayılı «Tüketicinin Korunması Hakkında Kanun» </a:t>
            </a:r>
            <a:r>
              <a:rPr lang="tr-TR" dirty="0" smtClean="0"/>
              <a:t>yürürlüğe girmiştir.</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06889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85000" lnSpcReduction="20000"/>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Kaynakça</a:t>
            </a:r>
          </a:p>
          <a:p>
            <a:pPr marL="0" indent="0">
              <a:buNone/>
            </a:pPr>
            <a:r>
              <a:rPr lang="tr-TR" dirty="0"/>
              <a:t>1-file:///C:/Users/ASUS/Downloads/seyahat-acentalari-yonetmeligi_7233_4836936%20(1).</a:t>
            </a:r>
            <a:r>
              <a:rPr lang="tr-TR" dirty="0" smtClean="0"/>
              <a:t>pdf</a:t>
            </a:r>
          </a:p>
          <a:p>
            <a:pPr marL="0" indent="0">
              <a:buNone/>
            </a:pPr>
            <a:r>
              <a:rPr lang="tr-TR" dirty="0"/>
              <a:t>2-https://</a:t>
            </a:r>
            <a:r>
              <a:rPr lang="tr-TR" dirty="0" smtClean="0"/>
              <a:t>teftis.ktb.gov.tr/TR-264586/seyahat-acentalari-yonetmeligi.html</a:t>
            </a:r>
          </a:p>
          <a:p>
            <a:pPr marL="0" indent="0">
              <a:buNone/>
            </a:pPr>
            <a:r>
              <a:rPr lang="tr-TR" dirty="0"/>
              <a:t>3-https://</a:t>
            </a:r>
            <a:r>
              <a:rPr lang="tr-TR" dirty="0" smtClean="0"/>
              <a:t>www.tursab.org.tr/acenta-kurulus-evraklari</a:t>
            </a:r>
          </a:p>
          <a:p>
            <a:pPr marL="0" indent="0">
              <a:buNone/>
            </a:pPr>
            <a:r>
              <a:rPr lang="tr-TR" dirty="0" smtClean="0"/>
              <a:t>4-seyahat </a:t>
            </a:r>
            <a:r>
              <a:rPr lang="tr-TR" dirty="0" err="1" smtClean="0"/>
              <a:t>acentacılığı</a:t>
            </a:r>
            <a:r>
              <a:rPr lang="tr-TR" dirty="0" smtClean="0"/>
              <a:t> ve tur operatörlüğü, </a:t>
            </a:r>
            <a:r>
              <a:rPr lang="tr-TR" dirty="0" err="1" smtClean="0"/>
              <a:t>Dr.İrfan</a:t>
            </a:r>
            <a:r>
              <a:rPr lang="tr-TR" dirty="0" smtClean="0"/>
              <a:t> Mısırlı</a:t>
            </a:r>
          </a:p>
          <a:p>
            <a:pPr marL="0" indent="0">
              <a:buNone/>
            </a:pPr>
            <a:r>
              <a:rPr lang="tr-TR" sz="2800" dirty="0" smtClean="0"/>
              <a:t>5-https</a:t>
            </a:r>
            <a:r>
              <a:rPr lang="tr-TR" sz="2800"/>
              <a:t>://</a:t>
            </a:r>
            <a:r>
              <a:rPr lang="tr-TR" sz="2800" smtClean="0"/>
              <a:t>www.mevzuat.gov.tr/MevzuatMetin/1.5.1618.pdf</a:t>
            </a:r>
            <a:endParaRPr lang="tr-TR" sz="2800" dirty="0" smtClean="0"/>
          </a:p>
        </p:txBody>
      </p:sp>
    </p:spTree>
    <p:extLst>
      <p:ext uri="{BB962C8B-B14F-4D97-AF65-F5344CB8AC3E}">
        <p14:creationId xmlns:p14="http://schemas.microsoft.com/office/powerpoint/2010/main" val="198369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048672"/>
          </a:xfrm>
        </p:spPr>
        <p:txBody>
          <a:bodyPr>
            <a:normAutofit fontScale="70000" lnSpcReduction="20000"/>
          </a:bodyPr>
          <a:lstStyle/>
          <a:p>
            <a:pPr marL="0" indent="0">
              <a:buNone/>
            </a:pPr>
            <a:r>
              <a:rPr lang="tr-TR" dirty="0"/>
              <a:t>3-A Grubu sorumlu müdürleri</a:t>
            </a:r>
          </a:p>
          <a:p>
            <a:pPr marL="0" indent="0">
              <a:buNone/>
            </a:pPr>
            <a:r>
              <a:rPr lang="tr-TR" dirty="0"/>
              <a:t>Seyahat </a:t>
            </a:r>
            <a:r>
              <a:rPr lang="tr-TR" dirty="0" err="1"/>
              <a:t>Acentaları</a:t>
            </a:r>
            <a:r>
              <a:rPr lang="tr-TR" dirty="0"/>
              <a:t> Yönetmeliği’ne göre, Seyahat </a:t>
            </a:r>
            <a:r>
              <a:rPr lang="tr-TR" dirty="0" err="1"/>
              <a:t>Acentası</a:t>
            </a:r>
            <a:r>
              <a:rPr lang="tr-TR" dirty="0"/>
              <a:t> Sorumlu Müdürünün </a:t>
            </a:r>
            <a:r>
              <a:rPr lang="tr-TR" dirty="0" smtClean="0"/>
              <a:t>Nitelikleri(</a:t>
            </a:r>
            <a:r>
              <a:rPr lang="it-IT" dirty="0"/>
              <a:t>Resmi Gazete Tarihi: 04.09.1996 Resmi Gazete Sayısı: </a:t>
            </a:r>
            <a:r>
              <a:rPr lang="it-IT" dirty="0" smtClean="0"/>
              <a:t>22747</a:t>
            </a:r>
            <a:r>
              <a:rPr lang="tr-TR" dirty="0" smtClean="0"/>
              <a:t>)</a:t>
            </a:r>
            <a:endParaRPr lang="tr-TR" dirty="0"/>
          </a:p>
          <a:p>
            <a:pPr marL="0" indent="0">
              <a:buNone/>
            </a:pPr>
            <a:r>
              <a:rPr lang="tr-TR" dirty="0"/>
              <a:t>Madde 18 – Seyahat </a:t>
            </a:r>
            <a:r>
              <a:rPr lang="tr-TR" dirty="0" err="1"/>
              <a:t>acentaları</a:t>
            </a:r>
            <a:r>
              <a:rPr lang="tr-TR" dirty="0"/>
              <a:t> merkez ve şubelerinde birer sorumlu müdür çalıştırılması zorunludur. Sorumlu müdürlerde ve </a:t>
            </a:r>
            <a:r>
              <a:rPr lang="tr-TR" dirty="0" err="1"/>
              <a:t>acenta</a:t>
            </a:r>
            <a:r>
              <a:rPr lang="tr-TR" dirty="0"/>
              <a:t> sahibi sıfatını taşıyan kişilerin bizzat seyahat </a:t>
            </a:r>
            <a:r>
              <a:rPr lang="tr-TR" dirty="0" err="1"/>
              <a:t>acentası</a:t>
            </a:r>
            <a:r>
              <a:rPr lang="tr-TR" dirty="0"/>
              <a:t> sorumlu müdürlüğü yapacakları durumlarda </a:t>
            </a:r>
            <a:r>
              <a:rPr lang="tr-TR" dirty="0" err="1"/>
              <a:t>acenta</a:t>
            </a:r>
            <a:r>
              <a:rPr lang="tr-TR" dirty="0"/>
              <a:t> sahibinde aşağıdaki nitelikler aranır:</a:t>
            </a:r>
          </a:p>
          <a:p>
            <a:pPr marL="0" indent="0">
              <a:buNone/>
            </a:pPr>
            <a:r>
              <a:rPr lang="tr-TR" dirty="0"/>
              <a:t>a) 17. maddede seyahat </a:t>
            </a:r>
            <a:r>
              <a:rPr lang="tr-TR" dirty="0" err="1"/>
              <a:t>acentası</a:t>
            </a:r>
            <a:r>
              <a:rPr lang="tr-TR" dirty="0"/>
              <a:t> sahibi için aranan şartlara haiz olmak,</a:t>
            </a:r>
          </a:p>
          <a:p>
            <a:pPr marL="0" indent="0">
              <a:buNone/>
            </a:pPr>
            <a:r>
              <a:rPr lang="tr-TR" dirty="0"/>
              <a:t>b) T.C. uyruklu olmak</a:t>
            </a:r>
          </a:p>
          <a:p>
            <a:pPr marL="0" indent="0">
              <a:buNone/>
            </a:pPr>
            <a:r>
              <a:rPr lang="tr-TR" dirty="0"/>
              <a:t>c) Enformasyon memurluğu sınavı ile verilen enformasyon memurluğu belgesi ve enformasyon memuru yabancı dil başarı belgesi sahibi olmak veya profesyonel turist rehberi </a:t>
            </a:r>
            <a:r>
              <a:rPr lang="tr-TR" dirty="0" err="1"/>
              <a:t>kokartı</a:t>
            </a:r>
            <a:r>
              <a:rPr lang="tr-TR" dirty="0"/>
              <a:t> sahibi olmak,</a:t>
            </a:r>
          </a:p>
          <a:p>
            <a:pPr marL="0" indent="0">
              <a:buNone/>
            </a:pPr>
            <a:r>
              <a:rPr lang="tr-TR" dirty="0"/>
              <a:t>d) En az lise veya dengi okul mezunu olmak,</a:t>
            </a:r>
          </a:p>
          <a:p>
            <a:pPr marL="0" indent="0">
              <a:buNone/>
            </a:pPr>
            <a:r>
              <a:rPr lang="tr-TR" dirty="0"/>
              <a:t>e) Seyahat </a:t>
            </a:r>
            <a:r>
              <a:rPr lang="tr-TR" dirty="0" err="1"/>
              <a:t>acentası</a:t>
            </a:r>
            <a:r>
              <a:rPr lang="tr-TR" dirty="0"/>
              <a:t> personeli olarak en az iki yıl seyahat </a:t>
            </a:r>
            <a:r>
              <a:rPr lang="tr-TR" dirty="0" err="1"/>
              <a:t>acentalığı</a:t>
            </a:r>
            <a:r>
              <a:rPr lang="tr-TR" dirty="0"/>
              <a:t> faaliyetlerine ilişkin konularda çalışmış olmak.</a:t>
            </a:r>
          </a:p>
          <a:p>
            <a:pPr marL="0" indent="0">
              <a:buNone/>
            </a:pPr>
            <a:r>
              <a:rPr lang="tr-TR" dirty="0"/>
              <a:t>C Grubu seyahat </a:t>
            </a:r>
            <a:r>
              <a:rPr lang="tr-TR" dirty="0" err="1"/>
              <a:t>acentalarının</a:t>
            </a:r>
            <a:r>
              <a:rPr lang="tr-TR" dirty="0"/>
              <a:t> sorumlu müdürlerinin yabancı dil bilmelerini belgelemeleri zorunlu </a:t>
            </a:r>
            <a:r>
              <a:rPr lang="tr-TR" dirty="0" smtClean="0"/>
              <a:t>değildir</a:t>
            </a:r>
            <a:r>
              <a:rPr lang="tr-TR" dirty="0"/>
              <a:t>.</a:t>
            </a:r>
          </a:p>
          <a:p>
            <a:pPr marL="0" indent="0">
              <a:buNone/>
            </a:pPr>
            <a:endParaRPr lang="tr-TR" dirty="0"/>
          </a:p>
        </p:txBody>
      </p:sp>
    </p:spTree>
    <p:extLst>
      <p:ext uri="{BB962C8B-B14F-4D97-AF65-F5344CB8AC3E}">
        <p14:creationId xmlns:p14="http://schemas.microsoft.com/office/powerpoint/2010/main" val="286750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6120680"/>
          </a:xfrm>
        </p:spPr>
        <p:txBody>
          <a:bodyPr>
            <a:normAutofit fontScale="47500" lnSpcReduction="20000"/>
          </a:bodyPr>
          <a:lstStyle/>
          <a:p>
            <a:pPr marL="0" indent="0">
              <a:buNone/>
            </a:pPr>
            <a:r>
              <a:rPr lang="tr-TR" dirty="0">
                <a:solidFill>
                  <a:srgbClr val="C00000"/>
                </a:solidFill>
              </a:rPr>
              <a:t>4-</a:t>
            </a:r>
            <a:r>
              <a:rPr lang="tr-TR" dirty="0"/>
              <a:t>A </a:t>
            </a:r>
            <a:r>
              <a:rPr lang="tr-TR" dirty="0" smtClean="0"/>
              <a:t>grubu </a:t>
            </a:r>
            <a:r>
              <a:rPr lang="tr-TR" dirty="0"/>
              <a:t>seyahat </a:t>
            </a:r>
            <a:r>
              <a:rPr lang="tr-TR" dirty="0" err="1"/>
              <a:t>acentalarının</a:t>
            </a:r>
            <a:r>
              <a:rPr lang="tr-TR" dirty="0"/>
              <a:t> merkez ve şubelerinin her birinde en az iki enformasyon memurunun çalıştırılması zorunludur. </a:t>
            </a:r>
            <a:endParaRPr lang="tr-TR" dirty="0" smtClean="0"/>
          </a:p>
          <a:p>
            <a:pPr marL="0" indent="0">
              <a:buNone/>
            </a:pPr>
            <a:r>
              <a:rPr lang="tr-TR" dirty="0" smtClean="0">
                <a:solidFill>
                  <a:srgbClr val="FF0000"/>
                </a:solidFill>
              </a:rPr>
              <a:t>Eski</a:t>
            </a:r>
          </a:p>
          <a:p>
            <a:pPr marL="0" indent="0">
              <a:buNone/>
            </a:pPr>
            <a:r>
              <a:rPr lang="tr-TR" dirty="0" smtClean="0"/>
              <a:t>	Bilindiği </a:t>
            </a:r>
            <a:r>
              <a:rPr lang="tr-TR" dirty="0"/>
              <a:t>üzere 1618 Sayılı Seyahat </a:t>
            </a:r>
            <a:r>
              <a:rPr lang="tr-TR" dirty="0" err="1"/>
              <a:t>Acentaları</a:t>
            </a:r>
            <a:r>
              <a:rPr lang="tr-TR" dirty="0"/>
              <a:t> ve Seyahat </a:t>
            </a:r>
            <a:r>
              <a:rPr lang="tr-TR" dirty="0" err="1"/>
              <a:t>Acentaları</a:t>
            </a:r>
            <a:r>
              <a:rPr lang="tr-TR" dirty="0"/>
              <a:t> Birliği  Kanunu’ </a:t>
            </a:r>
            <a:r>
              <a:rPr lang="tr-TR" dirty="0" err="1"/>
              <a:t>nun</a:t>
            </a:r>
            <a:r>
              <a:rPr lang="tr-TR" dirty="0"/>
              <a:t> 10. maddesinde, </a:t>
            </a:r>
            <a:r>
              <a:rPr lang="tr-TR" dirty="0" smtClean="0"/>
              <a:t> “( A ) ve ( B ) grubu seyahat </a:t>
            </a:r>
            <a:r>
              <a:rPr lang="tr-TR" dirty="0" err="1" smtClean="0"/>
              <a:t>acentaları</a:t>
            </a:r>
            <a:r>
              <a:rPr lang="tr-TR" dirty="0" smtClean="0"/>
              <a:t> tertip edecekleri turlarda T.C. Kültür ve Turizm Bakanlığı’nca verilen rehber belgesini haiz tercüman rehber çalıştırırlar.” </a:t>
            </a:r>
          </a:p>
          <a:p>
            <a:pPr marL="0" indent="0">
              <a:buNone/>
            </a:pPr>
            <a:r>
              <a:rPr lang="tr-TR" dirty="0" smtClean="0">
                <a:solidFill>
                  <a:srgbClr val="FF0000"/>
                </a:solidFill>
              </a:rPr>
              <a:t>*Değişiklik</a:t>
            </a:r>
          </a:p>
          <a:p>
            <a:pPr marL="0" indent="0">
              <a:buNone/>
            </a:pPr>
            <a:r>
              <a:rPr lang="tr-TR" dirty="0"/>
              <a:t> a) </a:t>
            </a:r>
            <a:r>
              <a:rPr lang="tr-TR" dirty="0" smtClean="0"/>
              <a:t>«Turlarda </a:t>
            </a:r>
            <a:r>
              <a:rPr lang="tr-TR" dirty="0"/>
              <a:t>veya sadece tek bir otelde konaklamayı ve konaklanacak otele ulaşımı içerenler hariç olmak üzere paket turlarda; paket tur veya tur başına </a:t>
            </a:r>
            <a:r>
              <a:rPr lang="tr-TR" dirty="0" err="1"/>
              <a:t>kırkbeş</a:t>
            </a:r>
            <a:r>
              <a:rPr lang="tr-TR" dirty="0"/>
              <a:t> kişiye kadar en az bir rehber bulundurmak; tek araç kapasitesi </a:t>
            </a:r>
            <a:r>
              <a:rPr lang="tr-TR" dirty="0" err="1"/>
              <a:t>kırkbeş</a:t>
            </a:r>
            <a:r>
              <a:rPr lang="tr-TR" dirty="0"/>
              <a:t> kişiyi aşan araçlarda bir rehber bulundurmak; turistlere, rehberler dışında herhangi bir kimse vasıtasıyla Türkiye’nin tarihi, doğası, kültürü ve turizmi ile ilgili rehberlik faaliyeti niteliğinde bilgi vermemek</a:t>
            </a:r>
            <a:r>
              <a:rPr lang="tr-TR" dirty="0" smtClean="0"/>
              <a:t>.» </a:t>
            </a:r>
            <a:r>
              <a:rPr lang="tr-TR" dirty="0"/>
              <a:t>hükmü amirdir.  </a:t>
            </a:r>
            <a:endParaRPr lang="tr-TR" dirty="0" smtClean="0"/>
          </a:p>
          <a:p>
            <a:pPr marL="0" indent="0">
              <a:buNone/>
            </a:pPr>
            <a:r>
              <a:rPr lang="tr-TR" dirty="0" smtClean="0"/>
              <a:t> </a:t>
            </a:r>
            <a:r>
              <a:rPr lang="tr-TR" dirty="0">
                <a:solidFill>
                  <a:srgbClr val="FF0000"/>
                </a:solidFill>
              </a:rPr>
              <a:t>Seyahat </a:t>
            </a:r>
            <a:r>
              <a:rPr lang="tr-TR" dirty="0" err="1">
                <a:solidFill>
                  <a:srgbClr val="FF0000"/>
                </a:solidFill>
              </a:rPr>
              <a:t>acentası</a:t>
            </a:r>
            <a:r>
              <a:rPr lang="tr-TR" dirty="0">
                <a:solidFill>
                  <a:srgbClr val="FF0000"/>
                </a:solidFill>
              </a:rPr>
              <a:t> personelinin nitelikleri</a:t>
            </a:r>
          </a:p>
          <a:p>
            <a:pPr marL="0" indent="0">
              <a:buNone/>
            </a:pPr>
            <a:r>
              <a:rPr lang="tr-TR" dirty="0" smtClean="0"/>
              <a:t>MADDE </a:t>
            </a:r>
            <a:r>
              <a:rPr lang="tr-TR" dirty="0"/>
              <a:t>35 – (1) Seyahat </a:t>
            </a:r>
            <a:r>
              <a:rPr lang="tr-TR" dirty="0" err="1"/>
              <a:t>acentası</a:t>
            </a:r>
            <a:r>
              <a:rPr lang="tr-TR" dirty="0"/>
              <a:t> merkez ve şubelerinde aşağıdaki niteliklerden birini haiz en az bir personel çalıştırılır.</a:t>
            </a:r>
          </a:p>
          <a:p>
            <a:pPr marL="0" indent="0">
              <a:buNone/>
            </a:pPr>
            <a:r>
              <a:rPr lang="tr-TR" dirty="0" smtClean="0"/>
              <a:t>a</a:t>
            </a:r>
            <a:r>
              <a:rPr lang="tr-TR" dirty="0"/>
              <a:t>) Otelcilik ve turizm konusunda; meslek lisesi, </a:t>
            </a:r>
            <a:r>
              <a:rPr lang="tr-TR" dirty="0" err="1"/>
              <a:t>önlisans</a:t>
            </a:r>
            <a:r>
              <a:rPr lang="tr-TR" dirty="0"/>
              <a:t> veya lisans eğitimini tamamlamış olmak,</a:t>
            </a:r>
          </a:p>
          <a:p>
            <a:pPr marL="0" indent="0">
              <a:buNone/>
            </a:pPr>
            <a:r>
              <a:rPr lang="tr-TR" dirty="0" smtClean="0"/>
              <a:t>b</a:t>
            </a:r>
            <a:r>
              <a:rPr lang="tr-TR" dirty="0"/>
              <a:t>) Enformasyon memurluğu yabancı dil başarı belgesi sahibi olmak,</a:t>
            </a:r>
          </a:p>
          <a:p>
            <a:pPr marL="0" indent="0">
              <a:buNone/>
            </a:pPr>
            <a:r>
              <a:rPr lang="tr-TR" b="1" dirty="0" smtClean="0"/>
              <a:t>c</a:t>
            </a:r>
            <a:r>
              <a:rPr lang="tr-TR" b="1" dirty="0"/>
              <a:t>) Bakanlıkça verilmiş rehber belgesine sahip </a:t>
            </a:r>
            <a:r>
              <a:rPr lang="tr-TR" b="1" dirty="0" smtClean="0"/>
              <a:t>olmak.</a:t>
            </a:r>
          </a:p>
          <a:p>
            <a:pPr marL="0" indent="0">
              <a:buNone/>
            </a:pPr>
            <a:r>
              <a:rPr lang="tr-TR" dirty="0" smtClean="0">
                <a:solidFill>
                  <a:srgbClr val="FF0000"/>
                </a:solidFill>
              </a:rPr>
              <a:t>Enformasyon Memurluğu Sınavları</a:t>
            </a:r>
          </a:p>
          <a:p>
            <a:pPr marL="0" indent="0">
              <a:buNone/>
            </a:pPr>
            <a:r>
              <a:rPr lang="tr-TR" dirty="0" smtClean="0"/>
              <a:t>Sınav </a:t>
            </a:r>
            <a:r>
              <a:rPr lang="tr-TR" dirty="0"/>
              <a:t>açılması</a:t>
            </a:r>
          </a:p>
          <a:p>
            <a:pPr marL="0" indent="0">
              <a:buNone/>
            </a:pPr>
            <a:r>
              <a:rPr lang="tr-TR" dirty="0" smtClean="0"/>
              <a:t>MADDE </a:t>
            </a:r>
            <a:r>
              <a:rPr lang="tr-TR" dirty="0"/>
              <a:t>46 – (1) Enformasyon memurluğu başarı belgesi ve enformasyon memurluğu yabancı dil başarı belgesi sınavları TÜRSAB tarafından düzenlenir.</a:t>
            </a: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258512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fontScale="70000" lnSpcReduction="20000"/>
          </a:bodyPr>
          <a:lstStyle/>
          <a:p>
            <a:pPr marL="0" indent="0">
              <a:buNone/>
            </a:pPr>
            <a:r>
              <a:rPr lang="tr-TR" dirty="0" smtClean="0">
                <a:solidFill>
                  <a:srgbClr val="C00000"/>
                </a:solidFill>
              </a:rPr>
              <a:t>5-</a:t>
            </a:r>
            <a:r>
              <a:rPr lang="tr-TR" dirty="0" smtClean="0"/>
              <a:t>A Grubu </a:t>
            </a:r>
            <a:r>
              <a:rPr lang="tr-TR" dirty="0" err="1" smtClean="0"/>
              <a:t>acentalar</a:t>
            </a:r>
            <a:r>
              <a:rPr lang="tr-TR" dirty="0" smtClean="0"/>
              <a:t> Kültür ve Turizm Bakanlığı’na teminat yatırmaları zorunludur. (2020 yılı için geçerli </a:t>
            </a:r>
            <a:r>
              <a:rPr lang="tr-TR" dirty="0"/>
              <a:t>miktar 7.000,00.-TL (</a:t>
            </a:r>
            <a:r>
              <a:rPr lang="tr-TR" dirty="0" err="1"/>
              <a:t>yedibin</a:t>
            </a:r>
            <a:r>
              <a:rPr lang="tr-TR" dirty="0"/>
              <a:t> Türk Lirası</a:t>
            </a:r>
            <a:r>
              <a:rPr lang="tr-TR" dirty="0" smtClean="0"/>
              <a:t>)</a:t>
            </a:r>
          </a:p>
          <a:p>
            <a:pPr marL="0" indent="0">
              <a:buNone/>
            </a:pPr>
            <a:r>
              <a:rPr lang="tr-TR" dirty="0"/>
              <a:t>- Her bir şube için birinci fıkrada belirtilen miktarların % 25’i alınır.</a:t>
            </a:r>
            <a:endParaRPr lang="tr-TR" dirty="0" smtClean="0"/>
          </a:p>
          <a:p>
            <a:pPr marL="0" indent="0">
              <a:buNone/>
            </a:pPr>
            <a:r>
              <a:rPr lang="tr-TR" dirty="0" smtClean="0">
                <a:solidFill>
                  <a:srgbClr val="C00000"/>
                </a:solidFill>
              </a:rPr>
              <a:t>6-</a:t>
            </a:r>
            <a:r>
              <a:rPr lang="tr-TR" dirty="0" smtClean="0"/>
              <a:t>A Grubu </a:t>
            </a:r>
            <a:r>
              <a:rPr lang="tr-TR" dirty="0" err="1" smtClean="0"/>
              <a:t>Acentalar</a:t>
            </a:r>
            <a:r>
              <a:rPr lang="tr-TR" dirty="0" smtClean="0"/>
              <a:t> yurt dışına düzenleyecekleri turların programlarının bir örneğini Kültür ve Turizm Bakanlığı’na göndermeleri gerekmektedir.</a:t>
            </a:r>
          </a:p>
          <a:p>
            <a:pPr marL="0" indent="0">
              <a:buNone/>
            </a:pPr>
            <a:r>
              <a:rPr lang="tr-TR" dirty="0" smtClean="0">
                <a:solidFill>
                  <a:srgbClr val="C00000"/>
                </a:solidFill>
              </a:rPr>
              <a:t>7-</a:t>
            </a:r>
            <a:r>
              <a:rPr lang="tr-TR" dirty="0" smtClean="0"/>
              <a:t>A Grubu </a:t>
            </a:r>
            <a:r>
              <a:rPr lang="tr-TR" dirty="0" err="1" smtClean="0"/>
              <a:t>Acentalar</a:t>
            </a:r>
            <a:r>
              <a:rPr lang="tr-TR" dirty="0" smtClean="0"/>
              <a:t> Türkiye Seyahat </a:t>
            </a:r>
            <a:r>
              <a:rPr lang="tr-TR" dirty="0" err="1" smtClean="0"/>
              <a:t>Acentaları</a:t>
            </a:r>
            <a:r>
              <a:rPr lang="tr-TR" dirty="0" smtClean="0"/>
              <a:t> Birliği’ne (TÜRSAB) giriş ve üyelik aidatı ödemek zorundadırlar.</a:t>
            </a:r>
          </a:p>
          <a:p>
            <a:pPr marL="0" indent="0">
              <a:buNone/>
            </a:pPr>
            <a:r>
              <a:rPr lang="tr-TR" dirty="0"/>
              <a:t>(2022 yılı için belirlenen üye giriş aidatı 101.761,32 TL (Üye kayıt ücreti üyelik işlemleri esnasında bir defaya mahsus tahsis edilir. Bakanlık tarafından işletme belgesinin düzenlenerek Birliğe üyeliğin kesinleşmesi durumunda geri iadesi mümkün değildir</a:t>
            </a:r>
            <a:r>
              <a:rPr lang="tr-TR" dirty="0" smtClean="0"/>
              <a:t>.)</a:t>
            </a:r>
          </a:p>
          <a:p>
            <a:pPr marL="0" indent="0">
              <a:buNone/>
            </a:pPr>
            <a:r>
              <a:rPr lang="tr-TR" dirty="0"/>
              <a:t>(2022 yılı yıllık aidat miktarı ise 4.411,90 TL’dir. (Bakanlık tarafından işletme belgesinin onaylandığı yıl dahil olmak üzere, 213 Sayılı Vergi Usul Kanunu’nun mükerrer 298’inci maddesi uyarınca tespit ve ilan edilen yeniden değerleme oranında her sene tahsil edilir.)</a:t>
            </a: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871995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a:bodyPr>
          <a:lstStyle/>
          <a:p>
            <a:pPr marL="0" indent="0">
              <a:buNone/>
            </a:pPr>
            <a:r>
              <a:rPr lang="tr-TR" u="sng" dirty="0" smtClean="0">
                <a:solidFill>
                  <a:srgbClr val="C00000"/>
                </a:solidFill>
              </a:rPr>
              <a:t>B </a:t>
            </a:r>
            <a:r>
              <a:rPr lang="tr-TR" u="sng" dirty="0">
                <a:solidFill>
                  <a:srgbClr val="C00000"/>
                </a:solidFill>
              </a:rPr>
              <a:t>Grubu Seyahat </a:t>
            </a:r>
            <a:r>
              <a:rPr lang="tr-TR" u="sng" dirty="0" err="1">
                <a:solidFill>
                  <a:srgbClr val="C00000"/>
                </a:solidFill>
              </a:rPr>
              <a:t>Acentaları</a:t>
            </a:r>
            <a:r>
              <a:rPr lang="tr-TR" u="sng" dirty="0">
                <a:solidFill>
                  <a:srgbClr val="C00000"/>
                </a:solidFill>
              </a:rPr>
              <a:t> Nitelikleri ve Şartları</a:t>
            </a:r>
          </a:p>
          <a:p>
            <a:pPr marL="0" indent="0">
              <a:buNone/>
            </a:pPr>
            <a:r>
              <a:rPr lang="tr-TR" dirty="0">
                <a:solidFill>
                  <a:srgbClr val="C00000"/>
                </a:solidFill>
              </a:rPr>
              <a:t>1-</a:t>
            </a:r>
            <a:r>
              <a:rPr lang="tr-TR" dirty="0"/>
              <a:t>Kara, deniz ve hava ulaştırma araçlarına </a:t>
            </a:r>
            <a:r>
              <a:rPr lang="tr-TR" dirty="0" smtClean="0"/>
              <a:t>ilişkin rezervasyon </a:t>
            </a:r>
            <a:r>
              <a:rPr lang="tr-TR" dirty="0"/>
              <a:t>ve bilet satışı hizmetleri ile A grubu seyahat </a:t>
            </a:r>
            <a:r>
              <a:rPr lang="tr-TR" dirty="0" err="1"/>
              <a:t>acentalarının</a:t>
            </a:r>
            <a:r>
              <a:rPr lang="tr-TR" dirty="0"/>
              <a:t> </a:t>
            </a:r>
            <a:r>
              <a:rPr lang="tr-TR" dirty="0" smtClean="0"/>
              <a:t>düzenledikleri turların </a:t>
            </a:r>
            <a:r>
              <a:rPr lang="tr-TR" dirty="0"/>
              <a:t>biletlerinin rezervasyonunu ve satışını yapar. Ayrıca, B ve C grubu seyahat </a:t>
            </a:r>
            <a:r>
              <a:rPr lang="tr-TR" dirty="0" err="1"/>
              <a:t>acentaları</a:t>
            </a:r>
            <a:r>
              <a:rPr lang="tr-TR" dirty="0"/>
              <a:t>, kendilerine A grubu seyahat </a:t>
            </a:r>
            <a:r>
              <a:rPr lang="tr-TR" dirty="0" err="1" smtClean="0"/>
              <a:t>acentalarınca</a:t>
            </a:r>
            <a:r>
              <a:rPr lang="tr-TR" dirty="0"/>
              <a:t> </a:t>
            </a:r>
            <a:r>
              <a:rPr lang="tr-TR" dirty="0" smtClean="0"/>
              <a:t>verilen </a:t>
            </a:r>
            <a:r>
              <a:rPr lang="tr-TR" dirty="0"/>
              <a:t>hizmeti yerine getirir ve bu </a:t>
            </a:r>
            <a:r>
              <a:rPr lang="tr-TR" dirty="0" err="1"/>
              <a:t>acentaların</a:t>
            </a:r>
            <a:r>
              <a:rPr lang="tr-TR" dirty="0"/>
              <a:t> ürünlerini tanıtır, pazarlar veya satar</a:t>
            </a:r>
            <a:r>
              <a:rPr lang="tr-TR" dirty="0" smtClean="0"/>
              <a:t>.</a:t>
            </a:r>
          </a:p>
          <a:p>
            <a:pPr marL="0" indent="0">
              <a:buNone/>
            </a:pPr>
            <a:r>
              <a:rPr lang="tr-TR" dirty="0">
                <a:solidFill>
                  <a:srgbClr val="C00000"/>
                </a:solidFill>
              </a:rPr>
              <a:t>2-</a:t>
            </a:r>
            <a:r>
              <a:rPr lang="tr-TR" dirty="0"/>
              <a:t>Gerekli yasal şartları yerine getirdikleri takdirde doğrudan işletme belgesi alarak faaliyete başlarlar</a:t>
            </a:r>
            <a:r>
              <a:rPr lang="tr-TR" dirty="0" smtClean="0"/>
              <a:t>.</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30513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70000" lnSpcReduction="20000"/>
          </a:bodyPr>
          <a:lstStyle/>
          <a:p>
            <a:pPr marL="0" indent="0">
              <a:buNone/>
            </a:pPr>
            <a:r>
              <a:rPr lang="tr-TR" dirty="0" smtClean="0">
                <a:solidFill>
                  <a:srgbClr val="C00000"/>
                </a:solidFill>
              </a:rPr>
              <a:t>3-</a:t>
            </a:r>
            <a:r>
              <a:rPr lang="tr-TR" dirty="0" smtClean="0"/>
              <a:t>B </a:t>
            </a:r>
            <a:r>
              <a:rPr lang="tr-TR" dirty="0"/>
              <a:t>grubu seyahat </a:t>
            </a:r>
            <a:r>
              <a:rPr lang="tr-TR" dirty="0" err="1"/>
              <a:t>acentalarının</a:t>
            </a:r>
            <a:r>
              <a:rPr lang="tr-TR" dirty="0"/>
              <a:t> merkez ve şubelerinin her birinde en az iki enformasyon </a:t>
            </a:r>
            <a:r>
              <a:rPr lang="tr-TR" dirty="0" smtClean="0"/>
              <a:t>memuru ve yurt içi turlarda bir tercüman rehber çalıştırılması </a:t>
            </a:r>
            <a:r>
              <a:rPr lang="tr-TR" dirty="0"/>
              <a:t>zorunludur. </a:t>
            </a:r>
            <a:endParaRPr lang="tr-TR" dirty="0" smtClean="0"/>
          </a:p>
          <a:p>
            <a:pPr marL="0" indent="0">
              <a:buNone/>
            </a:pPr>
            <a:r>
              <a:rPr lang="tr-TR" dirty="0" smtClean="0">
                <a:solidFill>
                  <a:srgbClr val="C00000"/>
                </a:solidFill>
              </a:rPr>
              <a:t>4-</a:t>
            </a:r>
            <a:r>
              <a:rPr lang="tr-TR" dirty="0" smtClean="0"/>
              <a:t>B </a:t>
            </a:r>
            <a:r>
              <a:rPr lang="tr-TR" dirty="0"/>
              <a:t>Grubu </a:t>
            </a:r>
            <a:r>
              <a:rPr lang="tr-TR" dirty="0" err="1"/>
              <a:t>acentalar</a:t>
            </a:r>
            <a:r>
              <a:rPr lang="tr-TR" dirty="0"/>
              <a:t> Kültür ve Turizm Bakanlığı’na teminat yatırmaları zorunludur. (2020 yılı için geçerli miktar </a:t>
            </a:r>
            <a:r>
              <a:rPr lang="tr-TR" dirty="0" smtClean="0"/>
              <a:t>6.000,00</a:t>
            </a:r>
            <a:r>
              <a:rPr lang="tr-TR" dirty="0"/>
              <a:t>.-TL </a:t>
            </a:r>
            <a:r>
              <a:rPr lang="tr-TR" dirty="0" smtClean="0"/>
              <a:t>(altı bin </a:t>
            </a:r>
            <a:r>
              <a:rPr lang="tr-TR" dirty="0"/>
              <a:t>Türk Lirası)</a:t>
            </a:r>
          </a:p>
          <a:p>
            <a:pPr marL="0" indent="0">
              <a:buNone/>
            </a:pPr>
            <a:r>
              <a:rPr lang="tr-TR" dirty="0"/>
              <a:t>- Her bir şube için birinci fıkrada belirtilen miktarların % 25’i alınır.</a:t>
            </a:r>
          </a:p>
          <a:p>
            <a:pPr marL="0" indent="0">
              <a:buNone/>
            </a:pPr>
            <a:r>
              <a:rPr lang="tr-TR" dirty="0" smtClean="0">
                <a:solidFill>
                  <a:srgbClr val="C00000"/>
                </a:solidFill>
              </a:rPr>
              <a:t>5-</a:t>
            </a:r>
            <a:r>
              <a:rPr lang="tr-TR" dirty="0" smtClean="0"/>
              <a:t>B </a:t>
            </a:r>
            <a:r>
              <a:rPr lang="tr-TR" dirty="0"/>
              <a:t>Grubu </a:t>
            </a:r>
            <a:r>
              <a:rPr lang="tr-TR" dirty="0" err="1"/>
              <a:t>Acentalar</a:t>
            </a:r>
            <a:r>
              <a:rPr lang="tr-TR" dirty="0"/>
              <a:t> Türkiye Seyahat </a:t>
            </a:r>
            <a:r>
              <a:rPr lang="tr-TR" dirty="0" err="1"/>
              <a:t>Acentaları</a:t>
            </a:r>
            <a:r>
              <a:rPr lang="tr-TR" dirty="0"/>
              <a:t> Birliği’ne (TÜRSAB) giriş ve üyelik aidatı ödemek zorundadırlar.</a:t>
            </a:r>
          </a:p>
          <a:p>
            <a:pPr marL="0" indent="0">
              <a:buNone/>
            </a:pPr>
            <a:r>
              <a:rPr lang="tr-TR" dirty="0"/>
              <a:t>(2022 yılı için belirlenen üye giriş aidatı 101.761,32 TL (Üye kayıt ücreti üyelik işlemleri esnasında bir defaya mahsus tahsis edilir. Bakanlık tarafından işletme belgesinin düzenlenerek Birliğe üyeliğin kesinleşmesi durumunda geri iadesi mümkün değildir.)</a:t>
            </a:r>
          </a:p>
          <a:p>
            <a:pPr marL="0" indent="0">
              <a:buNone/>
            </a:pPr>
            <a:r>
              <a:rPr lang="tr-TR" dirty="0"/>
              <a:t>(2022 yılı yıllık aidat miktarı ise 4.411,90 TL’dir. (Bakanlık tarafından işletme belgesinin onaylandığı yıl dahil olmak üzere, 213 Sayılı Vergi Usul Kanunu’nun mükerrer 298’inci maddesi uyarınca tespit ve ilan edilen yeniden değerleme oranında her sene tahsil edilir.)</a:t>
            </a:r>
          </a:p>
          <a:p>
            <a:pPr marL="0" indent="0">
              <a:buNone/>
            </a:pPr>
            <a:endParaRPr lang="tr-TR" dirty="0"/>
          </a:p>
          <a:p>
            <a:pPr marL="0" indent="0">
              <a:buNone/>
            </a:pPr>
            <a:endParaRPr lang="tr-TR" dirty="0">
              <a:solidFill>
                <a:srgbClr val="C00000"/>
              </a:solidFill>
            </a:endParaRPr>
          </a:p>
          <a:p>
            <a:pPr marL="0" indent="0">
              <a:buNone/>
            </a:pPr>
            <a:endParaRPr lang="tr-TR" dirty="0">
              <a:solidFill>
                <a:srgbClr val="C00000"/>
              </a:solidFill>
            </a:endParaRP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74906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55000" lnSpcReduction="20000"/>
          </a:bodyPr>
          <a:lstStyle/>
          <a:p>
            <a:pPr marL="0" indent="0">
              <a:buNone/>
            </a:pPr>
            <a:r>
              <a:rPr lang="tr-TR" u="sng" dirty="0" smtClean="0">
                <a:solidFill>
                  <a:srgbClr val="C00000"/>
                </a:solidFill>
              </a:rPr>
              <a:t>C </a:t>
            </a:r>
            <a:r>
              <a:rPr lang="tr-TR" u="sng" dirty="0">
                <a:solidFill>
                  <a:srgbClr val="C00000"/>
                </a:solidFill>
              </a:rPr>
              <a:t>Grubu Seyahat </a:t>
            </a:r>
            <a:r>
              <a:rPr lang="tr-TR" u="sng" dirty="0" err="1">
                <a:solidFill>
                  <a:srgbClr val="C00000"/>
                </a:solidFill>
              </a:rPr>
              <a:t>Acentaları</a:t>
            </a:r>
            <a:r>
              <a:rPr lang="tr-TR" u="sng" dirty="0">
                <a:solidFill>
                  <a:srgbClr val="C00000"/>
                </a:solidFill>
              </a:rPr>
              <a:t> Nitelikleri ve Şartları</a:t>
            </a:r>
          </a:p>
          <a:p>
            <a:pPr marL="0" indent="0">
              <a:buNone/>
            </a:pPr>
            <a:r>
              <a:rPr lang="tr-TR" dirty="0">
                <a:solidFill>
                  <a:srgbClr val="C00000"/>
                </a:solidFill>
              </a:rPr>
              <a:t>1-</a:t>
            </a:r>
            <a:r>
              <a:rPr lang="tr-TR" dirty="0"/>
              <a:t>Yalnız Türk vatandaşı için yurt içi turları tanıtır, </a:t>
            </a:r>
            <a:r>
              <a:rPr lang="tr-TR" dirty="0" smtClean="0"/>
              <a:t>üretir, pazarlar </a:t>
            </a:r>
            <a:r>
              <a:rPr lang="tr-TR" dirty="0"/>
              <a:t>veya satar. C grubu seyahat </a:t>
            </a:r>
            <a:r>
              <a:rPr lang="tr-TR" dirty="0" err="1"/>
              <a:t>acentaları</a:t>
            </a:r>
            <a:r>
              <a:rPr lang="tr-TR" dirty="0"/>
              <a:t>, kendilerine A grubu seyahat </a:t>
            </a:r>
            <a:r>
              <a:rPr lang="tr-TR" dirty="0" err="1" smtClean="0"/>
              <a:t>acentalarınca</a:t>
            </a:r>
            <a:r>
              <a:rPr lang="tr-TR" dirty="0" smtClean="0"/>
              <a:t> verilen </a:t>
            </a:r>
            <a:r>
              <a:rPr lang="tr-TR" dirty="0"/>
              <a:t>hizmeti yerine getirir ve bu </a:t>
            </a:r>
            <a:r>
              <a:rPr lang="tr-TR" dirty="0" err="1"/>
              <a:t>acentaların</a:t>
            </a:r>
            <a:r>
              <a:rPr lang="tr-TR" dirty="0"/>
              <a:t> ürünlerini </a:t>
            </a:r>
            <a:r>
              <a:rPr lang="tr-TR" dirty="0" smtClean="0"/>
              <a:t>tanıtır</a:t>
            </a:r>
            <a:r>
              <a:rPr lang="tr-TR" dirty="0"/>
              <a:t>, pazarlar veya satar</a:t>
            </a:r>
            <a:r>
              <a:rPr lang="tr-TR" dirty="0" smtClean="0"/>
              <a:t>.</a:t>
            </a:r>
          </a:p>
          <a:p>
            <a:pPr marL="0" indent="0">
              <a:buNone/>
            </a:pPr>
            <a:r>
              <a:rPr lang="tr-TR" dirty="0">
                <a:solidFill>
                  <a:srgbClr val="C00000"/>
                </a:solidFill>
              </a:rPr>
              <a:t>2-</a:t>
            </a:r>
            <a:r>
              <a:rPr lang="tr-TR" dirty="0"/>
              <a:t>Gerekli yasal şartları yerine getirdikleri takdirde doğrudan işletme belgesi alarak faaliyete </a:t>
            </a:r>
            <a:r>
              <a:rPr lang="tr-TR" dirty="0" smtClean="0"/>
              <a:t>başlarlar.</a:t>
            </a:r>
          </a:p>
          <a:p>
            <a:pPr marL="0" indent="0">
              <a:buNone/>
            </a:pPr>
            <a:r>
              <a:rPr lang="tr-TR" dirty="0">
                <a:solidFill>
                  <a:srgbClr val="C00000"/>
                </a:solidFill>
              </a:rPr>
              <a:t>3-</a:t>
            </a:r>
            <a:r>
              <a:rPr lang="tr-TR" dirty="0"/>
              <a:t>C grubu seyahat </a:t>
            </a:r>
            <a:r>
              <a:rPr lang="tr-TR" dirty="0" err="1"/>
              <a:t>acentalarının</a:t>
            </a:r>
            <a:r>
              <a:rPr lang="tr-TR" dirty="0"/>
              <a:t> merkez ve şubelerinde en az bir enformasyon memuru çalıştırılması zorunludur</a:t>
            </a:r>
            <a:r>
              <a:rPr lang="tr-TR" dirty="0" smtClean="0"/>
              <a:t>.</a:t>
            </a:r>
          </a:p>
          <a:p>
            <a:pPr marL="0" indent="0">
              <a:buNone/>
            </a:pPr>
            <a:r>
              <a:rPr lang="tr-TR" dirty="0" smtClean="0">
                <a:solidFill>
                  <a:srgbClr val="C00000"/>
                </a:solidFill>
              </a:rPr>
              <a:t>4-</a:t>
            </a:r>
            <a:r>
              <a:rPr lang="tr-TR" dirty="0" smtClean="0"/>
              <a:t>C </a:t>
            </a:r>
            <a:r>
              <a:rPr lang="tr-TR" dirty="0"/>
              <a:t>Grubu </a:t>
            </a:r>
            <a:r>
              <a:rPr lang="tr-TR" dirty="0" err="1"/>
              <a:t>acentalar</a:t>
            </a:r>
            <a:r>
              <a:rPr lang="tr-TR" dirty="0"/>
              <a:t> Kültür ve Turizm Bakanlığı’na teminat yatırmaları zorunludur. (2020 yılı için geçerli miktar </a:t>
            </a:r>
            <a:r>
              <a:rPr lang="tr-TR" dirty="0" smtClean="0"/>
              <a:t>5.000,00</a:t>
            </a:r>
            <a:r>
              <a:rPr lang="tr-TR" dirty="0"/>
              <a:t>.-TL </a:t>
            </a:r>
            <a:r>
              <a:rPr lang="tr-TR" dirty="0" smtClean="0"/>
              <a:t>(Beş </a:t>
            </a:r>
            <a:r>
              <a:rPr lang="tr-TR" dirty="0"/>
              <a:t>bin Türk Lirası)</a:t>
            </a:r>
          </a:p>
          <a:p>
            <a:pPr marL="0" indent="0">
              <a:buNone/>
            </a:pPr>
            <a:r>
              <a:rPr lang="tr-TR" dirty="0"/>
              <a:t>- Her bir şube için birinci fıkrada belirtilen miktarların % 25’i alınır.</a:t>
            </a:r>
          </a:p>
          <a:p>
            <a:pPr marL="0" indent="0">
              <a:buNone/>
            </a:pPr>
            <a:r>
              <a:rPr lang="tr-TR" dirty="0" smtClean="0">
                <a:solidFill>
                  <a:srgbClr val="C00000"/>
                </a:solidFill>
              </a:rPr>
              <a:t>5-</a:t>
            </a:r>
            <a:r>
              <a:rPr lang="tr-TR" dirty="0" smtClean="0"/>
              <a:t>C </a:t>
            </a:r>
            <a:r>
              <a:rPr lang="tr-TR" dirty="0"/>
              <a:t>Grubu </a:t>
            </a:r>
            <a:r>
              <a:rPr lang="tr-TR" dirty="0" err="1"/>
              <a:t>Acentalar</a:t>
            </a:r>
            <a:r>
              <a:rPr lang="tr-TR" dirty="0"/>
              <a:t> Türkiye Seyahat </a:t>
            </a:r>
            <a:r>
              <a:rPr lang="tr-TR" dirty="0" err="1"/>
              <a:t>Acentaları</a:t>
            </a:r>
            <a:r>
              <a:rPr lang="tr-TR" dirty="0"/>
              <a:t> Birliği’ne (TÜRSAB) giriş ve üyelik aidatı ödemek zorundadırlar.</a:t>
            </a:r>
          </a:p>
          <a:p>
            <a:pPr marL="0" indent="0">
              <a:buNone/>
            </a:pPr>
            <a:r>
              <a:rPr lang="tr-TR" dirty="0"/>
              <a:t>(2022 yılı için belirlenen üye giriş aidatı 101.761,32 TL (Üye kayıt ücreti üyelik işlemleri esnasında bir defaya mahsus tahsis edilir. Bakanlık tarafından işletme belgesinin düzenlenerek Birliğe üyeliğin kesinleşmesi durumunda geri iadesi mümkün değildir.)</a:t>
            </a:r>
          </a:p>
          <a:p>
            <a:pPr marL="0" indent="0">
              <a:buNone/>
            </a:pPr>
            <a:r>
              <a:rPr lang="tr-TR" dirty="0"/>
              <a:t>(2022 yılı yıllık aidat miktarı ise 4.411,90 TL’dir. (Bakanlık tarafından işletme belgesinin onaylandığı yıl dahil olmak üzere, 213 Sayılı Vergi Usul Kanunu’nun mükerrer 298’inci maddesi uyarınca tespit ve ilan edilen yeniden değerleme oranında her sene tahsil edilir.)</a:t>
            </a:r>
          </a:p>
          <a:p>
            <a:pPr marL="0" indent="0">
              <a:buNone/>
            </a:pPr>
            <a:r>
              <a:rPr lang="tr-TR" dirty="0" smtClean="0">
                <a:solidFill>
                  <a:srgbClr val="C00000"/>
                </a:solidFill>
              </a:rPr>
              <a:t>*</a:t>
            </a:r>
            <a:r>
              <a:rPr lang="tr-TR" dirty="0"/>
              <a:t>C Grubu seyahat </a:t>
            </a:r>
            <a:r>
              <a:rPr lang="tr-TR" dirty="0" err="1"/>
              <a:t>acentalarının</a:t>
            </a:r>
            <a:r>
              <a:rPr lang="tr-TR" dirty="0"/>
              <a:t> sorumlu müdürlerinin yabancı dil bilmelerini belgelemeleri zorunlu değildir.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65723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lstStyle/>
          <a:p>
            <a:pPr marL="0" indent="0">
              <a:buNone/>
            </a:pPr>
            <a:r>
              <a:rPr lang="tr-TR" u="sng" dirty="0" smtClean="0">
                <a:solidFill>
                  <a:srgbClr val="C00000"/>
                </a:solidFill>
              </a:rPr>
              <a:t>Seyahat İşletmelerinin Kuruluş İşlemleri </a:t>
            </a:r>
            <a:endParaRPr lang="tr-TR" dirty="0" smtClean="0"/>
          </a:p>
          <a:p>
            <a:pPr marL="0" indent="0">
              <a:buNone/>
            </a:pPr>
            <a:r>
              <a:rPr lang="tr-TR" dirty="0" smtClean="0">
                <a:solidFill>
                  <a:srgbClr val="C00000"/>
                </a:solidFill>
              </a:rPr>
              <a:t>Not: </a:t>
            </a:r>
            <a:r>
              <a:rPr lang="tr-TR" dirty="0" smtClean="0"/>
              <a:t>Seyahat </a:t>
            </a:r>
            <a:r>
              <a:rPr lang="tr-TR" dirty="0" err="1" smtClean="0"/>
              <a:t>acentalarının</a:t>
            </a:r>
            <a:r>
              <a:rPr lang="tr-TR" dirty="0" smtClean="0"/>
              <a:t> kuruluş işlemleri ile </a:t>
            </a:r>
            <a:r>
              <a:rPr lang="tr-TR" dirty="0"/>
              <a:t>ilgili </a:t>
            </a:r>
            <a:r>
              <a:rPr lang="tr-TR" dirty="0" smtClean="0"/>
              <a:t>«https</a:t>
            </a:r>
            <a:r>
              <a:rPr lang="tr-TR" dirty="0"/>
              <a:t>://</a:t>
            </a:r>
            <a:r>
              <a:rPr lang="tr-TR" dirty="0" smtClean="0"/>
              <a:t>www.tursab.org.tr/acenta-kurulus-evraklari» web adresinden bilgi alabilirsiniz.</a:t>
            </a:r>
          </a:p>
          <a:p>
            <a:pPr marL="0" indent="0">
              <a:buNone/>
            </a:pPr>
            <a:r>
              <a:rPr lang="tr-TR" u="sng" dirty="0" smtClean="0">
                <a:solidFill>
                  <a:srgbClr val="C00000"/>
                </a:solidFill>
              </a:rPr>
              <a:t>Seyahat </a:t>
            </a:r>
            <a:r>
              <a:rPr lang="tr-TR" u="sng" dirty="0" err="1" smtClean="0">
                <a:solidFill>
                  <a:srgbClr val="C00000"/>
                </a:solidFill>
              </a:rPr>
              <a:t>acentalarının</a:t>
            </a:r>
            <a:r>
              <a:rPr lang="tr-TR" u="sng" dirty="0" smtClean="0">
                <a:solidFill>
                  <a:srgbClr val="C00000"/>
                </a:solidFill>
              </a:rPr>
              <a:t> uyması gereken kanuni zorunluluklar;</a:t>
            </a:r>
            <a:r>
              <a:rPr lang="tr-TR" dirty="0" smtClean="0">
                <a:solidFill>
                  <a:srgbClr val="C00000"/>
                </a:solidFill>
              </a:rPr>
              <a:t> </a:t>
            </a:r>
          </a:p>
          <a:p>
            <a:pPr marL="0" indent="0">
              <a:buNone/>
            </a:pPr>
            <a:r>
              <a:rPr lang="tr-TR" dirty="0">
                <a:solidFill>
                  <a:srgbClr val="C00000"/>
                </a:solidFill>
              </a:rPr>
              <a:t>Not: </a:t>
            </a:r>
            <a:r>
              <a:rPr lang="tr-TR" dirty="0" smtClean="0"/>
              <a:t>1618 sayılı «SEYAHAT </a:t>
            </a:r>
            <a:r>
              <a:rPr lang="tr-TR" dirty="0"/>
              <a:t>ACENTALARI VE </a:t>
            </a:r>
            <a:r>
              <a:rPr lang="tr-TR" dirty="0" smtClean="0"/>
              <a:t>SEYAHAT ACENTALARI </a:t>
            </a:r>
            <a:r>
              <a:rPr lang="tr-TR" dirty="0"/>
              <a:t>BİRLİĞİ </a:t>
            </a:r>
            <a:r>
              <a:rPr lang="tr-TR" dirty="0" smtClean="0"/>
              <a:t>KANUNU»</a:t>
            </a:r>
          </a:p>
          <a:p>
            <a:pPr marL="0" indent="0">
              <a:buNone/>
            </a:pPr>
            <a:endParaRPr lang="tr-TR" dirty="0">
              <a:solidFill>
                <a:srgbClr val="C00000"/>
              </a:solidFill>
            </a:endParaRPr>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52729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lstStyle/>
          <a:p>
            <a:pPr marL="0" indent="0">
              <a:buNone/>
            </a:pPr>
            <a:r>
              <a:rPr lang="tr-TR" u="sng" dirty="0" smtClean="0">
                <a:solidFill>
                  <a:srgbClr val="C00000"/>
                </a:solidFill>
              </a:rPr>
              <a:t>Seyahat </a:t>
            </a:r>
            <a:r>
              <a:rPr lang="tr-TR" u="sng" dirty="0" err="1" smtClean="0">
                <a:solidFill>
                  <a:srgbClr val="C00000"/>
                </a:solidFill>
              </a:rPr>
              <a:t>Acentacılığı</a:t>
            </a:r>
            <a:r>
              <a:rPr lang="tr-TR" u="sng" dirty="0" smtClean="0">
                <a:solidFill>
                  <a:srgbClr val="C00000"/>
                </a:solidFill>
              </a:rPr>
              <a:t> ile ilgili sözleşmeler</a:t>
            </a:r>
          </a:p>
          <a:p>
            <a:pPr marL="0" indent="0" algn="ctr">
              <a:buNone/>
            </a:pPr>
            <a:endParaRPr lang="tr-TR" u="sng" dirty="0">
              <a:solidFill>
                <a:srgbClr val="C00000"/>
              </a:solidFill>
            </a:endParaRPr>
          </a:p>
        </p:txBody>
      </p:sp>
      <p:graphicFrame>
        <p:nvGraphicFramePr>
          <p:cNvPr id="4" name="Diyagram 3"/>
          <p:cNvGraphicFramePr/>
          <p:nvPr>
            <p:extLst>
              <p:ext uri="{D42A27DB-BD31-4B8C-83A1-F6EECF244321}">
                <p14:modId xmlns:p14="http://schemas.microsoft.com/office/powerpoint/2010/main" val="3526697895"/>
              </p:ext>
            </p:extLst>
          </p:nvPr>
        </p:nvGraphicFramePr>
        <p:xfrm>
          <a:off x="323528" y="1124744"/>
          <a:ext cx="8496944" cy="4336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576200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2161</Words>
  <Application>Microsoft Office PowerPoint</Application>
  <PresentationFormat>Ekran Gösterisi (4:3)</PresentationFormat>
  <Paragraphs>189</Paragraphs>
  <Slides>19</Slides>
  <Notes>0</Notes>
  <HiddenSlides>0</HiddenSlides>
  <MMClips>17</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seyitAliçelik</cp:lastModifiedBy>
  <cp:revision>39</cp:revision>
  <dcterms:created xsi:type="dcterms:W3CDTF">2020-10-22T15:04:52Z</dcterms:created>
  <dcterms:modified xsi:type="dcterms:W3CDTF">2022-10-26T09:56:05Z</dcterms:modified>
</cp:coreProperties>
</file>