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8" r:id="rId9"/>
    <p:sldId id="263" r:id="rId10"/>
    <p:sldId id="264" r:id="rId11"/>
    <p:sldId id="265" r:id="rId12"/>
    <p:sldId id="266" r:id="rId13"/>
    <p:sldId id="267" r:id="rId14"/>
    <p:sldId id="269" r:id="rId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07.11.2020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1.png"/><Relationship Id="rId4" Type="http://schemas.openxmlformats.org/officeDocument/2006/relationships/hyperlink" Target="https://testsite.ktb.gov.tr/TR-22882/pasaport-yerine-gecen-belgeler.html"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539552" y="404664"/>
            <a:ext cx="7920880" cy="5832648"/>
          </a:xfrm>
        </p:spPr>
        <p:txBody>
          <a:bodyPr>
            <a:normAutofit fontScale="47500" lnSpcReduction="20000"/>
          </a:bodyPr>
          <a:lstStyle/>
          <a:p>
            <a:r>
              <a:rPr lang="tr-TR" u="sng" dirty="0" smtClean="0">
                <a:solidFill>
                  <a:schemeClr val="tx1"/>
                </a:solidFill>
              </a:rPr>
              <a:t>Seyahat </a:t>
            </a:r>
            <a:r>
              <a:rPr lang="tr-TR" u="sng" dirty="0" err="1" smtClean="0">
                <a:solidFill>
                  <a:schemeClr val="tx1"/>
                </a:solidFill>
              </a:rPr>
              <a:t>Acentacılığı</a:t>
            </a:r>
            <a:r>
              <a:rPr lang="tr-TR" u="sng" dirty="0" smtClean="0">
                <a:solidFill>
                  <a:schemeClr val="tx1"/>
                </a:solidFill>
              </a:rPr>
              <a:t> İşlemleri</a:t>
            </a:r>
          </a:p>
          <a:p>
            <a:pPr algn="l"/>
            <a:r>
              <a:rPr lang="tr-TR" sz="3800" dirty="0" smtClean="0">
                <a:solidFill>
                  <a:schemeClr val="tx1"/>
                </a:solidFill>
              </a:rPr>
              <a:t>Seyahat </a:t>
            </a:r>
            <a:r>
              <a:rPr lang="tr-TR" sz="3800" dirty="0" err="1" smtClean="0">
                <a:solidFill>
                  <a:schemeClr val="tx1"/>
                </a:solidFill>
              </a:rPr>
              <a:t>acentalarının</a:t>
            </a:r>
            <a:r>
              <a:rPr lang="tr-TR" sz="3800" dirty="0" smtClean="0">
                <a:solidFill>
                  <a:schemeClr val="tx1"/>
                </a:solidFill>
              </a:rPr>
              <a:t> sunduğu hizmetler;</a:t>
            </a:r>
          </a:p>
          <a:p>
            <a:pPr algn="l"/>
            <a:r>
              <a:rPr lang="tr-TR" sz="3800" dirty="0" smtClean="0">
                <a:solidFill>
                  <a:schemeClr val="tx1"/>
                </a:solidFill>
              </a:rPr>
              <a:t>1.Bilgilendirme işlemlerini yürütme</a:t>
            </a:r>
          </a:p>
          <a:p>
            <a:pPr algn="l"/>
            <a:r>
              <a:rPr lang="tr-TR" sz="3800" dirty="0" smtClean="0">
                <a:solidFill>
                  <a:schemeClr val="tx1"/>
                </a:solidFill>
              </a:rPr>
              <a:t>2.Tur düzenleme</a:t>
            </a:r>
          </a:p>
          <a:p>
            <a:pPr algn="l"/>
            <a:r>
              <a:rPr lang="tr-TR" sz="3800" dirty="0" smtClean="0">
                <a:solidFill>
                  <a:schemeClr val="tx1"/>
                </a:solidFill>
              </a:rPr>
              <a:t>3.Taşımacılık araçlarının biletlerini satma</a:t>
            </a:r>
          </a:p>
          <a:p>
            <a:pPr algn="l"/>
            <a:r>
              <a:rPr lang="tr-TR" sz="3800" dirty="0" smtClean="0">
                <a:solidFill>
                  <a:schemeClr val="tx1"/>
                </a:solidFill>
              </a:rPr>
              <a:t>4.Konaklama işletmelerinde rezervasyon yapma</a:t>
            </a:r>
          </a:p>
          <a:p>
            <a:pPr algn="l"/>
            <a:r>
              <a:rPr lang="tr-TR" sz="3800" dirty="0" smtClean="0">
                <a:solidFill>
                  <a:schemeClr val="tx1"/>
                </a:solidFill>
              </a:rPr>
              <a:t>5.Rent a car ve diğer araçları kiralama</a:t>
            </a:r>
          </a:p>
          <a:p>
            <a:pPr algn="l"/>
            <a:r>
              <a:rPr lang="tr-TR" sz="3800" dirty="0" smtClean="0">
                <a:solidFill>
                  <a:schemeClr val="tx1"/>
                </a:solidFill>
              </a:rPr>
              <a:t>6.Yatçılık</a:t>
            </a:r>
          </a:p>
          <a:p>
            <a:pPr algn="l"/>
            <a:r>
              <a:rPr lang="tr-TR" sz="3800" dirty="0" smtClean="0">
                <a:solidFill>
                  <a:schemeClr val="tx1"/>
                </a:solidFill>
              </a:rPr>
              <a:t>7.Incoming işlemleri yapma</a:t>
            </a:r>
          </a:p>
          <a:p>
            <a:pPr algn="l"/>
            <a:r>
              <a:rPr lang="tr-TR" sz="3800" dirty="0" smtClean="0">
                <a:solidFill>
                  <a:schemeClr val="tx1"/>
                </a:solidFill>
              </a:rPr>
              <a:t>8.Outgoing işlemleri yapma</a:t>
            </a:r>
          </a:p>
          <a:p>
            <a:pPr algn="l"/>
            <a:r>
              <a:rPr lang="tr-TR" sz="3800" dirty="0" smtClean="0">
                <a:solidFill>
                  <a:schemeClr val="tx1"/>
                </a:solidFill>
              </a:rPr>
              <a:t>9.Hac, umre seyahatleri düzenleme</a:t>
            </a:r>
          </a:p>
          <a:p>
            <a:pPr algn="l"/>
            <a:endParaRPr lang="tr-TR" sz="3800" dirty="0" smtClean="0">
              <a:solidFill>
                <a:schemeClr val="tx1"/>
              </a:solidFill>
            </a:endParaRPr>
          </a:p>
          <a:p>
            <a:pPr algn="l"/>
            <a:r>
              <a:rPr lang="tr-TR" sz="3800" dirty="0" smtClean="0">
                <a:solidFill>
                  <a:schemeClr val="tx1"/>
                </a:solidFill>
              </a:rPr>
              <a:t>1.Bilgilendirme </a:t>
            </a:r>
            <a:r>
              <a:rPr lang="tr-TR" sz="3800" dirty="0">
                <a:solidFill>
                  <a:schemeClr val="tx1"/>
                </a:solidFill>
              </a:rPr>
              <a:t>işlemlerini </a:t>
            </a:r>
            <a:r>
              <a:rPr lang="tr-TR" sz="3800" dirty="0" smtClean="0">
                <a:solidFill>
                  <a:schemeClr val="tx1"/>
                </a:solidFill>
              </a:rPr>
              <a:t>yürütme</a:t>
            </a:r>
          </a:p>
          <a:p>
            <a:pPr algn="l"/>
            <a:r>
              <a:rPr lang="tr-TR" sz="3800" dirty="0" smtClean="0">
                <a:solidFill>
                  <a:schemeClr val="tx1"/>
                </a:solidFill>
              </a:rPr>
              <a:t>-Turizm Danışma El kitabı (Travel Information Manuel)</a:t>
            </a:r>
          </a:p>
          <a:p>
            <a:pPr algn="l"/>
            <a:r>
              <a:rPr lang="tr-TR" sz="3800" dirty="0" smtClean="0">
                <a:solidFill>
                  <a:schemeClr val="tx1"/>
                </a:solidFill>
              </a:rPr>
              <a:t>-Turizm Danışma Elemanı: Meslek Standartları Komisyonuna göre, iletişim araçlarını ve bilgi kaynaklarını kullanarak ,yerli ve yabancı turistlere genel turizm konularında bilgi verme, önerilerde bulunma, rezervasyon yapılmasına yardımcı olma işlemlerini ve benzeri hizmetleri kendi başına ve belirli bir süre içerisinde yapma bilgi ve becerisine sahip nitelikli kişidir.</a:t>
            </a:r>
          </a:p>
          <a:p>
            <a:pPr algn="l"/>
            <a:r>
              <a:rPr lang="tr-TR" sz="3800" dirty="0" smtClean="0">
                <a:solidFill>
                  <a:schemeClr val="tx1"/>
                </a:solidFill>
              </a:rPr>
              <a:t>*Yaptığı görev ve işlemler</a:t>
            </a:r>
          </a:p>
          <a:p>
            <a:pPr algn="l"/>
            <a:r>
              <a:rPr lang="tr-TR" sz="3800" dirty="0" smtClean="0">
                <a:solidFill>
                  <a:schemeClr val="tx1"/>
                </a:solidFill>
              </a:rPr>
              <a:t>*Genel bilgi ve becerileri</a:t>
            </a:r>
          </a:p>
          <a:p>
            <a:pPr algn="l"/>
            <a:r>
              <a:rPr lang="tr-TR" sz="3800" dirty="0" smtClean="0">
                <a:solidFill>
                  <a:schemeClr val="tx1"/>
                </a:solidFill>
              </a:rPr>
              <a:t>*Genel tutum ve davranışları</a:t>
            </a:r>
            <a:endParaRPr lang="tr-TR" sz="3800" dirty="0">
              <a:solidFill>
                <a:schemeClr val="tx1"/>
              </a:solidFill>
            </a:endParaRPr>
          </a:p>
          <a:p>
            <a:pPr algn="l"/>
            <a:endParaRPr lang="tr-TR"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00329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6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62500" lnSpcReduction="20000"/>
          </a:bodyPr>
          <a:lstStyle/>
          <a:p>
            <a:pPr marL="0" indent="0">
              <a:buNone/>
            </a:pPr>
            <a:r>
              <a:rPr lang="tr-TR" dirty="0"/>
              <a:t>2-SeyahatAcentalarında Rezervasyon İşlemleri</a:t>
            </a:r>
          </a:p>
          <a:p>
            <a:pPr marL="0" indent="0">
              <a:buNone/>
            </a:pPr>
            <a:r>
              <a:rPr lang="tr-TR" dirty="0"/>
              <a:t>Rezervasyon: Turizm ürünü üreten işletmelerin ürünlerini satın almak üzere önceden yapılan yer ayırtma işlemidir.</a:t>
            </a:r>
          </a:p>
          <a:p>
            <a:pPr marL="0" indent="0">
              <a:buNone/>
            </a:pPr>
            <a:r>
              <a:rPr lang="tr-TR" dirty="0"/>
              <a:t>Konaklama işletmesi için alınan rezervasyonlarda konukla ilgili şu bilgiler olmalıdır;</a:t>
            </a:r>
          </a:p>
          <a:p>
            <a:pPr marL="0" indent="0">
              <a:buNone/>
            </a:pPr>
            <a:r>
              <a:rPr lang="tr-TR" dirty="0"/>
              <a:t>*Giriş tarihi</a:t>
            </a:r>
          </a:p>
          <a:p>
            <a:pPr marL="0" indent="0">
              <a:buNone/>
            </a:pPr>
            <a:r>
              <a:rPr lang="tr-TR" dirty="0"/>
              <a:t>*Konuğun adı soyadı</a:t>
            </a:r>
          </a:p>
          <a:p>
            <a:pPr marL="0" indent="0">
              <a:buNone/>
            </a:pPr>
            <a:r>
              <a:rPr lang="tr-TR" dirty="0"/>
              <a:t>*Adresi</a:t>
            </a:r>
          </a:p>
          <a:p>
            <a:pPr marL="0" indent="0">
              <a:buNone/>
            </a:pPr>
            <a:r>
              <a:rPr lang="tr-TR" dirty="0"/>
              <a:t>*Telefon numarası</a:t>
            </a:r>
          </a:p>
          <a:p>
            <a:pPr marL="0" indent="0">
              <a:buNone/>
            </a:pPr>
            <a:r>
              <a:rPr lang="tr-TR" dirty="0"/>
              <a:t>*Rezervasyonu yaptıran kişinin adı soyadı, telefonu</a:t>
            </a:r>
          </a:p>
          <a:p>
            <a:pPr marL="0" indent="0">
              <a:buNone/>
            </a:pPr>
            <a:r>
              <a:rPr lang="tr-TR" dirty="0"/>
              <a:t>*Şirket ve aracı kuruluş hakkında bilgiler</a:t>
            </a:r>
          </a:p>
          <a:p>
            <a:pPr marL="0" indent="0">
              <a:buNone/>
            </a:pPr>
            <a:r>
              <a:rPr lang="tr-TR" dirty="0"/>
              <a:t>*Çıkış tarihi</a:t>
            </a:r>
          </a:p>
          <a:p>
            <a:pPr marL="0" indent="0">
              <a:buNone/>
            </a:pPr>
            <a:r>
              <a:rPr lang="tr-TR" dirty="0"/>
              <a:t>*Konaklama işletmesine varış saati</a:t>
            </a:r>
          </a:p>
          <a:p>
            <a:pPr marL="0" indent="0">
              <a:buNone/>
            </a:pPr>
            <a:r>
              <a:rPr lang="tr-TR" dirty="0"/>
              <a:t>*İstenilen oda tipi</a:t>
            </a:r>
          </a:p>
          <a:p>
            <a:pPr marL="0" indent="0">
              <a:buNone/>
            </a:pPr>
            <a:r>
              <a:rPr lang="tr-TR" dirty="0"/>
              <a:t>*Kişi sayısı</a:t>
            </a:r>
          </a:p>
          <a:p>
            <a:pPr marL="0" indent="0">
              <a:buNone/>
            </a:pPr>
            <a:r>
              <a:rPr lang="tr-TR" dirty="0"/>
              <a:t>*Varsa diğer konukların isimleri</a:t>
            </a:r>
          </a:p>
          <a:p>
            <a:pPr marL="0" indent="0">
              <a:buNone/>
            </a:pPr>
            <a:r>
              <a:rPr lang="tr-TR" dirty="0"/>
              <a:t>*Özel istekleri</a:t>
            </a:r>
          </a:p>
          <a:p>
            <a:pPr marL="0" indent="0">
              <a:buNone/>
            </a:pPr>
            <a:r>
              <a:rPr lang="tr-TR" dirty="0"/>
              <a:t>*Ödeme şekli</a:t>
            </a:r>
          </a:p>
          <a:p>
            <a:pPr marL="0" indent="0">
              <a:buNone/>
            </a:pPr>
            <a:r>
              <a:rPr lang="tr-TR" dirty="0"/>
              <a:t>*Pansiyon durumu</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841123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5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95536" y="692696"/>
            <a:ext cx="7992888"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628436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05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712968" cy="6336704"/>
          </a:xfrm>
        </p:spPr>
        <p:txBody>
          <a:bodyPr>
            <a:noAutofit/>
          </a:bodyPr>
          <a:lstStyle/>
          <a:p>
            <a:pPr marL="0" indent="0">
              <a:buNone/>
            </a:pPr>
            <a:r>
              <a:rPr lang="tr-TR" sz="1600" dirty="0"/>
              <a:t>Rezervasyon İşlemleri Yapılırken Karşılaşabilecek Olası Durumlar ve Çözüm Önerileri</a:t>
            </a:r>
          </a:p>
          <a:p>
            <a:pPr marL="0" indent="0">
              <a:buNone/>
            </a:pPr>
            <a:r>
              <a:rPr lang="tr-TR" sz="1600" dirty="0"/>
              <a:t>1-Ek rezervasyon talepleri olabilir</a:t>
            </a:r>
          </a:p>
          <a:p>
            <a:pPr marL="0" indent="0">
              <a:buNone/>
            </a:pPr>
            <a:r>
              <a:rPr lang="tr-TR" sz="1600" dirty="0"/>
              <a:t>2-Fazla rezervasyon alınmış olabilir (</a:t>
            </a:r>
            <a:r>
              <a:rPr lang="tr-TR" sz="1600" dirty="0" err="1"/>
              <a:t>overbooking</a:t>
            </a:r>
            <a:r>
              <a:rPr lang="tr-TR" sz="1600" dirty="0"/>
              <a:t>)</a:t>
            </a:r>
          </a:p>
          <a:p>
            <a:pPr marL="0" indent="0">
              <a:buNone/>
            </a:pPr>
            <a:r>
              <a:rPr lang="tr-TR" sz="1600" dirty="0"/>
              <a:t>3-Özel istekler içeren rezervasyonlarla karşılaşılabilir</a:t>
            </a:r>
          </a:p>
          <a:p>
            <a:pPr marL="0" indent="0">
              <a:buNone/>
            </a:pPr>
            <a:r>
              <a:rPr lang="tr-TR" sz="1600" dirty="0"/>
              <a:t>4-Opsiyon süresine uymayan rezervasyonlarla karşılaşılabilir</a:t>
            </a:r>
          </a:p>
          <a:p>
            <a:pPr marL="0" indent="0">
              <a:buNone/>
            </a:pPr>
            <a:r>
              <a:rPr lang="tr-TR" sz="1600" dirty="0"/>
              <a:t>5-Özel satış (</a:t>
            </a:r>
            <a:r>
              <a:rPr lang="tr-TR" sz="1600" dirty="0" err="1"/>
              <a:t>special</a:t>
            </a:r>
            <a:r>
              <a:rPr lang="tr-TR" sz="1600" dirty="0"/>
              <a:t> </a:t>
            </a:r>
            <a:r>
              <a:rPr lang="tr-TR" sz="1600" dirty="0" err="1"/>
              <a:t>offer</a:t>
            </a:r>
            <a:r>
              <a:rPr lang="tr-TR" sz="1600" dirty="0"/>
              <a:t>) rezervasyonları ile karşılaşılabilir</a:t>
            </a:r>
          </a:p>
          <a:p>
            <a:pPr marL="0" indent="0">
              <a:buNone/>
            </a:pPr>
            <a:r>
              <a:rPr lang="tr-TR" sz="1600" dirty="0"/>
              <a:t>-Promosyon kampanyaları düzenlenerek tur operatörleri indirim yapılabilir.</a:t>
            </a:r>
          </a:p>
          <a:p>
            <a:pPr marL="0" indent="0">
              <a:buNone/>
            </a:pPr>
            <a:r>
              <a:rPr lang="tr-TR" sz="1600" dirty="0"/>
              <a:t>6-Fly-drive,self-drive rezervasyon talepleri alınabilir.</a:t>
            </a:r>
          </a:p>
          <a:p>
            <a:pPr marL="0" indent="0">
              <a:buNone/>
            </a:pPr>
            <a:r>
              <a:rPr lang="tr-TR" sz="1600" dirty="0"/>
              <a:t>-Bazı konuklar grupla seyahat edip sadece sınırlı yeri görmeyi cazip bulmayabilirler. </a:t>
            </a:r>
            <a:r>
              <a:rPr lang="tr-TR" sz="1600" dirty="0" err="1"/>
              <a:t>Acentalar</a:t>
            </a:r>
            <a:r>
              <a:rPr lang="tr-TR" sz="1600" dirty="0"/>
              <a:t> ve tur operatörleri bu gibi durumlarla karşılaştıklarında isteklere karşı düzenlemeleri yaparlar. Örneğin, otomobil kiralama , harita, broşür hazırlama, rota belirleme vb.</a:t>
            </a:r>
          </a:p>
          <a:p>
            <a:pPr marL="0" indent="0">
              <a:buNone/>
            </a:pPr>
            <a:endParaRPr lang="tr-TR" sz="1600" dirty="0"/>
          </a:p>
          <a:p>
            <a:pPr marL="0" indent="0">
              <a:buNone/>
            </a:pPr>
            <a:r>
              <a:rPr lang="tr-TR" sz="1600" dirty="0"/>
              <a:t>Transferler</a:t>
            </a:r>
          </a:p>
          <a:p>
            <a:pPr marL="0" indent="0">
              <a:buNone/>
            </a:pPr>
            <a:r>
              <a:rPr lang="tr-TR" sz="1600" dirty="0"/>
              <a:t>Transferler, geliş ve dönüş olmak üzere iki türde gerçekleşmektedir;</a:t>
            </a:r>
          </a:p>
          <a:p>
            <a:pPr marL="0" indent="0">
              <a:buNone/>
            </a:pPr>
            <a:r>
              <a:rPr lang="tr-TR" sz="1600" dirty="0"/>
              <a:t>1-Geliş transferleri</a:t>
            </a:r>
          </a:p>
          <a:p>
            <a:pPr marL="0" indent="0">
              <a:buNone/>
            </a:pPr>
            <a:r>
              <a:rPr lang="tr-TR" sz="1600" dirty="0"/>
              <a:t>2-Dönüş transferleri</a:t>
            </a:r>
          </a:p>
          <a:p>
            <a:pPr marL="0" indent="0">
              <a:buNone/>
            </a:pPr>
            <a:r>
              <a:rPr lang="tr-TR" sz="1600" dirty="0"/>
              <a:t> Transfer elemanı: Kendi başına ve belirli bir süre içerisinde , çeşitli ulaşım araçlarıyla yolcuların geliş/dönüş transferlerini önceden belirlenmiş güzergah üzerinde , programa uygun olarak güvenli bir şekilde yapma bilgisi ve becerisine sahip nitelikli kişidir.</a:t>
            </a:r>
          </a:p>
          <a:p>
            <a:pPr marL="0" indent="0">
              <a:buNone/>
            </a:pPr>
            <a:r>
              <a:rPr lang="tr-TR" sz="1600" dirty="0"/>
              <a:t>-Transfer elemanın görev ve işlemleri,</a:t>
            </a:r>
          </a:p>
          <a:p>
            <a:pPr marL="0" indent="0">
              <a:buNone/>
            </a:pPr>
            <a:r>
              <a:rPr lang="tr-TR" sz="1600" dirty="0"/>
              <a:t>-Genel bilgi ve becerileri,</a:t>
            </a:r>
          </a:p>
          <a:p>
            <a:pPr marL="0" indent="0">
              <a:buNone/>
            </a:pPr>
            <a:r>
              <a:rPr lang="tr-TR" sz="1600" dirty="0"/>
              <a:t>Genel tutum ve davranışları</a:t>
            </a:r>
          </a:p>
          <a:p>
            <a:pPr marL="0" indent="0">
              <a:buNone/>
            </a:pPr>
            <a:endParaRPr lang="tr-TR" sz="16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614987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13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7500" lnSpcReduction="20000"/>
          </a:bodyPr>
          <a:lstStyle/>
          <a:p>
            <a:pPr marL="0" indent="0">
              <a:buNone/>
            </a:pPr>
            <a:r>
              <a:rPr lang="tr-TR" dirty="0"/>
              <a:t>Merkezi Rezervasyon Sistemleri</a:t>
            </a:r>
          </a:p>
          <a:p>
            <a:pPr marL="0" indent="0">
              <a:buNone/>
            </a:pPr>
            <a:r>
              <a:rPr lang="tr-TR" dirty="0"/>
              <a:t>1-Birleştirilmiş rezervasyon sistemleri (Merkezi Rezervasyon Sistemi-CRS)</a:t>
            </a:r>
          </a:p>
          <a:p>
            <a:pPr marL="0" indent="0">
              <a:buNone/>
            </a:pPr>
            <a:r>
              <a:rPr lang="tr-TR" dirty="0"/>
              <a:t>-Zincir işletmelerin kendi aralarında kurmuş oldukları bir rezervasyon sistemidir.</a:t>
            </a:r>
          </a:p>
          <a:p>
            <a:pPr marL="0" indent="0">
              <a:buNone/>
            </a:pPr>
            <a:r>
              <a:rPr lang="tr-TR" dirty="0"/>
              <a:t>Faydaları;</a:t>
            </a:r>
          </a:p>
          <a:p>
            <a:pPr marL="0" indent="0">
              <a:buNone/>
            </a:pPr>
            <a:r>
              <a:rPr lang="tr-TR" dirty="0"/>
              <a:t>*Nihai tüketici ile doğrudan karşılaşma olanağı sağlamakta</a:t>
            </a:r>
          </a:p>
          <a:p>
            <a:pPr marL="0" indent="0">
              <a:buNone/>
            </a:pPr>
            <a:r>
              <a:rPr lang="tr-TR" dirty="0"/>
              <a:t>*Genellikle ücretsiz ortak bir telefon numarası ile tüm üye işletmelerin bilgilerine ulaşabilme</a:t>
            </a:r>
          </a:p>
          <a:p>
            <a:pPr marL="0" indent="0">
              <a:buNone/>
            </a:pPr>
            <a:r>
              <a:rPr lang="tr-TR" dirty="0"/>
              <a:t>*Günlük verilerin anında görülebilmesi sebebiyle etkin kararları zamanında alabilme</a:t>
            </a:r>
          </a:p>
          <a:p>
            <a:pPr marL="0" indent="0">
              <a:buNone/>
            </a:pPr>
            <a:r>
              <a:rPr lang="tr-TR" dirty="0"/>
              <a:t>*Bilgilerin hızlı bir şekilde gerekli yerlere ulaştırılabilmesi</a:t>
            </a:r>
          </a:p>
          <a:p>
            <a:pPr marL="0" indent="0">
              <a:buNone/>
            </a:pPr>
            <a:r>
              <a:rPr lang="tr-TR" dirty="0"/>
              <a:t>*Daha az personelle daha çok satış yapabilme olanağı</a:t>
            </a:r>
          </a:p>
          <a:p>
            <a:pPr marL="0" indent="0">
              <a:buNone/>
            </a:pPr>
            <a:r>
              <a:rPr lang="tr-TR" dirty="0"/>
              <a:t>2-Bağımsız Rezervasyon Sistemleri (Global Dağıtım Sistemi-GDS)</a:t>
            </a:r>
          </a:p>
          <a:p>
            <a:pPr marL="0" indent="0">
              <a:buNone/>
            </a:pPr>
            <a:r>
              <a:rPr lang="tr-TR" dirty="0"/>
              <a:t>Zincir işletmelerin dışında kurulmuş merkezi rezervasyon sistemleridir. </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049006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0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55000" lnSpcReduction="20000"/>
          </a:bodyPr>
          <a:lstStyle/>
          <a:p>
            <a:pPr marL="0" indent="0">
              <a:buNone/>
            </a:pPr>
            <a:r>
              <a:rPr lang="tr-TR" dirty="0"/>
              <a:t>BİLETÇİLİK İŞLEMLERİ</a:t>
            </a:r>
          </a:p>
          <a:p>
            <a:pPr marL="0" indent="0">
              <a:buNone/>
            </a:pPr>
            <a:r>
              <a:rPr lang="tr-TR" dirty="0"/>
              <a:t>Biletçilik: Bir kişiye taşıma ve yolculuk (seyahat) belgesini düzenleyip satışını yapmaktır.</a:t>
            </a:r>
          </a:p>
          <a:p>
            <a:pPr marL="0" indent="0">
              <a:buNone/>
            </a:pPr>
            <a:r>
              <a:rPr lang="tr-TR" dirty="0"/>
              <a:t>Özellikle uluslararası bilet satışlarında iki önemli formalite söz konusudur;</a:t>
            </a:r>
          </a:p>
          <a:p>
            <a:pPr marL="0" indent="0">
              <a:buNone/>
            </a:pPr>
            <a:r>
              <a:rPr lang="tr-TR" dirty="0"/>
              <a:t>1-Dış ülkelere seyahatler, sınır formaliteleri</a:t>
            </a:r>
          </a:p>
          <a:p>
            <a:pPr marL="0" indent="0">
              <a:buNone/>
            </a:pPr>
            <a:r>
              <a:rPr lang="tr-TR" dirty="0"/>
              <a:t>2-Seyahat Danışma El Kitabı (Travel Information Manuel)</a:t>
            </a:r>
          </a:p>
          <a:p>
            <a:pPr marL="0" indent="0">
              <a:buNone/>
            </a:pPr>
            <a:r>
              <a:rPr lang="tr-TR" dirty="0"/>
              <a:t>SEYAHAT FORMALİTELERİ</a:t>
            </a:r>
          </a:p>
          <a:p>
            <a:pPr marL="0" indent="0">
              <a:buNone/>
            </a:pPr>
            <a:r>
              <a:rPr lang="tr-TR" dirty="0"/>
              <a:t>1-Gümrük formaliteleri</a:t>
            </a:r>
          </a:p>
          <a:p>
            <a:pPr marL="0" indent="0">
              <a:buNone/>
            </a:pPr>
            <a:r>
              <a:rPr lang="tr-TR" dirty="0"/>
              <a:t>2-Döviz formaliteleri</a:t>
            </a:r>
          </a:p>
          <a:p>
            <a:pPr marL="0" indent="0">
              <a:buNone/>
            </a:pPr>
            <a:r>
              <a:rPr lang="tr-TR" dirty="0"/>
              <a:t>3-Vizeler</a:t>
            </a:r>
          </a:p>
          <a:p>
            <a:pPr marL="0" indent="0">
              <a:buNone/>
            </a:pPr>
            <a:r>
              <a:rPr lang="tr-TR" dirty="0"/>
              <a:t>4-Sağlık formaliteleri</a:t>
            </a:r>
          </a:p>
          <a:p>
            <a:pPr marL="0" indent="0">
              <a:buNone/>
            </a:pPr>
            <a:r>
              <a:rPr lang="tr-TR" dirty="0"/>
              <a:t>Vize: Bir ülkeye yabancıların giriş iznine denir.</a:t>
            </a:r>
          </a:p>
          <a:p>
            <a:pPr marL="0" indent="0">
              <a:buNone/>
            </a:pPr>
            <a:r>
              <a:rPr lang="tr-TR" dirty="0"/>
              <a:t>Vize çeşitleri;</a:t>
            </a:r>
          </a:p>
          <a:p>
            <a:pPr marL="0" indent="0">
              <a:buNone/>
            </a:pPr>
            <a:r>
              <a:rPr lang="tr-TR" dirty="0"/>
              <a:t>1-Giriş vizeleri: Bir ülke sınırları içine girmeyi sağlayan ve genellikle 1 yıl geçerli vizelerdir.</a:t>
            </a:r>
          </a:p>
          <a:p>
            <a:pPr marL="0" indent="0">
              <a:buNone/>
            </a:pPr>
            <a:r>
              <a:rPr lang="tr-TR" dirty="0"/>
              <a:t>2-Müteaddit giriş vizesi: Belirli sürelerde birden fazla girişe imkan veren </a:t>
            </a:r>
            <a:r>
              <a:rPr lang="tr-TR" dirty="0" smtClean="0"/>
              <a:t>vizelerdir</a:t>
            </a:r>
            <a:r>
              <a:rPr lang="tr-TR" dirty="0"/>
              <a:t>. 3,6 ay, 1 yıl süreli olabilir.</a:t>
            </a:r>
          </a:p>
          <a:p>
            <a:pPr marL="0" indent="0">
              <a:buNone/>
            </a:pPr>
            <a:r>
              <a:rPr lang="tr-TR" dirty="0"/>
              <a:t>3-Transit vizesi: Başka bir ülkeye gitmek </a:t>
            </a:r>
            <a:r>
              <a:rPr lang="tr-TR" dirty="0" smtClean="0"/>
              <a:t>için bir </a:t>
            </a:r>
            <a:r>
              <a:rPr lang="tr-TR" dirty="0"/>
              <a:t>ülkeden geçişi sağlamak üzere verilen vizelerdir.</a:t>
            </a:r>
          </a:p>
          <a:p>
            <a:pPr marL="0" indent="0">
              <a:buNone/>
            </a:pPr>
            <a:r>
              <a:rPr lang="tr-TR" dirty="0"/>
              <a:t>-Tek transit vizesi (tek geçiş)</a:t>
            </a:r>
          </a:p>
          <a:p>
            <a:pPr marL="0" indent="0">
              <a:buNone/>
            </a:pPr>
            <a:r>
              <a:rPr lang="tr-TR" dirty="0"/>
              <a:t>-Çift transit vizesi (Gidiş-dönüş)</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482081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3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16632"/>
            <a:ext cx="8640960" cy="6408712"/>
          </a:xfrm>
        </p:spPr>
        <p:txBody>
          <a:bodyPr>
            <a:noAutofit/>
          </a:bodyPr>
          <a:lstStyle/>
          <a:p>
            <a:pPr marL="0" indent="0">
              <a:buNone/>
            </a:pPr>
            <a:r>
              <a:rPr lang="tr-TR" sz="2000" dirty="0"/>
              <a:t>Seyahat amacına göre vize türleri aşağıda sunulmaktadır:</a:t>
            </a:r>
          </a:p>
          <a:p>
            <a:pPr marL="0" indent="0">
              <a:buNone/>
            </a:pPr>
            <a:r>
              <a:rPr lang="tr-TR" sz="2000" dirty="0"/>
              <a:t>a) Turizm vizesi: Türkiye’ye turistik veya resmi ziyaret, iş görüşmesi, konferans, seminer, toplantı, festival, fuar, sergi, sportif etkinlik, kültürel ve sanatsal etkinlik gibi amaçlarla gelmek isteyen yabancılara verilir.</a:t>
            </a:r>
          </a:p>
          <a:p>
            <a:pPr marL="0" indent="0">
              <a:buNone/>
            </a:pPr>
            <a:r>
              <a:rPr lang="tr-TR" sz="2000" dirty="0"/>
              <a:t>b) Transit vize: Türkiye’ye herhangi bir sınır kapısından girerek belirlenen süre içinde Türkiye’den geçiş yapmak isteyen yabancılara verilecek transit vize ile belirlenen geçiş süresi, vizenin geçerlilik süresi içinde sınır kapısından her girişte yeniden başlar.</a:t>
            </a:r>
          </a:p>
          <a:p>
            <a:pPr marL="0" indent="0">
              <a:buNone/>
            </a:pPr>
            <a:r>
              <a:rPr lang="tr-TR" sz="2000" dirty="0"/>
              <a:t>c) Havalimanı transit vizesi: Türkiye’ye giriş yapmaksızın sadece hava sınır kapısından geçiş yapmak isteyen yabancılara verilir.</a:t>
            </a:r>
          </a:p>
          <a:p>
            <a:pPr marL="0" indent="0">
              <a:buNone/>
            </a:pPr>
            <a:r>
              <a:rPr lang="tr-TR" sz="2000" dirty="0"/>
              <a:t>ç) Eğitim vizesi: Türkiye’ye eğitim, öğrenim, staj, kurs, öğrenci değişim programı, Türkçe dil kursuna katılma amacıyla gelmek isteyen yabancılara verilir.</a:t>
            </a:r>
          </a:p>
          <a:p>
            <a:pPr marL="0" indent="0">
              <a:buNone/>
            </a:pPr>
            <a:r>
              <a:rPr lang="tr-TR" sz="2000" dirty="0"/>
              <a:t>d) Çalışma vizesi: Türkiye’ye 29/8/2003 tarihli ve 25214 sayılı Resmî </a:t>
            </a:r>
            <a:r>
              <a:rPr lang="tr-TR" sz="2000" dirty="0" err="1"/>
              <a:t>Gazete’de</a:t>
            </a:r>
            <a:r>
              <a:rPr lang="tr-TR" sz="2000" dirty="0"/>
              <a:t> yayımlanan Yabancıların Çalışma İzinleri Hakkında Kanunun Uygulama Yönetmeliğinin 55 inci maddesi kapsamındaki yabancılar ile bu kapsamda olmayan ve çalışma amacıyla gelmek isteyen yabancılara verilir.</a:t>
            </a:r>
          </a:p>
          <a:p>
            <a:pPr marL="0" indent="0">
              <a:buNone/>
            </a:pPr>
            <a:r>
              <a:rPr lang="tr-TR" sz="2000" dirty="0"/>
              <a:t>e) Resmi görev vizesi: Resmi göreve atanan veya diplomatik kurye olarak görevlendirilen yabancılara verilir.</a:t>
            </a:r>
          </a:p>
          <a:p>
            <a:pPr marL="0" indent="0">
              <a:buNone/>
            </a:pPr>
            <a:endParaRPr lang="tr-TR" sz="155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988924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6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92500" lnSpcReduction="20000"/>
          </a:bodyPr>
          <a:lstStyle/>
          <a:p>
            <a:pPr marL="0" indent="0">
              <a:buNone/>
            </a:pPr>
            <a:r>
              <a:rPr lang="tr-TR" dirty="0"/>
              <a:t>f) Diğer vizeler: Türkiye’ye (a), (b), (c), (ç), (d), (e) bentlerinde belirtilen amaçlar dışında kalan ve arkeolojik kazı, araştırma, film veya belgesel çekimi, tedavi, refakat, aile birleşimi, insani yardım, taşımacılık gibi amaçlarla gelmek isteyen yabancılara verilir.</a:t>
            </a:r>
          </a:p>
          <a:p>
            <a:pPr marL="0" indent="0">
              <a:buNone/>
            </a:pPr>
            <a:r>
              <a:rPr lang="tr-TR" dirty="0"/>
              <a:t>*Staj Vizesi/ Çalışma izni muafiyetleri</a:t>
            </a:r>
          </a:p>
          <a:p>
            <a:pPr marL="0" indent="0">
              <a:buNone/>
            </a:pPr>
            <a:r>
              <a:rPr lang="tr-TR" dirty="0"/>
              <a:t>*Basın </a:t>
            </a:r>
            <a:r>
              <a:rPr lang="tr-TR" dirty="0" err="1"/>
              <a:t>Meşruhatlı</a:t>
            </a:r>
            <a:r>
              <a:rPr lang="tr-TR" dirty="0"/>
              <a:t> Vizeler</a:t>
            </a:r>
          </a:p>
          <a:p>
            <a:pPr marL="0" indent="0">
              <a:buNone/>
            </a:pPr>
            <a:r>
              <a:rPr lang="tr-TR" dirty="0"/>
              <a:t>*Tur Operatörü Vizesi</a:t>
            </a:r>
          </a:p>
          <a:p>
            <a:pPr marL="0" indent="0">
              <a:buNone/>
            </a:pPr>
            <a:r>
              <a:rPr lang="tr-TR" dirty="0"/>
              <a:t>*Taşımacılık Vizesi</a:t>
            </a:r>
          </a:p>
          <a:p>
            <a:pPr marL="0" indent="0">
              <a:buNone/>
            </a:pPr>
            <a:r>
              <a:rPr lang="tr-TR" dirty="0"/>
              <a:t>*Türkiye’deki yabancı Din Kuruluşlarında resmi olarak görevlendirilen personel</a:t>
            </a:r>
          </a:p>
          <a:p>
            <a:pPr marL="0" indent="0">
              <a:buNone/>
            </a:pPr>
            <a:r>
              <a:rPr lang="tr-TR" dirty="0"/>
              <a:t>*Kazı, Araştırma, Belgesel, Film Çekimi vizesi (http://www.mfa.gov.tr/vize-genel-</a:t>
            </a:r>
            <a:r>
              <a:rPr lang="tr-TR" dirty="0" err="1"/>
              <a:t>bilgileri.tr.mfa</a:t>
            </a:r>
            <a:r>
              <a:rPr lang="tr-TR" dirty="0"/>
              <a:t>)</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798744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2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70000" lnSpcReduction="20000"/>
          </a:bodyPr>
          <a:lstStyle/>
          <a:p>
            <a:pPr marL="0" indent="0">
              <a:buNone/>
            </a:pPr>
            <a:r>
              <a:rPr lang="tr-TR" dirty="0"/>
              <a:t>Pasaport: “Kanunda belirlenen yetkili makamlarca verilen ve hamillerine bir ülkenin milli hudutlarından diğerine geçmeyi sağlayan belgedir.”</a:t>
            </a:r>
          </a:p>
          <a:p>
            <a:pPr marL="0" indent="0">
              <a:buNone/>
            </a:pPr>
            <a:r>
              <a:rPr lang="tr-TR" dirty="0"/>
              <a:t>PASAPORT TÜRLERİ</a:t>
            </a:r>
          </a:p>
          <a:p>
            <a:pPr marL="0" indent="0">
              <a:buNone/>
            </a:pPr>
            <a:r>
              <a:rPr lang="tr-TR" dirty="0"/>
              <a:t>	5682 sayılı Pasaport Kanununun 12’nci maddesine göre Türkiye Cumhuriyeti Devleti namına verilmekte olan 5 çeşit pasaport bulunmaktadır.</a:t>
            </a:r>
          </a:p>
          <a:p>
            <a:pPr marL="0" indent="0">
              <a:buNone/>
            </a:pPr>
            <a:r>
              <a:rPr lang="tr-TR" dirty="0" smtClean="0"/>
              <a:t>1)Diplomatik </a:t>
            </a:r>
            <a:r>
              <a:rPr lang="tr-TR" dirty="0"/>
              <a:t>Pasaportlar;</a:t>
            </a:r>
          </a:p>
          <a:p>
            <a:pPr marL="0" indent="0">
              <a:buNone/>
            </a:pPr>
            <a:r>
              <a:rPr lang="tr-TR" dirty="0"/>
              <a:t>Diplomatik pasaportlar 28 sayfa olup, dış kapak rengi siyahtır.</a:t>
            </a:r>
          </a:p>
          <a:p>
            <a:pPr marL="0" indent="0">
              <a:buNone/>
            </a:pPr>
            <a:r>
              <a:rPr lang="tr-TR" dirty="0"/>
              <a:t>2) Hususi Damgalı Pasaportlar;</a:t>
            </a:r>
          </a:p>
          <a:p>
            <a:pPr marL="0" indent="0">
              <a:buNone/>
            </a:pPr>
            <a:r>
              <a:rPr lang="tr-TR" dirty="0"/>
              <a:t>Hususi damgalı pasaportlar 30 sayfa olup, dış kapak rengi yeşildir.</a:t>
            </a:r>
          </a:p>
          <a:p>
            <a:pPr marL="0" indent="0">
              <a:buNone/>
            </a:pPr>
            <a:r>
              <a:rPr lang="tr-TR" dirty="0"/>
              <a:t>3) Hizmet Damgalı Pasaportlar;</a:t>
            </a:r>
          </a:p>
          <a:p>
            <a:pPr marL="0" indent="0">
              <a:buNone/>
            </a:pPr>
            <a:r>
              <a:rPr lang="tr-TR" dirty="0"/>
              <a:t>Hizmet damgalı pasaportlar 30 sayfa olup, dış kapak rengi </a:t>
            </a:r>
            <a:r>
              <a:rPr lang="tr-TR" dirty="0" err="1"/>
              <a:t>gri’dir</a:t>
            </a:r>
            <a:r>
              <a:rPr lang="tr-TR" dirty="0"/>
              <a:t>.</a:t>
            </a:r>
          </a:p>
          <a:p>
            <a:pPr marL="0" indent="0">
              <a:buNone/>
            </a:pPr>
            <a:r>
              <a:rPr lang="tr-TR" dirty="0"/>
              <a:t>4) Umuma Mahsus Pasaportlar;</a:t>
            </a:r>
          </a:p>
          <a:p>
            <a:pPr marL="0" indent="0">
              <a:buNone/>
            </a:pPr>
            <a:r>
              <a:rPr lang="tr-TR" dirty="0"/>
              <a:t>Umuma mahsus pasaportlar 38 sayfa olup, dış kapak rengi bordodur.</a:t>
            </a:r>
          </a:p>
          <a:p>
            <a:pPr marL="0" indent="0">
              <a:buNone/>
            </a:pPr>
            <a:r>
              <a:rPr lang="tr-TR" dirty="0"/>
              <a:t>5) Geçici pasaport</a:t>
            </a:r>
          </a:p>
          <a:p>
            <a:pPr marL="0" indent="0">
              <a:buNone/>
            </a:pPr>
            <a:r>
              <a:rPr lang="tr-TR" dirty="0"/>
              <a:t>Pembe renklidir. Pasaport kaybı, sınır dışı edilme veya süre bitimin de geçici olarak verilir.</a:t>
            </a:r>
          </a:p>
          <a:p>
            <a:pPr marL="0" indent="0">
              <a:buNone/>
            </a:pPr>
            <a:r>
              <a:rPr lang="tr-TR" dirty="0"/>
              <a:t>(http://www.mfa.gov.tr/pasaport-ile-ilgili-</a:t>
            </a:r>
            <a:r>
              <a:rPr lang="tr-TR" dirty="0" err="1"/>
              <a:t>bilgiler.tr.mfa</a:t>
            </a:r>
            <a:r>
              <a:rPr lang="tr-TR" dirty="0"/>
              <a:t>)</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917987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9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70000" lnSpcReduction="20000"/>
          </a:bodyPr>
          <a:lstStyle/>
          <a:p>
            <a:pPr marL="0" indent="0">
              <a:buNone/>
            </a:pPr>
            <a:r>
              <a:rPr lang="tr-TR" dirty="0"/>
              <a:t>Pasaport Yerine Geçen Belgeler</a:t>
            </a:r>
          </a:p>
          <a:p>
            <a:pPr marL="0" indent="0">
              <a:buNone/>
            </a:pPr>
            <a:r>
              <a:rPr lang="tr-TR" dirty="0"/>
              <a:t>*Pasavan,</a:t>
            </a:r>
          </a:p>
          <a:p>
            <a:pPr marL="0" indent="0">
              <a:buNone/>
            </a:pPr>
            <a:r>
              <a:rPr lang="tr-TR" dirty="0"/>
              <a:t>*İdari Mektup,</a:t>
            </a:r>
          </a:p>
          <a:p>
            <a:pPr marL="0" indent="0">
              <a:buNone/>
            </a:pPr>
            <a:r>
              <a:rPr lang="tr-TR" dirty="0"/>
              <a:t>*</a:t>
            </a:r>
            <a:r>
              <a:rPr lang="tr-TR" dirty="0" err="1"/>
              <a:t>Gemiadamı</a:t>
            </a:r>
            <a:r>
              <a:rPr lang="tr-TR" dirty="0"/>
              <a:t> Cüzdanı,</a:t>
            </a:r>
          </a:p>
          <a:p>
            <a:pPr marL="0" indent="0">
              <a:buNone/>
            </a:pPr>
            <a:r>
              <a:rPr lang="tr-TR" dirty="0"/>
              <a:t>*Uçak Mürettebatı Belgesi,</a:t>
            </a:r>
          </a:p>
          <a:p>
            <a:pPr marL="0" indent="0">
              <a:buNone/>
            </a:pPr>
            <a:r>
              <a:rPr lang="tr-TR" dirty="0"/>
              <a:t>*Demiryolu Personeli Kimlik Belgesi,</a:t>
            </a:r>
          </a:p>
          <a:p>
            <a:pPr marL="0" indent="0">
              <a:buNone/>
            </a:pPr>
            <a:r>
              <a:rPr lang="tr-TR" dirty="0"/>
              <a:t>*Hudut Geçiş Belgesi,</a:t>
            </a:r>
          </a:p>
          <a:p>
            <a:pPr marL="0" indent="0">
              <a:buNone/>
            </a:pPr>
            <a:r>
              <a:rPr lang="tr-TR" dirty="0"/>
              <a:t>*Seyahat Belgesi,</a:t>
            </a:r>
          </a:p>
          <a:p>
            <a:pPr marL="0" indent="0">
              <a:buNone/>
            </a:pPr>
            <a:r>
              <a:rPr lang="tr-TR" dirty="0"/>
              <a:t>*Mültecilere Mahsus Seyahat Belgesi.(</a:t>
            </a:r>
            <a:r>
              <a:rPr lang="tr-TR" dirty="0">
                <a:hlinkClick r:id="rId4"/>
              </a:rPr>
              <a:t>https://testsite.ktb.gov.tr/TR-22882/pasaport-yerine-gecen-belgeler.html</a:t>
            </a:r>
            <a:r>
              <a:rPr lang="tr-TR" dirty="0" smtClean="0"/>
              <a:t>)</a:t>
            </a:r>
          </a:p>
          <a:p>
            <a:pPr marL="0" indent="0">
              <a:buNone/>
            </a:pPr>
            <a:endParaRPr lang="tr-TR" dirty="0" smtClean="0">
              <a:solidFill>
                <a:srgbClr val="FF0000"/>
              </a:solidFill>
            </a:endParaRPr>
          </a:p>
          <a:p>
            <a:pPr marL="0" indent="0">
              <a:buNone/>
            </a:pPr>
            <a:r>
              <a:rPr lang="tr-TR" dirty="0" smtClean="0">
                <a:solidFill>
                  <a:srgbClr val="FF0000"/>
                </a:solidFill>
              </a:rPr>
              <a:t>Havayolu </a:t>
            </a:r>
            <a:r>
              <a:rPr lang="tr-TR" dirty="0">
                <a:solidFill>
                  <a:srgbClr val="FF0000"/>
                </a:solidFill>
              </a:rPr>
              <a:t>Taşımacılığında Bilet İşlemleri</a:t>
            </a:r>
          </a:p>
          <a:p>
            <a:pPr marL="0" indent="0">
              <a:buNone/>
            </a:pPr>
            <a:r>
              <a:rPr lang="tr-TR" dirty="0"/>
              <a:t>	Günümüzde uçak biletleri genellikle bilgisayar aracılığıyla düzenlenmektedir. Havayolu taşımacılığında uluslararası mesleki kuruluşlar;</a:t>
            </a:r>
          </a:p>
          <a:p>
            <a:pPr marL="0" indent="0">
              <a:buNone/>
            </a:pPr>
            <a:r>
              <a:rPr lang="tr-TR" dirty="0"/>
              <a:t>*IATA-International </a:t>
            </a:r>
            <a:r>
              <a:rPr lang="tr-TR" dirty="0" err="1"/>
              <a:t>Air</a:t>
            </a:r>
            <a:r>
              <a:rPr lang="tr-TR" dirty="0"/>
              <a:t> Transport </a:t>
            </a:r>
            <a:r>
              <a:rPr lang="tr-TR" dirty="0" err="1"/>
              <a:t>Association</a:t>
            </a:r>
            <a:r>
              <a:rPr lang="tr-TR" dirty="0"/>
              <a:t>, </a:t>
            </a:r>
            <a:r>
              <a:rPr lang="tr-TR" b="1" dirty="0"/>
              <a:t>Uluslararası Hava Ulaşım Teşkilatı</a:t>
            </a:r>
          </a:p>
          <a:p>
            <a:pPr marL="0" indent="0">
              <a:buNone/>
            </a:pPr>
            <a:r>
              <a:rPr lang="tr-TR" dirty="0"/>
              <a:t>*OACI-</a:t>
            </a:r>
            <a:r>
              <a:rPr lang="tr-TR" dirty="0" err="1"/>
              <a:t>Organisation</a:t>
            </a:r>
            <a:r>
              <a:rPr lang="tr-TR" dirty="0"/>
              <a:t> de </a:t>
            </a:r>
            <a:r>
              <a:rPr lang="tr-TR" dirty="0" err="1"/>
              <a:t>L’Aviation</a:t>
            </a:r>
            <a:r>
              <a:rPr lang="tr-TR" dirty="0"/>
              <a:t> </a:t>
            </a:r>
            <a:r>
              <a:rPr lang="tr-TR" dirty="0" err="1"/>
              <a:t>Civile</a:t>
            </a:r>
            <a:r>
              <a:rPr lang="tr-TR" dirty="0"/>
              <a:t> </a:t>
            </a:r>
            <a:r>
              <a:rPr lang="tr-TR" dirty="0" err="1"/>
              <a:t>Internationale</a:t>
            </a:r>
            <a:r>
              <a:rPr lang="tr-TR" dirty="0"/>
              <a:t>-</a:t>
            </a:r>
            <a:r>
              <a:rPr lang="tr-TR" b="1" dirty="0"/>
              <a:t>Uluslararası Sivil Havacılık Örgütü</a:t>
            </a:r>
            <a:r>
              <a:rPr lang="tr-TR" dirty="0"/>
              <a:t> (International </a:t>
            </a:r>
            <a:r>
              <a:rPr lang="tr-TR" dirty="0" err="1"/>
              <a:t>Civil</a:t>
            </a:r>
            <a:r>
              <a:rPr lang="tr-TR" dirty="0"/>
              <a:t> </a:t>
            </a:r>
            <a:r>
              <a:rPr lang="tr-TR" dirty="0" err="1"/>
              <a:t>Aviation</a:t>
            </a:r>
            <a:r>
              <a:rPr lang="tr-TR" dirty="0"/>
              <a:t> </a:t>
            </a:r>
            <a:r>
              <a:rPr lang="tr-TR" dirty="0" err="1"/>
              <a:t>Organization</a:t>
            </a:r>
            <a:r>
              <a:rPr lang="tr-TR" dirty="0"/>
              <a:t>-ICAO)</a:t>
            </a:r>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396516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0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92688"/>
          </a:xfrm>
        </p:spPr>
        <p:txBody>
          <a:bodyPr>
            <a:normAutofit fontScale="47500" lnSpcReduction="20000"/>
          </a:bodyPr>
          <a:lstStyle/>
          <a:p>
            <a:pPr marL="0" indent="0">
              <a:buNone/>
            </a:pPr>
            <a:r>
              <a:rPr lang="tr-TR" dirty="0"/>
              <a:t>	</a:t>
            </a:r>
            <a:r>
              <a:rPr lang="tr-TR" sz="3800" dirty="0"/>
              <a:t>Seyahat </a:t>
            </a:r>
            <a:r>
              <a:rPr lang="tr-TR" sz="3800" dirty="0" err="1"/>
              <a:t>acentalarının</a:t>
            </a:r>
            <a:r>
              <a:rPr lang="tr-TR" sz="3800" dirty="0"/>
              <a:t> bütün yabancı havayolu </a:t>
            </a:r>
            <a:r>
              <a:rPr lang="tr-TR" sz="3800" dirty="0" smtClean="0"/>
              <a:t>şirketlerinin </a:t>
            </a:r>
            <a:r>
              <a:rPr lang="tr-TR" sz="3800" dirty="0"/>
              <a:t>biletlerini tek elden satışına </a:t>
            </a:r>
            <a:r>
              <a:rPr lang="tr-TR" sz="3800" dirty="0">
                <a:solidFill>
                  <a:srgbClr val="FF0000"/>
                </a:solidFill>
              </a:rPr>
              <a:t>BSP (</a:t>
            </a:r>
            <a:r>
              <a:rPr lang="tr-TR" sz="3800" dirty="0" err="1">
                <a:solidFill>
                  <a:srgbClr val="FF0000"/>
                </a:solidFill>
              </a:rPr>
              <a:t>The</a:t>
            </a:r>
            <a:r>
              <a:rPr lang="tr-TR" sz="3800" dirty="0">
                <a:solidFill>
                  <a:srgbClr val="FF0000"/>
                </a:solidFill>
              </a:rPr>
              <a:t> Bank </a:t>
            </a:r>
            <a:r>
              <a:rPr lang="tr-TR" sz="3800" dirty="0" err="1">
                <a:solidFill>
                  <a:srgbClr val="FF0000"/>
                </a:solidFill>
              </a:rPr>
              <a:t>Settlement</a:t>
            </a:r>
            <a:r>
              <a:rPr lang="tr-TR" sz="3800" dirty="0">
                <a:solidFill>
                  <a:srgbClr val="FF0000"/>
                </a:solidFill>
              </a:rPr>
              <a:t> Plan) </a:t>
            </a:r>
            <a:r>
              <a:rPr lang="tr-TR" sz="3800" dirty="0"/>
              <a:t>adı verilir. BSP merkezi </a:t>
            </a:r>
            <a:r>
              <a:rPr lang="tr-TR" sz="3800" dirty="0" err="1"/>
              <a:t>Cenevre‟de</a:t>
            </a:r>
            <a:r>
              <a:rPr lang="tr-TR" sz="3800" dirty="0"/>
              <a:t> bulunan Uluslararası Hava Taşımacılığı </a:t>
            </a:r>
            <a:r>
              <a:rPr lang="tr-TR" sz="3800" dirty="0" smtClean="0"/>
              <a:t>Örgütü </a:t>
            </a:r>
            <a:r>
              <a:rPr lang="tr-TR" sz="3800" dirty="0"/>
              <a:t>IATA „ya üye olan bütün havayolu işletmelerinin bilet satış ve hesaplarının tek merkezden bilgisayar ağı ile yürütülmesidir.</a:t>
            </a:r>
          </a:p>
          <a:p>
            <a:pPr marL="0" indent="0">
              <a:buNone/>
            </a:pPr>
            <a:r>
              <a:rPr lang="tr-TR" sz="3800" dirty="0"/>
              <a:t>BSP (Bank </a:t>
            </a:r>
            <a:r>
              <a:rPr lang="tr-TR" sz="3800" dirty="0" err="1"/>
              <a:t>Settlement</a:t>
            </a:r>
            <a:r>
              <a:rPr lang="tr-TR" sz="3800" dirty="0"/>
              <a:t> Plan):IATA’ya üye bütün havayolu şirketlerinin tek elden ve aynı tip biletle satışının sağlanması işlemidir. </a:t>
            </a:r>
          </a:p>
          <a:p>
            <a:pPr marL="0" indent="0">
              <a:buNone/>
            </a:pPr>
            <a:r>
              <a:rPr lang="tr-TR" sz="3800" dirty="0">
                <a:solidFill>
                  <a:srgbClr val="FF0000"/>
                </a:solidFill>
              </a:rPr>
              <a:t>Uçak biletlerinde </a:t>
            </a:r>
            <a:r>
              <a:rPr lang="tr-TR" sz="3800" dirty="0" smtClean="0">
                <a:solidFill>
                  <a:srgbClr val="FF0000"/>
                </a:solidFill>
              </a:rPr>
              <a:t>şu </a:t>
            </a:r>
            <a:r>
              <a:rPr lang="tr-TR" sz="3800" dirty="0">
                <a:solidFill>
                  <a:srgbClr val="FF0000"/>
                </a:solidFill>
              </a:rPr>
              <a:t>unsurlar bulunur:</a:t>
            </a:r>
          </a:p>
          <a:p>
            <a:pPr marL="0" indent="0">
              <a:buNone/>
            </a:pPr>
            <a:r>
              <a:rPr lang="tr-TR" sz="3800" dirty="0"/>
              <a:t>a- Seyahat süresince sabit kalan ön ve arka kapak</a:t>
            </a:r>
          </a:p>
          <a:p>
            <a:pPr marL="0" indent="0">
              <a:buNone/>
            </a:pPr>
            <a:r>
              <a:rPr lang="tr-TR" sz="3800" dirty="0"/>
              <a:t>b- Muhasebe kayıtları için havayolu </a:t>
            </a:r>
            <a:r>
              <a:rPr lang="tr-TR" sz="3800" dirty="0" smtClean="0"/>
              <a:t>şirketine </a:t>
            </a:r>
            <a:r>
              <a:rPr lang="tr-TR" sz="3800" dirty="0"/>
              <a:t>gönderilen hesap denetçisi kuponu</a:t>
            </a:r>
          </a:p>
          <a:p>
            <a:pPr marL="0" indent="0">
              <a:buNone/>
            </a:pPr>
            <a:r>
              <a:rPr lang="tr-TR" sz="3800" dirty="0"/>
              <a:t>c- </a:t>
            </a:r>
            <a:r>
              <a:rPr lang="tr-TR" sz="3800" dirty="0" err="1"/>
              <a:t>Acenta</a:t>
            </a:r>
            <a:r>
              <a:rPr lang="tr-TR" sz="3800" dirty="0"/>
              <a:t> Kuponu</a:t>
            </a:r>
          </a:p>
          <a:p>
            <a:pPr marL="0" indent="0">
              <a:buNone/>
            </a:pPr>
            <a:r>
              <a:rPr lang="tr-TR" sz="3800" dirty="0"/>
              <a:t>d- Uçuş kuponları</a:t>
            </a:r>
          </a:p>
          <a:p>
            <a:pPr marL="0" indent="0">
              <a:buNone/>
            </a:pPr>
            <a:r>
              <a:rPr lang="tr-TR" sz="3800" dirty="0"/>
              <a:t>e- Yolcu Kuponu</a:t>
            </a:r>
          </a:p>
          <a:p>
            <a:pPr marL="0" indent="0">
              <a:buNone/>
            </a:pPr>
            <a:r>
              <a:rPr lang="tr-TR" sz="3800" dirty="0" smtClean="0">
                <a:solidFill>
                  <a:srgbClr val="FF0000"/>
                </a:solidFill>
              </a:rPr>
              <a:t>Tarifeler</a:t>
            </a:r>
            <a:endParaRPr lang="tr-TR" sz="3800" dirty="0">
              <a:solidFill>
                <a:srgbClr val="FF0000"/>
              </a:solidFill>
            </a:endParaRPr>
          </a:p>
          <a:p>
            <a:pPr marL="0" indent="0">
              <a:buNone/>
            </a:pPr>
            <a:r>
              <a:rPr lang="tr-TR" sz="3800" dirty="0"/>
              <a:t>Bir ülkenin havayolları bilet tarifeleri genellikle milli havayolları işletmeleri ile sivil havacılık idareleri tarafından ortaklaşa tespit edilir. Uluslararası planda ise tarifeler IATA’ya bağlı kuruluşlar ve konferansların anlaşmaları sonucu tespit edilir. </a:t>
            </a:r>
          </a:p>
          <a:p>
            <a:pPr marL="0" indent="0">
              <a:buNone/>
            </a:pPr>
            <a:r>
              <a:rPr lang="tr-TR" sz="3800" dirty="0">
                <a:solidFill>
                  <a:srgbClr val="FF0000"/>
                </a:solidFill>
              </a:rPr>
              <a:t>Tarife çeşitleri;</a:t>
            </a:r>
          </a:p>
          <a:p>
            <a:pPr marL="0" indent="0">
              <a:buNone/>
            </a:pPr>
            <a:r>
              <a:rPr lang="tr-TR" sz="3800" dirty="0"/>
              <a:t>1-Normal tarifeler: Birinci sınıf ve ekonomik (turist) sınıfı tarifeleri kapsar. Aynı broşür üzerinde birlikte yayınlanır.</a:t>
            </a:r>
          </a:p>
          <a:p>
            <a:pPr marL="0" indent="0">
              <a:buNone/>
            </a:pPr>
            <a:r>
              <a:rPr lang="tr-TR" sz="3800" dirty="0"/>
              <a:t>2-Özel tarifeler: İndirimli veya tanıtım satış tutundurma tarifeleridir. Kısıtlamaları çok çeşitlidir. Belirli uçuşlar, belirli yaştaki yolcular, önceden peşin ödeme zorunluluğu ve biletlerin geçerlilik süresi sınırlı vb. kısıtlamalarla satılan bilet tarifeleridir.</a:t>
            </a:r>
          </a:p>
          <a:p>
            <a:pPr marL="0" indent="0">
              <a:buNone/>
            </a:pPr>
            <a:endParaRPr lang="tr-TR" sz="38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02598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4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427216"/>
            <a:ext cx="8136904" cy="5810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7594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229600" cy="6192688"/>
          </a:xfrm>
        </p:spPr>
        <p:txBody>
          <a:bodyPr>
            <a:noAutofit/>
          </a:bodyPr>
          <a:lstStyle/>
          <a:p>
            <a:pPr marL="0" indent="0">
              <a:buNone/>
            </a:pPr>
            <a:r>
              <a:rPr lang="tr-TR" sz="1600" dirty="0">
                <a:solidFill>
                  <a:srgbClr val="C00000"/>
                </a:solidFill>
              </a:rPr>
              <a:t>Bilet </a:t>
            </a:r>
            <a:r>
              <a:rPr lang="tr-TR" sz="1600" dirty="0" smtClean="0">
                <a:solidFill>
                  <a:srgbClr val="C00000"/>
                </a:solidFill>
              </a:rPr>
              <a:t>Çeşitleri</a:t>
            </a:r>
            <a:endParaRPr lang="tr-TR" sz="1600" dirty="0">
              <a:solidFill>
                <a:srgbClr val="C00000"/>
              </a:solidFill>
            </a:endParaRPr>
          </a:p>
          <a:p>
            <a:pPr marL="0" indent="0">
              <a:buNone/>
            </a:pPr>
            <a:r>
              <a:rPr lang="tr-TR" sz="1600" dirty="0" smtClean="0"/>
              <a:t>* </a:t>
            </a:r>
            <a:r>
              <a:rPr lang="tr-TR" sz="1600" dirty="0">
                <a:solidFill>
                  <a:srgbClr val="C00000"/>
                </a:solidFill>
              </a:rPr>
              <a:t>Açık Bilet</a:t>
            </a:r>
            <a:r>
              <a:rPr lang="tr-TR" sz="1600" dirty="0"/>
              <a:t>: Parkurları belli ve ücreti önceden </a:t>
            </a:r>
            <a:r>
              <a:rPr lang="tr-TR" sz="1600" dirty="0" smtClean="0"/>
              <a:t>ödenmiş </a:t>
            </a:r>
            <a:r>
              <a:rPr lang="tr-TR" sz="1600" dirty="0"/>
              <a:t>olan, </a:t>
            </a:r>
            <a:r>
              <a:rPr lang="tr-TR" sz="1600" dirty="0" smtClean="0"/>
              <a:t>uçuş </a:t>
            </a:r>
            <a:r>
              <a:rPr lang="tr-TR" sz="1600" dirty="0" smtClean="0"/>
              <a:t>tarihi ve </a:t>
            </a:r>
            <a:r>
              <a:rPr lang="tr-TR" sz="1600" dirty="0"/>
              <a:t>saati belli olmayan </a:t>
            </a:r>
            <a:r>
              <a:rPr lang="tr-TR" sz="1600" dirty="0" smtClean="0"/>
              <a:t>biletlerdir</a:t>
            </a:r>
            <a:r>
              <a:rPr lang="tr-TR" sz="1600" dirty="0"/>
              <a:t>. </a:t>
            </a:r>
            <a:r>
              <a:rPr lang="tr-TR" sz="1600" dirty="0" smtClean="0"/>
              <a:t>Bilet kullanılacağı zaman uçaktan rezervasyon yaptırılır ve bileti görevliye havaalanında ya da bilet satış ofisinde vererek yaptırmış olduğu rezervasyonu </a:t>
            </a:r>
            <a:r>
              <a:rPr lang="tr-TR" sz="1600" dirty="0"/>
              <a:t>onaylatır. Bu biletlerin süresi bir </a:t>
            </a:r>
            <a:r>
              <a:rPr lang="tr-TR" sz="1600" dirty="0" smtClean="0"/>
              <a:t>yıldır</a:t>
            </a:r>
            <a:r>
              <a:rPr lang="tr-TR" sz="1600" dirty="0"/>
              <a:t> </a:t>
            </a:r>
            <a:r>
              <a:rPr lang="tr-TR" sz="1600" dirty="0" smtClean="0"/>
              <a:t>ve bu süre içerisinde fiyat değişikliklerinden etkilenmez.</a:t>
            </a:r>
            <a:endParaRPr lang="tr-TR" sz="1600" dirty="0"/>
          </a:p>
          <a:p>
            <a:pPr marL="0" indent="0">
              <a:buNone/>
            </a:pPr>
            <a:r>
              <a:rPr lang="tr-TR" sz="1600" dirty="0" smtClean="0"/>
              <a:t>*</a:t>
            </a:r>
            <a:r>
              <a:rPr lang="tr-TR" sz="1600" dirty="0" smtClean="0">
                <a:solidFill>
                  <a:srgbClr val="C00000"/>
                </a:solidFill>
              </a:rPr>
              <a:t>Yalnız Gidiş Bileti (Tek Yön Bileti)</a:t>
            </a:r>
          </a:p>
          <a:p>
            <a:pPr marL="0" indent="0">
              <a:buNone/>
            </a:pPr>
            <a:r>
              <a:rPr lang="tr-TR" sz="1600" dirty="0" smtClean="0"/>
              <a:t>Sadece tek yolculuk için </a:t>
            </a:r>
            <a:r>
              <a:rPr lang="tr-TR" sz="1600" dirty="0" smtClean="0"/>
              <a:t>kul anılırlar</a:t>
            </a:r>
            <a:r>
              <a:rPr lang="tr-TR" sz="1600" dirty="0" smtClean="0"/>
              <a:t>. Dönüş için yine aynı havayolu </a:t>
            </a:r>
            <a:r>
              <a:rPr lang="tr-TR" sz="1600" dirty="0" smtClean="0"/>
              <a:t>şirketi  kullanılacaksa </a:t>
            </a:r>
            <a:r>
              <a:rPr lang="tr-TR" sz="1600" dirty="0" smtClean="0"/>
              <a:t>tekrar bilet alınması gerekmektedir.</a:t>
            </a:r>
          </a:p>
          <a:p>
            <a:pPr marL="0" indent="0">
              <a:buNone/>
            </a:pPr>
            <a:r>
              <a:rPr lang="tr-TR" sz="1600" dirty="0" smtClean="0">
                <a:solidFill>
                  <a:srgbClr val="C00000"/>
                </a:solidFill>
              </a:rPr>
              <a:t>*Gidiş </a:t>
            </a:r>
            <a:r>
              <a:rPr lang="tr-TR" sz="1600" dirty="0">
                <a:solidFill>
                  <a:srgbClr val="C00000"/>
                </a:solidFill>
              </a:rPr>
              <a:t>–</a:t>
            </a:r>
            <a:r>
              <a:rPr lang="tr-TR" sz="1600" dirty="0" smtClean="0">
                <a:solidFill>
                  <a:srgbClr val="C00000"/>
                </a:solidFill>
              </a:rPr>
              <a:t>Dönüş </a:t>
            </a:r>
            <a:r>
              <a:rPr lang="tr-TR" sz="1600" dirty="0" smtClean="0">
                <a:solidFill>
                  <a:srgbClr val="C00000"/>
                </a:solidFill>
              </a:rPr>
              <a:t>Bileti</a:t>
            </a:r>
          </a:p>
          <a:p>
            <a:pPr marL="0" indent="0">
              <a:buNone/>
            </a:pPr>
            <a:r>
              <a:rPr lang="tr-TR" sz="1600" dirty="0" smtClean="0"/>
              <a:t>Bilet alma işlemi sırasında dönüş </a:t>
            </a:r>
            <a:r>
              <a:rPr lang="tr-TR" sz="1600" dirty="0"/>
              <a:t>içinde bilet satın </a:t>
            </a:r>
            <a:r>
              <a:rPr lang="tr-TR" sz="1600" dirty="0" smtClean="0"/>
              <a:t>alınmasıdır. Dönüş güzergahı için belirli bir kural yoktur. Onaylı ya da açık olarak bilet alınabilir.</a:t>
            </a:r>
            <a:endParaRPr lang="tr-TR" sz="1600" dirty="0"/>
          </a:p>
          <a:p>
            <a:pPr marL="0" indent="0">
              <a:buNone/>
            </a:pPr>
            <a:r>
              <a:rPr lang="tr-TR" sz="1600" dirty="0" smtClean="0">
                <a:solidFill>
                  <a:srgbClr val="C00000"/>
                </a:solidFill>
              </a:rPr>
              <a:t>*Gezginci Bilet</a:t>
            </a:r>
            <a:endParaRPr lang="tr-TR" sz="1600" dirty="0"/>
          </a:p>
          <a:p>
            <a:pPr marL="0" indent="0">
              <a:buNone/>
            </a:pPr>
            <a:r>
              <a:rPr lang="tr-TR" sz="1600" dirty="0" smtClean="0"/>
              <a:t>Hareket </a:t>
            </a:r>
            <a:r>
              <a:rPr lang="tr-TR" sz="1600" dirty="0"/>
              <a:t>edilen ya da seyahatin </a:t>
            </a:r>
            <a:r>
              <a:rPr lang="tr-TR" sz="1600" dirty="0" smtClean="0"/>
              <a:t>başladığı </a:t>
            </a:r>
            <a:r>
              <a:rPr lang="tr-TR" sz="1600" dirty="0" smtClean="0"/>
              <a:t>noktaya dönülen</a:t>
            </a:r>
            <a:r>
              <a:rPr lang="tr-TR" sz="1600" dirty="0"/>
              <a:t>, ancak birkaç merkezi ziyaret </a:t>
            </a:r>
            <a:r>
              <a:rPr lang="tr-TR" sz="1600" dirty="0" smtClean="0"/>
              <a:t>şeklinde </a:t>
            </a:r>
            <a:r>
              <a:rPr lang="tr-TR" sz="1600" dirty="0" smtClean="0"/>
              <a:t>gerçekleşen yolculuklarda </a:t>
            </a:r>
            <a:r>
              <a:rPr lang="tr-TR" sz="1600" dirty="0"/>
              <a:t>satılan biletlerdir</a:t>
            </a:r>
            <a:r>
              <a:rPr lang="tr-TR" sz="1600" dirty="0" smtClean="0"/>
              <a:t>.</a:t>
            </a:r>
            <a:endParaRPr lang="tr-TR" sz="1600" dirty="0"/>
          </a:p>
          <a:p>
            <a:pPr marL="0" indent="0">
              <a:buNone/>
            </a:pPr>
            <a:r>
              <a:rPr lang="tr-TR" sz="1600" dirty="0" smtClean="0">
                <a:solidFill>
                  <a:srgbClr val="C00000"/>
                </a:solidFill>
              </a:rPr>
              <a:t>*Grup Bileti</a:t>
            </a:r>
          </a:p>
          <a:p>
            <a:pPr marL="0" indent="0">
              <a:buNone/>
            </a:pPr>
            <a:r>
              <a:rPr lang="tr-TR" sz="1600" dirty="0" smtClean="0"/>
              <a:t>Grup bileti için özel bir işlem yapılmaktadır. Kurallara göre bir </a:t>
            </a:r>
            <a:r>
              <a:rPr lang="tr-TR" sz="1600" dirty="0" err="1" smtClean="0"/>
              <a:t>PNR’a</a:t>
            </a:r>
            <a:r>
              <a:rPr lang="tr-TR" sz="1600" dirty="0" smtClean="0"/>
              <a:t> (</a:t>
            </a:r>
            <a:r>
              <a:rPr lang="tr-TR" sz="1600" dirty="0" err="1" smtClean="0"/>
              <a:t>Passanger</a:t>
            </a:r>
            <a:r>
              <a:rPr lang="tr-TR" sz="1600" dirty="0" smtClean="0"/>
              <a:t> </a:t>
            </a:r>
            <a:r>
              <a:rPr lang="tr-TR" sz="1600" dirty="0" err="1" smtClean="0"/>
              <a:t>Number</a:t>
            </a:r>
            <a:r>
              <a:rPr lang="tr-TR" sz="1600" dirty="0" smtClean="0"/>
              <a:t> </a:t>
            </a:r>
            <a:r>
              <a:rPr lang="tr-TR" sz="1600" dirty="0" err="1" smtClean="0"/>
              <a:t>Register</a:t>
            </a:r>
            <a:r>
              <a:rPr lang="tr-TR" sz="1600" dirty="0" smtClean="0"/>
              <a:t>) en fazla yedi yolcu kayıt edilebilir. Eğer grup üyelerinin sayısı yediden fazla ise grup bileti düzenlenmelidir. Grup bileti düzenlenmeden önce grup hakkında gereken isin ve soyadları, uçuş saati, uçuş numarası ve sınıfı gibi bilgiler kayıt edilmekte ve bilet düzenlenmektedir. Grup biletlerinde ücret iadesi yapılmamaktadır.</a:t>
            </a:r>
            <a:endParaRPr lang="tr-TR" sz="1600" dirty="0" smtClean="0"/>
          </a:p>
          <a:p>
            <a:pPr marL="0" indent="0">
              <a:buNone/>
            </a:pPr>
            <a:r>
              <a:rPr lang="tr-TR" sz="1600" dirty="0" smtClean="0">
                <a:solidFill>
                  <a:srgbClr val="C00000"/>
                </a:solidFill>
              </a:rPr>
              <a:t>*</a:t>
            </a:r>
            <a:r>
              <a:rPr lang="tr-TR" sz="1600" dirty="0" err="1" smtClean="0">
                <a:solidFill>
                  <a:srgbClr val="C00000"/>
                </a:solidFill>
              </a:rPr>
              <a:t>Sedyeli</a:t>
            </a:r>
            <a:r>
              <a:rPr lang="tr-TR" sz="1600" dirty="0" smtClean="0">
                <a:solidFill>
                  <a:srgbClr val="C00000"/>
                </a:solidFill>
              </a:rPr>
              <a:t> </a:t>
            </a:r>
            <a:r>
              <a:rPr lang="tr-TR" sz="1600" dirty="0">
                <a:solidFill>
                  <a:srgbClr val="C00000"/>
                </a:solidFill>
              </a:rPr>
              <a:t>Yolcu </a:t>
            </a:r>
            <a:r>
              <a:rPr lang="tr-TR" sz="1600" dirty="0" smtClean="0">
                <a:solidFill>
                  <a:srgbClr val="C00000"/>
                </a:solidFill>
              </a:rPr>
              <a:t>Bileti /</a:t>
            </a:r>
            <a:r>
              <a:rPr lang="tr-TR" sz="1600" dirty="0">
                <a:solidFill>
                  <a:srgbClr val="C00000"/>
                </a:solidFill>
              </a:rPr>
              <a:t>Hasta/Engelli Bileti</a:t>
            </a:r>
          </a:p>
          <a:p>
            <a:pPr marL="0" indent="0">
              <a:buNone/>
            </a:pPr>
            <a:r>
              <a:rPr lang="tr-TR" sz="1600" dirty="0" smtClean="0"/>
              <a:t>Bazı özel durumlarda bir takım ilave donanımlarla birlikte yolculuk yapması gereken yolcular için özel bilet düzenlenmektedir. İşlemler diğer biletlerde olduğu gibidir ama daha pahalıdır.</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170797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17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txBody>
          <a:bodyPr>
            <a:normAutofit fontScale="92500" lnSpcReduction="20000"/>
          </a:bodyPr>
          <a:lstStyle/>
          <a:p>
            <a:pPr marL="0" indent="0">
              <a:buNone/>
            </a:pPr>
            <a:r>
              <a:rPr lang="tr-TR" dirty="0" smtClean="0">
                <a:solidFill>
                  <a:srgbClr val="C00000"/>
                </a:solidFill>
              </a:rPr>
              <a:t>Açık çene seyahat (Open </a:t>
            </a:r>
            <a:r>
              <a:rPr lang="tr-TR" dirty="0" err="1" smtClean="0">
                <a:solidFill>
                  <a:srgbClr val="C00000"/>
                </a:solidFill>
              </a:rPr>
              <a:t>jaws</a:t>
            </a:r>
            <a:r>
              <a:rPr lang="tr-TR" dirty="0" smtClean="0">
                <a:solidFill>
                  <a:srgbClr val="C00000"/>
                </a:solidFill>
              </a:rPr>
              <a:t>)</a:t>
            </a:r>
          </a:p>
          <a:p>
            <a:pPr marL="0" indent="0">
              <a:buNone/>
            </a:pPr>
            <a:r>
              <a:rPr lang="tr-TR" dirty="0">
                <a:solidFill>
                  <a:srgbClr val="C00000"/>
                </a:solidFill>
              </a:rPr>
              <a:t>	</a:t>
            </a:r>
            <a:r>
              <a:rPr lang="tr-TR" dirty="0" smtClean="0"/>
              <a:t>Birleşmeyen iki bölgeyi veya kıtayı birleştirmek kullanılan seyahat türüdür. Bu seyahat 3 çeşittir;</a:t>
            </a:r>
          </a:p>
          <a:p>
            <a:pPr marL="0" indent="0">
              <a:buNone/>
            </a:pPr>
            <a:r>
              <a:rPr lang="tr-TR" dirty="0" smtClean="0"/>
              <a:t>1-Gidişin bitiş noktası ve dönüşün hareket noktası farklıdır.</a:t>
            </a:r>
          </a:p>
          <a:p>
            <a:pPr marL="0" indent="0">
              <a:buNone/>
            </a:pPr>
            <a:r>
              <a:rPr lang="tr-TR" dirty="0" smtClean="0"/>
              <a:t>İSTANBUL          PARİS    LONDRA         İSTANBUL</a:t>
            </a:r>
            <a:endParaRPr lang="tr-TR" dirty="0"/>
          </a:p>
          <a:p>
            <a:pPr marL="0" indent="0">
              <a:buNone/>
            </a:pPr>
            <a:r>
              <a:rPr lang="tr-TR" dirty="0" smtClean="0"/>
              <a:t>2-Gidişin hareket noktası dönüşün varış noktası aynı değildir.</a:t>
            </a:r>
          </a:p>
          <a:p>
            <a:pPr marL="0" indent="0">
              <a:buNone/>
            </a:pPr>
            <a:r>
              <a:rPr lang="tr-TR" dirty="0" smtClean="0"/>
              <a:t>İSTANBUL          PARİS   </a:t>
            </a:r>
            <a:r>
              <a:rPr lang="tr-TR" dirty="0" err="1" smtClean="0"/>
              <a:t>PARİS</a:t>
            </a:r>
            <a:r>
              <a:rPr lang="tr-TR" dirty="0" smtClean="0"/>
              <a:t>        İZMİR</a:t>
            </a:r>
            <a:endParaRPr lang="tr-TR" dirty="0"/>
          </a:p>
          <a:p>
            <a:pPr marL="0" indent="0">
              <a:buNone/>
            </a:pPr>
            <a:r>
              <a:rPr lang="tr-TR" dirty="0" smtClean="0"/>
              <a:t>3-Gidiş ve dönüşün hareket noktaları aynı değildir.</a:t>
            </a:r>
          </a:p>
          <a:p>
            <a:pPr marL="0" indent="0">
              <a:buNone/>
            </a:pPr>
            <a:r>
              <a:rPr lang="tr-TR" dirty="0" smtClean="0"/>
              <a:t>İSTANBUL          PARİS   ROMA         ANKARA</a:t>
            </a:r>
          </a:p>
          <a:p>
            <a:pPr marL="0" indent="0">
              <a:buNone/>
            </a:pPr>
            <a:endParaRPr lang="tr-TR" dirty="0"/>
          </a:p>
        </p:txBody>
      </p:sp>
      <p:sp>
        <p:nvSpPr>
          <p:cNvPr id="14" name="Sağ Ok 13"/>
          <p:cNvSpPr/>
          <p:nvPr/>
        </p:nvSpPr>
        <p:spPr>
          <a:xfrm>
            <a:off x="2195736" y="3501008"/>
            <a:ext cx="576064"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Sağ Ok 14"/>
          <p:cNvSpPr/>
          <p:nvPr/>
        </p:nvSpPr>
        <p:spPr>
          <a:xfrm>
            <a:off x="5490294" y="3521756"/>
            <a:ext cx="57606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2200" y="4725144"/>
            <a:ext cx="609600" cy="128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4854" y="4789437"/>
            <a:ext cx="603250" cy="10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2200" y="5661248"/>
            <a:ext cx="609600" cy="128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6056" y="5673947"/>
            <a:ext cx="603250" cy="10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962147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120" fill="hold"/>
                                        <p:tgtEl>
                                          <p:spTgt spid="16"/>
                                        </p:tgtEl>
                                      </p:cBhvr>
                                    </p:cmd>
                                  </p:childTnLst>
                                </p:cTn>
                              </p:par>
                            </p:childTnLst>
                          </p:cTn>
                        </p:par>
                      </p:childTnLst>
                    </p:cTn>
                  </p:par>
                </p:childTnLst>
              </p:cTn>
              <p:nextCondLst>
                <p:cond evt="onClick" delay="0">
                  <p:tgtEl>
                    <p:spTgt spid="16"/>
                  </p:tgtEl>
                </p:cond>
              </p:nextCondLst>
            </p:seq>
            <p:audio>
              <p:cMediaNode vol="80000">
                <p:cTn id="7" fill="hold" display="0">
                  <p:stCondLst>
                    <p:cond delay="indefinite"/>
                  </p:stCondLst>
                  <p:endCondLst>
                    <p:cond evt="onStopAudio" delay="0">
                      <p:tgtEl>
                        <p:sldTgt/>
                      </p:tgtEl>
                    </p:cond>
                  </p:endCondLst>
                </p:cTn>
                <p:tgtEl>
                  <p:spTgt spid="16"/>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TotalTime>
  <Words>1194</Words>
  <Application>Microsoft Office PowerPoint</Application>
  <PresentationFormat>Ekran Gösterisi (4:3)</PresentationFormat>
  <Paragraphs>157</Paragraphs>
  <Slides>14</Slides>
  <Notes>0</Notes>
  <HiddenSlides>0</HiddenSlides>
  <MMClips>13</MMClips>
  <ScaleCrop>false</ScaleCrop>
  <HeadingPairs>
    <vt:vector size="4" baseType="variant">
      <vt:variant>
        <vt:lpstr>Tema</vt:lpstr>
      </vt:variant>
      <vt:variant>
        <vt:i4>1</vt:i4>
      </vt:variant>
      <vt:variant>
        <vt:lpstr>Slayt Başlıkları</vt:lpstr>
      </vt:variant>
      <vt:variant>
        <vt:i4>14</vt:i4>
      </vt:variant>
    </vt:vector>
  </HeadingPairs>
  <TitlesOfParts>
    <vt:vector size="15"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28</cp:revision>
  <dcterms:created xsi:type="dcterms:W3CDTF">2020-11-04T20:01:06Z</dcterms:created>
  <dcterms:modified xsi:type="dcterms:W3CDTF">2020-11-07T17:30:28Z</dcterms:modified>
</cp:coreProperties>
</file>