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59" r:id="rId18"/>
    <p:sldId id="257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14.11.2020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7776864" cy="5904656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tr-TR" u="sng" dirty="0" smtClean="0">
                <a:solidFill>
                  <a:srgbClr val="FF0000"/>
                </a:solidFill>
              </a:rPr>
              <a:t>STANDART BİR UÇAK BİLETİNDE YER ALAN BÖLÜMLER VE BİLGİLER</a:t>
            </a:r>
          </a:p>
          <a:p>
            <a:pPr algn="l"/>
            <a:r>
              <a:rPr lang="tr-TR" dirty="0">
                <a:solidFill>
                  <a:srgbClr val="FF0000"/>
                </a:solidFill>
              </a:rPr>
              <a:t>Name Of </a:t>
            </a:r>
            <a:r>
              <a:rPr lang="tr-TR" dirty="0" err="1">
                <a:solidFill>
                  <a:srgbClr val="FF0000"/>
                </a:solidFill>
              </a:rPr>
              <a:t>Passanger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>
                <a:solidFill>
                  <a:schemeClr val="tx1"/>
                </a:solidFill>
              </a:rPr>
              <a:t>Yolcu adı/soyadı/</a:t>
            </a:r>
            <a:r>
              <a:rPr lang="tr-TR" dirty="0" err="1">
                <a:solidFill>
                  <a:schemeClr val="tx1"/>
                </a:solidFill>
              </a:rPr>
              <a:t>Mr</a:t>
            </a:r>
            <a:r>
              <a:rPr lang="tr-TR" dirty="0">
                <a:solidFill>
                  <a:schemeClr val="tx1"/>
                </a:solidFill>
              </a:rPr>
              <a:t>., </a:t>
            </a:r>
            <a:r>
              <a:rPr lang="tr-TR" dirty="0" err="1">
                <a:solidFill>
                  <a:schemeClr val="tx1"/>
                </a:solidFill>
              </a:rPr>
              <a:t>Mrs</a:t>
            </a:r>
            <a:r>
              <a:rPr lang="tr-TR" dirty="0">
                <a:solidFill>
                  <a:schemeClr val="tx1"/>
                </a:solidFill>
              </a:rPr>
              <a:t>., </a:t>
            </a:r>
            <a:r>
              <a:rPr lang="tr-TR" dirty="0" err="1">
                <a:solidFill>
                  <a:schemeClr val="tx1"/>
                </a:solidFill>
              </a:rPr>
              <a:t>Ms</a:t>
            </a:r>
            <a:r>
              <a:rPr lang="tr-TR" dirty="0">
                <a:solidFill>
                  <a:schemeClr val="tx1"/>
                </a:solidFill>
              </a:rPr>
              <a:t>., </a:t>
            </a:r>
            <a:r>
              <a:rPr lang="tr-TR" dirty="0" err="1">
                <a:solidFill>
                  <a:schemeClr val="tx1"/>
                </a:solidFill>
              </a:rPr>
              <a:t>Mstr</a:t>
            </a:r>
            <a:r>
              <a:rPr lang="tr-TR" dirty="0">
                <a:solidFill>
                  <a:schemeClr val="tx1"/>
                </a:solidFill>
              </a:rPr>
              <a:t>./ varsa yolcu tipi</a:t>
            </a:r>
            <a:r>
              <a:rPr lang="tr-TR" dirty="0" smtClean="0">
                <a:solidFill>
                  <a:schemeClr val="tx1"/>
                </a:solidFill>
              </a:rPr>
              <a:t>. Eğer </a:t>
            </a:r>
            <a:r>
              <a:rPr lang="tr-TR" dirty="0">
                <a:solidFill>
                  <a:schemeClr val="tx1"/>
                </a:solidFill>
              </a:rPr>
              <a:t>yolcu refakatçisi olmayan bir çocuk ise ‘’UM’’ kodu isimden sonra yaşı </a:t>
            </a:r>
            <a:r>
              <a:rPr lang="tr-TR" dirty="0" smtClean="0">
                <a:solidFill>
                  <a:schemeClr val="tx1"/>
                </a:solidFill>
              </a:rPr>
              <a:t>ile birlikte </a:t>
            </a:r>
            <a:r>
              <a:rPr lang="tr-TR" dirty="0">
                <a:solidFill>
                  <a:schemeClr val="tx1"/>
                </a:solidFill>
              </a:rPr>
              <a:t>yazılır. (1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tr-TR" dirty="0" err="1">
                <a:solidFill>
                  <a:srgbClr val="C00000"/>
                </a:solidFill>
              </a:rPr>
              <a:t>Itinerary</a:t>
            </a:r>
            <a:r>
              <a:rPr lang="tr-TR" dirty="0">
                <a:solidFill>
                  <a:srgbClr val="C00000"/>
                </a:solidFill>
              </a:rPr>
              <a:t>:</a:t>
            </a:r>
            <a:r>
              <a:rPr lang="tr-TR" dirty="0">
                <a:solidFill>
                  <a:schemeClr val="tx1"/>
                </a:solidFill>
              </a:rPr>
              <a:t> Yolculuk </a:t>
            </a:r>
            <a:r>
              <a:rPr lang="tr-TR" dirty="0" smtClean="0">
                <a:solidFill>
                  <a:schemeClr val="tx1"/>
                </a:solidFill>
              </a:rPr>
              <a:t>parkuru (Destinasyonu). </a:t>
            </a:r>
            <a:r>
              <a:rPr lang="tr-TR" dirty="0" err="1">
                <a:solidFill>
                  <a:schemeClr val="tx1"/>
                </a:solidFill>
              </a:rPr>
              <a:t>Stopover’a</a:t>
            </a:r>
            <a:r>
              <a:rPr lang="tr-TR" dirty="0">
                <a:solidFill>
                  <a:schemeClr val="tx1"/>
                </a:solidFill>
              </a:rPr>
              <a:t> izin verilmiyorsa şehir kodundan </a:t>
            </a:r>
            <a:r>
              <a:rPr lang="tr-TR" dirty="0" smtClean="0">
                <a:solidFill>
                  <a:schemeClr val="tx1"/>
                </a:solidFill>
              </a:rPr>
              <a:t>önce (</a:t>
            </a:r>
            <a:r>
              <a:rPr lang="tr-TR" dirty="0">
                <a:solidFill>
                  <a:schemeClr val="tx1"/>
                </a:solidFill>
              </a:rPr>
              <a:t>X) konur. (2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tr-TR" dirty="0">
                <a:solidFill>
                  <a:srgbClr val="C00000"/>
                </a:solidFill>
              </a:rPr>
              <a:t>Carrier:</a:t>
            </a:r>
            <a:r>
              <a:rPr lang="tr-TR" dirty="0">
                <a:solidFill>
                  <a:schemeClr val="tx1"/>
                </a:solidFill>
              </a:rPr>
              <a:t> Taşıyıcı </a:t>
            </a:r>
            <a:r>
              <a:rPr lang="tr-TR" dirty="0" smtClean="0">
                <a:solidFill>
                  <a:schemeClr val="tx1"/>
                </a:solidFill>
              </a:rPr>
              <a:t>şirket (Hangi havayolu şirketinin bileti olduğu). </a:t>
            </a:r>
            <a:r>
              <a:rPr lang="tr-TR" dirty="0">
                <a:solidFill>
                  <a:schemeClr val="tx1"/>
                </a:solidFill>
              </a:rPr>
              <a:t>İkili hava yolu kodu yazılır. (3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tr-TR" dirty="0">
                <a:solidFill>
                  <a:srgbClr val="C00000"/>
                </a:solidFill>
              </a:rPr>
              <a:t>Flight:</a:t>
            </a:r>
            <a:r>
              <a:rPr lang="tr-TR" dirty="0">
                <a:solidFill>
                  <a:schemeClr val="tx1"/>
                </a:solidFill>
              </a:rPr>
              <a:t> Uçuş numarası (4) ve uygulama sınıfı yazılır</a:t>
            </a:r>
            <a:r>
              <a:rPr lang="tr-TR" dirty="0" smtClean="0">
                <a:solidFill>
                  <a:schemeClr val="tx1"/>
                </a:solidFill>
              </a:rPr>
              <a:t>. (F,C,Y,B,H,L,M) </a:t>
            </a:r>
            <a:r>
              <a:rPr lang="tr-TR" dirty="0">
                <a:solidFill>
                  <a:schemeClr val="tx1"/>
                </a:solidFill>
              </a:rPr>
              <a:t>(5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tr-TR" dirty="0" err="1">
                <a:solidFill>
                  <a:srgbClr val="C00000"/>
                </a:solidFill>
              </a:rPr>
              <a:t>Date</a:t>
            </a:r>
            <a:r>
              <a:rPr lang="tr-TR" dirty="0">
                <a:solidFill>
                  <a:srgbClr val="C00000"/>
                </a:solidFill>
              </a:rPr>
              <a:t>:</a:t>
            </a:r>
            <a:r>
              <a:rPr lang="tr-TR" dirty="0">
                <a:solidFill>
                  <a:schemeClr val="tx1"/>
                </a:solidFill>
              </a:rPr>
              <a:t> Yolculuk tarihlerini gösterir</a:t>
            </a:r>
            <a:r>
              <a:rPr lang="tr-TR" dirty="0" smtClean="0">
                <a:solidFill>
                  <a:schemeClr val="tx1"/>
                </a:solidFill>
              </a:rPr>
              <a:t>. (Uçuş tarihi) </a:t>
            </a:r>
            <a:r>
              <a:rPr lang="tr-TR" dirty="0">
                <a:solidFill>
                  <a:schemeClr val="tx1"/>
                </a:solidFill>
              </a:rPr>
              <a:t>(6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tr-TR" dirty="0">
                <a:solidFill>
                  <a:srgbClr val="C00000"/>
                </a:solidFill>
              </a:rPr>
              <a:t>Time:</a:t>
            </a:r>
            <a:r>
              <a:rPr lang="tr-TR" dirty="0">
                <a:solidFill>
                  <a:schemeClr val="tx1"/>
                </a:solidFill>
              </a:rPr>
              <a:t> Uçağın kalkış zamanları yerel saatler ile belirtilir. (7)</a:t>
            </a:r>
          </a:p>
          <a:p>
            <a:pPr algn="l"/>
            <a:r>
              <a:rPr lang="tr-TR" dirty="0" err="1" smtClean="0">
                <a:solidFill>
                  <a:srgbClr val="C00000"/>
                </a:solidFill>
              </a:rPr>
              <a:t>Status</a:t>
            </a:r>
            <a:r>
              <a:rPr lang="tr-TR" dirty="0">
                <a:solidFill>
                  <a:srgbClr val="C00000"/>
                </a:solidFill>
              </a:rPr>
              <a:t>: </a:t>
            </a:r>
            <a:r>
              <a:rPr lang="tr-TR" dirty="0">
                <a:solidFill>
                  <a:schemeClr val="tx1"/>
                </a:solidFill>
              </a:rPr>
              <a:t>Rezervasyon durumunu belirtir ( onaylı veya onaysız ).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Fare </a:t>
            </a:r>
            <a:r>
              <a:rPr lang="tr-TR" dirty="0" err="1">
                <a:solidFill>
                  <a:srgbClr val="C00000"/>
                </a:solidFill>
              </a:rPr>
              <a:t>Basis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>
                <a:solidFill>
                  <a:schemeClr val="tx1"/>
                </a:solidFill>
              </a:rPr>
              <a:t>Uygulanan </a:t>
            </a:r>
            <a:r>
              <a:rPr lang="tr-TR" dirty="0">
                <a:solidFill>
                  <a:schemeClr val="tx1"/>
                </a:solidFill>
              </a:rPr>
              <a:t>ücretin kodu, seyahat tipi ve bilet belirleyici kodlar </a:t>
            </a:r>
            <a:r>
              <a:rPr lang="tr-TR" dirty="0" smtClean="0">
                <a:solidFill>
                  <a:schemeClr val="tx1"/>
                </a:solidFill>
              </a:rPr>
              <a:t>yer alır</a:t>
            </a:r>
            <a:r>
              <a:rPr lang="tr-TR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tr-TR" dirty="0" err="1" smtClean="0">
                <a:solidFill>
                  <a:srgbClr val="C00000"/>
                </a:solidFill>
              </a:rPr>
              <a:t>Tour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Code</a:t>
            </a:r>
            <a:r>
              <a:rPr lang="tr-TR" dirty="0">
                <a:solidFill>
                  <a:srgbClr val="C00000"/>
                </a:solidFill>
              </a:rPr>
              <a:t>: </a:t>
            </a:r>
            <a:r>
              <a:rPr lang="tr-TR" dirty="0">
                <a:solidFill>
                  <a:schemeClr val="tx1"/>
                </a:solidFill>
              </a:rPr>
              <a:t>Turun kod numarası belirtilir</a:t>
            </a:r>
            <a:r>
              <a:rPr lang="tr-TR" dirty="0" smtClean="0">
                <a:solidFill>
                  <a:schemeClr val="tx1"/>
                </a:solidFill>
              </a:rPr>
              <a:t>. (IT turun kod numarası)</a:t>
            </a:r>
          </a:p>
          <a:p>
            <a:pPr algn="l"/>
            <a:r>
              <a:rPr lang="tr-TR" dirty="0">
                <a:solidFill>
                  <a:srgbClr val="C00000"/>
                </a:solidFill>
              </a:rPr>
              <a:t>Not </a:t>
            </a:r>
            <a:r>
              <a:rPr lang="tr-TR" dirty="0" err="1">
                <a:solidFill>
                  <a:srgbClr val="C00000"/>
                </a:solidFill>
              </a:rPr>
              <a:t>Valid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Before</a:t>
            </a:r>
            <a:r>
              <a:rPr lang="tr-TR" dirty="0">
                <a:solidFill>
                  <a:srgbClr val="C00000"/>
                </a:solidFill>
              </a:rPr>
              <a:t>: </a:t>
            </a:r>
            <a:r>
              <a:rPr lang="tr-TR" dirty="0">
                <a:solidFill>
                  <a:schemeClr val="tx1"/>
                </a:solidFill>
              </a:rPr>
              <a:t>Yazıldığı uçuş kuponunun ilk kullanma tarihi belirtilir</a:t>
            </a:r>
            <a:r>
              <a:rPr lang="tr-TR" dirty="0" smtClean="0">
                <a:solidFill>
                  <a:schemeClr val="tx1"/>
                </a:solidFill>
              </a:rPr>
              <a:t>. (Hangi tarihten sonra geçerli olduğu)</a:t>
            </a:r>
          </a:p>
          <a:p>
            <a:pPr algn="l"/>
            <a:r>
              <a:rPr lang="tr-TR" dirty="0">
                <a:solidFill>
                  <a:srgbClr val="C00000"/>
                </a:solidFill>
              </a:rPr>
              <a:t>Not </a:t>
            </a:r>
            <a:r>
              <a:rPr lang="tr-TR" dirty="0" err="1">
                <a:solidFill>
                  <a:srgbClr val="C00000"/>
                </a:solidFill>
              </a:rPr>
              <a:t>Valid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After</a:t>
            </a:r>
            <a:r>
              <a:rPr lang="tr-TR" dirty="0">
                <a:solidFill>
                  <a:srgbClr val="C00000"/>
                </a:solidFill>
              </a:rPr>
              <a:t>: </a:t>
            </a:r>
            <a:r>
              <a:rPr lang="tr-TR" dirty="0">
                <a:solidFill>
                  <a:schemeClr val="tx1"/>
                </a:solidFill>
              </a:rPr>
              <a:t>Kullanılan ücretlere göre son kullanım tarihini gösterir</a:t>
            </a:r>
            <a:r>
              <a:rPr lang="tr-TR" dirty="0" smtClean="0">
                <a:solidFill>
                  <a:schemeClr val="tx1"/>
                </a:solidFill>
              </a:rPr>
              <a:t>. (En son kullanılma tarihi)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7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8326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err="1">
                <a:solidFill>
                  <a:srgbClr val="C00000"/>
                </a:solidFill>
              </a:rPr>
              <a:t>Allow</a:t>
            </a:r>
            <a:r>
              <a:rPr lang="tr-TR" dirty="0"/>
              <a:t>: Her uçuş kuponunda yolcunun ücret ödemeden taşıyabileceği bagaj</a:t>
            </a:r>
          </a:p>
          <a:p>
            <a:pPr marL="0" indent="0">
              <a:buNone/>
            </a:pPr>
            <a:r>
              <a:rPr lang="tr-TR" dirty="0"/>
              <a:t>miktarı belirtilir. (8)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Fare </a:t>
            </a:r>
            <a:r>
              <a:rPr lang="tr-TR" dirty="0" err="1">
                <a:solidFill>
                  <a:srgbClr val="C00000"/>
                </a:solidFill>
              </a:rPr>
              <a:t>Calculatıon</a:t>
            </a:r>
            <a:r>
              <a:rPr lang="tr-TR" dirty="0"/>
              <a:t>: SITI, SOTO, SOTI, SITO ve ücret hesaplama bilgileri yer</a:t>
            </a:r>
          </a:p>
          <a:p>
            <a:pPr marL="0" indent="0">
              <a:buNone/>
            </a:pPr>
            <a:r>
              <a:rPr lang="tr-TR" dirty="0"/>
              <a:t>alır.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Fare</a:t>
            </a:r>
            <a:r>
              <a:rPr lang="tr-TR" dirty="0"/>
              <a:t>: Seyahatin başladığı ülkenin para kodu ile ücret yazılır</a:t>
            </a:r>
            <a:r>
              <a:rPr lang="tr-TR" dirty="0" smtClean="0"/>
              <a:t>. Seyahatin başlangıç ülkesinin para birimi ile alınan bilet ücreti.</a:t>
            </a: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EQIV</a:t>
            </a:r>
            <a:r>
              <a:rPr lang="tr-TR" dirty="0">
                <a:solidFill>
                  <a:srgbClr val="C00000"/>
                </a:solidFill>
              </a:rPr>
              <a:t>. Fare </a:t>
            </a:r>
            <a:r>
              <a:rPr lang="tr-TR" dirty="0" err="1">
                <a:solidFill>
                  <a:srgbClr val="C00000"/>
                </a:solidFill>
              </a:rPr>
              <a:t>Paid</a:t>
            </a:r>
            <a:r>
              <a:rPr lang="tr-TR" dirty="0"/>
              <a:t>: Varsa ücret karşılığı alınan miktar </a:t>
            </a:r>
            <a:r>
              <a:rPr lang="tr-TR" dirty="0" smtClean="0"/>
              <a:t>yazılır. Alınan ücret miktarı.</a:t>
            </a:r>
            <a:endParaRPr lang="tr-TR" dirty="0"/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Tax</a:t>
            </a:r>
            <a:r>
              <a:rPr lang="tr-TR" dirty="0"/>
              <a:t>: Vergi. Varsa uygulanan vergiler yazılır.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Total</a:t>
            </a:r>
            <a:r>
              <a:rPr lang="tr-TR" dirty="0">
                <a:solidFill>
                  <a:srgbClr val="C00000"/>
                </a:solidFill>
              </a:rPr>
              <a:t>:</a:t>
            </a:r>
            <a:r>
              <a:rPr lang="tr-TR" dirty="0"/>
              <a:t> Vergi dahil toplam ücreti belirtir.</a:t>
            </a:r>
          </a:p>
          <a:p>
            <a:pPr marL="0" indent="0">
              <a:buNone/>
            </a:pPr>
            <a:r>
              <a:rPr lang="tr-TR" dirty="0" smtClean="0"/>
              <a:t>Bilet </a:t>
            </a:r>
            <a:r>
              <a:rPr lang="tr-TR" dirty="0"/>
              <a:t>numarasının son üç rakamı </a:t>
            </a:r>
            <a:r>
              <a:rPr lang="tr-TR" dirty="0">
                <a:solidFill>
                  <a:srgbClr val="C00000"/>
                </a:solidFill>
              </a:rPr>
              <a:t>TKT</a:t>
            </a:r>
            <a:r>
              <a:rPr lang="tr-TR" dirty="0"/>
              <a:t> </a:t>
            </a:r>
            <a:r>
              <a:rPr lang="tr-TR" dirty="0">
                <a:solidFill>
                  <a:srgbClr val="C00000"/>
                </a:solidFill>
              </a:rPr>
              <a:t>kodu</a:t>
            </a:r>
            <a:r>
              <a:rPr lang="tr-TR" dirty="0"/>
              <a:t> ile basılır. (9)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Form </a:t>
            </a:r>
            <a:r>
              <a:rPr lang="tr-TR" dirty="0">
                <a:solidFill>
                  <a:srgbClr val="C00000"/>
                </a:solidFill>
              </a:rPr>
              <a:t>Of </a:t>
            </a:r>
            <a:r>
              <a:rPr lang="tr-TR" dirty="0" err="1">
                <a:solidFill>
                  <a:srgbClr val="C00000"/>
                </a:solidFill>
              </a:rPr>
              <a:t>Payment</a:t>
            </a:r>
            <a:r>
              <a:rPr lang="tr-TR" dirty="0"/>
              <a:t>: Ödeme şekli, para kodu ve miktarı yazılır (</a:t>
            </a:r>
            <a:r>
              <a:rPr lang="tr-TR" dirty="0" err="1"/>
              <a:t>Credit</a:t>
            </a:r>
            <a:r>
              <a:rPr lang="tr-TR" dirty="0"/>
              <a:t>, </a:t>
            </a:r>
            <a:r>
              <a:rPr lang="tr-TR" dirty="0" err="1"/>
              <a:t>Card</a:t>
            </a:r>
            <a:r>
              <a:rPr lang="tr-TR" dirty="0"/>
              <a:t>,</a:t>
            </a:r>
          </a:p>
          <a:p>
            <a:pPr marL="0" indent="0">
              <a:buNone/>
            </a:pPr>
            <a:r>
              <a:rPr lang="tr-TR" dirty="0"/>
              <a:t>Cash, </a:t>
            </a:r>
            <a:r>
              <a:rPr lang="tr-TR" dirty="0" err="1"/>
              <a:t>Check</a:t>
            </a:r>
            <a:r>
              <a:rPr lang="tr-TR" dirty="0"/>
              <a:t>). (10)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Origin</a:t>
            </a:r>
            <a:r>
              <a:rPr lang="tr-TR" dirty="0" smtClean="0">
                <a:solidFill>
                  <a:srgbClr val="C00000"/>
                </a:solidFill>
              </a:rPr>
              <a:t>/</a:t>
            </a:r>
            <a:r>
              <a:rPr lang="tr-TR" dirty="0" err="1" smtClean="0">
                <a:solidFill>
                  <a:srgbClr val="C00000"/>
                </a:solidFill>
              </a:rPr>
              <a:t>Destination</a:t>
            </a:r>
            <a:r>
              <a:rPr lang="tr-TR" dirty="0"/>
              <a:t>: Bağlantılı biletlerde, seyahatin başlangıç ve bitiş şehirleri</a:t>
            </a:r>
          </a:p>
          <a:p>
            <a:pPr marL="0" indent="0">
              <a:buNone/>
            </a:pPr>
            <a:r>
              <a:rPr lang="tr-TR" dirty="0"/>
              <a:t>ve biletin iç veya dış hat seyahat için kullanıldığını gösteren ‘’D’’ (iç) ‘’I’’ (dış)</a:t>
            </a:r>
          </a:p>
          <a:p>
            <a:pPr marL="0" indent="0">
              <a:buNone/>
            </a:pPr>
            <a:r>
              <a:rPr lang="tr-TR" dirty="0"/>
              <a:t>kodu yazılır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Domestic:İç</a:t>
            </a:r>
            <a:r>
              <a:rPr lang="tr-TR" dirty="0" smtClean="0"/>
              <a:t> hat    </a:t>
            </a:r>
            <a:r>
              <a:rPr lang="tr-TR" dirty="0" err="1" smtClean="0"/>
              <a:t>International:Dış</a:t>
            </a:r>
            <a:r>
              <a:rPr lang="tr-TR" dirty="0" smtClean="0"/>
              <a:t> hat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2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sz="3700" dirty="0" err="1">
                <a:solidFill>
                  <a:srgbClr val="C00000"/>
                </a:solidFill>
              </a:rPr>
              <a:t>Conjunction</a:t>
            </a:r>
            <a:r>
              <a:rPr lang="tr-TR" sz="3700" dirty="0">
                <a:solidFill>
                  <a:srgbClr val="C00000"/>
                </a:solidFill>
              </a:rPr>
              <a:t> </a:t>
            </a:r>
            <a:r>
              <a:rPr lang="tr-TR" sz="3700" dirty="0" err="1">
                <a:solidFill>
                  <a:srgbClr val="C00000"/>
                </a:solidFill>
              </a:rPr>
              <a:t>Tickets</a:t>
            </a:r>
            <a:r>
              <a:rPr lang="tr-TR" sz="3700" dirty="0"/>
              <a:t>: Bağlantılı bilet durumunu gösterir. Bir seyahat </a:t>
            </a:r>
            <a:r>
              <a:rPr lang="tr-TR" sz="3700" dirty="0" smtClean="0"/>
              <a:t>için düzenlenen </a:t>
            </a:r>
            <a:r>
              <a:rPr lang="tr-TR" sz="3700" dirty="0"/>
              <a:t>biletlerin numaraları yazılır.</a:t>
            </a:r>
          </a:p>
          <a:p>
            <a:pPr marL="0" indent="0">
              <a:buNone/>
            </a:pPr>
            <a:r>
              <a:rPr lang="tr-TR" sz="3700" dirty="0" err="1" smtClean="0">
                <a:solidFill>
                  <a:srgbClr val="C00000"/>
                </a:solidFill>
              </a:rPr>
              <a:t>Issued</a:t>
            </a:r>
            <a:r>
              <a:rPr lang="tr-TR" sz="3700" dirty="0" smtClean="0">
                <a:solidFill>
                  <a:srgbClr val="C00000"/>
                </a:solidFill>
              </a:rPr>
              <a:t> </a:t>
            </a:r>
            <a:r>
              <a:rPr lang="tr-TR" sz="3700" dirty="0">
                <a:solidFill>
                  <a:srgbClr val="C00000"/>
                </a:solidFill>
              </a:rPr>
              <a:t>in Exchange </a:t>
            </a:r>
            <a:r>
              <a:rPr lang="tr-TR" sz="3700" dirty="0" err="1">
                <a:solidFill>
                  <a:srgbClr val="C00000"/>
                </a:solidFill>
              </a:rPr>
              <a:t>For</a:t>
            </a:r>
            <a:r>
              <a:rPr lang="tr-TR" sz="3700" dirty="0"/>
              <a:t>: Değiştirilen bir ya da daha fazla </a:t>
            </a:r>
            <a:r>
              <a:rPr lang="tr-TR" sz="3700" dirty="0" smtClean="0"/>
              <a:t>sayıda dokümanın </a:t>
            </a:r>
            <a:r>
              <a:rPr lang="tr-TR" sz="3700" dirty="0"/>
              <a:t>havayolu kodu ve numarası yazılır.</a:t>
            </a:r>
          </a:p>
          <a:p>
            <a:pPr marL="0" indent="0">
              <a:buNone/>
            </a:pPr>
            <a:r>
              <a:rPr lang="tr-TR" sz="3700" dirty="0" err="1" smtClean="0">
                <a:solidFill>
                  <a:srgbClr val="C00000"/>
                </a:solidFill>
              </a:rPr>
              <a:t>Original</a:t>
            </a:r>
            <a:r>
              <a:rPr lang="tr-TR" sz="3700" dirty="0" smtClean="0">
                <a:solidFill>
                  <a:srgbClr val="C00000"/>
                </a:solidFill>
              </a:rPr>
              <a:t> </a:t>
            </a:r>
            <a:r>
              <a:rPr lang="tr-TR" sz="3700" dirty="0" err="1">
                <a:solidFill>
                  <a:srgbClr val="C00000"/>
                </a:solidFill>
              </a:rPr>
              <a:t>Issue</a:t>
            </a:r>
            <a:r>
              <a:rPr lang="tr-TR" sz="3700" dirty="0"/>
              <a:t>: Orijinal dokümanın hava yolu kodu, numarası</a:t>
            </a:r>
            <a:r>
              <a:rPr lang="tr-TR" sz="3700" dirty="0" smtClean="0"/>
              <a:t>, düzenlendiği </a:t>
            </a:r>
            <a:r>
              <a:rPr lang="tr-TR" sz="3700" dirty="0"/>
              <a:t>yer, tarih ve acentenin sayısal kodu belirtilir.</a:t>
            </a:r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 </a:t>
            </a:r>
            <a:r>
              <a:rPr lang="tr-TR" sz="3700" dirty="0" err="1" smtClean="0">
                <a:solidFill>
                  <a:srgbClr val="C00000"/>
                </a:solidFill>
              </a:rPr>
              <a:t>Endorsments</a:t>
            </a:r>
            <a:r>
              <a:rPr lang="tr-TR" sz="3700" dirty="0" smtClean="0">
                <a:solidFill>
                  <a:srgbClr val="C00000"/>
                </a:solidFill>
              </a:rPr>
              <a:t>/</a:t>
            </a:r>
            <a:r>
              <a:rPr lang="tr-TR" sz="3700" dirty="0" err="1" smtClean="0">
                <a:solidFill>
                  <a:srgbClr val="C00000"/>
                </a:solidFill>
              </a:rPr>
              <a:t>Restrictions</a:t>
            </a:r>
            <a:r>
              <a:rPr lang="tr-TR" sz="3700" dirty="0" smtClean="0"/>
              <a:t>: </a:t>
            </a:r>
            <a:r>
              <a:rPr lang="tr-TR" sz="3700" dirty="0"/>
              <a:t>Kısıtlayıcı bilgiler yer alır.</a:t>
            </a:r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 </a:t>
            </a:r>
            <a:r>
              <a:rPr lang="tr-TR" sz="3700" dirty="0" err="1">
                <a:solidFill>
                  <a:srgbClr val="C00000"/>
                </a:solidFill>
              </a:rPr>
              <a:t>Date&amp;Place</a:t>
            </a:r>
            <a:r>
              <a:rPr lang="tr-TR" sz="3700" dirty="0">
                <a:solidFill>
                  <a:srgbClr val="C00000"/>
                </a:solidFill>
              </a:rPr>
              <a:t> of </a:t>
            </a:r>
            <a:r>
              <a:rPr lang="tr-TR" sz="3700" dirty="0" err="1">
                <a:solidFill>
                  <a:srgbClr val="C00000"/>
                </a:solidFill>
              </a:rPr>
              <a:t>Issue</a:t>
            </a:r>
            <a:r>
              <a:rPr lang="tr-TR" sz="3700" dirty="0"/>
              <a:t>: Düzenlenen ofisin mührü basılır</a:t>
            </a:r>
            <a:r>
              <a:rPr lang="tr-TR" sz="3700" dirty="0" smtClean="0"/>
              <a:t>. Biletin düzenlendiği </a:t>
            </a:r>
            <a:r>
              <a:rPr lang="tr-TR" sz="3700" dirty="0" err="1" smtClean="0"/>
              <a:t>acenta</a:t>
            </a:r>
            <a:r>
              <a:rPr lang="tr-TR" sz="3700" dirty="0" smtClean="0"/>
              <a:t>, tarih ve yer</a:t>
            </a:r>
            <a:endParaRPr lang="tr-TR" sz="3700" dirty="0"/>
          </a:p>
          <a:p>
            <a:pPr marL="0" indent="0">
              <a:buNone/>
            </a:pPr>
            <a:r>
              <a:rPr lang="tr-TR" sz="3700" dirty="0" err="1" smtClean="0">
                <a:solidFill>
                  <a:srgbClr val="C00000"/>
                </a:solidFill>
              </a:rPr>
              <a:t>Airline</a:t>
            </a:r>
            <a:r>
              <a:rPr lang="tr-TR" sz="3700" dirty="0" smtClean="0">
                <a:solidFill>
                  <a:srgbClr val="C00000"/>
                </a:solidFill>
              </a:rPr>
              <a:t> </a:t>
            </a:r>
            <a:r>
              <a:rPr lang="tr-TR" sz="3700" dirty="0" err="1">
                <a:solidFill>
                  <a:srgbClr val="C00000"/>
                </a:solidFill>
              </a:rPr>
              <a:t>Code</a:t>
            </a:r>
            <a:r>
              <a:rPr lang="tr-TR" sz="3700" dirty="0"/>
              <a:t>: Havaalanı kodu</a:t>
            </a:r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Form </a:t>
            </a:r>
            <a:r>
              <a:rPr lang="tr-TR" sz="3700" dirty="0" err="1">
                <a:solidFill>
                  <a:srgbClr val="C00000"/>
                </a:solidFill>
              </a:rPr>
              <a:t>and</a:t>
            </a:r>
            <a:r>
              <a:rPr lang="tr-TR" sz="3700" dirty="0">
                <a:solidFill>
                  <a:srgbClr val="C00000"/>
                </a:solidFill>
              </a:rPr>
              <a:t> </a:t>
            </a:r>
            <a:r>
              <a:rPr lang="tr-TR" sz="3700" dirty="0" err="1">
                <a:solidFill>
                  <a:srgbClr val="C00000"/>
                </a:solidFill>
              </a:rPr>
              <a:t>Serial</a:t>
            </a:r>
            <a:r>
              <a:rPr lang="tr-TR" sz="3700" dirty="0">
                <a:solidFill>
                  <a:srgbClr val="C00000"/>
                </a:solidFill>
              </a:rPr>
              <a:t> </a:t>
            </a:r>
            <a:r>
              <a:rPr lang="tr-TR" sz="3700" dirty="0" err="1">
                <a:solidFill>
                  <a:srgbClr val="C00000"/>
                </a:solidFill>
              </a:rPr>
              <a:t>Number</a:t>
            </a:r>
            <a:r>
              <a:rPr lang="tr-TR" sz="3700" dirty="0" err="1"/>
              <a:t>:Form</a:t>
            </a:r>
            <a:r>
              <a:rPr lang="tr-TR" sz="3700" dirty="0"/>
              <a:t> seri </a:t>
            </a:r>
            <a:r>
              <a:rPr lang="tr-TR" sz="3700" dirty="0" smtClean="0"/>
              <a:t>numarası</a:t>
            </a:r>
          </a:p>
          <a:p>
            <a:pPr marL="0" indent="0">
              <a:buNone/>
            </a:pPr>
            <a:endParaRPr lang="tr-TR" sz="3700" dirty="0" smtClean="0"/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SITI</a:t>
            </a:r>
            <a:r>
              <a:rPr lang="tr-TR" sz="3700" dirty="0" smtClean="0"/>
              <a:t> </a:t>
            </a:r>
            <a:r>
              <a:rPr lang="tr-TR" sz="3700" dirty="0"/>
              <a:t>(</a:t>
            </a:r>
            <a:r>
              <a:rPr lang="tr-TR" sz="3700" dirty="0" err="1"/>
              <a:t>Sales</a:t>
            </a:r>
            <a:r>
              <a:rPr lang="tr-TR" sz="3700" dirty="0"/>
              <a:t> </a:t>
            </a:r>
            <a:r>
              <a:rPr lang="tr-TR" sz="3700" dirty="0" err="1"/>
              <a:t>and</a:t>
            </a:r>
            <a:r>
              <a:rPr lang="tr-TR" sz="3700" dirty="0"/>
              <a:t> </a:t>
            </a:r>
            <a:r>
              <a:rPr lang="tr-TR" sz="3700" dirty="0" err="1"/>
              <a:t>ticketing</a:t>
            </a:r>
            <a:r>
              <a:rPr lang="tr-TR" sz="3700" dirty="0"/>
              <a:t> inside) Satış ve biletleme içerde</a:t>
            </a:r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SITO</a:t>
            </a:r>
            <a:r>
              <a:rPr lang="tr-TR" sz="3700" dirty="0" smtClean="0"/>
              <a:t> </a:t>
            </a:r>
            <a:r>
              <a:rPr lang="tr-TR" sz="3700" dirty="0"/>
              <a:t>(</a:t>
            </a:r>
            <a:r>
              <a:rPr lang="tr-TR" sz="3700" dirty="0" err="1"/>
              <a:t>Sales</a:t>
            </a:r>
            <a:r>
              <a:rPr lang="tr-TR" sz="3700" dirty="0"/>
              <a:t> inside, </a:t>
            </a:r>
            <a:r>
              <a:rPr lang="tr-TR" sz="3700" dirty="0" err="1"/>
              <a:t>ticketing</a:t>
            </a:r>
            <a:r>
              <a:rPr lang="tr-TR" sz="3700" dirty="0"/>
              <a:t> </a:t>
            </a:r>
            <a:r>
              <a:rPr lang="tr-TR" sz="3700" dirty="0" err="1"/>
              <a:t>outside</a:t>
            </a:r>
            <a:r>
              <a:rPr lang="tr-TR" sz="3700" dirty="0"/>
              <a:t>) Satış içerde, biletleme dışarıda</a:t>
            </a:r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SOTI</a:t>
            </a:r>
            <a:r>
              <a:rPr lang="tr-TR" sz="3700" dirty="0" smtClean="0"/>
              <a:t> </a:t>
            </a:r>
            <a:r>
              <a:rPr lang="tr-TR" sz="3700" dirty="0"/>
              <a:t>(</a:t>
            </a:r>
            <a:r>
              <a:rPr lang="tr-TR" sz="3700" dirty="0" err="1"/>
              <a:t>Sales</a:t>
            </a:r>
            <a:r>
              <a:rPr lang="tr-TR" sz="3700" dirty="0"/>
              <a:t> </a:t>
            </a:r>
            <a:r>
              <a:rPr lang="tr-TR" sz="3700" dirty="0" err="1"/>
              <a:t>outside</a:t>
            </a:r>
            <a:r>
              <a:rPr lang="tr-TR" sz="3700" dirty="0"/>
              <a:t>, </a:t>
            </a:r>
            <a:r>
              <a:rPr lang="tr-TR" sz="3700" dirty="0" err="1"/>
              <a:t>ticketing</a:t>
            </a:r>
            <a:r>
              <a:rPr lang="tr-TR" sz="3700" dirty="0"/>
              <a:t> inside) Satış dışarıda, biletleme içerde</a:t>
            </a:r>
          </a:p>
          <a:p>
            <a:pPr marL="0" indent="0">
              <a:buNone/>
            </a:pPr>
            <a:r>
              <a:rPr lang="tr-TR" sz="3700" dirty="0" smtClean="0">
                <a:solidFill>
                  <a:srgbClr val="C00000"/>
                </a:solidFill>
              </a:rPr>
              <a:t>SOTO</a:t>
            </a:r>
            <a:r>
              <a:rPr lang="tr-TR" sz="3700" dirty="0" smtClean="0"/>
              <a:t> </a:t>
            </a:r>
            <a:r>
              <a:rPr lang="tr-TR" sz="3700" dirty="0"/>
              <a:t>(</a:t>
            </a:r>
            <a:r>
              <a:rPr lang="tr-TR" sz="3700" dirty="0" err="1"/>
              <a:t>Sales</a:t>
            </a:r>
            <a:r>
              <a:rPr lang="tr-TR" sz="3700" dirty="0"/>
              <a:t> </a:t>
            </a:r>
            <a:r>
              <a:rPr lang="tr-TR" sz="3700" dirty="0" err="1"/>
              <a:t>and</a:t>
            </a:r>
            <a:r>
              <a:rPr lang="tr-TR" sz="3700" dirty="0"/>
              <a:t> </a:t>
            </a:r>
            <a:r>
              <a:rPr lang="tr-TR" sz="3700" dirty="0" err="1"/>
              <a:t>ticketing</a:t>
            </a:r>
            <a:r>
              <a:rPr lang="tr-TR" sz="3700" dirty="0"/>
              <a:t> </a:t>
            </a:r>
            <a:r>
              <a:rPr lang="tr-TR" sz="3700" dirty="0" err="1"/>
              <a:t>outside</a:t>
            </a:r>
            <a:r>
              <a:rPr lang="tr-TR" sz="3700" dirty="0"/>
              <a:t>) Satış ve biletleme dışarıda</a:t>
            </a:r>
          </a:p>
          <a:p>
            <a:pPr marL="0" indent="0">
              <a:buNone/>
            </a:pPr>
            <a:endParaRPr lang="tr-TR" sz="3400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5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Uçak Biletinde Kısıtlamalar </a:t>
            </a:r>
            <a:r>
              <a:rPr lang="tr-TR" dirty="0"/>
              <a:t>şunlardır:</a:t>
            </a:r>
          </a:p>
          <a:p>
            <a:pPr marL="0" indent="0">
              <a:buNone/>
            </a:pPr>
            <a:r>
              <a:rPr lang="tr-TR" dirty="0" smtClean="0"/>
              <a:t>* </a:t>
            </a:r>
            <a:r>
              <a:rPr lang="tr-TR" dirty="0" err="1">
                <a:solidFill>
                  <a:srgbClr val="C00000"/>
                </a:solidFill>
              </a:rPr>
              <a:t>Non-Changeable</a:t>
            </a:r>
            <a:r>
              <a:rPr lang="tr-TR" dirty="0"/>
              <a:t>: Bu ifade, aldığınız biletin </a:t>
            </a:r>
            <a:r>
              <a:rPr lang="tr-TR" dirty="0" smtClean="0"/>
              <a:t>değiştirilemeyeceğini anlatmaktadır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*</a:t>
            </a:r>
            <a:r>
              <a:rPr lang="tr-TR" dirty="0" err="1" smtClean="0">
                <a:solidFill>
                  <a:srgbClr val="C00000"/>
                </a:solidFill>
              </a:rPr>
              <a:t>Non-Refundable</a:t>
            </a:r>
            <a:r>
              <a:rPr lang="tr-TR" dirty="0"/>
              <a:t>: Bu ifade biletinizin iade edilemeyeceğini anlatır.</a:t>
            </a:r>
          </a:p>
          <a:p>
            <a:pPr marL="0" indent="0">
              <a:buNone/>
            </a:pPr>
            <a:r>
              <a:rPr lang="tr-TR" dirty="0"/>
              <a:t>*</a:t>
            </a:r>
            <a:r>
              <a:rPr lang="tr-TR" dirty="0" err="1" smtClean="0">
                <a:solidFill>
                  <a:srgbClr val="C00000"/>
                </a:solidFill>
              </a:rPr>
              <a:t>Non-Endorsable</a:t>
            </a:r>
            <a:r>
              <a:rPr lang="tr-TR" dirty="0"/>
              <a:t>: Bu ifade, bir havaalanından alınan biletin başka </a:t>
            </a:r>
            <a:r>
              <a:rPr lang="tr-TR" dirty="0" smtClean="0"/>
              <a:t>bir havaalanından </a:t>
            </a:r>
            <a:r>
              <a:rPr lang="tr-TR" dirty="0"/>
              <a:t>değiştirilemeyeceğini gösterir.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7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5292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00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UÇAK BİLETLERİNDE ÖZEL İŞLEMLER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Sticker</a:t>
            </a:r>
            <a:r>
              <a:rPr lang="tr-TR" dirty="0" smtClean="0">
                <a:solidFill>
                  <a:srgbClr val="C00000"/>
                </a:solidFill>
              </a:rPr>
              <a:t> Yapıştırma (Satılan biletlerde rezervasyon değişiklikleri)</a:t>
            </a:r>
          </a:p>
          <a:p>
            <a:pPr marL="0" indent="0">
              <a:buNone/>
            </a:pPr>
            <a:r>
              <a:rPr lang="tr-TR" dirty="0" smtClean="0"/>
              <a:t> 	</a:t>
            </a:r>
            <a:r>
              <a:rPr lang="tr-TR" dirty="0" err="1" smtClean="0"/>
              <a:t>Sticker</a:t>
            </a:r>
            <a:r>
              <a:rPr lang="tr-TR" dirty="0" smtClean="0"/>
              <a:t> İngilizce etiket anlamına gelen bir kelimedir. Bu terim daha önce düzenlenmiş biletlerde oluşan değişiklikleri belgelendirmek için orijinal biletin üzerine yapıştırılır.  </a:t>
            </a:r>
            <a:r>
              <a:rPr lang="tr-TR" dirty="0" err="1" smtClean="0"/>
              <a:t>Stickerlar</a:t>
            </a:r>
            <a:r>
              <a:rPr lang="tr-TR" dirty="0" smtClean="0"/>
              <a:t> kendiliğinden yapışkanlı üzerinde biletin ilgili bölümün bilgilerinin basılı olduğu bir etiket </a:t>
            </a:r>
            <a:r>
              <a:rPr lang="tr-TR" dirty="0"/>
              <a:t>çeşididir. Bu </a:t>
            </a:r>
            <a:r>
              <a:rPr lang="tr-TR" dirty="0" smtClean="0"/>
              <a:t>değişikliğin </a:t>
            </a:r>
            <a:r>
              <a:rPr lang="tr-TR" dirty="0"/>
              <a:t>de yolculuktan en az 5 saat önceden bildirmesi gerekir</a:t>
            </a:r>
            <a:r>
              <a:rPr lang="tr-TR" dirty="0" smtClean="0"/>
              <a:t>. </a:t>
            </a:r>
            <a:r>
              <a:rPr lang="tr-TR" dirty="0" err="1" smtClean="0"/>
              <a:t>Sticker</a:t>
            </a:r>
            <a:r>
              <a:rPr lang="tr-TR" dirty="0" smtClean="0"/>
              <a:t> üzerinde bilet uçuş numarası, sınıfı, tarih, kalkış saati, rezervasyon bilgileri ile ilgili bölümler bulunur. Yeni bilgiler elle yazıldıktan sonra bilete yapıştırılır ve üzeri değişikliği yapan </a:t>
            </a:r>
            <a:r>
              <a:rPr lang="tr-TR" dirty="0" err="1" smtClean="0"/>
              <a:t>acenta</a:t>
            </a:r>
            <a:r>
              <a:rPr lang="tr-TR" dirty="0" smtClean="0"/>
              <a:t> veya bilet satış </a:t>
            </a:r>
            <a:r>
              <a:rPr lang="tr-TR" dirty="0"/>
              <a:t>ofisi </a:t>
            </a:r>
            <a:r>
              <a:rPr lang="tr-TR" dirty="0" smtClean="0"/>
              <a:t>tarafından mühürlenir. Bir </a:t>
            </a:r>
            <a:r>
              <a:rPr lang="tr-TR" dirty="0"/>
              <a:t>bilete </a:t>
            </a:r>
            <a:r>
              <a:rPr lang="tr-TR" dirty="0" err="1"/>
              <a:t>sticker</a:t>
            </a:r>
            <a:r>
              <a:rPr lang="tr-TR" dirty="0"/>
              <a:t> yapılabilmesi için yolcunun önceki biletini de aynı </a:t>
            </a:r>
            <a:r>
              <a:rPr lang="tr-TR" dirty="0" err="1"/>
              <a:t>acentadan</a:t>
            </a:r>
            <a:r>
              <a:rPr lang="tr-TR" dirty="0"/>
              <a:t> alması gerekir. 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PTA </a:t>
            </a:r>
            <a:r>
              <a:rPr lang="tr-TR" dirty="0">
                <a:solidFill>
                  <a:srgbClr val="C00000"/>
                </a:solidFill>
              </a:rPr>
              <a:t>( </a:t>
            </a:r>
            <a:r>
              <a:rPr lang="tr-TR" dirty="0" err="1">
                <a:solidFill>
                  <a:srgbClr val="C00000"/>
                </a:solidFill>
              </a:rPr>
              <a:t>Prepaid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Ticket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Advice</a:t>
            </a:r>
            <a:r>
              <a:rPr lang="tr-TR" dirty="0" smtClean="0">
                <a:solidFill>
                  <a:srgbClr val="C00000"/>
                </a:solidFill>
              </a:rPr>
              <a:t>) (</a:t>
            </a:r>
            <a:r>
              <a:rPr lang="tr-TR" dirty="0" err="1" smtClean="0">
                <a:solidFill>
                  <a:srgbClr val="C00000"/>
                </a:solidFill>
              </a:rPr>
              <a:t>Acenta</a:t>
            </a:r>
            <a:r>
              <a:rPr lang="tr-TR" dirty="0" smtClean="0">
                <a:solidFill>
                  <a:srgbClr val="C00000"/>
                </a:solidFill>
              </a:rPr>
              <a:t> dışından bilet satın alma)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	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/>
              <a:t>Acentanın</a:t>
            </a:r>
            <a:r>
              <a:rPr lang="tr-TR" dirty="0"/>
              <a:t> devamlı müşterileri bazen </a:t>
            </a:r>
            <a:r>
              <a:rPr lang="tr-TR" dirty="0" err="1"/>
              <a:t>acentanın</a:t>
            </a:r>
            <a:r>
              <a:rPr lang="tr-TR" dirty="0"/>
              <a:t> bulunduğu yer dışından da rezervasyon yapmak ister. </a:t>
            </a:r>
            <a:r>
              <a:rPr lang="tr-TR" dirty="0" smtClean="0"/>
              <a:t>Ya da yurt dışında yaşayan birine uçak bileti gönderilme zorunluluğunda bu yöntem kullanılmaktadır. Bilet </a:t>
            </a:r>
            <a:r>
              <a:rPr lang="tr-TR" dirty="0" err="1" smtClean="0"/>
              <a:t>acenta</a:t>
            </a:r>
            <a:r>
              <a:rPr lang="tr-TR" dirty="0" smtClean="0"/>
              <a:t> tarafından düzenlenmekte ve yolcunun bileti alacağı </a:t>
            </a:r>
            <a:r>
              <a:rPr lang="tr-TR" dirty="0" err="1" smtClean="0"/>
              <a:t>acentaya</a:t>
            </a:r>
            <a:r>
              <a:rPr lang="tr-TR" dirty="0" smtClean="0"/>
              <a:t> bildirilmektedir. Bu duruma biletleme işlemlerine PTA Çekmek adı verilmektedir. Normal biletlerden tek farkı ilgili bölüme karşılığı alınmıştır anlamına gelen PTA kısaltması yazılır. Yolcu bileti aldığı </a:t>
            </a:r>
            <a:r>
              <a:rPr lang="tr-TR" dirty="0" err="1" smtClean="0"/>
              <a:t>acentaya</a:t>
            </a:r>
            <a:r>
              <a:rPr lang="tr-TR" dirty="0" smtClean="0"/>
              <a:t> da ödemede bulunabilir yalnız bilet diğer </a:t>
            </a:r>
            <a:r>
              <a:rPr lang="tr-TR" dirty="0" err="1" smtClean="0"/>
              <a:t>acenta</a:t>
            </a:r>
            <a:r>
              <a:rPr lang="tr-TR" dirty="0" smtClean="0"/>
              <a:t> tarafından düzenlenmiş sayılır.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Frequent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Flier</a:t>
            </a:r>
            <a:r>
              <a:rPr lang="tr-TR" dirty="0" smtClean="0">
                <a:solidFill>
                  <a:srgbClr val="C00000"/>
                </a:solidFill>
              </a:rPr>
              <a:t> (Özel Yolcu Programları)</a:t>
            </a:r>
          </a:p>
          <a:p>
            <a:pPr marL="0" indent="0">
              <a:buNone/>
            </a:pPr>
            <a:r>
              <a:rPr lang="tr-TR" dirty="0" smtClean="0"/>
              <a:t>	Bazı havayolu firmaları «</a:t>
            </a:r>
            <a:r>
              <a:rPr lang="tr-TR" dirty="0" err="1" smtClean="0"/>
              <a:t>Frequent</a:t>
            </a:r>
            <a:r>
              <a:rPr lang="tr-TR" dirty="0" smtClean="0"/>
              <a:t> </a:t>
            </a:r>
            <a:r>
              <a:rPr lang="tr-TR" dirty="0" err="1" smtClean="0"/>
              <a:t>Flier</a:t>
            </a:r>
            <a:r>
              <a:rPr lang="tr-TR" dirty="0" smtClean="0"/>
              <a:t>» adı altında sürekli yolcuları için promosyon kampanyaları düzenlemektedir. Örneğin THY ‘</a:t>
            </a:r>
            <a:r>
              <a:rPr lang="tr-TR" dirty="0" err="1" smtClean="0"/>
              <a:t>nın</a:t>
            </a:r>
            <a:r>
              <a:rPr lang="tr-TR" dirty="0" smtClean="0"/>
              <a:t>  «</a:t>
            </a:r>
            <a:r>
              <a:rPr lang="tr-TR" dirty="0" err="1" smtClean="0"/>
              <a:t>Miles&amp;Miles</a:t>
            </a:r>
            <a:r>
              <a:rPr lang="tr-TR" dirty="0" smtClean="0"/>
              <a:t>» özel yolcu programıdır. Yolcuya verilen özel kart limiti dolduğunda ücretsiz bilet, </a:t>
            </a:r>
            <a:r>
              <a:rPr lang="tr-TR" dirty="0" err="1" smtClean="0"/>
              <a:t>beklemesiz</a:t>
            </a:r>
            <a:r>
              <a:rPr lang="tr-TR" dirty="0" smtClean="0"/>
              <a:t> </a:t>
            </a:r>
            <a:r>
              <a:rPr lang="tr-TR" dirty="0" err="1" smtClean="0"/>
              <a:t>check</a:t>
            </a:r>
            <a:r>
              <a:rPr lang="tr-TR" dirty="0" smtClean="0"/>
              <a:t> in, rezervasyon önceliği vb. haklardan </a:t>
            </a:r>
            <a:r>
              <a:rPr lang="tr-TR" dirty="0" err="1" smtClean="0"/>
              <a:t>yararlanırlanırlar</a:t>
            </a:r>
            <a:r>
              <a:rPr lang="tr-TR" dirty="0" smtClean="0"/>
              <a:t>.	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9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8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ATB-</a:t>
            </a:r>
            <a:r>
              <a:rPr lang="tr-TR" dirty="0" err="1" smtClean="0">
                <a:solidFill>
                  <a:srgbClr val="C00000"/>
                </a:solidFill>
              </a:rPr>
              <a:t>Automatic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T</a:t>
            </a:r>
            <a:r>
              <a:rPr lang="tr-TR" dirty="0" err="1" smtClean="0">
                <a:solidFill>
                  <a:srgbClr val="C00000"/>
                </a:solidFill>
              </a:rPr>
              <a:t>icketing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Boarding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Pass</a:t>
            </a:r>
            <a:r>
              <a:rPr lang="tr-TR" dirty="0" smtClean="0">
                <a:solidFill>
                  <a:srgbClr val="C00000"/>
                </a:solidFill>
              </a:rPr>
              <a:t>)-Otomatik Biletleme Biniş Kartı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	</a:t>
            </a:r>
            <a:r>
              <a:rPr lang="tr-TR" dirty="0"/>
              <a:t>Hem bilet hem de biniş kartı olarak düzenlenmiş kağıt biletlerdir. </a:t>
            </a:r>
            <a:r>
              <a:rPr lang="tr-TR" dirty="0" smtClean="0"/>
              <a:t>ATB sistemi biletleme konusunda otomasyona geçiş çabaları sonucunda ortaya çıkartılan bir sistemdir. ATB biletlerinin taklit edilmesi çok zordur. Karbon kağıtlı biletlerin yerini </a:t>
            </a:r>
            <a:r>
              <a:rPr lang="tr-TR" dirty="0" err="1" smtClean="0"/>
              <a:t>almıştır.Her</a:t>
            </a:r>
            <a:r>
              <a:rPr lang="tr-TR" dirty="0" smtClean="0"/>
              <a:t> ne kadar ATB sistemine geçilse dahi orijinal biletlerin kaybedilmemesi gerekmektedir. Havayollarının e-</a:t>
            </a:r>
            <a:r>
              <a:rPr lang="tr-TR" dirty="0" err="1" smtClean="0"/>
              <a:t>ticket</a:t>
            </a:r>
            <a:r>
              <a:rPr lang="tr-TR" dirty="0" smtClean="0"/>
              <a:t> uygulamasına geçmesiyle bu uygulama sona erecektir.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ATB’nin</a:t>
            </a:r>
            <a:r>
              <a:rPr lang="tr-TR" dirty="0" smtClean="0"/>
              <a:t> oluştuğu kuponlar; </a:t>
            </a:r>
            <a:r>
              <a:rPr lang="tr-TR" dirty="0" err="1"/>
              <a:t>Audit</a:t>
            </a:r>
            <a:r>
              <a:rPr lang="tr-TR" dirty="0"/>
              <a:t> </a:t>
            </a:r>
            <a:r>
              <a:rPr lang="tr-TR" dirty="0" err="1"/>
              <a:t>coupon</a:t>
            </a:r>
            <a:r>
              <a:rPr lang="tr-TR" dirty="0"/>
              <a:t> (Muhasebe kuponu </a:t>
            </a:r>
            <a:r>
              <a:rPr lang="tr-TR" dirty="0" smtClean="0"/>
              <a:t>), </a:t>
            </a:r>
            <a:r>
              <a:rPr lang="tr-TR" dirty="0" err="1" smtClean="0"/>
              <a:t>Agency</a:t>
            </a:r>
            <a:r>
              <a:rPr lang="tr-TR" dirty="0" smtClean="0"/>
              <a:t> </a:t>
            </a:r>
            <a:r>
              <a:rPr lang="tr-TR" dirty="0" err="1"/>
              <a:t>coupon</a:t>
            </a:r>
            <a:r>
              <a:rPr lang="tr-TR" dirty="0"/>
              <a:t> ( Acente kuponu</a:t>
            </a:r>
            <a:r>
              <a:rPr lang="tr-TR" dirty="0" smtClean="0"/>
              <a:t>), Flight </a:t>
            </a:r>
            <a:r>
              <a:rPr lang="tr-TR" dirty="0" err="1"/>
              <a:t>coupon</a:t>
            </a:r>
            <a:r>
              <a:rPr lang="tr-TR" dirty="0"/>
              <a:t> ( Uçuş kuponu</a:t>
            </a:r>
            <a:r>
              <a:rPr lang="tr-TR" dirty="0" smtClean="0"/>
              <a:t>),  </a:t>
            </a:r>
            <a:r>
              <a:rPr lang="tr-TR" dirty="0" err="1"/>
              <a:t>Passenger</a:t>
            </a:r>
            <a:r>
              <a:rPr lang="tr-TR" dirty="0"/>
              <a:t> </a:t>
            </a:r>
            <a:r>
              <a:rPr lang="tr-TR" dirty="0" err="1"/>
              <a:t>coupon</a:t>
            </a:r>
            <a:r>
              <a:rPr lang="tr-TR" dirty="0"/>
              <a:t> ( Yolcu kuponu</a:t>
            </a:r>
            <a:r>
              <a:rPr lang="tr-TR" dirty="0" smtClean="0"/>
              <a:t>).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Uçuş için kullanılan kopyaların </a:t>
            </a:r>
            <a:r>
              <a:rPr lang="tr-TR" dirty="0" err="1" smtClean="0"/>
              <a:t>boarding</a:t>
            </a:r>
            <a:r>
              <a:rPr lang="tr-TR" dirty="0" smtClean="0"/>
              <a:t> </a:t>
            </a:r>
            <a:r>
              <a:rPr lang="tr-TR" dirty="0" err="1" smtClean="0"/>
              <a:t>pass</a:t>
            </a:r>
            <a:r>
              <a:rPr lang="tr-TR" dirty="0" smtClean="0"/>
              <a:t> adı verilen parçası ayrılmakta , buraya </a:t>
            </a:r>
            <a:r>
              <a:rPr lang="tr-TR" dirty="0" err="1" smtClean="0"/>
              <a:t>check</a:t>
            </a:r>
            <a:r>
              <a:rPr lang="tr-TR" dirty="0" smtClean="0"/>
              <a:t> in zamanı , hangi körükten binileceği gibi bilgiler işlenmektedir. Bu parça yolcu uçağa binmeden önce yer hizmetleri görevlisine verilmekte ,yolcu kuponu yolcuda kalmaktadır. 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Manyetik alan; ATB biletleri özel yazıcıda hazırlanmakta </a:t>
            </a:r>
            <a:r>
              <a:rPr lang="tr-TR" dirty="0" err="1" smtClean="0"/>
              <a:t>check</a:t>
            </a:r>
            <a:r>
              <a:rPr lang="tr-TR" dirty="0" smtClean="0"/>
              <a:t> in kontuarında görevli bilgileri ekranında görmektedir. Yazıcı bilgileri kartonun üzerine işlerken bir yandan da manyetik bilgileri de özel alana yükleme işlemini yerine getirmektedir.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8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0" y="1196752"/>
            <a:ext cx="7769281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755576" y="479715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ATB ve BOARDING PASS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1226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E-</a:t>
            </a:r>
            <a:r>
              <a:rPr lang="tr-TR" dirty="0" err="1" smtClean="0">
                <a:solidFill>
                  <a:srgbClr val="C00000"/>
                </a:solidFill>
              </a:rPr>
              <a:t>Ticket</a:t>
            </a:r>
            <a:r>
              <a:rPr lang="tr-TR" dirty="0" smtClean="0">
                <a:solidFill>
                  <a:srgbClr val="C00000"/>
                </a:solidFill>
              </a:rPr>
              <a:t>-Elektronik Bilet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	</a:t>
            </a:r>
            <a:r>
              <a:rPr lang="tr-TR" dirty="0" smtClean="0"/>
              <a:t>Elektronik bilet kağıt bilet düzenlemeksizin tüm rezervasyon ve uçuş kayıtlarının elektronik ortamda saklanmasıdır.</a:t>
            </a:r>
          </a:p>
          <a:p>
            <a:pPr marL="0" indent="0">
              <a:buNone/>
            </a:pPr>
            <a:r>
              <a:rPr lang="tr-TR" dirty="0" smtClean="0"/>
              <a:t>	E-</a:t>
            </a:r>
            <a:r>
              <a:rPr lang="tr-TR" dirty="0" err="1" smtClean="0"/>
              <a:t>Ticket</a:t>
            </a:r>
            <a:r>
              <a:rPr lang="tr-TR" dirty="0" smtClean="0"/>
              <a:t> </a:t>
            </a:r>
            <a:r>
              <a:rPr lang="tr-TR" dirty="0"/>
              <a:t>kâğıt bilet kullanımını ortadan kaldıran biletleme sistemidir. Matbu olarak </a:t>
            </a:r>
            <a:r>
              <a:rPr lang="tr-TR" dirty="0" smtClean="0"/>
              <a:t>basılmış  bilet </a:t>
            </a:r>
            <a:r>
              <a:rPr lang="tr-TR" dirty="0"/>
              <a:t>yerine bu bilet bilgisayarda hazırlanıp, yazdırıldıktan sonra bilet kılıfına </a:t>
            </a:r>
            <a:r>
              <a:rPr lang="tr-TR" dirty="0" smtClean="0"/>
              <a:t>katlanarak konup </a:t>
            </a:r>
            <a:r>
              <a:rPr lang="tr-TR" dirty="0"/>
              <a:t>müşteriye verilmektedir. Tüm bilet bilgileri elektronik olarak sistemde saklanır ve </a:t>
            </a:r>
            <a:r>
              <a:rPr lang="tr-TR" dirty="0" smtClean="0"/>
              <a:t>satış anında</a:t>
            </a:r>
            <a:r>
              <a:rPr lang="tr-TR" dirty="0"/>
              <a:t>, tüm bilgileri içeren ‘seyahat belgesi’ verilir. Bu bilette de müşteriye gerekli olan </a:t>
            </a:r>
            <a:r>
              <a:rPr lang="tr-TR" dirty="0" smtClean="0"/>
              <a:t>her türlü </a:t>
            </a:r>
            <a:r>
              <a:rPr lang="tr-TR" dirty="0"/>
              <a:t>bilgi yer almaktadır. Alınan belge yanımızda olmasa bile bir kimlik ile (nüfus cüzdanı</a:t>
            </a:r>
            <a:r>
              <a:rPr lang="tr-TR" dirty="0" smtClean="0"/>
              <a:t>, ehliyet</a:t>
            </a:r>
            <a:r>
              <a:rPr lang="tr-TR" dirty="0"/>
              <a:t>, evlilik cüzdanı ) </a:t>
            </a:r>
            <a:r>
              <a:rPr lang="tr-TR" dirty="0" err="1"/>
              <a:t>check</a:t>
            </a:r>
            <a:r>
              <a:rPr lang="tr-TR" dirty="0"/>
              <a:t>-in yapılabilir. Elektronik bilet satın alınmışsa doğrudan </a:t>
            </a:r>
            <a:r>
              <a:rPr lang="tr-TR" dirty="0" err="1"/>
              <a:t>checkin</a:t>
            </a:r>
            <a:r>
              <a:rPr lang="tr-TR" dirty="0"/>
              <a:t> bankosuna gidilerek işlemler yapılır. Bilet havaalanında satın alınacaksa, önce bilet </a:t>
            </a:r>
            <a:r>
              <a:rPr lang="tr-TR" dirty="0" smtClean="0"/>
              <a:t>satış kontuarından </a:t>
            </a:r>
            <a:r>
              <a:rPr lang="tr-TR" dirty="0"/>
              <a:t>bilet alınır, sonra </a:t>
            </a:r>
            <a:r>
              <a:rPr lang="tr-TR" dirty="0" err="1"/>
              <a:t>check</a:t>
            </a:r>
            <a:r>
              <a:rPr lang="tr-TR" dirty="0"/>
              <a:t>-in yapılır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/>
              <a:t>	Elektronik biletin havayollarına olan mali yararları yanında yolcular açısından da </a:t>
            </a:r>
            <a:r>
              <a:rPr lang="tr-TR" dirty="0" smtClean="0"/>
              <a:t>birtakım yararları </a:t>
            </a:r>
            <a:r>
              <a:rPr lang="tr-TR" dirty="0"/>
              <a:t>vardır. Bunlardan en önemlisi, kâğıt biletin değerli evrak niteliği taşıması </a:t>
            </a:r>
            <a:r>
              <a:rPr lang="tr-TR" dirty="0" smtClean="0"/>
              <a:t>nedeniyle kaybolması </a:t>
            </a:r>
            <a:r>
              <a:rPr lang="tr-TR" dirty="0"/>
              <a:t>durumunda bir takım güçlüklerle karşılaşılırken, elektronik bilette böyle bir </a:t>
            </a:r>
            <a:r>
              <a:rPr lang="tr-TR" dirty="0" smtClean="0"/>
              <a:t>sorun olmamasıdır</a:t>
            </a:r>
            <a:r>
              <a:rPr lang="tr-TR" dirty="0"/>
              <a:t>. Dolayısıyla kaybolması durumunda tekrar sanal ortamdan bir kopyası kolayca</a:t>
            </a:r>
          </a:p>
          <a:p>
            <a:pPr marL="0" indent="0">
              <a:buNone/>
            </a:pPr>
            <a:r>
              <a:rPr lang="tr-TR" dirty="0"/>
              <a:t>çıkarılabilmektedir. </a:t>
            </a:r>
            <a:endParaRPr lang="tr-TR" dirty="0" smtClean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2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	Elektronik </a:t>
            </a:r>
            <a:r>
              <a:rPr lang="tr-TR" dirty="0"/>
              <a:t>bilet yolcunun eline verilen bir kağıt bilet gibi değildir. Yolcuya </a:t>
            </a:r>
            <a:r>
              <a:rPr lang="tr-TR" dirty="0" smtClean="0"/>
              <a:t>uçuşunun detaylarını</a:t>
            </a:r>
            <a:r>
              <a:rPr lang="tr-TR" dirty="0"/>
              <a:t>, rezervasyon numarasını ve bilet bilgilerini içeren bir yolcu uçuş belgesi (</a:t>
            </a:r>
            <a:r>
              <a:rPr lang="tr-TR" dirty="0" err="1" smtClean="0"/>
              <a:t>Itinerary</a:t>
            </a:r>
            <a:r>
              <a:rPr lang="tr-TR" dirty="0" smtClean="0"/>
              <a:t> </a:t>
            </a:r>
            <a:r>
              <a:rPr lang="tr-TR" dirty="0" err="1" smtClean="0"/>
              <a:t>Receipt</a:t>
            </a:r>
            <a:r>
              <a:rPr lang="tr-TR" dirty="0"/>
              <a:t>) verilerek, uçuşunu gerçekleştirmesi sağlanır. Bu dökümü yazılı olarak yolcuya</a:t>
            </a:r>
          </a:p>
          <a:p>
            <a:pPr marL="0" indent="0">
              <a:buNone/>
            </a:pPr>
            <a:r>
              <a:rPr lang="tr-TR" dirty="0"/>
              <a:t>doğrudan verebileceğimiz gibi, e-posta yolu ile de gönderebiliriz.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E-</a:t>
            </a:r>
            <a:r>
              <a:rPr lang="tr-TR" dirty="0" err="1" smtClean="0"/>
              <a:t>Ticket</a:t>
            </a:r>
            <a:r>
              <a:rPr lang="tr-TR" dirty="0" smtClean="0"/>
              <a:t> </a:t>
            </a:r>
            <a:r>
              <a:rPr lang="tr-TR" dirty="0"/>
              <a:t>Kullanımının Yolcu Açısından Faydaları:</a:t>
            </a:r>
          </a:p>
          <a:p>
            <a:pPr marL="0" indent="0">
              <a:buNone/>
            </a:pPr>
            <a:r>
              <a:rPr lang="tr-TR" dirty="0"/>
              <a:t>1-Elektronik biletin kaybolma, çalınma ve unutulma riski yoktur.</a:t>
            </a:r>
          </a:p>
          <a:p>
            <a:pPr marL="0" indent="0">
              <a:buNone/>
            </a:pPr>
            <a:r>
              <a:rPr lang="tr-TR" dirty="0"/>
              <a:t>2-Sadece kimlik, pasaport gibi seyahat </a:t>
            </a:r>
            <a:r>
              <a:rPr lang="tr-TR" dirty="0" err="1"/>
              <a:t>dökümanlarıyla</a:t>
            </a:r>
            <a:r>
              <a:rPr lang="tr-TR" dirty="0"/>
              <a:t> </a:t>
            </a:r>
            <a:r>
              <a:rPr lang="tr-TR" dirty="0" err="1"/>
              <a:t>check</a:t>
            </a:r>
            <a:r>
              <a:rPr lang="tr-TR" dirty="0"/>
              <a:t> in işlemi yapılabilmektedir.</a:t>
            </a:r>
          </a:p>
          <a:p>
            <a:pPr marL="0" indent="0">
              <a:buNone/>
            </a:pPr>
            <a:r>
              <a:rPr lang="tr-TR" dirty="0"/>
              <a:t>3-Rezervasyondan </a:t>
            </a:r>
            <a:r>
              <a:rPr lang="tr-TR" dirty="0" err="1"/>
              <a:t>boarding</a:t>
            </a:r>
            <a:r>
              <a:rPr lang="tr-TR" dirty="0"/>
              <a:t> ve uçuş aşamasına kadar, tüm bilet işlemlerinin, daha pratik, hızlı ve sorunsuz gerçekleşmesini sağlar. </a:t>
            </a:r>
          </a:p>
          <a:p>
            <a:pPr marL="0" indent="0">
              <a:buNone/>
            </a:pPr>
            <a:r>
              <a:rPr lang="tr-TR" dirty="0"/>
              <a:t>E-</a:t>
            </a:r>
            <a:r>
              <a:rPr lang="tr-TR" dirty="0" err="1"/>
              <a:t>Ticket</a:t>
            </a:r>
            <a:r>
              <a:rPr lang="tr-TR" dirty="0"/>
              <a:t> Kullanımının Hava Yolu Açısından Faydaları:</a:t>
            </a:r>
          </a:p>
          <a:p>
            <a:pPr marL="0" indent="0">
              <a:buNone/>
            </a:pPr>
            <a:r>
              <a:rPr lang="tr-TR" dirty="0"/>
              <a:t>1- Kağıt israfı önlenmiş olur.</a:t>
            </a:r>
          </a:p>
          <a:p>
            <a:pPr marL="0" indent="0">
              <a:buNone/>
            </a:pPr>
            <a:r>
              <a:rPr lang="tr-TR" dirty="0"/>
              <a:t>2- Personel maliyetleri düşer. Havayolu masrafları azalır.</a:t>
            </a:r>
          </a:p>
          <a:p>
            <a:pPr marL="0" indent="0">
              <a:buNone/>
            </a:pPr>
            <a:r>
              <a:rPr lang="tr-TR" dirty="0"/>
              <a:t>3- Yolcunun bilet işlemleri daha etkin, çabuk, kaliteli ve hatasız yapılır.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8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Bagaj Ve Bagaj Etiketleri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	</a:t>
            </a:r>
            <a:r>
              <a:rPr lang="tr-TR" dirty="0" smtClean="0"/>
              <a:t>Yolculara </a:t>
            </a:r>
            <a:r>
              <a:rPr lang="tr-TR" dirty="0" smtClean="0"/>
              <a:t>tanınan serbest bagaj hakkı uçulan yere ve biletin sınıfına göre değişiklik gösterir  ve bu miktar biletlerin üzerinde gösterilmektedir.</a:t>
            </a:r>
          </a:p>
          <a:p>
            <a:pPr marL="0" indent="0">
              <a:buNone/>
            </a:pPr>
            <a:r>
              <a:rPr lang="tr-TR" dirty="0"/>
              <a:t>Türk Hava Yolları Ücretsiz Bagaj Hakkı Limitleri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• THY Yurtiçi uçuşlarda; </a:t>
            </a:r>
          </a:p>
          <a:p>
            <a:pPr marL="0" indent="0">
              <a:buNone/>
            </a:pPr>
            <a:r>
              <a:rPr lang="tr-TR" dirty="0" smtClean="0"/>
              <a:t>-Business </a:t>
            </a:r>
            <a:r>
              <a:rPr lang="tr-TR" dirty="0"/>
              <a:t>Class uçuşlarında 30 kg </a:t>
            </a:r>
          </a:p>
          <a:p>
            <a:pPr marL="0" indent="0">
              <a:buNone/>
            </a:pPr>
            <a:r>
              <a:rPr lang="tr-TR" dirty="0" smtClean="0"/>
              <a:t>-Business </a:t>
            </a:r>
            <a:r>
              <a:rPr lang="tr-TR" dirty="0"/>
              <a:t>Class uçuş sınıfına dâhil olan XHQ uçuşlarında 40 kg 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Economy</a:t>
            </a:r>
            <a:r>
              <a:rPr lang="tr-TR" dirty="0" smtClean="0"/>
              <a:t> </a:t>
            </a:r>
            <a:r>
              <a:rPr lang="tr-TR" dirty="0"/>
              <a:t>Class </a:t>
            </a:r>
            <a:r>
              <a:rPr lang="tr-TR" dirty="0" err="1"/>
              <a:t>EcoFly</a:t>
            </a:r>
            <a:r>
              <a:rPr lang="tr-TR" dirty="0"/>
              <a:t> uçuşlarında 15 kilogram 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ExtraFly</a:t>
            </a:r>
            <a:r>
              <a:rPr lang="tr-TR" dirty="0" smtClean="0"/>
              <a:t> </a:t>
            </a:r>
            <a:r>
              <a:rPr lang="tr-TR" dirty="0"/>
              <a:t>uçuşlarında 20 kilogram 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PrimeFly</a:t>
            </a:r>
            <a:r>
              <a:rPr lang="tr-TR" dirty="0" smtClean="0"/>
              <a:t> </a:t>
            </a:r>
            <a:r>
              <a:rPr lang="tr-TR" dirty="0"/>
              <a:t>uçuşlarında da 25 kilogramdır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/>
              <a:t> • THY Yurtdışı uçuşlarda; </a:t>
            </a:r>
          </a:p>
          <a:p>
            <a:pPr marL="0" indent="0">
              <a:buNone/>
            </a:pPr>
            <a:r>
              <a:rPr lang="tr-TR" dirty="0" smtClean="0"/>
              <a:t>-Business </a:t>
            </a:r>
            <a:r>
              <a:rPr lang="tr-TR" dirty="0"/>
              <a:t>Class sınıfında 30 kg 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Economy</a:t>
            </a:r>
            <a:r>
              <a:rPr lang="tr-TR" dirty="0" smtClean="0"/>
              <a:t> </a:t>
            </a:r>
            <a:r>
              <a:rPr lang="tr-TR" dirty="0"/>
              <a:t>Class bagaj hakkı 20 kg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3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5774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/>
              <a:t>- Bebek yolcuların ücretsiz bagaj hakkı 10 kg’dır ve tüm uçuşlarda geçerlidir. Dış hat seferlerinde bu hakka ek olarak 1 adet katlanabilir puset ücretsiz alınabilir. • </a:t>
            </a:r>
          </a:p>
          <a:p>
            <a:pPr marL="0" indent="0">
              <a:buNone/>
            </a:pPr>
            <a:r>
              <a:rPr lang="tr-TR" dirty="0"/>
              <a:t>-Parça bagaj uygulamasında bagaj hakkı; Business Class için her parça maksimum 32 kg olacak şekilde 2 parçadır ve maksimum bagaj boyutu; en, boy, yükseklik toplamı 158 cm </a:t>
            </a:r>
            <a:r>
              <a:rPr lang="tr-TR" dirty="0" err="1"/>
              <a:t>Economy</a:t>
            </a:r>
            <a:r>
              <a:rPr lang="tr-TR" dirty="0"/>
              <a:t> Class için bagaj hakkı her parça maksimum 23 kg olacak şekilde 2 parça olabilir ve maksimum bagaj boyutu; en, boy, yükseklik toplamı 158 cm </a:t>
            </a:r>
          </a:p>
          <a:p>
            <a:pPr marL="0" indent="0">
              <a:buNone/>
            </a:pPr>
            <a:r>
              <a:rPr lang="tr-TR" dirty="0"/>
              <a:t>- Bebek yolcular için bagaj hakkı maksimum 23 kg olacak şekilde 1 parçadır ve ölçüleri toplamı </a:t>
            </a:r>
            <a:r>
              <a:rPr lang="tr-TR" dirty="0" smtClean="0"/>
              <a:t>maksimum 115 cm olabilir. İlaveten 1 adet katlanabilir bebek arabası/puset alınabilir. </a:t>
            </a:r>
          </a:p>
          <a:p>
            <a:pPr marL="0" indent="0">
              <a:buNone/>
            </a:pPr>
            <a:r>
              <a:rPr lang="tr-TR" dirty="0" smtClean="0"/>
              <a:t>-Ücretsiz Kabin Bagajı (El Bagajı) hakkınız tüm </a:t>
            </a:r>
            <a:r>
              <a:rPr lang="tr-TR" dirty="0" smtClean="0"/>
              <a:t>uçuşlarda </a:t>
            </a:r>
            <a:r>
              <a:rPr lang="tr-TR" dirty="0" smtClean="0"/>
              <a:t>8 kg'dır. </a:t>
            </a:r>
            <a:r>
              <a:rPr lang="tr-TR" dirty="0" err="1" smtClean="0"/>
              <a:t>Koronavirüs</a:t>
            </a:r>
            <a:r>
              <a:rPr lang="tr-TR" dirty="0" smtClean="0"/>
              <a:t> salgını nedeniyle iç ve dış hatlarda kullanılmayan kabin bagaj hakkınız 8 kg'a kadar ek bir parça olarak veya uçuştaki kayıtlı bagaj hakkınıza ilave edilerek kullandırılacaktır.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rgbClr val="C00000"/>
                </a:solidFill>
              </a:rPr>
              <a:t>NOT: Bagaj hakları zaman içerisinde değişikliğe uğrayabilir.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2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Otomatik Biniş Kartları (</a:t>
            </a:r>
            <a:r>
              <a:rPr lang="tr-TR" dirty="0" err="1" smtClean="0">
                <a:solidFill>
                  <a:srgbClr val="C00000"/>
                </a:solidFill>
              </a:rPr>
              <a:t>Boarding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Card</a:t>
            </a:r>
            <a:r>
              <a:rPr lang="tr-TR" dirty="0" smtClean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	</a:t>
            </a:r>
            <a:r>
              <a:rPr lang="tr-TR" dirty="0" smtClean="0"/>
              <a:t>Bagajsız yolcular biniş kartlarını internetten bastırarak havalimanlarında </a:t>
            </a:r>
            <a:r>
              <a:rPr lang="tr-TR" dirty="0" err="1" smtClean="0"/>
              <a:t>check</a:t>
            </a:r>
            <a:r>
              <a:rPr lang="tr-TR" dirty="0" smtClean="0"/>
              <a:t> in kontuarlarına uğramadan doğrudan uçağa binecekleri çıkış kapısına gidebilmektedirler. Bagajsız yolcular bu işlemi önceden yapmalıdırlar , böylece zamandan tasarruf etmektedirler.</a:t>
            </a:r>
          </a:p>
          <a:p>
            <a:pPr marL="0" indent="0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Ücret </a:t>
            </a:r>
            <a:r>
              <a:rPr lang="tr-TR" dirty="0">
                <a:solidFill>
                  <a:srgbClr val="C00000"/>
                </a:solidFill>
              </a:rPr>
              <a:t>Tipleri: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1- </a:t>
            </a:r>
            <a:r>
              <a:rPr lang="tr-TR" dirty="0">
                <a:solidFill>
                  <a:srgbClr val="C00000"/>
                </a:solidFill>
              </a:rPr>
              <a:t>First Class: (F) </a:t>
            </a:r>
            <a:r>
              <a:rPr lang="tr-TR" dirty="0"/>
              <a:t>Uçağın </a:t>
            </a:r>
            <a:r>
              <a:rPr lang="tr-TR" dirty="0" smtClean="0"/>
              <a:t>ön tarafından  </a:t>
            </a:r>
            <a:r>
              <a:rPr lang="tr-TR" dirty="0"/>
              <a:t>12–16 </a:t>
            </a:r>
            <a:r>
              <a:rPr lang="tr-TR" dirty="0" smtClean="0"/>
              <a:t>.koltuğuna kadar bölümünden </a:t>
            </a:r>
            <a:r>
              <a:rPr lang="tr-TR" dirty="0"/>
              <a:t>oluşur. Fiyatı </a:t>
            </a:r>
            <a:r>
              <a:rPr lang="tr-TR" dirty="0" smtClean="0"/>
              <a:t>standart (Ekonomi sınıfı)fiyattan </a:t>
            </a:r>
            <a:r>
              <a:rPr lang="tr-TR" dirty="0"/>
              <a:t>%50 daha pahalıdır. Bu uçuş çeşidi </a:t>
            </a:r>
            <a:r>
              <a:rPr lang="tr-TR" dirty="0" err="1"/>
              <a:t>vip</a:t>
            </a:r>
            <a:r>
              <a:rPr lang="tr-TR" dirty="0"/>
              <a:t>, cip yolcular içindir.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2-Business/</a:t>
            </a:r>
            <a:r>
              <a:rPr lang="tr-TR" dirty="0" err="1" smtClean="0">
                <a:solidFill>
                  <a:srgbClr val="C00000"/>
                </a:solidFill>
              </a:rPr>
              <a:t>Executive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>
                <a:solidFill>
                  <a:srgbClr val="C00000"/>
                </a:solidFill>
              </a:rPr>
              <a:t>Class: (C) </a:t>
            </a:r>
            <a:r>
              <a:rPr lang="tr-TR" dirty="0"/>
              <a:t>Bu bölüm uyku uyumaya ve okumaya</a:t>
            </a:r>
          </a:p>
          <a:p>
            <a:pPr marL="0" indent="0">
              <a:buNone/>
            </a:pPr>
            <a:r>
              <a:rPr lang="tr-TR" dirty="0"/>
              <a:t>elverişli olarak ayrılmış olup fiyatı First ile </a:t>
            </a:r>
            <a:r>
              <a:rPr lang="tr-TR" dirty="0" err="1"/>
              <a:t>Coach</a:t>
            </a:r>
            <a:r>
              <a:rPr lang="tr-TR" dirty="0"/>
              <a:t> arasındadır.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3-Coach</a:t>
            </a:r>
            <a:r>
              <a:rPr lang="tr-TR" dirty="0">
                <a:solidFill>
                  <a:srgbClr val="C00000"/>
                </a:solidFill>
              </a:rPr>
              <a:t>: (Y) </a:t>
            </a:r>
            <a:r>
              <a:rPr lang="tr-TR" dirty="0"/>
              <a:t>Uçağın büyük bir bölümünü oluşturur. F ve C sınıfının</a:t>
            </a:r>
          </a:p>
          <a:p>
            <a:pPr marL="0" indent="0">
              <a:buNone/>
            </a:pPr>
            <a:r>
              <a:rPr lang="tr-TR" dirty="0"/>
              <a:t>arkasında yer alır.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4-Economy</a:t>
            </a:r>
            <a:r>
              <a:rPr lang="tr-TR" dirty="0">
                <a:solidFill>
                  <a:srgbClr val="C00000"/>
                </a:solidFill>
              </a:rPr>
              <a:t>: (B,K,Q,L,M,H,V) </a:t>
            </a:r>
            <a:r>
              <a:rPr lang="tr-TR" dirty="0"/>
              <a:t>Bu bölümde </a:t>
            </a:r>
            <a:r>
              <a:rPr lang="tr-TR" dirty="0" err="1"/>
              <a:t>Coach</a:t>
            </a:r>
            <a:r>
              <a:rPr lang="tr-TR" dirty="0"/>
              <a:t> kısmında yer alır.</a:t>
            </a:r>
          </a:p>
          <a:p>
            <a:pPr marL="0" indent="0">
              <a:buNone/>
            </a:pPr>
            <a:r>
              <a:rPr lang="tr-TR" dirty="0"/>
              <a:t>Sınırlı sayıda olup </a:t>
            </a:r>
            <a:r>
              <a:rPr lang="tr-TR" dirty="0" smtClean="0"/>
              <a:t>özel indirimli </a:t>
            </a:r>
            <a:r>
              <a:rPr lang="tr-TR" dirty="0"/>
              <a:t>fiyata satılır.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5- First/</a:t>
            </a:r>
            <a:r>
              <a:rPr lang="tr-TR" dirty="0" err="1" smtClean="0">
                <a:solidFill>
                  <a:srgbClr val="C00000"/>
                </a:solidFill>
              </a:rPr>
              <a:t>Coach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Night</a:t>
            </a:r>
            <a:r>
              <a:rPr lang="tr-TR" dirty="0">
                <a:solidFill>
                  <a:srgbClr val="C00000"/>
                </a:solidFill>
              </a:rPr>
              <a:t>: (FN/YN) </a:t>
            </a:r>
            <a:r>
              <a:rPr lang="tr-TR" dirty="0"/>
              <a:t>21.00—07.00 arasındaki uçuşlar ‘’</a:t>
            </a:r>
            <a:r>
              <a:rPr lang="tr-TR" dirty="0" err="1"/>
              <a:t>Night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Flight’’ olarak adlandırılır. Bu uçuşlar indirimlidir. İndirim oranı yaklaşık</a:t>
            </a:r>
          </a:p>
          <a:p>
            <a:pPr marL="0" indent="0">
              <a:buNone/>
            </a:pPr>
            <a:r>
              <a:rPr lang="tr-TR" dirty="0"/>
              <a:t>%20’dir.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1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*Genel </a:t>
            </a:r>
            <a:r>
              <a:rPr lang="tr-TR" dirty="0"/>
              <a:t>olarak uçuş saatinizden yurt içi uçuşlarınız için 1 saat, yurt dışı uçuşlarınız için ise minimum 2 saat öncesinde havalimanında bulunmanız gerekmektedir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>
                <a:solidFill>
                  <a:srgbClr val="C00000"/>
                </a:solidFill>
              </a:rPr>
              <a:t>Secura</a:t>
            </a:r>
            <a:r>
              <a:rPr lang="tr-TR" dirty="0" smtClean="0">
                <a:solidFill>
                  <a:srgbClr val="C00000"/>
                </a:solidFill>
              </a:rPr>
              <a:t> Wrap-Bagaj Kaplama Hizmeti</a:t>
            </a:r>
          </a:p>
          <a:p>
            <a:pPr marL="0" indent="0">
              <a:buNone/>
            </a:pPr>
            <a:r>
              <a:rPr lang="tr-TR" smtClean="0"/>
              <a:t>	Dış </a:t>
            </a:r>
            <a:r>
              <a:rPr lang="tr-TR" dirty="0" smtClean="0"/>
              <a:t>hat seferlerinde bagajları hava koşullarından ve diğer etkenlerden korumak amacıyla güvenli bagaj kaplama hizmeti verilmektedir. Business </a:t>
            </a:r>
            <a:r>
              <a:rPr lang="tr-TR" dirty="0" err="1" smtClean="0"/>
              <a:t>class</a:t>
            </a:r>
            <a:r>
              <a:rPr lang="tr-TR" dirty="0" smtClean="0"/>
              <a:t> yolcular ücretsiz ,ekonomi sınıfı yolcular ise ekstra ücret vererek bu hizmetten yararlanabilirler burada yapılması gereken </a:t>
            </a:r>
            <a:r>
              <a:rPr lang="tr-TR" dirty="0" err="1" smtClean="0"/>
              <a:t>secura</a:t>
            </a:r>
            <a:r>
              <a:rPr lang="tr-TR" dirty="0" smtClean="0"/>
              <a:t> </a:t>
            </a:r>
            <a:r>
              <a:rPr lang="tr-TR" dirty="0" err="1" smtClean="0"/>
              <a:t>wrap</a:t>
            </a:r>
            <a:r>
              <a:rPr lang="tr-TR" dirty="0" smtClean="0"/>
              <a:t> personeline başvurmaktır.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Bilet Satışlarında ve Rezervasyonlarda Kullanılan Teknik Terimler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FF0000"/>
                </a:solidFill>
              </a:rPr>
              <a:t>Adult</a:t>
            </a:r>
            <a:r>
              <a:rPr lang="tr-TR" dirty="0" smtClean="0">
                <a:solidFill>
                  <a:srgbClr val="FF0000"/>
                </a:solidFill>
              </a:rPr>
              <a:t>: </a:t>
            </a:r>
            <a:r>
              <a:rPr lang="tr-TR" dirty="0" smtClean="0"/>
              <a:t>Yetişkin ücreti, 12 yaşından büyük yolculara uygulanır.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Applicable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fare:</a:t>
            </a:r>
            <a:r>
              <a:rPr lang="tr-TR" dirty="0" err="1" smtClean="0"/>
              <a:t>Uygulanabilir</a:t>
            </a:r>
            <a:r>
              <a:rPr lang="tr-TR" dirty="0" smtClean="0"/>
              <a:t> ücretler, ilgili yolcu için geçerli yürürlükte olan normal ve indirimli ücretler.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Add</a:t>
            </a:r>
            <a:r>
              <a:rPr lang="tr-TR" dirty="0" smtClean="0">
                <a:solidFill>
                  <a:srgbClr val="C00000"/>
                </a:solidFill>
              </a:rPr>
              <a:t> on </a:t>
            </a:r>
            <a:r>
              <a:rPr lang="tr-TR" dirty="0" err="1" smtClean="0">
                <a:solidFill>
                  <a:srgbClr val="C00000"/>
                </a:solidFill>
              </a:rPr>
              <a:t>amount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/>
              <a:t>Kısa mesafeli yolculuklar için ilave edilecek ek ücret.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Areas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/>
              <a:t>Bölgeler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Child: </a:t>
            </a:r>
            <a:r>
              <a:rPr lang="tr-TR" dirty="0" smtClean="0"/>
              <a:t>0-2 yaş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Circle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trip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/>
              <a:t>Aynı noktadan başlayan ve aynı noktada sona eren yolculuklarda gidiş ve dönüşlerde farklı ücret alınması ve farklı noktalardan uçabilme olanağı sağlayan seyahatler.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Conjunction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ticket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/>
              <a:t>Bağlantılı bilet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Connection:</a:t>
            </a:r>
            <a:r>
              <a:rPr lang="tr-TR" dirty="0" err="1" smtClean="0"/>
              <a:t>Yolcunun</a:t>
            </a:r>
            <a:r>
              <a:rPr lang="tr-TR" dirty="0" smtClean="0"/>
              <a:t> seçtiği taşıyıcının ilk uygun seferine yapılan bağlantı.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Combination fare: </a:t>
            </a:r>
            <a:r>
              <a:rPr lang="tr-TR" dirty="0" smtClean="0"/>
              <a:t>Tek bir toplamda basılı olmayan iki veya daha fazla ücretin birleştirilmesi ile uygulanan ücret tarifesi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Destination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/>
              <a:t>Varış noktası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Domestic</a:t>
            </a:r>
            <a:r>
              <a:rPr lang="tr-TR" dirty="0" smtClean="0">
                <a:solidFill>
                  <a:srgbClr val="C00000"/>
                </a:solidFill>
              </a:rPr>
              <a:t> fare: </a:t>
            </a:r>
            <a:r>
              <a:rPr lang="tr-TR" dirty="0" smtClean="0"/>
              <a:t>İç hat bilet ücreti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Economy</a:t>
            </a:r>
            <a:r>
              <a:rPr lang="tr-TR" dirty="0" smtClean="0">
                <a:solidFill>
                  <a:srgbClr val="C00000"/>
                </a:solidFill>
              </a:rPr>
              <a:t> fare: </a:t>
            </a:r>
            <a:r>
              <a:rPr lang="tr-TR" dirty="0" smtClean="0"/>
              <a:t>Ekonomi sınıfı ücreti</a:t>
            </a:r>
          </a:p>
          <a:p>
            <a:pPr marL="0" indent="0">
              <a:buNone/>
            </a:pPr>
            <a:r>
              <a:rPr lang="tr-TR" dirty="0" err="1">
                <a:solidFill>
                  <a:srgbClr val="C00000"/>
                </a:solidFill>
              </a:rPr>
              <a:t>Onward</a:t>
            </a:r>
            <a:r>
              <a:rPr lang="tr-TR" dirty="0">
                <a:solidFill>
                  <a:srgbClr val="C00000"/>
                </a:solidFill>
              </a:rPr>
              <a:t> Combination: </a:t>
            </a:r>
            <a:r>
              <a:rPr lang="tr-TR" dirty="0"/>
              <a:t>Birbirini izleyen seyahat bölümleri için iki ya da daha fazla gidiş </a:t>
            </a:r>
            <a:r>
              <a:rPr lang="tr-TR" dirty="0" smtClean="0"/>
              <a:t>ya da </a:t>
            </a:r>
            <a:r>
              <a:rPr lang="tr-TR" dirty="0"/>
              <a:t>gidiş-dönüş ücretlerinin </a:t>
            </a:r>
            <a:r>
              <a:rPr lang="tr-TR" dirty="0" smtClean="0"/>
              <a:t>toplanması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Endorsement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tr-TR" dirty="0" smtClean="0"/>
              <a:t>Bilet üzerinde belirtilen havayolu şirketinin de değiştirilmesi ile ilgili olarak yazılı izin. 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err="1"/>
              <a:t>Excess</a:t>
            </a:r>
            <a:r>
              <a:rPr lang="tr-TR" dirty="0"/>
              <a:t> </a:t>
            </a:r>
            <a:r>
              <a:rPr lang="tr-TR" dirty="0" err="1"/>
              <a:t>Baggage</a:t>
            </a:r>
            <a:r>
              <a:rPr lang="tr-TR" dirty="0"/>
              <a:t> (Fazla Bagaj): Ücretsiz taşıma limitinin üzerindeki </a:t>
            </a:r>
            <a:r>
              <a:rPr lang="tr-TR" dirty="0" smtClean="0"/>
              <a:t>bagaj</a:t>
            </a:r>
          </a:p>
          <a:p>
            <a:pPr marL="0" indent="0">
              <a:buNone/>
            </a:pPr>
            <a:r>
              <a:rPr lang="tr-TR" dirty="0"/>
              <a:t>Fare </a:t>
            </a:r>
            <a:r>
              <a:rPr lang="tr-TR" dirty="0" err="1" smtClean="0"/>
              <a:t>Calculation</a:t>
            </a:r>
            <a:r>
              <a:rPr lang="tr-TR" dirty="0" smtClean="0"/>
              <a:t> </a:t>
            </a:r>
            <a:r>
              <a:rPr lang="tr-TR" dirty="0" err="1" smtClean="0"/>
              <a:t>point</a:t>
            </a:r>
            <a:r>
              <a:rPr lang="tr-TR" dirty="0" smtClean="0"/>
              <a:t>: Bilet fiyatı hesaplamasında bir ücretin bitip diğerinin başladığı nokta.</a:t>
            </a:r>
          </a:p>
          <a:p>
            <a:pPr marL="0" indent="0">
              <a:buNone/>
            </a:pPr>
            <a:r>
              <a:rPr lang="tr-TR" dirty="0" smtClean="0"/>
              <a:t>Fare </a:t>
            </a:r>
            <a:r>
              <a:rPr lang="tr-TR" dirty="0" err="1" smtClean="0"/>
              <a:t>calculation</a:t>
            </a:r>
            <a:r>
              <a:rPr lang="tr-TR" dirty="0" smtClean="0"/>
              <a:t> </a:t>
            </a:r>
            <a:r>
              <a:rPr lang="tr-TR" dirty="0" err="1" smtClean="0"/>
              <a:t>unit</a:t>
            </a:r>
            <a:r>
              <a:rPr lang="tr-TR" dirty="0" smtClean="0"/>
              <a:t>: Fiyat hesaplama birimi</a:t>
            </a:r>
          </a:p>
          <a:p>
            <a:pPr marL="0" indent="0">
              <a:buNone/>
            </a:pPr>
            <a:r>
              <a:rPr lang="tr-TR" dirty="0" smtClean="0"/>
              <a:t>First </a:t>
            </a:r>
            <a:r>
              <a:rPr lang="tr-TR" dirty="0" err="1" smtClean="0"/>
              <a:t>class</a:t>
            </a:r>
            <a:r>
              <a:rPr lang="tr-TR" dirty="0" smtClean="0"/>
              <a:t> fare: Birinci sınıf fiyatı</a:t>
            </a:r>
          </a:p>
          <a:p>
            <a:pPr marL="0" indent="0">
              <a:buNone/>
            </a:pP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show</a:t>
            </a:r>
            <a:r>
              <a:rPr lang="tr-TR" dirty="0"/>
              <a:t>: </a:t>
            </a:r>
            <a:r>
              <a:rPr lang="tr-TR" dirty="0" err="1"/>
              <a:t>Check</a:t>
            </a:r>
            <a:r>
              <a:rPr lang="tr-TR" dirty="0"/>
              <a:t>-in bankosuna başvuran ve mevcut boş yeri almaya hazır olan yolcu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Immediate</a:t>
            </a:r>
            <a:r>
              <a:rPr lang="tr-TR" dirty="0" smtClean="0"/>
              <a:t> </a:t>
            </a:r>
            <a:r>
              <a:rPr lang="tr-TR" dirty="0" err="1" smtClean="0"/>
              <a:t>family</a:t>
            </a:r>
            <a:r>
              <a:rPr lang="tr-TR" dirty="0" smtClean="0"/>
              <a:t>: Aile yakını</a:t>
            </a:r>
          </a:p>
          <a:p>
            <a:pPr marL="0" indent="0">
              <a:buNone/>
            </a:pPr>
            <a:r>
              <a:rPr lang="tr-TR" dirty="0" err="1" smtClean="0"/>
              <a:t>Infant</a:t>
            </a:r>
            <a:r>
              <a:rPr lang="tr-TR" dirty="0" smtClean="0"/>
              <a:t>: 0-2 yaş</a:t>
            </a:r>
          </a:p>
          <a:p>
            <a:pPr marL="0" indent="0">
              <a:buNone/>
            </a:pPr>
            <a:r>
              <a:rPr lang="tr-TR" dirty="0" err="1"/>
              <a:t>Intralining</a:t>
            </a:r>
            <a:r>
              <a:rPr lang="tr-TR" dirty="0"/>
              <a:t>: Aynı hava yolu içinde başka bir hizmet bölümüne transfer</a:t>
            </a:r>
          </a:p>
          <a:p>
            <a:pPr marL="0" indent="0">
              <a:buNone/>
            </a:pPr>
            <a:r>
              <a:rPr lang="tr-TR" dirty="0" err="1"/>
              <a:t>Interlining</a:t>
            </a:r>
            <a:r>
              <a:rPr lang="tr-TR" dirty="0"/>
              <a:t>: Hava yolu şirketleri arasında hizmet transferi </a:t>
            </a:r>
            <a:endParaRPr lang="tr-TR" dirty="0" smtClean="0"/>
          </a:p>
          <a:p>
            <a:pPr marL="0" indent="0">
              <a:buNone/>
            </a:pPr>
            <a:r>
              <a:rPr lang="tr-TR" dirty="0" err="1"/>
              <a:t>Issuing</a:t>
            </a:r>
            <a:r>
              <a:rPr lang="tr-TR" dirty="0"/>
              <a:t> </a:t>
            </a:r>
            <a:r>
              <a:rPr lang="tr-TR" dirty="0" err="1"/>
              <a:t>carrier</a:t>
            </a:r>
            <a:r>
              <a:rPr lang="tr-TR" dirty="0"/>
              <a:t>: Bilet düzenleyen taşıyıcı firma</a:t>
            </a:r>
          </a:p>
          <a:p>
            <a:pPr marL="0" indent="0">
              <a:buNone/>
            </a:pPr>
            <a:r>
              <a:rPr lang="tr-TR" dirty="0" err="1" smtClean="0"/>
              <a:t>Minumum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r>
              <a:rPr lang="tr-TR" dirty="0" smtClean="0"/>
              <a:t> size: Fiyat belirlemek için en az yolcu sayısı</a:t>
            </a:r>
          </a:p>
          <a:p>
            <a:pPr marL="0" indent="0">
              <a:buNone/>
            </a:pPr>
            <a:r>
              <a:rPr lang="tr-TR" dirty="0" err="1" smtClean="0"/>
              <a:t>Minumum</a:t>
            </a:r>
            <a:r>
              <a:rPr lang="tr-TR" dirty="0" smtClean="0"/>
              <a:t> </a:t>
            </a:r>
            <a:r>
              <a:rPr lang="tr-TR" dirty="0" err="1" smtClean="0"/>
              <a:t>tour</a:t>
            </a:r>
            <a:r>
              <a:rPr lang="tr-TR" dirty="0" smtClean="0"/>
              <a:t> </a:t>
            </a:r>
            <a:r>
              <a:rPr lang="tr-TR" dirty="0" err="1" smtClean="0"/>
              <a:t>price:Havayolu</a:t>
            </a:r>
            <a:r>
              <a:rPr lang="tr-TR" dirty="0" smtClean="0"/>
              <a:t> ücretinin karayolu taşımacılığının da eklenmesi ile bulunan ek ücret</a:t>
            </a:r>
          </a:p>
          <a:p>
            <a:pPr marL="0" indent="0">
              <a:buNone/>
            </a:pPr>
            <a:r>
              <a:rPr lang="tr-TR" dirty="0"/>
              <a:t>No Show: Bileti olan ancak uçuşa gelmeyen yolcu. Rezervasyonun haber </a:t>
            </a:r>
            <a:r>
              <a:rPr lang="tr-TR" dirty="0" smtClean="0"/>
              <a:t>verilmeden kullanılmaması</a:t>
            </a:r>
            <a:r>
              <a:rPr lang="tr-TR" dirty="0"/>
              <a:t>.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9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/>
              <a:t>MCO - </a:t>
            </a:r>
            <a:r>
              <a:rPr lang="tr-TR" dirty="0" err="1"/>
              <a:t>Miscellaneous</a:t>
            </a:r>
            <a:r>
              <a:rPr lang="tr-TR" dirty="0"/>
              <a:t> </a:t>
            </a:r>
            <a:r>
              <a:rPr lang="tr-TR" dirty="0" err="1"/>
              <a:t>Charces</a:t>
            </a:r>
            <a:r>
              <a:rPr lang="tr-TR" dirty="0"/>
              <a:t> </a:t>
            </a:r>
            <a:r>
              <a:rPr lang="tr-TR" dirty="0" err="1"/>
              <a:t>Order</a:t>
            </a:r>
            <a:r>
              <a:rPr lang="tr-TR" dirty="0"/>
              <a:t> </a:t>
            </a:r>
            <a:r>
              <a:rPr lang="tr-TR" dirty="0" smtClean="0"/>
              <a:t>:Çeşitli ödeme emri</a:t>
            </a:r>
          </a:p>
          <a:p>
            <a:pPr marL="0" indent="0">
              <a:buNone/>
            </a:pPr>
            <a:r>
              <a:rPr lang="tr-TR" dirty="0" smtClean="0"/>
              <a:t>GIT-</a:t>
            </a:r>
            <a:r>
              <a:rPr lang="tr-TR" dirty="0" err="1" smtClean="0"/>
              <a:t>Group</a:t>
            </a:r>
            <a:r>
              <a:rPr lang="tr-TR" dirty="0" smtClean="0"/>
              <a:t> </a:t>
            </a:r>
            <a:r>
              <a:rPr lang="tr-TR" dirty="0" err="1" smtClean="0"/>
              <a:t>Inclusive</a:t>
            </a:r>
            <a:r>
              <a:rPr lang="tr-TR" dirty="0" smtClean="0"/>
              <a:t> </a:t>
            </a:r>
            <a:r>
              <a:rPr lang="tr-TR" dirty="0" err="1" smtClean="0"/>
              <a:t>Tour:Paket</a:t>
            </a:r>
            <a:r>
              <a:rPr lang="tr-TR" dirty="0" smtClean="0"/>
              <a:t> tur grubu</a:t>
            </a:r>
          </a:p>
          <a:p>
            <a:pPr marL="0" indent="0">
              <a:buNone/>
            </a:pPr>
            <a:r>
              <a:rPr lang="tr-TR" dirty="0" smtClean="0"/>
              <a:t>GSA-General </a:t>
            </a:r>
            <a:r>
              <a:rPr lang="tr-TR" dirty="0" err="1" smtClean="0"/>
              <a:t>sales</a:t>
            </a:r>
            <a:r>
              <a:rPr lang="tr-TR" dirty="0" smtClean="0"/>
              <a:t> </a:t>
            </a:r>
            <a:r>
              <a:rPr lang="tr-TR" dirty="0" err="1" smtClean="0"/>
              <a:t>agent</a:t>
            </a:r>
            <a:r>
              <a:rPr lang="tr-TR" dirty="0" smtClean="0"/>
              <a:t>: Genel satış </a:t>
            </a:r>
            <a:r>
              <a:rPr lang="tr-TR" dirty="0" err="1" smtClean="0"/>
              <a:t>acentası</a:t>
            </a:r>
            <a:endParaRPr lang="tr-TR" dirty="0" smtClean="0"/>
          </a:p>
          <a:p>
            <a:pPr marL="0" indent="0">
              <a:buNone/>
            </a:pPr>
            <a:r>
              <a:rPr lang="tr-TR" dirty="0" err="1"/>
              <a:t>Non</a:t>
            </a:r>
            <a:r>
              <a:rPr lang="tr-TR" dirty="0"/>
              <a:t>-Stop Flight: Doğrudan </a:t>
            </a:r>
            <a:r>
              <a:rPr lang="tr-TR" dirty="0" smtClean="0"/>
              <a:t>uçuş</a:t>
            </a:r>
          </a:p>
          <a:p>
            <a:pPr marL="0" indent="0">
              <a:buNone/>
            </a:pPr>
            <a:r>
              <a:rPr lang="tr-TR" dirty="0" err="1" smtClean="0"/>
              <a:t>Reconfirmation</a:t>
            </a:r>
            <a:r>
              <a:rPr lang="tr-TR" dirty="0" smtClean="0"/>
              <a:t>: Rezervasyon yapılmış olan yeri kullanma isteği için tekrar onay alma işlemi.</a:t>
            </a:r>
          </a:p>
          <a:p>
            <a:pPr marL="0" indent="0">
              <a:buNone/>
            </a:pPr>
            <a:r>
              <a:rPr lang="tr-TR" dirty="0" err="1" smtClean="0"/>
              <a:t>Stopover</a:t>
            </a:r>
            <a:r>
              <a:rPr lang="tr-TR" dirty="0" smtClean="0"/>
              <a:t>: Yolcunun seyahati sırasında bir noktada yaptığı durak.</a:t>
            </a:r>
          </a:p>
          <a:p>
            <a:pPr marL="0" indent="0">
              <a:buNone/>
            </a:pPr>
            <a:r>
              <a:rPr lang="tr-TR" dirty="0"/>
              <a:t>P/P Per </a:t>
            </a:r>
            <a:r>
              <a:rPr lang="tr-TR" dirty="0" err="1"/>
              <a:t>Pax</a:t>
            </a:r>
            <a:r>
              <a:rPr lang="tr-TR" dirty="0"/>
              <a:t>: Kişi </a:t>
            </a:r>
            <a:r>
              <a:rPr lang="tr-TR" dirty="0" smtClean="0"/>
              <a:t>başına</a:t>
            </a:r>
          </a:p>
          <a:p>
            <a:pPr marL="0" indent="0">
              <a:buNone/>
            </a:pPr>
            <a:r>
              <a:rPr lang="da-DK" dirty="0"/>
              <a:t>Check-in: Bilet ve bagaj </a:t>
            </a:r>
            <a:r>
              <a:rPr lang="da-DK" dirty="0" smtClean="0"/>
              <a:t>işlemleri</a:t>
            </a:r>
            <a:endParaRPr lang="tr-TR" dirty="0" smtClean="0"/>
          </a:p>
          <a:p>
            <a:pPr marL="0" indent="0">
              <a:buNone/>
            </a:pPr>
            <a:r>
              <a:rPr lang="tr-TR" dirty="0" err="1"/>
              <a:t>Pax</a:t>
            </a:r>
            <a:r>
              <a:rPr lang="tr-TR" dirty="0"/>
              <a:t> / </a:t>
            </a:r>
            <a:r>
              <a:rPr lang="tr-TR" dirty="0" err="1"/>
              <a:t>Pap</a:t>
            </a:r>
            <a:r>
              <a:rPr lang="tr-TR" dirty="0"/>
              <a:t>: Kişi </a:t>
            </a:r>
            <a:r>
              <a:rPr lang="tr-TR" dirty="0" smtClean="0"/>
              <a:t>sayısı</a:t>
            </a:r>
          </a:p>
          <a:p>
            <a:pPr marL="0" indent="0">
              <a:buNone/>
            </a:pPr>
            <a:r>
              <a:rPr lang="tr-TR" dirty="0"/>
              <a:t>RQ (</a:t>
            </a:r>
            <a:r>
              <a:rPr lang="tr-TR" dirty="0" err="1"/>
              <a:t>request</a:t>
            </a:r>
            <a:r>
              <a:rPr lang="tr-TR" dirty="0"/>
              <a:t>): Yanıt bekleme </a:t>
            </a:r>
            <a:r>
              <a:rPr lang="tr-TR" dirty="0" smtClean="0"/>
              <a:t>süresi</a:t>
            </a:r>
          </a:p>
          <a:p>
            <a:pPr marL="0" indent="0">
              <a:buNone/>
            </a:pPr>
            <a:r>
              <a:rPr lang="tr-TR" dirty="0"/>
              <a:t>Option: Karar vermek için bekleme </a:t>
            </a:r>
            <a:r>
              <a:rPr lang="tr-TR" dirty="0" smtClean="0"/>
              <a:t>süresi</a:t>
            </a:r>
          </a:p>
          <a:p>
            <a:pPr marL="0" indent="0">
              <a:buNone/>
            </a:pPr>
            <a:r>
              <a:rPr lang="tr-TR" dirty="0"/>
              <a:t>GMT: </a:t>
            </a:r>
            <a:r>
              <a:rPr lang="tr-TR" dirty="0" err="1"/>
              <a:t>Greenwich</a:t>
            </a:r>
            <a:r>
              <a:rPr lang="tr-TR" dirty="0"/>
              <a:t> </a:t>
            </a:r>
            <a:r>
              <a:rPr lang="tr-TR" dirty="0" err="1"/>
              <a:t>mean</a:t>
            </a:r>
            <a:r>
              <a:rPr lang="tr-TR" dirty="0"/>
              <a:t> time başlangıç </a:t>
            </a:r>
            <a:r>
              <a:rPr lang="tr-TR" dirty="0" smtClean="0"/>
              <a:t>zamanı</a:t>
            </a:r>
          </a:p>
          <a:p>
            <a:pPr marL="0" indent="0">
              <a:buNone/>
            </a:pPr>
            <a:r>
              <a:rPr lang="tr-TR" dirty="0" smtClean="0"/>
              <a:t>O/W-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way</a:t>
            </a:r>
            <a:r>
              <a:rPr lang="tr-TR" dirty="0" smtClean="0"/>
              <a:t> :Tek yön</a:t>
            </a:r>
          </a:p>
          <a:p>
            <a:pPr marL="0" indent="0">
              <a:buNone/>
            </a:pPr>
            <a:r>
              <a:rPr lang="tr-TR" dirty="0" smtClean="0"/>
              <a:t>R/T-</a:t>
            </a:r>
            <a:r>
              <a:rPr lang="tr-TR" dirty="0" err="1" smtClean="0"/>
              <a:t>Round</a:t>
            </a:r>
            <a:r>
              <a:rPr lang="tr-TR" dirty="0" smtClean="0"/>
              <a:t> </a:t>
            </a:r>
            <a:r>
              <a:rPr lang="tr-TR" dirty="0" err="1" smtClean="0"/>
              <a:t>trip</a:t>
            </a:r>
            <a:r>
              <a:rPr lang="tr-TR" dirty="0" smtClean="0"/>
              <a:t>: Gidiş dönüş</a:t>
            </a:r>
          </a:p>
          <a:p>
            <a:pPr marL="0" indent="0">
              <a:buNone/>
            </a:pPr>
            <a:r>
              <a:rPr lang="tr-TR" dirty="0" err="1" smtClean="0"/>
              <a:t>Confidential</a:t>
            </a:r>
            <a:r>
              <a:rPr lang="tr-TR" dirty="0" smtClean="0"/>
              <a:t> </a:t>
            </a:r>
            <a:r>
              <a:rPr lang="tr-TR" dirty="0" err="1" smtClean="0"/>
              <a:t>tariff</a:t>
            </a:r>
            <a:r>
              <a:rPr lang="tr-TR" dirty="0" smtClean="0"/>
              <a:t>: Özel indirimli fiyatlar</a:t>
            </a:r>
          </a:p>
          <a:p>
            <a:pPr marL="0" indent="0">
              <a:buNone/>
            </a:pPr>
            <a:r>
              <a:rPr lang="tr-TR" dirty="0" smtClean="0"/>
              <a:t>S/S: Tek kişilik fiyat farkı</a:t>
            </a:r>
          </a:p>
          <a:p>
            <a:pPr marL="0" indent="0">
              <a:buNone/>
            </a:pPr>
            <a:r>
              <a:rPr lang="tr-TR" dirty="0" smtClean="0"/>
              <a:t>Through Fare: İki nokta arasında basılı doğrudan ücret</a:t>
            </a:r>
            <a:endParaRPr lang="tr-TR" dirty="0" smtClean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5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http://megep.meb.gov.tr/mte_program_modul/moduller_pdf/Biletleme%20%C4%B0%C5%9Flemleri.pdf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2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1194</Words>
  <Application>Microsoft Office PowerPoint</Application>
  <PresentationFormat>Ekran Gösterisi (4:3)</PresentationFormat>
  <Paragraphs>153</Paragraphs>
  <Slides>18</Slides>
  <Notes>0</Notes>
  <HiddenSlides>0</HiddenSlides>
  <MMClips>16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36</cp:revision>
  <dcterms:created xsi:type="dcterms:W3CDTF">2020-11-07T15:46:06Z</dcterms:created>
  <dcterms:modified xsi:type="dcterms:W3CDTF">2020-11-14T14:12:10Z</dcterms:modified>
</cp:coreProperties>
</file>