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5" r:id="rId3"/>
    <p:sldId id="267" r:id="rId4"/>
    <p:sldId id="268" r:id="rId5"/>
    <p:sldId id="266" r:id="rId6"/>
    <p:sldId id="264" r:id="rId7"/>
    <p:sldId id="257" r:id="rId8"/>
    <p:sldId id="258" r:id="rId9"/>
    <p:sldId id="259" r:id="rId10"/>
    <p:sldId id="260" r:id="rId11"/>
    <p:sldId id="261" r:id="rId12"/>
    <p:sldId id="262" r:id="rId13"/>
    <p:sldId id="263" r:id="rId1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06717F-F6F8-4236-9D38-BD7C6042CC54}" type="datetimeFigureOut">
              <a:rPr lang="tr-TR" smtClean="0"/>
              <a:t>21.11.2020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888959-95C4-475E-A0A9-B805F690F81C}" type="slidenum">
              <a:rPr lang="tr-TR" smtClean="0"/>
              <a:t>‹#›</a:t>
            </a:fld>
            <a:endParaRPr lang="tr-TR"/>
          </a:p>
        </p:txBody>
      </p:sp>
    </p:spTree>
    <p:extLst>
      <p:ext uri="{BB962C8B-B14F-4D97-AF65-F5344CB8AC3E}">
        <p14:creationId xmlns:p14="http://schemas.microsoft.com/office/powerpoint/2010/main" val="4204759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 </a:t>
            </a:r>
            <a:endParaRPr lang="tr-TR" dirty="0"/>
          </a:p>
        </p:txBody>
      </p:sp>
      <p:sp>
        <p:nvSpPr>
          <p:cNvPr id="4" name="Slayt Numarası Yer Tutucusu 3"/>
          <p:cNvSpPr>
            <a:spLocks noGrp="1"/>
          </p:cNvSpPr>
          <p:nvPr>
            <p:ph type="sldNum" sz="quarter" idx="10"/>
          </p:nvPr>
        </p:nvSpPr>
        <p:spPr/>
        <p:txBody>
          <a:bodyPr/>
          <a:lstStyle/>
          <a:p>
            <a:fld id="{13888959-95C4-475E-A0A9-B805F690F81C}" type="slidenum">
              <a:rPr lang="tr-TR" smtClean="0"/>
              <a:t>7</a:t>
            </a:fld>
            <a:endParaRPr lang="tr-TR"/>
          </a:p>
        </p:txBody>
      </p:sp>
    </p:spTree>
    <p:extLst>
      <p:ext uri="{BB962C8B-B14F-4D97-AF65-F5344CB8AC3E}">
        <p14:creationId xmlns:p14="http://schemas.microsoft.com/office/powerpoint/2010/main" val="1841431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eldelerde</a:t>
            </a:r>
            <a:endParaRPr lang="tr-TR" dirty="0"/>
          </a:p>
        </p:txBody>
      </p:sp>
      <p:sp>
        <p:nvSpPr>
          <p:cNvPr id="4" name="Slayt Numarası Yer Tutucusu 3"/>
          <p:cNvSpPr>
            <a:spLocks noGrp="1"/>
          </p:cNvSpPr>
          <p:nvPr>
            <p:ph type="sldNum" sz="quarter" idx="10"/>
          </p:nvPr>
        </p:nvSpPr>
        <p:spPr/>
        <p:txBody>
          <a:bodyPr/>
          <a:lstStyle/>
          <a:p>
            <a:fld id="{13888959-95C4-475E-A0A9-B805F690F81C}" type="slidenum">
              <a:rPr lang="tr-TR" smtClean="0"/>
              <a:t>8</a:t>
            </a:fld>
            <a:endParaRPr lang="tr-TR"/>
          </a:p>
        </p:txBody>
      </p:sp>
    </p:spTree>
    <p:extLst>
      <p:ext uri="{BB962C8B-B14F-4D97-AF65-F5344CB8AC3E}">
        <p14:creationId xmlns:p14="http://schemas.microsoft.com/office/powerpoint/2010/main" val="1826426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21.11.2020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539552" y="476672"/>
            <a:ext cx="8064896" cy="5760640"/>
          </a:xfrm>
        </p:spPr>
        <p:txBody>
          <a:bodyPr>
            <a:normAutofit fontScale="77500" lnSpcReduction="20000"/>
          </a:bodyPr>
          <a:lstStyle/>
          <a:p>
            <a:r>
              <a:rPr lang="tr-TR" dirty="0" smtClean="0">
                <a:solidFill>
                  <a:srgbClr val="C00000"/>
                </a:solidFill>
              </a:rPr>
              <a:t>HAVAYOLU TAŞIMACILIĞI VE BİLETÇİLİĞİ İLE İLGİLİ BAZI KAVRAMLAR</a:t>
            </a:r>
          </a:p>
          <a:p>
            <a:pPr algn="l"/>
            <a:r>
              <a:rPr lang="tr-TR" dirty="0" err="1" smtClean="0">
                <a:solidFill>
                  <a:srgbClr val="C00000"/>
                </a:solidFill>
              </a:rPr>
              <a:t>ITX:Inclusive</a:t>
            </a:r>
            <a:r>
              <a:rPr lang="tr-TR" dirty="0" smtClean="0">
                <a:solidFill>
                  <a:srgbClr val="C00000"/>
                </a:solidFill>
              </a:rPr>
              <a:t> </a:t>
            </a:r>
            <a:r>
              <a:rPr lang="tr-TR" dirty="0" err="1" smtClean="0">
                <a:solidFill>
                  <a:srgbClr val="C00000"/>
                </a:solidFill>
              </a:rPr>
              <a:t>Tour</a:t>
            </a:r>
            <a:r>
              <a:rPr lang="tr-TR" dirty="0" smtClean="0">
                <a:solidFill>
                  <a:srgbClr val="C00000"/>
                </a:solidFill>
              </a:rPr>
              <a:t> </a:t>
            </a:r>
            <a:r>
              <a:rPr lang="tr-TR" dirty="0" err="1" smtClean="0">
                <a:solidFill>
                  <a:srgbClr val="C00000"/>
                </a:solidFill>
              </a:rPr>
              <a:t>Excursion</a:t>
            </a:r>
            <a:r>
              <a:rPr lang="tr-TR" dirty="0" smtClean="0">
                <a:solidFill>
                  <a:srgbClr val="C00000"/>
                </a:solidFill>
              </a:rPr>
              <a:t> Fare</a:t>
            </a:r>
          </a:p>
          <a:p>
            <a:pPr algn="l"/>
            <a:r>
              <a:rPr lang="tr-TR" dirty="0" smtClean="0">
                <a:solidFill>
                  <a:srgbClr val="C00000"/>
                </a:solidFill>
              </a:rPr>
              <a:t>ITC: </a:t>
            </a:r>
            <a:r>
              <a:rPr lang="tr-TR" dirty="0" err="1" smtClean="0">
                <a:solidFill>
                  <a:srgbClr val="C00000"/>
                </a:solidFill>
              </a:rPr>
              <a:t>Inclusive</a:t>
            </a:r>
            <a:r>
              <a:rPr lang="tr-TR" dirty="0" smtClean="0">
                <a:solidFill>
                  <a:srgbClr val="C00000"/>
                </a:solidFill>
              </a:rPr>
              <a:t> </a:t>
            </a:r>
            <a:r>
              <a:rPr lang="tr-TR" dirty="0" err="1" smtClean="0">
                <a:solidFill>
                  <a:srgbClr val="C00000"/>
                </a:solidFill>
              </a:rPr>
              <a:t>Tour</a:t>
            </a:r>
            <a:r>
              <a:rPr lang="tr-TR" dirty="0" smtClean="0">
                <a:solidFill>
                  <a:srgbClr val="C00000"/>
                </a:solidFill>
              </a:rPr>
              <a:t> Charter</a:t>
            </a:r>
          </a:p>
          <a:p>
            <a:pPr algn="l"/>
            <a:r>
              <a:rPr lang="tr-TR" dirty="0" smtClean="0">
                <a:solidFill>
                  <a:schemeClr val="tx1"/>
                </a:solidFill>
              </a:rPr>
              <a:t>Paket </a:t>
            </a:r>
            <a:r>
              <a:rPr lang="tr-TR" dirty="0">
                <a:solidFill>
                  <a:schemeClr val="tx1"/>
                </a:solidFill>
              </a:rPr>
              <a:t>tatillerin </a:t>
            </a:r>
            <a:r>
              <a:rPr lang="tr-TR" dirty="0" smtClean="0">
                <a:solidFill>
                  <a:schemeClr val="tx1"/>
                </a:solidFill>
              </a:rPr>
              <a:t>gelişmesinde </a:t>
            </a:r>
            <a:r>
              <a:rPr lang="tr-TR" dirty="0">
                <a:solidFill>
                  <a:schemeClr val="tx1"/>
                </a:solidFill>
              </a:rPr>
              <a:t>havayolu </a:t>
            </a:r>
            <a:r>
              <a:rPr lang="tr-TR" dirty="0" smtClean="0">
                <a:solidFill>
                  <a:schemeClr val="tx1"/>
                </a:solidFill>
              </a:rPr>
              <a:t>ulaştırmasının </a:t>
            </a:r>
            <a:r>
              <a:rPr lang="tr-TR" dirty="0">
                <a:solidFill>
                  <a:schemeClr val="tx1"/>
                </a:solidFill>
              </a:rPr>
              <a:t>rolü ve </a:t>
            </a:r>
            <a:r>
              <a:rPr lang="tr-TR" dirty="0" smtClean="0">
                <a:solidFill>
                  <a:schemeClr val="tx1"/>
                </a:solidFill>
              </a:rPr>
              <a:t>etkisi 1959 </a:t>
            </a:r>
            <a:r>
              <a:rPr lang="tr-TR" dirty="0">
                <a:solidFill>
                  <a:schemeClr val="tx1"/>
                </a:solidFill>
              </a:rPr>
              <a:t>yılına kadar tur operatörleri düzenledikleri turlarda ITC (</a:t>
            </a:r>
            <a:r>
              <a:rPr lang="tr-TR" dirty="0" err="1">
                <a:solidFill>
                  <a:schemeClr val="tx1"/>
                </a:solidFill>
              </a:rPr>
              <a:t>Inculisive</a:t>
            </a:r>
            <a:r>
              <a:rPr lang="tr-TR" dirty="0">
                <a:solidFill>
                  <a:schemeClr val="tx1"/>
                </a:solidFill>
              </a:rPr>
              <a:t> </a:t>
            </a:r>
            <a:r>
              <a:rPr lang="tr-TR" dirty="0" err="1" smtClean="0">
                <a:solidFill>
                  <a:schemeClr val="tx1"/>
                </a:solidFill>
              </a:rPr>
              <a:t>Tour</a:t>
            </a:r>
            <a:r>
              <a:rPr lang="tr-TR" dirty="0" smtClean="0">
                <a:solidFill>
                  <a:schemeClr val="tx1"/>
                </a:solidFill>
              </a:rPr>
              <a:t> Charter</a:t>
            </a:r>
            <a:r>
              <a:rPr lang="tr-TR" dirty="0">
                <a:solidFill>
                  <a:schemeClr val="tx1"/>
                </a:solidFill>
              </a:rPr>
              <a:t>) fiyatlarını kullanıyorlardı. Bu seneden sonra tur operatörlerinin </a:t>
            </a:r>
            <a:r>
              <a:rPr lang="tr-TR" dirty="0" smtClean="0">
                <a:solidFill>
                  <a:schemeClr val="tx1"/>
                </a:solidFill>
              </a:rPr>
              <a:t>tarifeli uçuşları </a:t>
            </a:r>
            <a:r>
              <a:rPr lang="tr-TR" dirty="0">
                <a:solidFill>
                  <a:schemeClr val="tx1"/>
                </a:solidFill>
              </a:rPr>
              <a:t>kullanarak paket tur düzenlemelerine izin </a:t>
            </a:r>
            <a:r>
              <a:rPr lang="tr-TR" dirty="0" smtClean="0">
                <a:solidFill>
                  <a:schemeClr val="tx1"/>
                </a:solidFill>
              </a:rPr>
              <a:t>verilmiştir</a:t>
            </a:r>
            <a:r>
              <a:rPr lang="tr-TR" dirty="0">
                <a:solidFill>
                  <a:schemeClr val="tx1"/>
                </a:solidFill>
              </a:rPr>
              <a:t>. Böylece </a:t>
            </a:r>
            <a:r>
              <a:rPr lang="tr-TR" dirty="0" smtClean="0">
                <a:solidFill>
                  <a:schemeClr val="tx1"/>
                </a:solidFill>
              </a:rPr>
              <a:t>tarifeli seferler </a:t>
            </a:r>
            <a:r>
              <a:rPr lang="tr-TR" dirty="0">
                <a:solidFill>
                  <a:schemeClr val="tx1"/>
                </a:solidFill>
              </a:rPr>
              <a:t>ITX uygulamasına </a:t>
            </a:r>
            <a:r>
              <a:rPr lang="tr-TR" dirty="0" smtClean="0">
                <a:solidFill>
                  <a:schemeClr val="tx1"/>
                </a:solidFill>
              </a:rPr>
              <a:t>geçmişlerdir</a:t>
            </a:r>
            <a:r>
              <a:rPr lang="tr-TR" dirty="0">
                <a:solidFill>
                  <a:schemeClr val="tx1"/>
                </a:solidFill>
              </a:rPr>
              <a:t>. Bunun iki temel sebebi vardır</a:t>
            </a:r>
            <a:r>
              <a:rPr lang="tr-TR" dirty="0" smtClean="0">
                <a:solidFill>
                  <a:schemeClr val="tx1"/>
                </a:solidFill>
              </a:rPr>
              <a:t>:</a:t>
            </a:r>
          </a:p>
          <a:p>
            <a:pPr algn="l"/>
            <a:r>
              <a:rPr lang="tr-TR" dirty="0">
                <a:solidFill>
                  <a:schemeClr val="tx1"/>
                </a:solidFill>
              </a:rPr>
              <a:t>1- Uçakların doluluk oranlarını yükseltmek. Havayolu firmaları uçakların </a:t>
            </a:r>
            <a:r>
              <a:rPr lang="tr-TR" dirty="0" smtClean="0">
                <a:solidFill>
                  <a:schemeClr val="tx1"/>
                </a:solidFill>
              </a:rPr>
              <a:t>boş kalmaması </a:t>
            </a:r>
            <a:r>
              <a:rPr lang="tr-TR" dirty="0">
                <a:solidFill>
                  <a:schemeClr val="tx1"/>
                </a:solidFill>
              </a:rPr>
              <a:t>için operatörlere normal bilet ücretinin %15‟i daha </a:t>
            </a:r>
            <a:r>
              <a:rPr lang="tr-TR" dirty="0" smtClean="0">
                <a:solidFill>
                  <a:schemeClr val="tx1"/>
                </a:solidFill>
              </a:rPr>
              <a:t>düşük </a:t>
            </a:r>
            <a:r>
              <a:rPr lang="tr-TR" dirty="0">
                <a:solidFill>
                  <a:schemeClr val="tx1"/>
                </a:solidFill>
              </a:rPr>
              <a:t>fiyata </a:t>
            </a:r>
            <a:r>
              <a:rPr lang="tr-TR" dirty="0" smtClean="0">
                <a:solidFill>
                  <a:schemeClr val="tx1"/>
                </a:solidFill>
              </a:rPr>
              <a:t>bilet satmaktadır</a:t>
            </a:r>
            <a:r>
              <a:rPr lang="tr-TR" dirty="0">
                <a:solidFill>
                  <a:schemeClr val="tx1"/>
                </a:solidFill>
              </a:rPr>
              <a:t>.</a:t>
            </a:r>
          </a:p>
          <a:p>
            <a:pPr algn="l"/>
            <a:r>
              <a:rPr lang="tr-TR" dirty="0">
                <a:solidFill>
                  <a:schemeClr val="tx1"/>
                </a:solidFill>
              </a:rPr>
              <a:t>2- Charter </a:t>
            </a:r>
            <a:r>
              <a:rPr lang="tr-TR" dirty="0" smtClean="0">
                <a:solidFill>
                  <a:schemeClr val="tx1"/>
                </a:solidFill>
              </a:rPr>
              <a:t>uçuşlarının </a:t>
            </a:r>
            <a:r>
              <a:rPr lang="tr-TR" dirty="0">
                <a:solidFill>
                  <a:schemeClr val="tx1"/>
                </a:solidFill>
              </a:rPr>
              <a:t>yarattığı rekabet ortamında Pazar payını korumak </a:t>
            </a:r>
            <a:r>
              <a:rPr lang="tr-TR" dirty="0" smtClean="0">
                <a:solidFill>
                  <a:schemeClr val="tx1"/>
                </a:solidFill>
              </a:rPr>
              <a:t>ve pazardan </a:t>
            </a:r>
            <a:r>
              <a:rPr lang="tr-TR" dirty="0">
                <a:solidFill>
                  <a:schemeClr val="tx1"/>
                </a:solidFill>
              </a:rPr>
              <a:t>daha fazla pay almak.</a:t>
            </a:r>
            <a:endParaRPr lang="tr-TR" dirty="0" smtClean="0">
              <a:solidFill>
                <a:schemeClr val="tx1"/>
              </a:solidFill>
            </a:endParaRPr>
          </a:p>
          <a:p>
            <a:pPr algn="l"/>
            <a:endParaRPr lang="tr-TR"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382271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6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62500" lnSpcReduction="20000"/>
          </a:bodyPr>
          <a:lstStyle/>
          <a:p>
            <a:pPr marL="0" indent="0">
              <a:buNone/>
            </a:pPr>
            <a:r>
              <a:rPr lang="tr-TR" dirty="0"/>
              <a:t>ITX uygulamasının özellikleri </a:t>
            </a:r>
            <a:r>
              <a:rPr lang="tr-TR" dirty="0" smtClean="0"/>
              <a:t>aşağıdaki </a:t>
            </a:r>
            <a:r>
              <a:rPr lang="tr-TR" dirty="0"/>
              <a:t>gibidir;</a:t>
            </a:r>
          </a:p>
          <a:p>
            <a:pPr marL="0" indent="0">
              <a:buNone/>
            </a:pPr>
            <a:r>
              <a:rPr lang="tr-TR" dirty="0"/>
              <a:t>1- ITX </a:t>
            </a:r>
            <a:r>
              <a:rPr lang="tr-TR" dirty="0" smtClean="0"/>
              <a:t> tarifeleri </a:t>
            </a:r>
            <a:r>
              <a:rPr lang="tr-TR" dirty="0"/>
              <a:t>ve fiyatları sadece </a:t>
            </a:r>
            <a:r>
              <a:rPr lang="tr-TR" dirty="0" err="1"/>
              <a:t>IATA‟ya</a:t>
            </a:r>
            <a:r>
              <a:rPr lang="tr-TR" dirty="0"/>
              <a:t> üye olan operatörler </a:t>
            </a:r>
            <a:r>
              <a:rPr lang="tr-TR" dirty="0" smtClean="0"/>
              <a:t>tarafından </a:t>
            </a:r>
            <a:r>
              <a:rPr lang="tr-TR" dirty="0" err="1" smtClean="0"/>
              <a:t>kullanılabilinir</a:t>
            </a:r>
            <a:r>
              <a:rPr lang="tr-TR" dirty="0"/>
              <a:t>.</a:t>
            </a:r>
          </a:p>
          <a:p>
            <a:pPr marL="0" indent="0">
              <a:buNone/>
            </a:pPr>
            <a:r>
              <a:rPr lang="tr-TR" dirty="0"/>
              <a:t>2- ITX </a:t>
            </a:r>
            <a:r>
              <a:rPr lang="tr-TR" dirty="0" smtClean="0"/>
              <a:t> fiyatları </a:t>
            </a:r>
            <a:r>
              <a:rPr lang="tr-TR" dirty="0"/>
              <a:t>sadece paket tur fiyatları için geçerlidir.</a:t>
            </a:r>
          </a:p>
          <a:p>
            <a:pPr marL="0" indent="0">
              <a:buNone/>
            </a:pPr>
            <a:r>
              <a:rPr lang="tr-TR" dirty="0"/>
              <a:t>3- ITX kullanmak için en az sayıda koltuk ayırma gibi bir zorunluluk yoktur</a:t>
            </a:r>
            <a:r>
              <a:rPr lang="tr-TR" dirty="0" smtClean="0"/>
              <a:t>.</a:t>
            </a:r>
          </a:p>
          <a:p>
            <a:pPr marL="0" indent="0">
              <a:buNone/>
            </a:pPr>
            <a:r>
              <a:rPr lang="tr-TR" dirty="0"/>
              <a:t>ITX ile ITC arasındaki farklar</a:t>
            </a:r>
          </a:p>
          <a:p>
            <a:pPr marL="0" indent="0">
              <a:buNone/>
            </a:pPr>
            <a:r>
              <a:rPr lang="tr-TR" dirty="0"/>
              <a:t>1- ITC en </a:t>
            </a:r>
            <a:r>
              <a:rPr lang="tr-TR" dirty="0" smtClean="0"/>
              <a:t>düşük </a:t>
            </a:r>
            <a:r>
              <a:rPr lang="tr-TR" dirty="0" err="1"/>
              <a:t>ITX‟den</a:t>
            </a:r>
            <a:r>
              <a:rPr lang="tr-TR" dirty="0"/>
              <a:t> daha </a:t>
            </a:r>
            <a:r>
              <a:rPr lang="tr-TR" dirty="0" smtClean="0"/>
              <a:t>düşüktür</a:t>
            </a:r>
            <a:r>
              <a:rPr lang="tr-TR" dirty="0"/>
              <a:t>.</a:t>
            </a:r>
          </a:p>
          <a:p>
            <a:pPr marL="0" indent="0">
              <a:buNone/>
            </a:pPr>
            <a:r>
              <a:rPr lang="tr-TR" dirty="0"/>
              <a:t>2- ITC yaz aylarında ve turizm sezonlarında, ITX tüm yıl boyunca kullanılır</a:t>
            </a:r>
          </a:p>
          <a:p>
            <a:pPr marL="0" indent="0">
              <a:buNone/>
            </a:pPr>
            <a:r>
              <a:rPr lang="tr-TR" dirty="0"/>
              <a:t>3- ITC talep </a:t>
            </a:r>
            <a:r>
              <a:rPr lang="tr-TR" dirty="0" smtClean="0"/>
              <a:t>oluştuğu </a:t>
            </a:r>
            <a:r>
              <a:rPr lang="tr-TR" dirty="0"/>
              <a:t>anda hizmete sunulur. ITX ise genellikle </a:t>
            </a:r>
            <a:r>
              <a:rPr lang="tr-TR" dirty="0" smtClean="0"/>
              <a:t>tarifeli seferlerdeki boş </a:t>
            </a:r>
            <a:r>
              <a:rPr lang="tr-TR" dirty="0"/>
              <a:t>kapasitenin değerlendirilmesi için kullanılır</a:t>
            </a:r>
            <a:r>
              <a:rPr lang="tr-TR" dirty="0" smtClean="0"/>
              <a:t>.</a:t>
            </a:r>
          </a:p>
          <a:p>
            <a:pPr marL="0" indent="0">
              <a:buNone/>
            </a:pPr>
            <a:r>
              <a:rPr lang="tr-TR" dirty="0"/>
              <a:t>4- ITC talebin yoğun olduğu turlarda, ITX talebin az olduğu uzak </a:t>
            </a:r>
            <a:r>
              <a:rPr lang="tr-TR" dirty="0" smtClean="0"/>
              <a:t>turlarda kullanılır</a:t>
            </a:r>
            <a:r>
              <a:rPr lang="tr-TR" dirty="0"/>
              <a:t>.</a:t>
            </a:r>
          </a:p>
          <a:p>
            <a:pPr marL="0" indent="0">
              <a:buNone/>
            </a:pPr>
            <a:r>
              <a:rPr lang="tr-TR" dirty="0"/>
              <a:t>5- ITC ücretleri iki ülkenin özel </a:t>
            </a:r>
            <a:r>
              <a:rPr lang="tr-TR" dirty="0" smtClean="0"/>
              <a:t>antlaşmalarına </a:t>
            </a:r>
            <a:r>
              <a:rPr lang="tr-TR" dirty="0"/>
              <a:t>bağlı olarak saptanır ve hizmete</a:t>
            </a:r>
          </a:p>
          <a:p>
            <a:pPr marL="0" indent="0">
              <a:buNone/>
            </a:pPr>
            <a:r>
              <a:rPr lang="tr-TR" dirty="0"/>
              <a:t>konulur. ITX için ise;</a:t>
            </a:r>
          </a:p>
          <a:p>
            <a:pPr marL="0" indent="0">
              <a:buNone/>
            </a:pPr>
            <a:r>
              <a:rPr lang="tr-TR" dirty="0"/>
              <a:t>- Grup büyüklüğü</a:t>
            </a:r>
          </a:p>
          <a:p>
            <a:pPr marL="0" indent="0">
              <a:buNone/>
            </a:pPr>
            <a:r>
              <a:rPr lang="tr-TR" dirty="0"/>
              <a:t>- Gidilecek yerde en az </a:t>
            </a:r>
            <a:r>
              <a:rPr lang="tr-TR" dirty="0" smtClean="0"/>
              <a:t>kalış </a:t>
            </a:r>
            <a:r>
              <a:rPr lang="tr-TR" dirty="0"/>
              <a:t>süresi</a:t>
            </a:r>
          </a:p>
          <a:p>
            <a:pPr marL="0" indent="0">
              <a:buNone/>
            </a:pPr>
            <a:r>
              <a:rPr lang="tr-TR" dirty="0"/>
              <a:t>- Bazı hallerde tur operatörüne bir mevsimde belli sayıda koltuk alma</a:t>
            </a:r>
          </a:p>
          <a:p>
            <a:pPr marL="0" indent="0">
              <a:buNone/>
            </a:pPr>
            <a:r>
              <a:rPr lang="tr-TR" dirty="0"/>
              <a:t>yükümlülüğü</a:t>
            </a:r>
          </a:p>
          <a:p>
            <a:pPr marL="0" indent="0">
              <a:buNone/>
            </a:pPr>
            <a:r>
              <a:rPr lang="tr-TR" dirty="0"/>
              <a:t>- En </a:t>
            </a:r>
            <a:r>
              <a:rPr lang="tr-TR" dirty="0" smtClean="0"/>
              <a:t>düşük </a:t>
            </a:r>
            <a:r>
              <a:rPr lang="tr-TR" dirty="0"/>
              <a:t>taban tur fiyatı</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75208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5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55000" lnSpcReduction="20000"/>
          </a:bodyPr>
          <a:lstStyle/>
          <a:p>
            <a:pPr marL="0" indent="0">
              <a:buNone/>
            </a:pPr>
            <a:r>
              <a:rPr lang="tr-TR" dirty="0">
                <a:solidFill>
                  <a:srgbClr val="C00000"/>
                </a:solidFill>
              </a:rPr>
              <a:t>Turizm ve Otelcilik Terimi Olarak Charter Taşımacılığı:</a:t>
            </a:r>
          </a:p>
          <a:p>
            <a:pPr marL="0" indent="0">
              <a:buNone/>
            </a:pPr>
            <a:r>
              <a:rPr lang="tr-TR" dirty="0" smtClean="0"/>
              <a:t>	1952 </a:t>
            </a:r>
            <a:r>
              <a:rPr lang="tr-TR" dirty="0"/>
              <a:t>yılında Avrupa Sivil Havacılık Teşkilatı, uluslararası tarifeli uçuşların özelliklerini aşağıdaki gibi belirlemiştir:</a:t>
            </a:r>
          </a:p>
          <a:p>
            <a:pPr marL="0" indent="0">
              <a:buNone/>
            </a:pPr>
            <a:r>
              <a:rPr lang="tr-TR" dirty="0" smtClean="0"/>
              <a:t>- </a:t>
            </a:r>
            <a:r>
              <a:rPr lang="tr-TR" dirty="0"/>
              <a:t>Uçuşlar bir devletin hava sahasından başka bir devlete yapılır.</a:t>
            </a:r>
          </a:p>
          <a:p>
            <a:pPr marL="0" indent="0">
              <a:buNone/>
            </a:pPr>
            <a:r>
              <a:rPr lang="tr-TR" dirty="0"/>
              <a:t>- Yolcu, yük taşıyan ve belirli ücret ödenen tüm uçuşlar herkese açıktır,</a:t>
            </a:r>
          </a:p>
          <a:p>
            <a:pPr marL="0" indent="0">
              <a:buNone/>
            </a:pPr>
            <a:r>
              <a:rPr lang="tr-TR" dirty="0"/>
              <a:t>- Uçuşlar önceden belirlenen saatlere ve kalkış-varış noktalarına göre gerçekleşir.</a:t>
            </a:r>
          </a:p>
          <a:p>
            <a:pPr marL="0" indent="0">
              <a:buNone/>
            </a:pPr>
            <a:r>
              <a:rPr lang="tr-TR" dirty="0" smtClean="0"/>
              <a:t>	Yukarıda </a:t>
            </a:r>
            <a:r>
              <a:rPr lang="tr-TR" dirty="0"/>
              <a:t>belirtilen bu üç özellikten birisi gerçekleşmezse bu uçuşa tarifesiz-charter uçuş denir. Charter uçuşunu tarifeli seferden ayıran en önemli özellik, bir kişi veya grubun bir uçağın tüm koltuk kapasitesini satın almasıdır.</a:t>
            </a:r>
          </a:p>
          <a:p>
            <a:pPr marL="0" indent="0">
              <a:buNone/>
            </a:pPr>
            <a:endParaRPr lang="tr-TR" dirty="0" smtClean="0"/>
          </a:p>
          <a:p>
            <a:pPr marL="0" indent="0">
              <a:buNone/>
            </a:pPr>
            <a:r>
              <a:rPr lang="tr-TR" dirty="0"/>
              <a:t>	</a:t>
            </a:r>
            <a:r>
              <a:rPr lang="tr-TR" sz="3600" dirty="0" smtClean="0"/>
              <a:t>Charter </a:t>
            </a:r>
            <a:r>
              <a:rPr lang="tr-TR" sz="3600" dirty="0"/>
              <a:t>uçuşları 30 Nisan 1956'da Paris'te imzalanan Uluslararası Ticaret Hukuku Anlaşması'na göre yapılır. Buna göre;</a:t>
            </a:r>
          </a:p>
          <a:p>
            <a:pPr marL="0" indent="0">
              <a:buNone/>
            </a:pPr>
            <a:r>
              <a:rPr lang="tr-TR" sz="3600" dirty="0"/>
              <a:t>a) Yalnız uçuşlar 1 aydan fazla süremez ve 2 uçuş noktasından başka yere yapılamaz.</a:t>
            </a:r>
          </a:p>
          <a:p>
            <a:pPr marL="0" indent="0">
              <a:buNone/>
            </a:pPr>
            <a:r>
              <a:rPr lang="tr-TR" sz="3600" dirty="0"/>
              <a:t>b) Tarifeli seferlerin yolcu ve uçak bakımından yetersiz kaldığı noktalara yapılır.</a:t>
            </a:r>
          </a:p>
          <a:p>
            <a:pPr marL="0" indent="0">
              <a:buNone/>
            </a:pPr>
            <a:r>
              <a:rPr lang="tr-TR" sz="3600" dirty="0"/>
              <a:t>c) Charter uçuşu yalnız kiralama yoluyla yapılır.</a:t>
            </a:r>
          </a:p>
          <a:p>
            <a:pPr marL="0" indent="0">
              <a:buNone/>
            </a:pPr>
            <a:r>
              <a:rPr lang="tr-TR" sz="3600" dirty="0"/>
              <a:t>d) Yalnız koltuk trafiği yapılamaz.</a:t>
            </a:r>
          </a:p>
          <a:p>
            <a:pPr marL="0" indent="0">
              <a:buNone/>
            </a:pPr>
            <a:r>
              <a:rPr lang="tr-TR" sz="3600" dirty="0"/>
              <a:t>e) </a:t>
            </a:r>
            <a:r>
              <a:rPr lang="tr-TR" sz="3600" dirty="0" err="1"/>
              <a:t>İnlerline</a:t>
            </a:r>
            <a:r>
              <a:rPr lang="tr-TR" sz="3600" dirty="0"/>
              <a:t> yolcu, posta ve kargo taşıması yapılamaz.</a:t>
            </a:r>
          </a:p>
          <a:p>
            <a:pPr marL="0" indent="0">
              <a:buNone/>
            </a:pPr>
            <a:r>
              <a:rPr lang="tr-TR" sz="3600" dirty="0"/>
              <a:t>f) Paket tur charter uçuşlarında başka tip charter trafiği (</a:t>
            </a:r>
            <a:r>
              <a:rPr lang="tr-TR" sz="3600" dirty="0" err="1"/>
              <a:t>Co-mingling</a:t>
            </a:r>
            <a:r>
              <a:rPr lang="tr-TR" sz="3600" dirty="0"/>
              <a:t>) yapılamaz.</a:t>
            </a:r>
          </a:p>
          <a:p>
            <a:pPr marL="0" indent="0">
              <a:buNone/>
            </a:pPr>
            <a:r>
              <a:rPr lang="tr-TR" sz="3600" dirty="0"/>
              <a:t>g) Paket tur charter uçuşlarında Türk göçmen işçilerin taşınması yasaktır.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631429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1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70000" lnSpcReduction="20000"/>
          </a:bodyPr>
          <a:lstStyle/>
          <a:p>
            <a:pPr marL="0" indent="0">
              <a:buNone/>
            </a:pPr>
            <a:r>
              <a:rPr lang="tr-TR" dirty="0" smtClean="0">
                <a:solidFill>
                  <a:srgbClr val="C00000"/>
                </a:solidFill>
              </a:rPr>
              <a:t>Charter Çeşitleri</a:t>
            </a:r>
          </a:p>
          <a:p>
            <a:pPr marL="0" indent="0">
              <a:buNone/>
            </a:pPr>
            <a:r>
              <a:rPr lang="tr-TR" dirty="0" smtClean="0">
                <a:solidFill>
                  <a:srgbClr val="C00000"/>
                </a:solidFill>
              </a:rPr>
              <a:t>1-Full charter: </a:t>
            </a:r>
            <a:r>
              <a:rPr lang="tr-TR" dirty="0" smtClean="0"/>
              <a:t>Uçağın tüm koltuklarını kiralama</a:t>
            </a:r>
          </a:p>
          <a:p>
            <a:pPr marL="0" indent="0">
              <a:buNone/>
            </a:pPr>
            <a:r>
              <a:rPr lang="tr-TR" dirty="0">
                <a:solidFill>
                  <a:srgbClr val="C00000"/>
                </a:solidFill>
              </a:rPr>
              <a:t>2-Split </a:t>
            </a:r>
            <a:r>
              <a:rPr lang="tr-TR" dirty="0" err="1">
                <a:solidFill>
                  <a:srgbClr val="C00000"/>
                </a:solidFill>
              </a:rPr>
              <a:t>charter:</a:t>
            </a:r>
            <a:r>
              <a:rPr lang="tr-TR" dirty="0" err="1"/>
              <a:t>Bir</a:t>
            </a:r>
            <a:r>
              <a:rPr lang="tr-TR" dirty="0"/>
              <a:t> uçağın ya da taşıt aracının belirlenmiş bir yer için birden fazla kuruluş tarafından tutulmasıdır. </a:t>
            </a:r>
            <a:endParaRPr lang="tr-TR" dirty="0" smtClean="0"/>
          </a:p>
          <a:p>
            <a:pPr marL="0" indent="0">
              <a:buNone/>
            </a:pPr>
            <a:r>
              <a:rPr lang="tr-TR" dirty="0">
                <a:solidFill>
                  <a:srgbClr val="C00000"/>
                </a:solidFill>
              </a:rPr>
              <a:t>3-Sub </a:t>
            </a:r>
            <a:r>
              <a:rPr lang="tr-TR" dirty="0" smtClean="0">
                <a:solidFill>
                  <a:srgbClr val="C00000"/>
                </a:solidFill>
              </a:rPr>
              <a:t>charter: </a:t>
            </a:r>
            <a:r>
              <a:rPr lang="tr-TR" dirty="0" smtClean="0"/>
              <a:t>Havayolu </a:t>
            </a:r>
            <a:r>
              <a:rPr lang="tr-TR" dirty="0"/>
              <a:t>şirketlerinin bilet satmadan uçağın tamamını turizm </a:t>
            </a:r>
            <a:r>
              <a:rPr lang="tr-TR"/>
              <a:t>şirketlerine </a:t>
            </a:r>
            <a:r>
              <a:rPr lang="tr-TR" smtClean="0"/>
              <a:t>sezonluk kiralamasıdır.</a:t>
            </a:r>
            <a:endParaRPr lang="tr-TR" dirty="0" smtClean="0"/>
          </a:p>
          <a:p>
            <a:pPr marL="0" indent="0">
              <a:buNone/>
            </a:pPr>
            <a:r>
              <a:rPr lang="tr-TR" dirty="0"/>
              <a:t>Charter veya tarifesiz havayolu olarak isimlendirilen bu işletmeler, uçağın </a:t>
            </a:r>
            <a:r>
              <a:rPr lang="tr-TR" dirty="0" smtClean="0"/>
              <a:t>koltuklarının tümünü </a:t>
            </a:r>
            <a:r>
              <a:rPr lang="tr-TR" dirty="0"/>
              <a:t>(</a:t>
            </a:r>
            <a:r>
              <a:rPr lang="tr-TR" dirty="0" err="1"/>
              <a:t>full</a:t>
            </a:r>
            <a:r>
              <a:rPr lang="tr-TR" dirty="0"/>
              <a:t> charter) veya belirli bir koltuk sayısını (</a:t>
            </a:r>
            <a:r>
              <a:rPr lang="tr-TR" dirty="0" err="1"/>
              <a:t>split</a:t>
            </a:r>
            <a:r>
              <a:rPr lang="tr-TR" dirty="0"/>
              <a:t> charter) tur şirketlerine </a:t>
            </a:r>
            <a:r>
              <a:rPr lang="tr-TR" dirty="0" smtClean="0"/>
              <a:t>veya turizm </a:t>
            </a:r>
            <a:r>
              <a:rPr lang="tr-TR" dirty="0" err="1"/>
              <a:t>acentalarına</a:t>
            </a:r>
            <a:r>
              <a:rPr lang="tr-TR" dirty="0"/>
              <a:t> satarak </a:t>
            </a:r>
            <a:r>
              <a:rPr lang="tr-TR" dirty="0" err="1"/>
              <a:t>operasyonel</a:t>
            </a:r>
            <a:r>
              <a:rPr lang="tr-TR" dirty="0"/>
              <a:t> sorumluluğu üstlenirler, yolcular ile </a:t>
            </a:r>
            <a:r>
              <a:rPr lang="tr-TR" dirty="0" smtClean="0"/>
              <a:t>direkt olarak </a:t>
            </a:r>
            <a:r>
              <a:rPr lang="tr-TR" dirty="0" err="1"/>
              <a:t>muhattap</a:t>
            </a:r>
            <a:r>
              <a:rPr lang="tr-TR" dirty="0"/>
              <a:t> değillerdir. </a:t>
            </a:r>
            <a:endParaRPr lang="tr-TR" dirty="0" smtClean="0"/>
          </a:p>
          <a:p>
            <a:pPr marL="0" indent="0">
              <a:buNone/>
            </a:pPr>
            <a:r>
              <a:rPr lang="tr-TR" dirty="0" smtClean="0">
                <a:solidFill>
                  <a:srgbClr val="C00000"/>
                </a:solidFill>
              </a:rPr>
              <a:t>LCC,</a:t>
            </a:r>
            <a:r>
              <a:rPr lang="en-US" dirty="0" smtClean="0">
                <a:solidFill>
                  <a:srgbClr val="C00000"/>
                </a:solidFill>
              </a:rPr>
              <a:t>"low </a:t>
            </a:r>
            <a:r>
              <a:rPr lang="en-US" dirty="0">
                <a:solidFill>
                  <a:srgbClr val="C00000"/>
                </a:solidFill>
              </a:rPr>
              <a:t>cost carrier" (</a:t>
            </a:r>
            <a:r>
              <a:rPr lang="en-US" dirty="0" err="1">
                <a:solidFill>
                  <a:srgbClr val="C00000"/>
                </a:solidFill>
              </a:rPr>
              <a:t>düşük</a:t>
            </a:r>
            <a:r>
              <a:rPr lang="en-US" dirty="0">
                <a:solidFill>
                  <a:srgbClr val="C00000"/>
                </a:solidFill>
              </a:rPr>
              <a:t> </a:t>
            </a:r>
            <a:r>
              <a:rPr lang="en-US" dirty="0" err="1" smtClean="0">
                <a:solidFill>
                  <a:srgbClr val="C00000"/>
                </a:solidFill>
              </a:rPr>
              <a:t>maliyetli</a:t>
            </a:r>
            <a:r>
              <a:rPr lang="en-US" dirty="0" smtClean="0">
                <a:solidFill>
                  <a:srgbClr val="C00000"/>
                </a:solidFill>
              </a:rPr>
              <a:t> </a:t>
            </a:r>
            <a:r>
              <a:rPr lang="en-US" dirty="0" err="1">
                <a:solidFill>
                  <a:srgbClr val="C00000"/>
                </a:solidFill>
              </a:rPr>
              <a:t>taşıyıcı</a:t>
            </a:r>
            <a:r>
              <a:rPr lang="en-US" dirty="0" smtClean="0">
                <a:solidFill>
                  <a:srgbClr val="C00000"/>
                </a:solidFill>
              </a:rPr>
              <a:t>)</a:t>
            </a:r>
            <a:endParaRPr lang="tr-TR" dirty="0" smtClean="0">
              <a:solidFill>
                <a:srgbClr val="C00000"/>
              </a:solidFill>
            </a:endParaRPr>
          </a:p>
          <a:p>
            <a:pPr marL="0" indent="0">
              <a:buNone/>
            </a:pPr>
            <a:r>
              <a:rPr lang="tr-TR" dirty="0" smtClean="0">
                <a:solidFill>
                  <a:srgbClr val="C00000"/>
                </a:solidFill>
              </a:rPr>
              <a:t>	</a:t>
            </a:r>
            <a:r>
              <a:rPr lang="tr-TR" dirty="0" smtClean="0"/>
              <a:t>Düşük </a:t>
            </a:r>
            <a:r>
              <a:rPr lang="tr-TR" dirty="0"/>
              <a:t>maliyetli hava yolu, bilet fiyatının ucuz olması için çalışılan iş modeline verilen isimdir. </a:t>
            </a:r>
            <a:r>
              <a:rPr lang="tr-TR" dirty="0" err="1"/>
              <a:t>Low</a:t>
            </a:r>
            <a:r>
              <a:rPr lang="tr-TR" dirty="0"/>
              <a:t> </a:t>
            </a:r>
            <a:r>
              <a:rPr lang="tr-TR" dirty="0" err="1"/>
              <a:t>cost</a:t>
            </a:r>
            <a:r>
              <a:rPr lang="tr-TR" dirty="0"/>
              <a:t> hava yolu, ucuza bilet sağlamak için sektörde ücretsiz olarak kullanılabilen bazı hizmetleri (örneğin koltuk seçimi ve yemek ikramı gibi), </a:t>
            </a:r>
            <a:r>
              <a:rPr lang="tr-TR" dirty="0" err="1"/>
              <a:t>opsiyonel</a:t>
            </a:r>
            <a:r>
              <a:rPr lang="tr-TR" dirty="0"/>
              <a:t> olarak sunar. Böylece düşen maliyet, bilet fiyatlarına yansır ve hava yolu ile seyahat etmek isteyen kişiler ekonomik seyahatten faydalanır. </a:t>
            </a:r>
            <a:r>
              <a:rPr lang="tr-TR" dirty="0" err="1"/>
              <a:t>Low</a:t>
            </a:r>
            <a:r>
              <a:rPr lang="tr-TR" dirty="0"/>
              <a:t> </a:t>
            </a:r>
            <a:r>
              <a:rPr lang="tr-TR" dirty="0" err="1"/>
              <a:t>cost</a:t>
            </a:r>
            <a:r>
              <a:rPr lang="tr-TR" dirty="0"/>
              <a:t> hava yolu, bir gezgin için oldukça avantajlıdır. Çünkü bu sayede istediği her yere daha uygun fiyatlarla yolculuk yapabilir.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846142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4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85000" lnSpcReduction="20000"/>
          </a:bodyPr>
          <a:lstStyle/>
          <a:p>
            <a:pPr marL="0" indent="0">
              <a:buNone/>
            </a:pPr>
            <a:r>
              <a:rPr lang="tr-TR" dirty="0">
                <a:solidFill>
                  <a:srgbClr val="C00000"/>
                </a:solidFill>
              </a:rPr>
              <a:t>Charter </a:t>
            </a:r>
            <a:r>
              <a:rPr lang="tr-TR" dirty="0" smtClean="0">
                <a:solidFill>
                  <a:srgbClr val="C00000"/>
                </a:solidFill>
              </a:rPr>
              <a:t>uçuşların </a:t>
            </a:r>
            <a:r>
              <a:rPr lang="tr-TR" dirty="0">
                <a:solidFill>
                  <a:srgbClr val="C00000"/>
                </a:solidFill>
              </a:rPr>
              <a:t>avantajları</a:t>
            </a:r>
          </a:p>
          <a:p>
            <a:pPr marL="0" indent="0">
              <a:buNone/>
            </a:pPr>
            <a:r>
              <a:rPr lang="tr-TR" dirty="0"/>
              <a:t>- Fiyatın </a:t>
            </a:r>
            <a:r>
              <a:rPr lang="tr-TR" dirty="0" smtClean="0"/>
              <a:t>düşük </a:t>
            </a:r>
            <a:r>
              <a:rPr lang="tr-TR" dirty="0"/>
              <a:t>olması</a:t>
            </a:r>
          </a:p>
          <a:p>
            <a:pPr marL="0" indent="0">
              <a:buNone/>
            </a:pPr>
            <a:r>
              <a:rPr lang="tr-TR" dirty="0"/>
              <a:t>- Daha uygun olanakların sunulması</a:t>
            </a:r>
          </a:p>
          <a:p>
            <a:pPr>
              <a:buFontTx/>
              <a:buChar char="-"/>
            </a:pPr>
            <a:r>
              <a:rPr lang="tr-TR" dirty="0" smtClean="0"/>
              <a:t>Gruba </a:t>
            </a:r>
            <a:r>
              <a:rPr lang="tr-TR" dirty="0"/>
              <a:t>ayrıcalıklı </a:t>
            </a:r>
            <a:r>
              <a:rPr lang="tr-TR" dirty="0" smtClean="0"/>
              <a:t>olma </a:t>
            </a:r>
            <a:r>
              <a:rPr lang="tr-TR" dirty="0"/>
              <a:t>hissi </a:t>
            </a:r>
            <a:r>
              <a:rPr lang="tr-TR" dirty="0" smtClean="0"/>
              <a:t>vermesi</a:t>
            </a:r>
          </a:p>
          <a:p>
            <a:pPr marL="0" indent="0">
              <a:buNone/>
            </a:pPr>
            <a:r>
              <a:rPr lang="tr-TR" dirty="0">
                <a:solidFill>
                  <a:srgbClr val="C00000"/>
                </a:solidFill>
              </a:rPr>
              <a:t>Charter </a:t>
            </a:r>
            <a:r>
              <a:rPr lang="tr-TR" dirty="0" smtClean="0">
                <a:solidFill>
                  <a:srgbClr val="C00000"/>
                </a:solidFill>
              </a:rPr>
              <a:t>uçuşların </a:t>
            </a:r>
            <a:r>
              <a:rPr lang="tr-TR" dirty="0">
                <a:solidFill>
                  <a:srgbClr val="C00000"/>
                </a:solidFill>
              </a:rPr>
              <a:t>dezavantajları</a:t>
            </a:r>
          </a:p>
          <a:p>
            <a:pPr marL="0" indent="0">
              <a:buNone/>
            </a:pPr>
            <a:r>
              <a:rPr lang="tr-TR" dirty="0"/>
              <a:t>- Fiyatlandırma kapasiteye bağlıdır.</a:t>
            </a:r>
          </a:p>
          <a:p>
            <a:pPr marL="0" indent="0">
              <a:buNone/>
            </a:pPr>
            <a:r>
              <a:rPr lang="tr-TR" dirty="0"/>
              <a:t>- Operatör satılan </a:t>
            </a:r>
            <a:r>
              <a:rPr lang="tr-TR" dirty="0" smtClean="0"/>
              <a:t>koltuklar </a:t>
            </a:r>
            <a:r>
              <a:rPr lang="tr-TR" dirty="0"/>
              <a:t>maliyeti </a:t>
            </a:r>
            <a:r>
              <a:rPr lang="tr-TR" dirty="0" smtClean="0"/>
              <a:t>karşılamıyorsa </a:t>
            </a:r>
            <a:r>
              <a:rPr lang="tr-TR" dirty="0"/>
              <a:t>zarar eder.</a:t>
            </a:r>
          </a:p>
          <a:p>
            <a:pPr marL="0" indent="0">
              <a:buNone/>
            </a:pPr>
            <a:r>
              <a:rPr lang="tr-TR" dirty="0"/>
              <a:t>- </a:t>
            </a:r>
            <a:r>
              <a:rPr lang="tr-TR" dirty="0" smtClean="0"/>
              <a:t>Uçuş </a:t>
            </a:r>
            <a:r>
              <a:rPr lang="tr-TR" dirty="0"/>
              <a:t>zamanı konusunda sorunlar </a:t>
            </a:r>
            <a:r>
              <a:rPr lang="tr-TR" dirty="0" smtClean="0"/>
              <a:t>yaşanabilir</a:t>
            </a:r>
            <a:r>
              <a:rPr lang="tr-TR" dirty="0"/>
              <a:t>.</a:t>
            </a:r>
          </a:p>
          <a:p>
            <a:pPr marL="0" indent="0">
              <a:buNone/>
            </a:pPr>
            <a:r>
              <a:rPr lang="tr-TR" dirty="0"/>
              <a:t>- Bilet </a:t>
            </a:r>
            <a:r>
              <a:rPr lang="tr-TR" dirty="0" smtClean="0"/>
              <a:t>herhangi </a:t>
            </a:r>
            <a:r>
              <a:rPr lang="tr-TR" dirty="0"/>
              <a:t>bir </a:t>
            </a:r>
            <a:r>
              <a:rPr lang="tr-TR" dirty="0" smtClean="0"/>
              <a:t>şekilde </a:t>
            </a:r>
            <a:r>
              <a:rPr lang="tr-TR" dirty="0"/>
              <a:t>transfer edilemez.</a:t>
            </a:r>
          </a:p>
          <a:p>
            <a:pPr marL="0" indent="0">
              <a:buNone/>
            </a:pPr>
            <a:r>
              <a:rPr lang="tr-TR" dirty="0"/>
              <a:t>- Charter </a:t>
            </a:r>
            <a:r>
              <a:rPr lang="tr-TR" dirty="0" smtClean="0"/>
              <a:t>şirketleri </a:t>
            </a:r>
            <a:r>
              <a:rPr lang="tr-TR" dirty="0"/>
              <a:t>bazen iki </a:t>
            </a:r>
            <a:r>
              <a:rPr lang="tr-TR" dirty="0" smtClean="0"/>
              <a:t>uçuşu </a:t>
            </a:r>
            <a:r>
              <a:rPr lang="tr-TR" dirty="0"/>
              <a:t>tek bir </a:t>
            </a:r>
            <a:r>
              <a:rPr lang="tr-TR" dirty="0" smtClean="0"/>
              <a:t>uçuş </a:t>
            </a:r>
            <a:r>
              <a:rPr lang="tr-TR" dirty="0"/>
              <a:t>haline getirebilirler. </a:t>
            </a:r>
            <a:r>
              <a:rPr lang="tr-TR" dirty="0" smtClean="0"/>
              <a:t>Bu havalimanlarında </a:t>
            </a:r>
            <a:r>
              <a:rPr lang="tr-TR" dirty="0"/>
              <a:t>son dakika </a:t>
            </a:r>
            <a:r>
              <a:rPr lang="tr-TR" dirty="0" smtClean="0"/>
              <a:t>değişikliklerine </a:t>
            </a:r>
            <a:r>
              <a:rPr lang="tr-TR" dirty="0"/>
              <a:t>yol açar.</a:t>
            </a:r>
          </a:p>
          <a:p>
            <a:pPr marL="0" indent="0">
              <a:buNone/>
            </a:pPr>
            <a:r>
              <a:rPr lang="tr-TR" dirty="0"/>
              <a:t>- Son dakika fiyat </a:t>
            </a:r>
            <a:r>
              <a:rPr lang="tr-TR" dirty="0" smtClean="0"/>
              <a:t>artışlarına </a:t>
            </a:r>
            <a:r>
              <a:rPr lang="tr-TR" dirty="0"/>
              <a:t>açıktır. (petrol fiyatları </a:t>
            </a:r>
            <a:r>
              <a:rPr lang="tr-TR" dirty="0" err="1"/>
              <a:t>v.b</a:t>
            </a:r>
            <a:r>
              <a:rPr lang="tr-TR" dirty="0"/>
              <a:t>.)</a:t>
            </a:r>
          </a:p>
          <a:p>
            <a:pPr marL="0" indent="0">
              <a:buNone/>
            </a:pPr>
            <a:r>
              <a:rPr lang="tr-TR" dirty="0"/>
              <a:t>- Charter </a:t>
            </a:r>
            <a:r>
              <a:rPr lang="tr-TR" dirty="0" smtClean="0"/>
              <a:t>işletmecileri </a:t>
            </a:r>
            <a:r>
              <a:rPr lang="tr-TR" dirty="0"/>
              <a:t>tur operatörleri gibi risk yüklenirler.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480376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6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0000" lnSpcReduction="20000"/>
          </a:bodyPr>
          <a:lstStyle/>
          <a:p>
            <a:pPr marL="0" indent="0">
              <a:buNone/>
            </a:pPr>
            <a:r>
              <a:rPr lang="tr-TR" dirty="0">
                <a:solidFill>
                  <a:srgbClr val="FF0000"/>
                </a:solidFill>
              </a:rPr>
              <a:t>Seyahat </a:t>
            </a:r>
            <a:r>
              <a:rPr lang="tr-TR" dirty="0" err="1">
                <a:solidFill>
                  <a:srgbClr val="FF0000"/>
                </a:solidFill>
              </a:rPr>
              <a:t>Acentacılığı</a:t>
            </a:r>
            <a:r>
              <a:rPr lang="tr-TR" dirty="0">
                <a:solidFill>
                  <a:srgbClr val="FF0000"/>
                </a:solidFill>
              </a:rPr>
              <a:t> ile İlgili Diğer Görevler</a:t>
            </a:r>
          </a:p>
          <a:p>
            <a:pPr marL="0" indent="0">
              <a:buNone/>
            </a:pPr>
            <a:r>
              <a:rPr lang="tr-TR" dirty="0"/>
              <a:t>Kiralık Otomobil Hizmetleri</a:t>
            </a:r>
          </a:p>
          <a:p>
            <a:pPr marL="0" indent="0">
              <a:buNone/>
            </a:pPr>
            <a:r>
              <a:rPr lang="tr-TR" dirty="0"/>
              <a:t>Seyahat </a:t>
            </a:r>
            <a:r>
              <a:rPr lang="tr-TR" dirty="0" err="1"/>
              <a:t>acentalarının</a:t>
            </a:r>
            <a:r>
              <a:rPr lang="tr-TR" dirty="0"/>
              <a:t> sunduğu en önemli hizmetlerden birisidir. </a:t>
            </a:r>
          </a:p>
          <a:p>
            <a:pPr marL="0" indent="0">
              <a:buNone/>
            </a:pPr>
            <a:r>
              <a:rPr lang="tr-TR" dirty="0"/>
              <a:t>Araba kiralamanın nedenleri:</a:t>
            </a:r>
          </a:p>
          <a:p>
            <a:pPr marL="0" indent="0">
              <a:buNone/>
            </a:pPr>
            <a:r>
              <a:rPr lang="tr-TR" dirty="0"/>
              <a:t>a- İş seyahatine çıkan iş adamları ve şirket yetkilileri zamanlarının kısıtlı olması nedeniyle</a:t>
            </a:r>
          </a:p>
          <a:p>
            <a:pPr marL="0" indent="0">
              <a:buNone/>
            </a:pPr>
            <a:r>
              <a:rPr lang="tr-TR" dirty="0"/>
              <a:t>b- Uzun mesafelerden değişik ulaşım araçları ile gelip otomobil kullanmayı sevenler</a:t>
            </a:r>
          </a:p>
          <a:p>
            <a:pPr marL="0" indent="0">
              <a:buNone/>
            </a:pPr>
            <a:r>
              <a:rPr lang="tr-TR" dirty="0"/>
              <a:t>c- Kaldıkları yerde bir çok ziyarette bulunmak isteyen kişiler</a:t>
            </a:r>
          </a:p>
          <a:p>
            <a:pPr marL="0" indent="0">
              <a:buNone/>
            </a:pPr>
            <a:r>
              <a:rPr lang="tr-TR" dirty="0"/>
              <a:t>d- Otobüs ve benzeri ulaşım araçlarının ulaşamadığı yere gitmek için.</a:t>
            </a:r>
          </a:p>
          <a:p>
            <a:pPr marL="0" indent="0">
              <a:buNone/>
            </a:pPr>
            <a:r>
              <a:rPr lang="tr-TR" dirty="0"/>
              <a:t>Müşteri otomobil kiralamak istediğinde sorulacak sorular:</a:t>
            </a:r>
          </a:p>
          <a:p>
            <a:pPr marL="0" indent="0">
              <a:buNone/>
            </a:pPr>
            <a:r>
              <a:rPr lang="tr-TR" dirty="0"/>
              <a:t>a- Müşteri otomobili nereden almak istiyor</a:t>
            </a:r>
          </a:p>
          <a:p>
            <a:pPr marL="0" indent="0">
              <a:buNone/>
            </a:pPr>
            <a:r>
              <a:rPr lang="tr-TR" dirty="0"/>
              <a:t>b- Otomobile ne zaman ihtiyaç duyulacak</a:t>
            </a:r>
          </a:p>
          <a:p>
            <a:pPr marL="0" indent="0">
              <a:buNone/>
            </a:pPr>
            <a:r>
              <a:rPr lang="tr-TR" dirty="0"/>
              <a:t>c- </a:t>
            </a:r>
            <a:r>
              <a:rPr lang="tr-TR" dirty="0" smtClean="0"/>
              <a:t>Müşteri </a:t>
            </a:r>
            <a:r>
              <a:rPr lang="tr-TR" dirty="0"/>
              <a:t>otomobile ne kadar süre ihtiyacı olacak</a:t>
            </a:r>
          </a:p>
          <a:p>
            <a:pPr marL="0" indent="0">
              <a:buNone/>
            </a:pPr>
            <a:r>
              <a:rPr lang="tr-TR" dirty="0"/>
              <a:t>d- Otomobil nerede teslim edilecek</a:t>
            </a:r>
          </a:p>
          <a:p>
            <a:pPr marL="0" indent="0">
              <a:buNone/>
            </a:pPr>
            <a:r>
              <a:rPr lang="tr-TR" dirty="0"/>
              <a:t>e- İstenen otomobil tipi</a:t>
            </a:r>
          </a:p>
          <a:p>
            <a:pPr marL="0" indent="0">
              <a:buNone/>
            </a:pPr>
            <a:r>
              <a:rPr lang="tr-TR" dirty="0"/>
              <a:t>f- Kullanıcı yaşı</a:t>
            </a:r>
          </a:p>
          <a:p>
            <a:pPr marL="0" indent="0">
              <a:buNone/>
            </a:pPr>
            <a:r>
              <a:rPr lang="tr-TR" dirty="0"/>
              <a:t>g- Ödeme nasıl yapılacak</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215783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24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760640"/>
          </a:xfrm>
        </p:spPr>
        <p:txBody>
          <a:bodyPr>
            <a:normAutofit fontScale="62500" lnSpcReduction="20000"/>
          </a:bodyPr>
          <a:lstStyle/>
          <a:p>
            <a:pPr marL="0" indent="0">
              <a:buNone/>
            </a:pPr>
            <a:r>
              <a:rPr lang="tr-TR" dirty="0" smtClean="0"/>
              <a:t>*Türkiye’de kiralık otomobil firması kurabilmek için TÜRSAB’a üye olma koşulu getirilmiş ve bu tür firmaların C grubu seyahat </a:t>
            </a:r>
            <a:r>
              <a:rPr lang="tr-TR" dirty="0" err="1" smtClean="0"/>
              <a:t>acentası</a:t>
            </a:r>
            <a:r>
              <a:rPr lang="tr-TR" dirty="0" smtClean="0"/>
              <a:t> statüsünde olduğuna karar verilmiştir.</a:t>
            </a:r>
          </a:p>
          <a:p>
            <a:pPr marL="0" indent="0">
              <a:buNone/>
            </a:pPr>
            <a:r>
              <a:rPr lang="tr-TR" dirty="0" smtClean="0"/>
              <a:t>*En az 1 yıl geçerli sürücü belgesine sahip 21 yaşındaki kişiler A, B, C, D, K ve P grubu araç kiralayabilirler.</a:t>
            </a:r>
          </a:p>
          <a:p>
            <a:pPr marL="0" indent="0">
              <a:buNone/>
            </a:pPr>
            <a:r>
              <a:rPr lang="tr-TR" dirty="0" smtClean="0"/>
              <a:t>*F,G,N grupları için en az 2 yıllık sürücü belgesi ve 25 yaş,</a:t>
            </a:r>
          </a:p>
          <a:p>
            <a:pPr marL="0" indent="0">
              <a:buNone/>
            </a:pPr>
            <a:r>
              <a:rPr lang="tr-TR" dirty="0" smtClean="0"/>
              <a:t>*H grubu araçlar için 3 yıllık sürücü belgesi ve 27 yaşında olma koşulları vardır.</a:t>
            </a:r>
          </a:p>
          <a:p>
            <a:pPr marL="0" indent="0">
              <a:buNone/>
            </a:pPr>
            <a:r>
              <a:rPr lang="tr-TR" dirty="0" smtClean="0"/>
              <a:t>*En az kiralama 24 saattir. Uzun süreli kiralamalarda en kısa süre 30 gündür.</a:t>
            </a:r>
          </a:p>
          <a:p>
            <a:pPr marL="0" indent="0">
              <a:buNone/>
            </a:pPr>
            <a:r>
              <a:rPr lang="tr-TR" dirty="0" smtClean="0"/>
              <a:t>*TEK YÖNLÜ KİRALAMALAR</a:t>
            </a:r>
          </a:p>
          <a:p>
            <a:pPr marL="0" indent="0">
              <a:buNone/>
            </a:pPr>
            <a:r>
              <a:rPr lang="tr-TR" dirty="0" smtClean="0"/>
              <a:t>Aracın </a:t>
            </a:r>
            <a:r>
              <a:rPr lang="tr-TR" dirty="0"/>
              <a:t>başka bir ofise iade edilmesi durumunda, kira süresine bakılmaksızın Tek-Yön ücreti uygulanır</a:t>
            </a:r>
            <a:r>
              <a:rPr lang="tr-TR" dirty="0" smtClean="0"/>
              <a:t>.</a:t>
            </a:r>
          </a:p>
          <a:p>
            <a:pPr marL="0" indent="0">
              <a:buNone/>
            </a:pPr>
            <a:r>
              <a:rPr lang="tr-TR" dirty="0" smtClean="0"/>
              <a:t>*FİYATLARA DAHİL OLANLAR VE OLMAYANLAR</a:t>
            </a:r>
          </a:p>
          <a:p>
            <a:pPr marL="0" indent="0">
              <a:buNone/>
            </a:pPr>
            <a:r>
              <a:rPr lang="tr-TR" dirty="0" smtClean="0"/>
              <a:t>Fiyatlara </a:t>
            </a:r>
            <a:r>
              <a:rPr lang="tr-TR" dirty="0"/>
              <a:t>Hasar Sorumluluk Güvencesi, Hırsızlık Güvencesi ve %18 Katma Değer vergisi dahildir. </a:t>
            </a:r>
            <a:r>
              <a:rPr lang="tr-TR" dirty="0" smtClean="0"/>
              <a:t>Akaryakıt</a:t>
            </a:r>
            <a:r>
              <a:rPr lang="tr-TR" dirty="0"/>
              <a:t>, Ferdi Kaza Güvencesi, Mini Hasar Güvencesi, İhtiyari Mali Mesuliyet Güvencesi, Tek -Yön Ücreti, Ofis </a:t>
            </a:r>
            <a:r>
              <a:rPr lang="tr-TR" dirty="0" err="1"/>
              <a:t>müsaitlik</a:t>
            </a:r>
            <a:r>
              <a:rPr lang="tr-TR" dirty="0"/>
              <a:t> durumuna göre Teslim Etme / Teslim Alma </a:t>
            </a:r>
            <a:r>
              <a:rPr lang="tr-TR" dirty="0" smtClean="0"/>
              <a:t>Ücreti, </a:t>
            </a:r>
            <a:r>
              <a:rPr lang="tr-TR" dirty="0"/>
              <a:t>Bebek Koltuğu, </a:t>
            </a:r>
            <a:r>
              <a:rPr lang="tr-TR" dirty="0" err="1"/>
              <a:t>Navigasyon</a:t>
            </a:r>
            <a:r>
              <a:rPr lang="tr-TR" dirty="0"/>
              <a:t>, Ek Sürücü ile Köprü ve Otoyol Geçiş Cihaz- Kart Kullanım Ücreti ayrıca hesaplanır. Araçların müşteriye teslimi tam dolu depo benzin ile yapılır. Eksik veya boş depo yakıt ile iade edilen araçlarda, yakıt farkı, hizmet ücreti ile birlikte tahsil edilir</a:t>
            </a:r>
            <a:r>
              <a:rPr lang="tr-TR" dirty="0" smtClean="0"/>
              <a:t>.</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453105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3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784976" cy="6264696"/>
          </a:xfrm>
        </p:spPr>
        <p:txBody>
          <a:bodyPr>
            <a:normAutofit fontScale="55000" lnSpcReduction="20000"/>
          </a:bodyPr>
          <a:lstStyle/>
          <a:p>
            <a:pPr marL="0" indent="0">
              <a:buNone/>
            </a:pPr>
            <a:r>
              <a:rPr lang="tr-TR" dirty="0" smtClean="0"/>
              <a:t>*İLAVE SÜRÜCÜLER</a:t>
            </a:r>
          </a:p>
          <a:p>
            <a:pPr marL="0" indent="0">
              <a:buNone/>
            </a:pPr>
            <a:r>
              <a:rPr lang="tr-TR" dirty="0" smtClean="0"/>
              <a:t>Aracın</a:t>
            </a:r>
            <a:r>
              <a:rPr lang="tr-TR" dirty="0"/>
              <a:t>, kiralayan şahıs dışındaki kişi / kişilerce kullanılabilmesi; ilave sürücü / sürücülere ait ehliyet bilgilerinin, ek ücret karşılığında, Kira Sözleşmesinin üzerinde gösterilmesi ile mümkündür. Aksi durumun belirlenmesi ve /veya her hangi kaza durumunda tüm güvenceler geçersiz sayılarak gerek kiralayan ve gerekse aracı kullanan kişi / kişiler ayrı ayrı ve müştereken sorumlu tutulurlar. </a:t>
            </a:r>
            <a:endParaRPr lang="tr-TR" dirty="0" smtClean="0"/>
          </a:p>
          <a:p>
            <a:pPr marL="0" indent="0">
              <a:buNone/>
            </a:pPr>
            <a:r>
              <a:rPr lang="tr-TR" dirty="0" smtClean="0"/>
              <a:t>*TESLİM ETME VE ALMA</a:t>
            </a:r>
          </a:p>
          <a:p>
            <a:pPr marL="0" indent="0">
              <a:buNone/>
            </a:pPr>
            <a:r>
              <a:rPr lang="tr-TR" dirty="0" smtClean="0"/>
              <a:t>Firma ofislerin bulunduğu şehir ve beldelerde belediye sınırları içerisinde olma şartıyla teslim etme ve alma ücretsizdir. Ofislerin olmadığı yerlerde ücret uygulaması yapılır.</a:t>
            </a:r>
          </a:p>
          <a:p>
            <a:pPr marL="0" indent="0">
              <a:buNone/>
            </a:pPr>
            <a:r>
              <a:rPr lang="tr-TR" dirty="0" smtClean="0"/>
              <a:t>*GECİKMELER</a:t>
            </a:r>
          </a:p>
          <a:p>
            <a:pPr marL="0" indent="0">
              <a:buNone/>
            </a:pPr>
            <a:r>
              <a:rPr lang="tr-TR" dirty="0" smtClean="0"/>
              <a:t>Araçların </a:t>
            </a:r>
            <a:r>
              <a:rPr lang="tr-TR" dirty="0"/>
              <a:t>iadesi için 1 saat opsiyon hakkı bulunmaktadır. Ek saat hizmeti satın alınmaması durumunda, 1 saati aşan gecikmelerde tam gün ücreti yansıtılmaktadır.</a:t>
            </a:r>
          </a:p>
          <a:p>
            <a:pPr marL="0" indent="0">
              <a:buNone/>
            </a:pPr>
            <a:r>
              <a:rPr lang="tr-TR" dirty="0" smtClean="0"/>
              <a:t>Ek </a:t>
            </a:r>
            <a:r>
              <a:rPr lang="tr-TR" dirty="0"/>
              <a:t>saat hizmeti alınması durumunda, 1-3 saat paketi 1 günlük kira bedelinin %30‘ı, 3-6 saat paketi 1 günlük kira bedelinin %50’si olacak şekilde fiyatlandırılacaktır</a:t>
            </a:r>
            <a:r>
              <a:rPr lang="tr-TR" dirty="0" smtClean="0"/>
              <a:t>.(Budget)</a:t>
            </a:r>
          </a:p>
          <a:p>
            <a:pPr marL="0" indent="0">
              <a:buNone/>
            </a:pPr>
            <a:r>
              <a:rPr lang="tr-TR" dirty="0" smtClean="0"/>
              <a:t>*SİGORTALAR</a:t>
            </a:r>
          </a:p>
          <a:p>
            <a:pPr marL="0" indent="0">
              <a:buNone/>
            </a:pPr>
            <a:r>
              <a:rPr lang="tr-TR" dirty="0" smtClean="0"/>
              <a:t>Hasar </a:t>
            </a:r>
            <a:r>
              <a:rPr lang="tr-TR" dirty="0"/>
              <a:t>Güvencesi (CDW) : Kaza durumunda araçta meydana gelecek maddi hasar ve kayıpları Genel Güvence Koşulları kapsamında karşılamaktadır.</a:t>
            </a:r>
          </a:p>
          <a:p>
            <a:pPr marL="0" indent="0">
              <a:buNone/>
            </a:pPr>
            <a:r>
              <a:rPr lang="tr-TR" dirty="0"/>
              <a:t>Hırsızlık Güvencesi (TP) : Hırsızlık durumunda doğan kayıpları Genel Güvence Koşulları kapsamında karşılamaktadır.</a:t>
            </a:r>
          </a:p>
          <a:p>
            <a:pPr marL="0" indent="0">
              <a:buNone/>
            </a:pPr>
            <a:r>
              <a:rPr lang="tr-TR" dirty="0"/>
              <a:t>İhtiyari Mali Mesuliyet Güvenceleri (LI- SLI) : 3. şahıslara verilen zararları kapsayan güvencelerdir.</a:t>
            </a:r>
          </a:p>
          <a:p>
            <a:pPr marL="0" indent="0">
              <a:buNone/>
            </a:pPr>
            <a:r>
              <a:rPr lang="tr-TR" dirty="0"/>
              <a:t>Mini Hasar Güvencesi (MI) : Budget tarafından belirlenen tutarın altında kalan hasarlarda müşteri beyanı ile onarım </a:t>
            </a:r>
            <a:r>
              <a:rPr lang="tr-TR" dirty="0" err="1"/>
              <a:t>güvencesidir.Bu</a:t>
            </a:r>
            <a:r>
              <a:rPr lang="tr-TR" dirty="0"/>
              <a:t> pakete Arıza Güvence Paketi dahildir.</a:t>
            </a:r>
          </a:p>
          <a:p>
            <a:pPr marL="0" indent="0">
              <a:buNone/>
            </a:pPr>
            <a:r>
              <a:rPr lang="tr-TR" dirty="0"/>
              <a:t>Ferdi Kaza Güvencesi(PAI) : Sürücü ve araç içindeki kişileri güvence limitleri dahilinde güvence altına alır. Araçta bulunan koltuk sayısı baz alınarak hesaplanmaktadır.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242757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4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77500" lnSpcReduction="20000"/>
          </a:bodyPr>
          <a:lstStyle/>
          <a:p>
            <a:pPr marL="0" indent="0">
              <a:buNone/>
            </a:pPr>
            <a:r>
              <a:rPr lang="tr-TR" dirty="0" smtClean="0"/>
              <a:t>*ÖDEME</a:t>
            </a:r>
          </a:p>
          <a:p>
            <a:pPr marL="0" indent="0">
              <a:buNone/>
            </a:pPr>
            <a:r>
              <a:rPr lang="tr-TR" dirty="0"/>
              <a:t>Ödeme şekli sadece kredi kartı olup nakit ödeme ve </a:t>
            </a:r>
            <a:r>
              <a:rPr lang="tr-TR" dirty="0" err="1"/>
              <a:t>debit</a:t>
            </a:r>
            <a:r>
              <a:rPr lang="tr-TR" dirty="0"/>
              <a:t> kart uygulaması bulunmamaktadır. Kredi kartı olmadan ofiste kira anlaşması açılamaz. Kira anlaşması kiralama esnasında açılır ve kanun ve uygulamalara göre düzenlenir</a:t>
            </a:r>
            <a:r>
              <a:rPr lang="tr-TR" dirty="0" smtClean="0"/>
              <a:t>.</a:t>
            </a:r>
          </a:p>
          <a:p>
            <a:pPr marL="0" indent="0">
              <a:buNone/>
            </a:pPr>
            <a:r>
              <a:rPr lang="tr-TR" dirty="0" smtClean="0"/>
              <a:t>*TRAFİK CEZALARI</a:t>
            </a:r>
          </a:p>
          <a:p>
            <a:pPr marL="0" indent="0">
              <a:buNone/>
            </a:pPr>
            <a:r>
              <a:rPr lang="tr-TR" dirty="0"/>
              <a:t>Y</a:t>
            </a:r>
            <a:r>
              <a:rPr lang="tr-TR" dirty="0" smtClean="0"/>
              <a:t>ürürlükte </a:t>
            </a:r>
            <a:r>
              <a:rPr lang="tr-TR" dirty="0"/>
              <a:t>olan trafik yasalarına uyulmamasından doğacak her türlü sorumluluk ve maddi trafik cezaları kullanıcıya aittir. Aracın kirada bulunduğu süre içinde oluşan ancak kiralama bitimi sonrasında </a:t>
            </a:r>
            <a:r>
              <a:rPr lang="tr-TR" dirty="0" smtClean="0"/>
              <a:t>şirkete</a:t>
            </a:r>
            <a:r>
              <a:rPr lang="tr-TR" dirty="0" smtClean="0"/>
              <a:t> ulaştığında </a:t>
            </a:r>
            <a:r>
              <a:rPr lang="tr-TR" dirty="0"/>
              <a:t>trafik ve kaçak köprü, otoyol geçişi cezaları, kira anlaşmasında belirtilen kişi ve/veya firmadan tahsil edilir. </a:t>
            </a:r>
            <a:endParaRPr lang="tr-TR" dirty="0" smtClean="0"/>
          </a:p>
          <a:p>
            <a:pPr marL="0" indent="0">
              <a:buNone/>
            </a:pPr>
            <a:r>
              <a:rPr lang="tr-TR" dirty="0" smtClean="0"/>
              <a:t>*DİĞER HİZMETLER</a:t>
            </a:r>
          </a:p>
          <a:p>
            <a:pPr marL="0" indent="0">
              <a:buNone/>
            </a:pPr>
            <a:r>
              <a:rPr lang="tr-TR" dirty="0" smtClean="0"/>
              <a:t>Yurtdışı kiralamalar</a:t>
            </a:r>
          </a:p>
          <a:p>
            <a:pPr marL="0" indent="0">
              <a:buNone/>
            </a:pPr>
            <a:r>
              <a:rPr lang="tr-TR" dirty="0" smtClean="0"/>
              <a:t>Bebek koltuğu vb.</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309246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1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92500" lnSpcReduction="20000"/>
          </a:bodyPr>
          <a:lstStyle/>
          <a:p>
            <a:pPr marL="0" indent="0">
              <a:buNone/>
            </a:pPr>
            <a:r>
              <a:rPr lang="tr-TR" dirty="0" smtClean="0">
                <a:solidFill>
                  <a:srgbClr val="C00000"/>
                </a:solidFill>
              </a:rPr>
              <a:t>Tarihçe</a:t>
            </a:r>
          </a:p>
          <a:p>
            <a:pPr marL="0" indent="0">
              <a:buNone/>
            </a:pPr>
            <a:r>
              <a:rPr lang="tr-TR" dirty="0" smtClean="0"/>
              <a:t>	Araç </a:t>
            </a:r>
            <a:r>
              <a:rPr lang="tr-TR" dirty="0"/>
              <a:t>kiralama konusunda bilinen ilk acente 1946 yılında Detroit havaalanında </a:t>
            </a:r>
            <a:r>
              <a:rPr lang="tr-TR" dirty="0" err="1" smtClean="0"/>
              <a:t>Mr.Warren</a:t>
            </a:r>
            <a:r>
              <a:rPr lang="tr-TR" dirty="0" smtClean="0"/>
              <a:t> </a:t>
            </a:r>
            <a:r>
              <a:rPr lang="tr-TR" dirty="0" err="1"/>
              <a:t>Avis</a:t>
            </a:r>
            <a:r>
              <a:rPr lang="tr-TR" dirty="0"/>
              <a:t> tarafından kurulmuştur. Daha sonra </a:t>
            </a:r>
            <a:r>
              <a:rPr lang="tr-TR" dirty="0" err="1"/>
              <a:t>Avis</a:t>
            </a:r>
            <a:r>
              <a:rPr lang="tr-TR" dirty="0"/>
              <a:t> olarak acentelik yöntemiyle bu sistemi tüm dünyaya yaymıştır</a:t>
            </a:r>
            <a:r>
              <a:rPr lang="tr-TR" dirty="0" smtClean="0"/>
              <a:t>. (Sloganı, </a:t>
            </a:r>
            <a:r>
              <a:rPr lang="en-US" dirty="0"/>
              <a:t>'We're only No.2. We try </a:t>
            </a:r>
            <a:r>
              <a:rPr lang="en-US" dirty="0" smtClean="0"/>
              <a:t>harder‘</a:t>
            </a:r>
            <a:r>
              <a:rPr lang="tr-TR" dirty="0" smtClean="0"/>
              <a:t>,Biz </a:t>
            </a:r>
            <a:r>
              <a:rPr lang="tr-TR" dirty="0"/>
              <a:t>sadece 2 numarayız. Daha çok </a:t>
            </a:r>
            <a:r>
              <a:rPr lang="tr-TR" dirty="0" smtClean="0"/>
              <a:t>çalışıyoruz). Dünyanın gelmiş geçmiş 10 reklamından biri olarak kabul görmektedir.</a:t>
            </a:r>
            <a:endParaRPr lang="tr-TR" dirty="0"/>
          </a:p>
          <a:p>
            <a:pPr marL="0" indent="0">
              <a:buNone/>
            </a:pPr>
            <a:r>
              <a:rPr lang="tr-TR" dirty="0"/>
              <a:t>	</a:t>
            </a:r>
            <a:r>
              <a:rPr lang="tr-TR" dirty="0" smtClean="0"/>
              <a:t> </a:t>
            </a:r>
            <a:r>
              <a:rPr lang="tr-TR" dirty="0"/>
              <a:t>Hertz, Budget, gibi diğer çok uluslu şirketlerin de kurulmasıyla araç kiralama yöntemi dünya ölçeğinde kullanılmaya başlamıştır. Uluslararası firmaların yanı sıra günümüzde aracı firmalar birden çok uluslararası araba kiralama firmasıyla çalışarak dünya çapında </a:t>
            </a:r>
            <a:r>
              <a:rPr lang="tr-TR" dirty="0" err="1"/>
              <a:t>olanaklılık</a:t>
            </a:r>
            <a:r>
              <a:rPr lang="tr-TR" dirty="0"/>
              <a:t> ve çeşitlilik sağlamaktadır.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831400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1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688632"/>
          </a:xfrm>
        </p:spPr>
        <p:txBody>
          <a:bodyPr>
            <a:normAutofit fontScale="40000" lnSpcReduction="20000"/>
          </a:bodyPr>
          <a:lstStyle/>
          <a:p>
            <a:pPr marL="0" indent="0">
              <a:buNone/>
            </a:pPr>
            <a:r>
              <a:rPr lang="tr-TR" sz="4000" dirty="0" smtClean="0">
                <a:solidFill>
                  <a:srgbClr val="C00000"/>
                </a:solidFill>
              </a:rPr>
              <a:t>Araç tipleri, özellikleri ve semboller </a:t>
            </a:r>
          </a:p>
          <a:p>
            <a:pPr marL="0" indent="0">
              <a:buNone/>
            </a:pPr>
            <a:r>
              <a:rPr lang="tr-TR" sz="4000" dirty="0" smtClean="0"/>
              <a:t>*Kapı sayısı</a:t>
            </a:r>
          </a:p>
          <a:p>
            <a:pPr marL="0" indent="0">
              <a:buNone/>
            </a:pPr>
            <a:r>
              <a:rPr lang="tr-TR" sz="4000" dirty="0" smtClean="0"/>
              <a:t>*Yolcu kapasitesi</a:t>
            </a:r>
          </a:p>
          <a:p>
            <a:pPr marL="0" indent="0">
              <a:buNone/>
            </a:pPr>
            <a:r>
              <a:rPr lang="tr-TR" sz="4000" dirty="0" smtClean="0"/>
              <a:t>*Büyük çanta</a:t>
            </a:r>
          </a:p>
          <a:p>
            <a:pPr marL="0" indent="0">
              <a:buNone/>
            </a:pPr>
            <a:r>
              <a:rPr lang="tr-TR" sz="4000" dirty="0" smtClean="0"/>
              <a:t>*Küçük çanta</a:t>
            </a:r>
          </a:p>
          <a:p>
            <a:pPr marL="0" indent="0">
              <a:buNone/>
            </a:pPr>
            <a:r>
              <a:rPr lang="tr-TR" sz="4000" dirty="0" smtClean="0"/>
              <a:t>*Hidrolik direksiyon</a:t>
            </a:r>
          </a:p>
          <a:p>
            <a:pPr marL="0" indent="0">
              <a:buNone/>
            </a:pPr>
            <a:r>
              <a:rPr lang="tr-TR" sz="4000" dirty="0" smtClean="0"/>
              <a:t>*4WD Dört teker çekiş</a:t>
            </a:r>
          </a:p>
          <a:p>
            <a:pPr marL="0" indent="0">
              <a:buNone/>
            </a:pPr>
            <a:r>
              <a:rPr lang="tr-TR" sz="4000" dirty="0" smtClean="0"/>
              <a:t>*A/C Klima</a:t>
            </a:r>
          </a:p>
          <a:p>
            <a:pPr marL="0" indent="0">
              <a:buNone/>
            </a:pPr>
            <a:r>
              <a:rPr lang="tr-TR" sz="4000" dirty="0" smtClean="0"/>
              <a:t>*AB Hava yastığı</a:t>
            </a:r>
          </a:p>
          <a:p>
            <a:pPr marL="0" indent="0">
              <a:buNone/>
            </a:pPr>
            <a:r>
              <a:rPr lang="tr-TR" sz="4000" dirty="0" smtClean="0"/>
              <a:t>*ABS fren sistemi</a:t>
            </a:r>
          </a:p>
          <a:p>
            <a:pPr marL="0" indent="0">
              <a:buNone/>
            </a:pPr>
            <a:endParaRPr lang="tr-TR" dirty="0" smtClean="0">
              <a:solidFill>
                <a:srgbClr val="C00000"/>
              </a:solidFill>
            </a:endParaRPr>
          </a:p>
          <a:p>
            <a:pPr marL="0" indent="0">
              <a:buNone/>
            </a:pPr>
            <a:r>
              <a:rPr lang="tr-TR" sz="4000" dirty="0" smtClean="0">
                <a:solidFill>
                  <a:srgbClr val="C00000"/>
                </a:solidFill>
              </a:rPr>
              <a:t>Kongre ,Toplantı ve Fuar Organizasyonları (</a:t>
            </a:r>
            <a:r>
              <a:rPr lang="tr-TR" sz="4000" dirty="0" err="1" smtClean="0">
                <a:solidFill>
                  <a:srgbClr val="C00000"/>
                </a:solidFill>
              </a:rPr>
              <a:t>Incentive</a:t>
            </a:r>
            <a:r>
              <a:rPr lang="tr-TR" sz="4000" dirty="0" smtClean="0">
                <a:solidFill>
                  <a:srgbClr val="C00000"/>
                </a:solidFill>
              </a:rPr>
              <a:t> </a:t>
            </a:r>
            <a:r>
              <a:rPr lang="tr-TR" sz="4000" dirty="0" err="1" smtClean="0">
                <a:solidFill>
                  <a:srgbClr val="C00000"/>
                </a:solidFill>
              </a:rPr>
              <a:t>Tourism</a:t>
            </a:r>
            <a:r>
              <a:rPr lang="tr-TR" sz="4000" dirty="0" smtClean="0">
                <a:solidFill>
                  <a:srgbClr val="C00000"/>
                </a:solidFill>
              </a:rPr>
              <a:t>, Ödül turizmi)</a:t>
            </a:r>
          </a:p>
          <a:p>
            <a:pPr marL="0" indent="0">
              <a:buNone/>
            </a:pPr>
            <a:r>
              <a:rPr lang="tr-TR" sz="4000" dirty="0" smtClean="0">
                <a:solidFill>
                  <a:srgbClr val="C00000"/>
                </a:solidFill>
              </a:rPr>
              <a:t>Hizmetler;</a:t>
            </a:r>
          </a:p>
          <a:p>
            <a:pPr marL="0" indent="0">
              <a:buNone/>
            </a:pPr>
            <a:r>
              <a:rPr lang="tr-TR" sz="4000" dirty="0" smtClean="0"/>
              <a:t>*Kırtasiye ve basılı malzemeler</a:t>
            </a:r>
          </a:p>
          <a:p>
            <a:pPr marL="0" indent="0">
              <a:buNone/>
            </a:pPr>
            <a:r>
              <a:rPr lang="tr-TR" sz="4000" dirty="0" smtClean="0"/>
              <a:t>*Kayıt ve rezervasyon hizmetleri</a:t>
            </a:r>
          </a:p>
          <a:p>
            <a:pPr marL="0" indent="0">
              <a:buNone/>
            </a:pPr>
            <a:r>
              <a:rPr lang="tr-TR" sz="4000" dirty="0" smtClean="0"/>
              <a:t>*Konaklama hizmetleri</a:t>
            </a:r>
          </a:p>
          <a:p>
            <a:pPr marL="0" indent="0">
              <a:buNone/>
            </a:pPr>
            <a:r>
              <a:rPr lang="tr-TR" sz="4000" dirty="0" smtClean="0"/>
              <a:t>*Ulaşım Hizmetleri</a:t>
            </a:r>
          </a:p>
          <a:p>
            <a:pPr marL="0" indent="0">
              <a:buNone/>
            </a:pPr>
            <a:r>
              <a:rPr lang="tr-TR" sz="4000" dirty="0" smtClean="0"/>
              <a:t>*Toplantı hazırlığı</a:t>
            </a:r>
          </a:p>
          <a:p>
            <a:pPr marL="0" indent="0">
              <a:buNone/>
            </a:pPr>
            <a:r>
              <a:rPr lang="tr-TR" sz="4000" dirty="0" smtClean="0"/>
              <a:t>*Sergi hazırlıkları</a:t>
            </a:r>
          </a:p>
          <a:p>
            <a:pPr marL="0" indent="0">
              <a:buNone/>
            </a:pPr>
            <a:r>
              <a:rPr lang="tr-TR" sz="4000" dirty="0" smtClean="0"/>
              <a:t>*Teknik ekipmanlar</a:t>
            </a:r>
          </a:p>
          <a:p>
            <a:pPr marL="0" indent="0">
              <a:buNone/>
            </a:pPr>
            <a:r>
              <a:rPr lang="tr-TR" sz="4000" dirty="0" smtClean="0"/>
              <a:t>*Sosyal hizmetler</a:t>
            </a:r>
          </a:p>
          <a:p>
            <a:pPr marL="0" indent="0">
              <a:buNone/>
            </a:pPr>
            <a:r>
              <a:rPr lang="tr-TR" sz="4000" dirty="0" smtClean="0"/>
              <a:t>*</a:t>
            </a:r>
            <a:r>
              <a:rPr lang="tr-TR" sz="4000" dirty="0" err="1" smtClean="0"/>
              <a:t>Organzasyona</a:t>
            </a:r>
            <a:r>
              <a:rPr lang="tr-TR" sz="4000" dirty="0" smtClean="0"/>
              <a:t> </a:t>
            </a:r>
            <a:r>
              <a:rPr lang="tr-TR" sz="4000" dirty="0" smtClean="0"/>
              <a:t> ait özel  </a:t>
            </a:r>
            <a:r>
              <a:rPr lang="tr-TR" sz="4000" dirty="0" smtClean="0"/>
              <a:t>hizmetler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587529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5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336704"/>
          </a:xfrm>
        </p:spPr>
        <p:txBody>
          <a:bodyPr>
            <a:normAutofit fontScale="70000" lnSpcReduction="20000"/>
          </a:bodyPr>
          <a:lstStyle/>
          <a:p>
            <a:pPr marL="0" indent="0">
              <a:buNone/>
            </a:pPr>
            <a:r>
              <a:rPr lang="tr-TR" dirty="0" smtClean="0">
                <a:solidFill>
                  <a:srgbClr val="C00000"/>
                </a:solidFill>
              </a:rPr>
              <a:t>Meslek Tanımı</a:t>
            </a:r>
          </a:p>
          <a:p>
            <a:pPr marL="0" indent="0">
              <a:buNone/>
            </a:pPr>
            <a:r>
              <a:rPr lang="tr-TR" dirty="0" smtClean="0">
                <a:solidFill>
                  <a:srgbClr val="C00000"/>
                </a:solidFill>
              </a:rPr>
              <a:t>Kongre </a:t>
            </a:r>
            <a:r>
              <a:rPr lang="tr-TR" dirty="0">
                <a:solidFill>
                  <a:srgbClr val="C00000"/>
                </a:solidFill>
              </a:rPr>
              <a:t>ve Fuar Hostesi</a:t>
            </a:r>
            <a:r>
              <a:rPr lang="tr-TR" dirty="0"/>
              <a:t>, kendi başına ve belirli bir süre içerisinde, kongre, seminer, fuar, sergi vb. organizasyonlarda salon ve sergi alanlarını (</a:t>
            </a:r>
            <a:r>
              <a:rPr lang="tr-TR" dirty="0" err="1"/>
              <a:t>stand</a:t>
            </a:r>
            <a:r>
              <a:rPr lang="tr-TR" dirty="0"/>
              <a:t>) düzenleme müşteri hizmetleri ve kayıt kabul işlemlerini yapma bilgi ve becerisine sahip nitelikli kişidir. </a:t>
            </a:r>
            <a:endParaRPr lang="tr-TR" dirty="0" smtClean="0"/>
          </a:p>
          <a:p>
            <a:pPr marL="0" indent="0">
              <a:buNone/>
            </a:pPr>
            <a:r>
              <a:rPr lang="tr-TR" dirty="0">
                <a:solidFill>
                  <a:srgbClr val="C00000"/>
                </a:solidFill>
              </a:rPr>
              <a:t>Görev ve İşlem Basamakları :      </a:t>
            </a:r>
            <a:r>
              <a:rPr lang="tr-TR" dirty="0"/>
              <a:t> </a:t>
            </a:r>
            <a:endParaRPr lang="tr-TR" dirty="0" smtClean="0"/>
          </a:p>
          <a:p>
            <a:pPr marL="0" indent="0">
              <a:buNone/>
            </a:pPr>
            <a:r>
              <a:rPr lang="tr-TR" dirty="0"/>
              <a:t>	</a:t>
            </a:r>
            <a:r>
              <a:rPr lang="tr-TR" dirty="0" smtClean="0"/>
              <a:t>  </a:t>
            </a:r>
            <a:r>
              <a:rPr lang="tr-TR" dirty="0"/>
              <a:t>Kongre ve Fuar Hostesi, işletmenin genel çalışma prensipleri doğrultusunda, araç, gereç ve ekipmanları etkin bir şekilde kullanarak, işçi sağlığı, iş güvenliği ve çevre koruma düzenlemelerine ve mesleğin verimlilik ve kalite gerekliliklerine uygun olarak</a:t>
            </a:r>
            <a:r>
              <a:rPr lang="tr-TR" dirty="0" smtClean="0"/>
              <a:t>:</a:t>
            </a:r>
          </a:p>
          <a:p>
            <a:pPr marL="0" indent="0">
              <a:buNone/>
            </a:pPr>
            <a:r>
              <a:rPr lang="tr-TR" dirty="0"/>
              <a:t>*</a:t>
            </a:r>
            <a:r>
              <a:rPr lang="tr-TR" dirty="0" smtClean="0"/>
              <a:t>Salon </a:t>
            </a:r>
            <a:r>
              <a:rPr lang="tr-TR" dirty="0"/>
              <a:t>ve sergi alanlarının (</a:t>
            </a:r>
            <a:r>
              <a:rPr lang="tr-TR" dirty="0" err="1"/>
              <a:t>stand</a:t>
            </a:r>
            <a:r>
              <a:rPr lang="tr-TR" dirty="0"/>
              <a:t>) düzenlemelerini yapmak, </a:t>
            </a:r>
            <a:endParaRPr lang="tr-TR" dirty="0" smtClean="0"/>
          </a:p>
          <a:p>
            <a:pPr marL="0" indent="0">
              <a:buNone/>
            </a:pPr>
            <a:r>
              <a:rPr lang="tr-TR" dirty="0"/>
              <a:t>*</a:t>
            </a:r>
            <a:r>
              <a:rPr lang="tr-TR" dirty="0" smtClean="0"/>
              <a:t>Kayıt </a:t>
            </a:r>
            <a:r>
              <a:rPr lang="tr-TR" dirty="0"/>
              <a:t>kabul masasını hazırlamak, </a:t>
            </a:r>
            <a:endParaRPr lang="tr-TR" dirty="0" smtClean="0"/>
          </a:p>
          <a:p>
            <a:pPr marL="0" indent="0">
              <a:buNone/>
            </a:pPr>
            <a:r>
              <a:rPr lang="tr-TR" dirty="0"/>
              <a:t>*</a:t>
            </a:r>
            <a:r>
              <a:rPr lang="tr-TR" dirty="0" smtClean="0"/>
              <a:t>Fuar </a:t>
            </a:r>
            <a:r>
              <a:rPr lang="tr-TR" dirty="0"/>
              <a:t>organizasyonlarında yeni yaka kartları </a:t>
            </a:r>
            <a:r>
              <a:rPr lang="tr-TR" dirty="0" smtClean="0"/>
              <a:t>hazırlamak, yerleştirmek </a:t>
            </a:r>
            <a:r>
              <a:rPr lang="tr-TR" dirty="0"/>
              <a:t>ve sunmak, </a:t>
            </a:r>
            <a:endParaRPr lang="tr-TR" dirty="0" smtClean="0"/>
          </a:p>
          <a:p>
            <a:pPr marL="0" indent="0">
              <a:buNone/>
            </a:pPr>
            <a:r>
              <a:rPr lang="tr-TR" dirty="0"/>
              <a:t>*</a:t>
            </a:r>
            <a:r>
              <a:rPr lang="tr-TR" dirty="0" smtClean="0"/>
              <a:t>Ziyaretçi </a:t>
            </a:r>
            <a:r>
              <a:rPr lang="tr-TR" dirty="0"/>
              <a:t>kayıtlarını tutmak, </a:t>
            </a:r>
            <a:endParaRPr lang="tr-TR" dirty="0" smtClean="0"/>
          </a:p>
          <a:p>
            <a:pPr marL="0" indent="0">
              <a:buNone/>
            </a:pPr>
            <a:r>
              <a:rPr lang="tr-TR" dirty="0"/>
              <a:t>*</a:t>
            </a:r>
            <a:r>
              <a:rPr lang="tr-TR" dirty="0" smtClean="0"/>
              <a:t>Ziyaretçi </a:t>
            </a:r>
            <a:r>
              <a:rPr lang="tr-TR" dirty="0"/>
              <a:t>ve katılımcıları karşılamak ve katılımcıların otele yerleşmelerine yardımcı olmak, </a:t>
            </a:r>
            <a:endParaRPr lang="tr-TR" dirty="0" smtClean="0"/>
          </a:p>
          <a:p>
            <a:pPr marL="0" indent="0">
              <a:buNone/>
            </a:pPr>
            <a:r>
              <a:rPr lang="tr-TR" dirty="0"/>
              <a:t>*</a:t>
            </a:r>
            <a:r>
              <a:rPr lang="tr-TR" dirty="0" smtClean="0"/>
              <a:t>Açılış </a:t>
            </a:r>
            <a:r>
              <a:rPr lang="tr-TR" dirty="0"/>
              <a:t>törenine ve protokole refakat etmek, </a:t>
            </a:r>
            <a:endParaRPr lang="tr-TR" dirty="0" smtClean="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420496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5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92500" lnSpcReduction="20000"/>
          </a:bodyPr>
          <a:lstStyle/>
          <a:p>
            <a:pPr marL="0" indent="0">
              <a:buNone/>
            </a:pPr>
            <a:r>
              <a:rPr lang="tr-TR" dirty="0"/>
              <a:t>*Program akışındaki duyuruları yapmak, </a:t>
            </a:r>
          </a:p>
          <a:p>
            <a:pPr marL="0" indent="0">
              <a:buNone/>
            </a:pPr>
            <a:r>
              <a:rPr lang="tr-TR" dirty="0"/>
              <a:t>*Ürün hakkında bilgi vermek, </a:t>
            </a:r>
          </a:p>
          <a:p>
            <a:pPr marL="0" indent="0">
              <a:buNone/>
            </a:pPr>
            <a:r>
              <a:rPr lang="tr-TR" dirty="0"/>
              <a:t>*Katalog/kitap satışı yapmak,  </a:t>
            </a:r>
          </a:p>
          <a:p>
            <a:pPr marL="0" indent="0">
              <a:buNone/>
            </a:pPr>
            <a:r>
              <a:rPr lang="tr-TR" dirty="0"/>
              <a:t>*Sorunları ilgili birimlere bildirmek ve sorunların çözümünü sağlamak,</a:t>
            </a:r>
          </a:p>
          <a:p>
            <a:pPr marL="0" indent="0">
              <a:buNone/>
            </a:pPr>
            <a:r>
              <a:rPr lang="tr-TR" dirty="0"/>
              <a:t> *Organizasyon kuralları dışında hareket edenleri uyarmak, </a:t>
            </a:r>
          </a:p>
          <a:p>
            <a:pPr marL="0" indent="0">
              <a:buNone/>
            </a:pPr>
            <a:r>
              <a:rPr lang="tr-TR" dirty="0"/>
              <a:t>*Ofis hizmetlerine yardımcı olmak, </a:t>
            </a:r>
          </a:p>
          <a:p>
            <a:pPr marL="0" indent="0">
              <a:buNone/>
            </a:pPr>
            <a:r>
              <a:rPr lang="tr-TR" dirty="0"/>
              <a:t>*Dağıtılan belgeleri/anketleri toplamak, </a:t>
            </a:r>
          </a:p>
          <a:p>
            <a:pPr marL="0" indent="0">
              <a:buNone/>
            </a:pPr>
            <a:r>
              <a:rPr lang="tr-TR" dirty="0"/>
              <a:t>*Teşekkür belgeleri, plaket ve ödüllerin dağıtımına refakat etmek, vb. görev ve işlemleri yerine getirir. </a:t>
            </a:r>
            <a:endParaRPr lang="tr-TR" dirty="0" smtClean="0"/>
          </a:p>
          <a:p>
            <a:pPr marL="0" indent="0">
              <a:buNone/>
            </a:pPr>
            <a:r>
              <a:rPr lang="tr-TR" dirty="0" smtClean="0"/>
              <a:t>-</a:t>
            </a:r>
            <a:r>
              <a:rPr lang="tr-TR" dirty="0" smtClean="0"/>
              <a:t>Genel bilgi ve becerileri</a:t>
            </a:r>
          </a:p>
          <a:p>
            <a:pPr marL="0" indent="0">
              <a:buNone/>
            </a:pPr>
            <a:r>
              <a:rPr lang="tr-TR" dirty="0" smtClean="0"/>
              <a:t>-Genel tutum ve davranışları</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906211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5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1342</Words>
  <Application>Microsoft Office PowerPoint</Application>
  <PresentationFormat>Ekran Gösterisi (4:3)</PresentationFormat>
  <Paragraphs>150</Paragraphs>
  <Slides>13</Slides>
  <Notes>2</Notes>
  <HiddenSlides>0</HiddenSlides>
  <MMClips>13</MMClips>
  <ScaleCrop>false</ScaleCrop>
  <HeadingPairs>
    <vt:vector size="4" baseType="variant">
      <vt:variant>
        <vt:lpstr>Tema</vt:lpstr>
      </vt:variant>
      <vt:variant>
        <vt:i4>1</vt:i4>
      </vt:variant>
      <vt:variant>
        <vt:lpstr>Slayt Başlıkları</vt:lpstr>
      </vt:variant>
      <vt:variant>
        <vt:i4>13</vt:i4>
      </vt:variant>
    </vt:vector>
  </HeadingPairs>
  <TitlesOfParts>
    <vt:vector size="14"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26</cp:revision>
  <dcterms:created xsi:type="dcterms:W3CDTF">2020-11-18T14:33:04Z</dcterms:created>
  <dcterms:modified xsi:type="dcterms:W3CDTF">2020-11-21T12:04:30Z</dcterms:modified>
</cp:coreProperties>
</file>