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26.12.2020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26.12.2020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26.12.2020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26.12.2020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26.12.2020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26.12.2020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26.12.2020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26.12.2020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26.12.2020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26.12.2020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26.12.2020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26.12.2020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1.png"/><Relationship Id="rId5" Type="http://schemas.openxmlformats.org/officeDocument/2006/relationships/image" Target="../media/image3.emf"/><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1.png"/><Relationship Id="rId5" Type="http://schemas.openxmlformats.org/officeDocument/2006/relationships/image" Target="../media/image5.emf"/><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467544" y="332656"/>
            <a:ext cx="8208912" cy="6192688"/>
          </a:xfrm>
        </p:spPr>
        <p:txBody>
          <a:bodyPr>
            <a:normAutofit fontScale="62500" lnSpcReduction="20000"/>
          </a:bodyPr>
          <a:lstStyle/>
          <a:p>
            <a:r>
              <a:rPr lang="tr-TR" dirty="0" smtClean="0">
                <a:solidFill>
                  <a:srgbClr val="FF0000"/>
                </a:solidFill>
              </a:rPr>
              <a:t>İÇGİRİŞİMCİLİK</a:t>
            </a:r>
          </a:p>
          <a:p>
            <a:pPr algn="l"/>
            <a:r>
              <a:rPr lang="tr-TR" dirty="0">
                <a:solidFill>
                  <a:srgbClr val="FF0000"/>
                </a:solidFill>
              </a:rPr>
              <a:t>	</a:t>
            </a:r>
            <a:r>
              <a:rPr lang="tr-TR" dirty="0" smtClean="0">
                <a:solidFill>
                  <a:schemeClr val="tx1"/>
                </a:solidFill>
              </a:rPr>
              <a:t>Rekabetin giderek arttığı günümüz koşullarında firmalar hayatta kalabilmek için genellikle büyümek yolunu seçmektedirler. Ancak firmaların sürekli büyümesi beraberinde önemli bir sıkıntıyı da getirmektedir. Büyük firmalar daha bürokratik bir yapı oluşturduklarından değişen piyasa koşullarına gösterdikleri tepki zayıflamakta ve gecikmektedir. Öte yandan büyük firmalarda girişimci yeteneğine ve fikirlerine </a:t>
            </a:r>
            <a:r>
              <a:rPr lang="tr-TR" dirty="0" smtClean="0">
                <a:solidFill>
                  <a:schemeClr val="tx1"/>
                </a:solidFill>
              </a:rPr>
              <a:t> </a:t>
            </a:r>
            <a:r>
              <a:rPr lang="tr-TR" dirty="0" smtClean="0">
                <a:solidFill>
                  <a:schemeClr val="tx1"/>
                </a:solidFill>
              </a:rPr>
              <a:t>sahip çalışanlar ortaya çıkan girişim fırsatlarını firma içinde değerlendirme olanağı bulamazlar.  Firma açısından kötüsü girişimci çalışan bu fikirle yeni bir iş oluşturursa firma hem değerli bir elemanını kaybetmekte hem de yeni bir rakip yaratmış olmaktadır.</a:t>
            </a:r>
          </a:p>
          <a:p>
            <a:pPr algn="l"/>
            <a:r>
              <a:rPr lang="tr-TR" dirty="0">
                <a:solidFill>
                  <a:schemeClr val="tx1"/>
                </a:solidFill>
              </a:rPr>
              <a:t>	</a:t>
            </a:r>
            <a:r>
              <a:rPr lang="tr-TR" dirty="0" smtClean="0">
                <a:solidFill>
                  <a:schemeClr val="tx1"/>
                </a:solidFill>
              </a:rPr>
              <a:t>Bu sorunların ortak çözümü firma içinde serbest girişime benzer bir yapı oluşturmaktır. Bu tip yapılanma hem çalışanlar için hem de firma için daha üretken ve dinamik bir ortam oluşturacaktır.</a:t>
            </a:r>
          </a:p>
          <a:p>
            <a:pPr algn="l"/>
            <a:r>
              <a:rPr lang="tr-TR" dirty="0">
                <a:solidFill>
                  <a:schemeClr val="tx1"/>
                </a:solidFill>
              </a:rPr>
              <a:t>	</a:t>
            </a:r>
            <a:r>
              <a:rPr lang="tr-TR" dirty="0" smtClean="0">
                <a:solidFill>
                  <a:schemeClr val="tx1"/>
                </a:solidFill>
              </a:rPr>
              <a:t>Firma içinde girişimciliğe izin veren bu oluşuma </a:t>
            </a:r>
            <a:r>
              <a:rPr lang="tr-TR" dirty="0" err="1" smtClean="0">
                <a:solidFill>
                  <a:schemeClr val="tx1"/>
                </a:solidFill>
              </a:rPr>
              <a:t>Gifford</a:t>
            </a:r>
            <a:r>
              <a:rPr lang="tr-TR" dirty="0" smtClean="0">
                <a:solidFill>
                  <a:schemeClr val="tx1"/>
                </a:solidFill>
              </a:rPr>
              <a:t> PINCHOT (1985) </a:t>
            </a:r>
            <a:r>
              <a:rPr lang="tr-TR" dirty="0" err="1" smtClean="0">
                <a:solidFill>
                  <a:srgbClr val="C00000"/>
                </a:solidFill>
              </a:rPr>
              <a:t>içgirişimcilik</a:t>
            </a:r>
            <a:r>
              <a:rPr lang="tr-TR" dirty="0" smtClean="0">
                <a:solidFill>
                  <a:schemeClr val="tx1"/>
                </a:solidFill>
              </a:rPr>
              <a:t> </a:t>
            </a:r>
            <a:r>
              <a:rPr lang="tr-TR" dirty="0">
                <a:solidFill>
                  <a:schemeClr val="tx1"/>
                </a:solidFill>
              </a:rPr>
              <a:t>adını vermiştir. </a:t>
            </a:r>
            <a:r>
              <a:rPr lang="tr-TR" dirty="0" err="1" smtClean="0">
                <a:solidFill>
                  <a:schemeClr val="tx1"/>
                </a:solidFill>
              </a:rPr>
              <a:t>Pinchot</a:t>
            </a:r>
            <a:r>
              <a:rPr lang="tr-TR" dirty="0" smtClean="0">
                <a:solidFill>
                  <a:schemeClr val="tx1"/>
                </a:solidFill>
              </a:rPr>
              <a:t>, </a:t>
            </a:r>
            <a:r>
              <a:rPr lang="tr-TR" dirty="0">
                <a:solidFill>
                  <a:schemeClr val="tx1"/>
                </a:solidFill>
              </a:rPr>
              <a:t>iç girişimcilik kavramını popüler hale </a:t>
            </a:r>
            <a:r>
              <a:rPr lang="tr-TR" dirty="0" smtClean="0">
                <a:solidFill>
                  <a:schemeClr val="tx1"/>
                </a:solidFill>
              </a:rPr>
              <a:t>getirmiş ve </a:t>
            </a:r>
            <a:r>
              <a:rPr lang="tr-TR" dirty="0">
                <a:solidFill>
                  <a:schemeClr val="tx1"/>
                </a:solidFill>
              </a:rPr>
              <a:t>iç girişimciliği bir organizasyonda bireylerin girişimsel çabası olarak ifade </a:t>
            </a:r>
            <a:r>
              <a:rPr lang="tr-TR" dirty="0" smtClean="0">
                <a:solidFill>
                  <a:schemeClr val="tx1"/>
                </a:solidFill>
              </a:rPr>
              <a:t>etmiştir.</a:t>
            </a:r>
          </a:p>
          <a:p>
            <a:pPr algn="l"/>
            <a:r>
              <a:rPr lang="tr-TR" dirty="0" err="1" smtClean="0">
                <a:solidFill>
                  <a:srgbClr val="C00000"/>
                </a:solidFill>
              </a:rPr>
              <a:t>Tanım:</a:t>
            </a:r>
            <a:r>
              <a:rPr lang="tr-TR" dirty="0" err="1" smtClean="0">
                <a:solidFill>
                  <a:schemeClr val="tx1"/>
                </a:solidFill>
              </a:rPr>
              <a:t>Kurumsal</a:t>
            </a:r>
            <a:r>
              <a:rPr lang="tr-TR" dirty="0" smtClean="0">
                <a:solidFill>
                  <a:schemeClr val="tx1"/>
                </a:solidFill>
              </a:rPr>
              <a:t> </a:t>
            </a:r>
            <a:r>
              <a:rPr lang="tr-TR" dirty="0">
                <a:solidFill>
                  <a:schemeClr val="tx1"/>
                </a:solidFill>
              </a:rPr>
              <a:t>bir yapı içinde çalışan kişilerin veya ekiplerin kendi tercihleri veya gelen teşvikler doğrultusunda bulundukları firmadan ayrılmadan proje ve fikir üretmesidir. </a:t>
            </a:r>
            <a:r>
              <a:rPr lang="tr-TR" dirty="0" smtClean="0">
                <a:solidFill>
                  <a:schemeClr val="tx1"/>
                </a:solidFill>
              </a:rPr>
              <a:t> </a:t>
            </a:r>
            <a:r>
              <a:rPr lang="tr-TR" dirty="0">
                <a:solidFill>
                  <a:schemeClr val="tx1"/>
                </a:solidFill>
              </a:rPr>
              <a:t>Şirket ve iç girişimci kişinin kalitatif birlikteliği genellikle iki taraf için de avantajlıdır.</a:t>
            </a:r>
            <a:endParaRPr lang="tr-TR" dirty="0">
              <a:solidFill>
                <a:srgbClr val="FF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255588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8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62500" lnSpcReduction="20000"/>
          </a:bodyPr>
          <a:lstStyle/>
          <a:p>
            <a:pPr marL="0" indent="0">
              <a:buNone/>
            </a:pPr>
            <a:r>
              <a:rPr lang="tr-TR" dirty="0"/>
              <a:t>İç girişimci kavramı ilk olarak </a:t>
            </a:r>
            <a:r>
              <a:rPr lang="tr-TR" dirty="0" smtClean="0"/>
              <a:t>önemli </a:t>
            </a:r>
            <a:r>
              <a:rPr lang="tr-TR" dirty="0"/>
              <a:t>bir sözlükte (</a:t>
            </a:r>
            <a:r>
              <a:rPr lang="tr-TR" dirty="0" err="1"/>
              <a:t>The</a:t>
            </a:r>
            <a:r>
              <a:rPr lang="tr-TR" dirty="0"/>
              <a:t> </a:t>
            </a:r>
            <a:r>
              <a:rPr lang="tr-TR" dirty="0" err="1"/>
              <a:t>American</a:t>
            </a:r>
            <a:r>
              <a:rPr lang="tr-TR" dirty="0"/>
              <a:t> </a:t>
            </a:r>
            <a:r>
              <a:rPr lang="tr-TR" dirty="0" err="1"/>
              <a:t>Heritage</a:t>
            </a:r>
            <a:r>
              <a:rPr lang="tr-TR" dirty="0"/>
              <a:t> </a:t>
            </a:r>
            <a:r>
              <a:rPr lang="tr-TR" dirty="0" smtClean="0"/>
              <a:t>Dictionary of </a:t>
            </a:r>
            <a:r>
              <a:rPr lang="tr-TR" dirty="0" err="1" smtClean="0"/>
              <a:t>the</a:t>
            </a:r>
            <a:r>
              <a:rPr lang="tr-TR" dirty="0" smtClean="0"/>
              <a:t> English Language) </a:t>
            </a:r>
            <a:r>
              <a:rPr lang="tr-TR" dirty="0"/>
              <a:t>“bir fikri büyük bir işletmede risk üstlenme ve yenilik yoluyla kar yaratan ürüne dönüştüren kişi” seklinde </a:t>
            </a:r>
            <a:r>
              <a:rPr lang="tr-TR" dirty="0" smtClean="0"/>
              <a:t>tanımlanmıştır.</a:t>
            </a:r>
          </a:p>
          <a:p>
            <a:pPr marL="0" indent="0">
              <a:buNone/>
            </a:pPr>
            <a:r>
              <a:rPr lang="tr-TR" dirty="0"/>
              <a:t>İç girişimcilik kısaca “mevcut ya da var olan bir organizasyon (işletme) içerisindeki girişimcilik” olarak tanımlanabilir</a:t>
            </a:r>
            <a:r>
              <a:rPr lang="tr-TR" dirty="0" smtClean="0"/>
              <a:t>.</a:t>
            </a:r>
          </a:p>
          <a:p>
            <a:pPr marL="0" indent="0">
              <a:buNone/>
            </a:pPr>
            <a:endParaRPr lang="tr-TR" dirty="0"/>
          </a:p>
          <a:p>
            <a:pPr marL="0" indent="0">
              <a:buNone/>
            </a:pPr>
            <a:r>
              <a:rPr lang="tr-TR" dirty="0" smtClean="0">
                <a:solidFill>
                  <a:srgbClr val="C00000"/>
                </a:solidFill>
              </a:rPr>
              <a:t>Girişimci Açısından Girişimcilik</a:t>
            </a:r>
          </a:p>
          <a:p>
            <a:pPr marL="0" indent="0">
              <a:buNone/>
            </a:pPr>
            <a:r>
              <a:rPr lang="tr-TR" dirty="0" smtClean="0"/>
              <a:t>Girişim fikrine sahip kişi için üç seçenek vardır;</a:t>
            </a:r>
          </a:p>
          <a:p>
            <a:pPr marL="0" indent="0">
              <a:buNone/>
            </a:pPr>
            <a:r>
              <a:rPr lang="tr-TR" dirty="0" smtClean="0"/>
              <a:t>1-Yeni bir girişim oluşturmak</a:t>
            </a:r>
          </a:p>
          <a:p>
            <a:pPr marL="0" indent="0">
              <a:buNone/>
            </a:pPr>
            <a:r>
              <a:rPr lang="tr-TR" dirty="0" smtClean="0"/>
              <a:t>2-Fikri firma içinde geliştirmek</a:t>
            </a:r>
          </a:p>
          <a:p>
            <a:pPr marL="0" indent="0">
              <a:buNone/>
            </a:pPr>
            <a:r>
              <a:rPr lang="tr-TR" dirty="0" smtClean="0"/>
              <a:t>3-İş fikrini hiç uygulamamak</a:t>
            </a:r>
          </a:p>
          <a:p>
            <a:pPr marL="0" indent="0">
              <a:buNone/>
            </a:pPr>
            <a:r>
              <a:rPr lang="tr-TR" dirty="0" smtClean="0"/>
              <a:t>Üçüncü seçenek , ancak iş fikri yeterince iyi değilse ya da kişi girişimci özelliklere sahip değilse mümkün olabilir ve bu fikri değerlendirme dışı bırakabiliriz.</a:t>
            </a:r>
          </a:p>
          <a:p>
            <a:pPr marL="0" indent="0">
              <a:buNone/>
            </a:pPr>
            <a:r>
              <a:rPr lang="tr-TR" dirty="0"/>
              <a:t>	</a:t>
            </a:r>
            <a:r>
              <a:rPr lang="tr-TR" dirty="0" smtClean="0"/>
              <a:t>Girişimci iş fikrini firma içinde (</a:t>
            </a:r>
            <a:r>
              <a:rPr lang="tr-TR" dirty="0" err="1" smtClean="0"/>
              <a:t>içgirişim</a:t>
            </a:r>
            <a:r>
              <a:rPr lang="tr-TR" dirty="0" smtClean="0"/>
              <a:t>) ya da dışında (girişim) uygulama alternatiflerinden birini seçmek zorundadır. Girişimci bu kararını verirken;</a:t>
            </a:r>
          </a:p>
          <a:p>
            <a:pPr marL="514350" indent="-514350">
              <a:buAutoNum type="alphaLcParenR"/>
            </a:pPr>
            <a:r>
              <a:rPr lang="tr-TR" dirty="0" smtClean="0"/>
              <a:t>Kişisel özelliklerini,</a:t>
            </a:r>
          </a:p>
          <a:p>
            <a:pPr marL="514350" indent="-514350">
              <a:buAutoNum type="alphaLcParenR"/>
            </a:pPr>
            <a:r>
              <a:rPr lang="tr-TR" dirty="0" smtClean="0"/>
              <a:t>Firmanın yapısını,</a:t>
            </a:r>
          </a:p>
          <a:p>
            <a:pPr marL="514350" indent="-514350">
              <a:buAutoNum type="alphaLcParenR"/>
            </a:pPr>
            <a:r>
              <a:rPr lang="tr-TR" dirty="0" smtClean="0"/>
              <a:t>İş fikrinin niteliğini dikkate almak zorundadır.</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810089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2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62500" lnSpcReduction="20000"/>
          </a:bodyPr>
          <a:lstStyle/>
          <a:p>
            <a:pPr marL="0" indent="0">
              <a:buNone/>
            </a:pPr>
            <a:r>
              <a:rPr lang="tr-TR" dirty="0">
                <a:solidFill>
                  <a:srgbClr val="C00000"/>
                </a:solidFill>
              </a:rPr>
              <a:t>İç girişimci bireylerin sahip olması gereken özellikleri, iç girişimciliği popüler hale </a:t>
            </a:r>
            <a:r>
              <a:rPr lang="tr-TR" dirty="0" smtClean="0">
                <a:solidFill>
                  <a:srgbClr val="C00000"/>
                </a:solidFill>
              </a:rPr>
              <a:t>getiren </a:t>
            </a:r>
            <a:r>
              <a:rPr lang="tr-TR" dirty="0" err="1" smtClean="0">
                <a:solidFill>
                  <a:srgbClr val="C00000"/>
                </a:solidFill>
              </a:rPr>
              <a:t>Pinchot</a:t>
            </a:r>
            <a:r>
              <a:rPr lang="tr-TR" dirty="0" smtClean="0">
                <a:solidFill>
                  <a:srgbClr val="C00000"/>
                </a:solidFill>
              </a:rPr>
              <a:t> </a:t>
            </a:r>
            <a:r>
              <a:rPr lang="tr-TR" dirty="0">
                <a:solidFill>
                  <a:srgbClr val="C00000"/>
                </a:solidFill>
              </a:rPr>
              <a:t>şu şekilde ifade </a:t>
            </a:r>
            <a:r>
              <a:rPr lang="tr-TR" dirty="0" smtClean="0">
                <a:solidFill>
                  <a:srgbClr val="C00000"/>
                </a:solidFill>
              </a:rPr>
              <a:t>etmiştir;</a:t>
            </a:r>
          </a:p>
          <a:p>
            <a:pPr marL="0" indent="0">
              <a:buNone/>
            </a:pPr>
            <a:r>
              <a:rPr lang="tr-TR" dirty="0" smtClean="0"/>
              <a:t>* </a:t>
            </a:r>
            <a:r>
              <a:rPr lang="tr-TR" dirty="0"/>
              <a:t>Bağımsız olmak ve kurumsal kaynaklara erişmek isteyen, amaç odaklı</a:t>
            </a:r>
            <a:r>
              <a:rPr lang="tr-TR" dirty="0" smtClean="0"/>
              <a:t>, kurumsal </a:t>
            </a:r>
            <a:r>
              <a:rPr lang="tr-TR" dirty="0"/>
              <a:t>ödülleri ve tanınmayı önemseyen ve kendi motivasyonunu sağlayan,</a:t>
            </a:r>
          </a:p>
          <a:p>
            <a:pPr marL="0" indent="0">
              <a:buNone/>
            </a:pPr>
            <a:r>
              <a:rPr lang="tr-TR" dirty="0" smtClean="0"/>
              <a:t>* </a:t>
            </a:r>
            <a:r>
              <a:rPr lang="tr-TR" dirty="0"/>
              <a:t>Girişim faaliyetlerine bağlı olarak 3-15 yıl içinde </a:t>
            </a:r>
            <a:r>
              <a:rPr lang="tr-TR" dirty="0" smtClean="0"/>
              <a:t>amaçlarını gerçekleştirmeye </a:t>
            </a:r>
            <a:r>
              <a:rPr lang="tr-TR" dirty="0"/>
              <a:t>çalışan, kendi zaman hedeflerini ve kurumun zaman </a:t>
            </a:r>
            <a:r>
              <a:rPr lang="tr-TR" dirty="0" smtClean="0"/>
              <a:t>çizelgesini yakalayan</a:t>
            </a:r>
            <a:r>
              <a:rPr lang="tr-TR" dirty="0"/>
              <a:t>, </a:t>
            </a:r>
            <a:endParaRPr lang="tr-TR" dirty="0" smtClean="0"/>
          </a:p>
          <a:p>
            <a:pPr marL="0" indent="0">
              <a:buNone/>
            </a:pPr>
            <a:r>
              <a:rPr lang="tr-TR" dirty="0" smtClean="0"/>
              <a:t>*Gerekli </a:t>
            </a:r>
            <a:r>
              <a:rPr lang="tr-TR" dirty="0"/>
              <a:t>faaliyetleri diğer insanlara yaptırmayı bilen ama gerektiğinde kendi</a:t>
            </a:r>
          </a:p>
          <a:p>
            <a:pPr marL="0" indent="0">
              <a:buNone/>
            </a:pPr>
            <a:r>
              <a:rPr lang="tr-TR" dirty="0"/>
              <a:t>de nasıl yapılacağını bilen,</a:t>
            </a:r>
          </a:p>
          <a:p>
            <a:pPr marL="0" indent="0">
              <a:buNone/>
            </a:pPr>
            <a:r>
              <a:rPr lang="tr-TR" dirty="0" smtClean="0"/>
              <a:t>* </a:t>
            </a:r>
            <a:r>
              <a:rPr lang="tr-TR" dirty="0"/>
              <a:t>Geleneksel girişimcinin yeteneklerine benzer fakat daha fazlasını gerektiren,</a:t>
            </a:r>
          </a:p>
          <a:p>
            <a:pPr marL="0" indent="0">
              <a:buNone/>
            </a:pPr>
            <a:r>
              <a:rPr lang="tr-TR" dirty="0" smtClean="0"/>
              <a:t>* </a:t>
            </a:r>
            <a:r>
              <a:rPr lang="tr-TR" dirty="0"/>
              <a:t>Kendine güvenen, cesur, sistem hakkında olumsuz fikirleri olsa da</a:t>
            </a:r>
          </a:p>
          <a:p>
            <a:pPr marL="0" indent="0">
              <a:buNone/>
            </a:pPr>
            <a:r>
              <a:rPr lang="tr-TR" dirty="0"/>
              <a:t>üstesinden geleceği konusunda iyimser olan,</a:t>
            </a:r>
          </a:p>
          <a:p>
            <a:pPr marL="0" indent="0">
              <a:buNone/>
            </a:pPr>
            <a:r>
              <a:rPr lang="tr-TR" dirty="0" smtClean="0"/>
              <a:t>* </a:t>
            </a:r>
            <a:r>
              <a:rPr lang="tr-TR" dirty="0"/>
              <a:t>İç ve dış çevreye odaklanan,</a:t>
            </a:r>
          </a:p>
          <a:p>
            <a:pPr marL="0" indent="0">
              <a:buNone/>
            </a:pPr>
            <a:r>
              <a:rPr lang="tr-TR" dirty="0" smtClean="0"/>
              <a:t>* </a:t>
            </a:r>
            <a:r>
              <a:rPr lang="tr-TR" dirty="0"/>
              <a:t>Makul seviyede risk almak isteyen,</a:t>
            </a:r>
          </a:p>
          <a:p>
            <a:pPr marL="0" indent="0">
              <a:buNone/>
            </a:pPr>
            <a:r>
              <a:rPr lang="tr-TR" dirty="0" smtClean="0"/>
              <a:t>* </a:t>
            </a:r>
            <a:r>
              <a:rPr lang="tr-TR" dirty="0"/>
              <a:t>Sezgisel pazar araştırması yapan,</a:t>
            </a:r>
          </a:p>
          <a:p>
            <a:pPr marL="0" indent="0">
              <a:buNone/>
            </a:pPr>
            <a:r>
              <a:rPr lang="tr-TR" dirty="0" smtClean="0"/>
              <a:t>* </a:t>
            </a:r>
            <a:r>
              <a:rPr lang="tr-TR" dirty="0"/>
              <a:t>Geleneksel statü sembollerinden çok bağımsızlık sembollerine önem veren,</a:t>
            </a:r>
          </a:p>
          <a:p>
            <a:pPr marL="0" indent="0">
              <a:buNone/>
            </a:pPr>
            <a:r>
              <a:rPr lang="tr-TR" dirty="0" smtClean="0"/>
              <a:t>*Diğerlerinin </a:t>
            </a:r>
            <a:r>
              <a:rPr lang="tr-TR" dirty="0"/>
              <a:t>kendi vizyonunu paylaşmasını sağlayan</a:t>
            </a:r>
          </a:p>
          <a:p>
            <a:pPr marL="0" indent="0">
              <a:buNone/>
            </a:pPr>
            <a:r>
              <a:rPr lang="tr-TR" dirty="0" smtClean="0"/>
              <a:t>* </a:t>
            </a:r>
            <a:r>
              <a:rPr lang="tr-TR" dirty="0"/>
              <a:t>Kendini, müşterileri ve diğer sosyal paydaşları memnun eden kişilerdir.</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353891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97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048672"/>
          </a:xfrm>
        </p:spPr>
        <p:txBody>
          <a:bodyPr>
            <a:normAutofit fontScale="70000" lnSpcReduction="20000"/>
          </a:bodyPr>
          <a:lstStyle/>
          <a:p>
            <a:pPr marL="0" indent="0">
              <a:buNone/>
            </a:pPr>
            <a:r>
              <a:rPr lang="tr-TR" dirty="0" smtClean="0"/>
              <a:t>BİR İÇGİRİŞİM YARATMA AŞAMALARI</a:t>
            </a:r>
          </a:p>
          <a:p>
            <a:pPr marL="0" indent="0">
              <a:buNone/>
            </a:pPr>
            <a:r>
              <a:rPr lang="tr-TR" dirty="0" smtClean="0"/>
              <a:t>1-İş fikri</a:t>
            </a:r>
          </a:p>
          <a:p>
            <a:pPr marL="0" indent="0">
              <a:buNone/>
            </a:pPr>
            <a:r>
              <a:rPr lang="tr-TR" dirty="0" smtClean="0"/>
              <a:t>2-İş planı</a:t>
            </a:r>
          </a:p>
          <a:p>
            <a:pPr marL="0" indent="0">
              <a:buNone/>
            </a:pPr>
            <a:r>
              <a:rPr lang="tr-TR" dirty="0" smtClean="0"/>
              <a:t>3-Sponsor bulma</a:t>
            </a:r>
          </a:p>
          <a:p>
            <a:pPr marL="0" indent="0">
              <a:buNone/>
            </a:pPr>
            <a:r>
              <a:rPr lang="tr-TR" dirty="0" smtClean="0"/>
              <a:t>4-Takım oluşturma ve yönetme</a:t>
            </a:r>
          </a:p>
          <a:p>
            <a:pPr marL="0" indent="0">
              <a:buNone/>
            </a:pPr>
            <a:endParaRPr lang="tr-TR" dirty="0"/>
          </a:p>
          <a:p>
            <a:pPr marL="0" indent="0">
              <a:buNone/>
            </a:pPr>
            <a:r>
              <a:rPr lang="tr-TR" dirty="0" smtClean="0">
                <a:solidFill>
                  <a:srgbClr val="C00000"/>
                </a:solidFill>
              </a:rPr>
              <a:t>İç girişimciliğin başarı şartları</a:t>
            </a:r>
          </a:p>
          <a:p>
            <a:pPr marL="0" indent="0">
              <a:buNone/>
            </a:pPr>
            <a:r>
              <a:rPr lang="tr-TR" dirty="0" smtClean="0"/>
              <a:t>1-Üst düzey yönetimin tam desteği</a:t>
            </a:r>
          </a:p>
          <a:p>
            <a:pPr marL="0" indent="0">
              <a:buNone/>
            </a:pPr>
            <a:r>
              <a:rPr lang="tr-TR" dirty="0" smtClean="0"/>
              <a:t>2-Program için bazı parametreler oluşturmak</a:t>
            </a:r>
          </a:p>
          <a:p>
            <a:pPr marL="0" indent="0">
              <a:buNone/>
            </a:pPr>
            <a:r>
              <a:rPr lang="tr-TR" dirty="0" smtClean="0"/>
              <a:t>3-Şirketteki potansiyel </a:t>
            </a:r>
            <a:r>
              <a:rPr lang="tr-TR" dirty="0" err="1" smtClean="0"/>
              <a:t>içgirişimcileri</a:t>
            </a:r>
            <a:r>
              <a:rPr lang="tr-TR" dirty="0" smtClean="0"/>
              <a:t> bulmak ve onları teşvik etmek</a:t>
            </a:r>
          </a:p>
          <a:p>
            <a:pPr marL="0" indent="0">
              <a:buNone/>
            </a:pPr>
            <a:r>
              <a:rPr lang="tr-TR" dirty="0" smtClean="0"/>
              <a:t>4-Yönetsel becerileri geliştirmek</a:t>
            </a:r>
          </a:p>
          <a:p>
            <a:pPr marL="0" indent="0">
              <a:buNone/>
            </a:pPr>
            <a:r>
              <a:rPr lang="tr-TR" dirty="0" smtClean="0"/>
              <a:t>5-İçgirişimcilerden </a:t>
            </a:r>
            <a:r>
              <a:rPr lang="tr-TR" dirty="0" smtClean="0"/>
              <a:t>oluşan bir ekip kurmak</a:t>
            </a:r>
          </a:p>
          <a:p>
            <a:pPr marL="0" indent="0">
              <a:buNone/>
            </a:pPr>
            <a:r>
              <a:rPr lang="tr-TR" dirty="0" smtClean="0"/>
              <a:t>6-İçgirişimcilere kaynak sağlamak</a:t>
            </a:r>
          </a:p>
          <a:p>
            <a:pPr marL="0" indent="0">
              <a:buNone/>
            </a:pPr>
            <a:r>
              <a:rPr lang="tr-TR" dirty="0" smtClean="0"/>
              <a:t>7-İçgirişimcilere fırsatlar sunmak</a:t>
            </a:r>
          </a:p>
          <a:p>
            <a:pPr marL="0" indent="0">
              <a:buNone/>
            </a:pPr>
            <a:r>
              <a:rPr lang="tr-TR" dirty="0" smtClean="0"/>
              <a:t>8-İçgirişimciler için uygun bir örgüt iklimi yaratmak</a:t>
            </a:r>
          </a:p>
          <a:p>
            <a:pPr marL="0" indent="0">
              <a:buNone/>
            </a:pPr>
            <a:r>
              <a:rPr lang="tr-TR" dirty="0" smtClean="0"/>
              <a:t>9-Destek mekanizmaları oluşturmak</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980518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8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Autofit/>
          </a:bodyPr>
          <a:lstStyle/>
          <a:p>
            <a:pPr marL="0" indent="0">
              <a:buNone/>
            </a:pPr>
            <a:r>
              <a:rPr lang="tr-TR" sz="1550" dirty="0" smtClean="0">
                <a:solidFill>
                  <a:srgbClr val="C00000"/>
                </a:solidFill>
              </a:rPr>
              <a:t>FİRMA AÇISINDAN İÇGİRİŞİMCİLİK</a:t>
            </a:r>
          </a:p>
          <a:p>
            <a:pPr marL="0" indent="0">
              <a:buNone/>
            </a:pPr>
            <a:r>
              <a:rPr lang="tr-TR" sz="1550" dirty="0" smtClean="0"/>
              <a:t>Firmanın </a:t>
            </a:r>
            <a:r>
              <a:rPr lang="tr-TR" sz="1550" dirty="0" err="1" smtClean="0"/>
              <a:t>içgirişimi</a:t>
            </a:r>
            <a:r>
              <a:rPr lang="tr-TR" sz="1550" dirty="0" smtClean="0"/>
              <a:t> özendirebilmesi için </a:t>
            </a:r>
            <a:r>
              <a:rPr lang="tr-TR" sz="1550" dirty="0" err="1" smtClean="0"/>
              <a:t>içgirişim</a:t>
            </a:r>
            <a:r>
              <a:rPr lang="tr-TR" sz="1550" dirty="0" smtClean="0"/>
              <a:t> </a:t>
            </a:r>
            <a:r>
              <a:rPr lang="tr-TR" sz="1550" dirty="0" smtClean="0"/>
              <a:t>sistemi oluşturması gereklidir.  </a:t>
            </a:r>
            <a:r>
              <a:rPr lang="tr-TR" sz="1550" dirty="0" err="1" smtClean="0"/>
              <a:t>Kuratko</a:t>
            </a:r>
            <a:r>
              <a:rPr lang="tr-TR" sz="1550" dirty="0" smtClean="0"/>
              <a:t> vd. </a:t>
            </a:r>
            <a:r>
              <a:rPr lang="tr-TR" sz="1550" dirty="0" err="1" smtClean="0"/>
              <a:t>içgirişimcilik</a:t>
            </a:r>
            <a:r>
              <a:rPr lang="tr-TR" sz="1550" dirty="0" smtClean="0"/>
              <a:t> sisteminin amaçlarını üç ana başlıkta ortaya koymaktadırlar:</a:t>
            </a:r>
          </a:p>
          <a:p>
            <a:pPr marL="0" indent="0">
              <a:buNone/>
            </a:pPr>
            <a:r>
              <a:rPr lang="tr-TR" sz="1550" dirty="0" smtClean="0"/>
              <a:t>1-Mevcut sistemin, yapıların ve uygulamaların yenilikçilik için gerekli olan hızlı hareket ve esnekliği etkilemediğinden emin olmak</a:t>
            </a:r>
          </a:p>
          <a:p>
            <a:pPr marL="0" indent="0">
              <a:buNone/>
            </a:pPr>
            <a:r>
              <a:rPr lang="tr-TR" sz="1550" dirty="0" smtClean="0"/>
              <a:t>2-Girişimcilik projelerine gerekli araç ve ödülleri sağlamak</a:t>
            </a:r>
          </a:p>
          <a:p>
            <a:pPr marL="0" indent="0">
              <a:buNone/>
            </a:pPr>
            <a:r>
              <a:rPr lang="tr-TR" sz="1550" dirty="0" smtClean="0"/>
              <a:t>3-İş alanları arasında sinerji oluşturmak</a:t>
            </a:r>
          </a:p>
          <a:p>
            <a:pPr marL="0" indent="0">
              <a:buNone/>
            </a:pPr>
            <a:endParaRPr lang="tr-TR" sz="1550" dirty="0"/>
          </a:p>
          <a:p>
            <a:pPr marL="0" indent="0">
              <a:buNone/>
            </a:pPr>
            <a:r>
              <a:rPr lang="tr-TR" sz="1550" dirty="0" err="1" smtClean="0">
                <a:solidFill>
                  <a:srgbClr val="FF0000"/>
                </a:solidFill>
              </a:rPr>
              <a:t>Bell</a:t>
            </a:r>
            <a:r>
              <a:rPr lang="tr-TR" sz="1550" dirty="0" smtClean="0">
                <a:solidFill>
                  <a:srgbClr val="C00000"/>
                </a:solidFill>
              </a:rPr>
              <a:t> </a:t>
            </a:r>
            <a:r>
              <a:rPr lang="tr-TR" sz="1550" dirty="0" err="1" smtClean="0">
                <a:solidFill>
                  <a:srgbClr val="C00000"/>
                </a:solidFill>
              </a:rPr>
              <a:t>Atlantic</a:t>
            </a:r>
            <a:r>
              <a:rPr lang="tr-TR" sz="1550" dirty="0" smtClean="0">
                <a:solidFill>
                  <a:srgbClr val="C00000"/>
                </a:solidFill>
              </a:rPr>
              <a:t> Firması Örneği</a:t>
            </a:r>
          </a:p>
          <a:p>
            <a:pPr marL="0" indent="0">
              <a:buNone/>
            </a:pPr>
            <a:r>
              <a:rPr lang="tr-TR" sz="1550" dirty="0" smtClean="0"/>
              <a:t>*Geliştirme aşamasında girişimci mesai saatlerinde en fazla beş saatini projeye ayırabilir. Daha fazla çalışma için kişinin kendi mesai dışındaki zamanını kullanması gerekmektedir.</a:t>
            </a:r>
          </a:p>
          <a:p>
            <a:pPr marL="0" indent="0">
              <a:buNone/>
            </a:pPr>
            <a:r>
              <a:rPr lang="tr-TR" sz="1550" dirty="0" smtClean="0"/>
              <a:t>*</a:t>
            </a:r>
            <a:r>
              <a:rPr lang="tr-TR" sz="1550" dirty="0" err="1" smtClean="0"/>
              <a:t>İçgirişimcinin</a:t>
            </a:r>
            <a:r>
              <a:rPr lang="tr-TR" sz="1550" dirty="0" smtClean="0"/>
              <a:t> proje başına kullanabileceği harcama bütçesi 1000 $’</a:t>
            </a:r>
            <a:r>
              <a:rPr lang="tr-TR" sz="1550" dirty="0" err="1" smtClean="0"/>
              <a:t>dır</a:t>
            </a:r>
            <a:r>
              <a:rPr lang="tr-TR" sz="1550" dirty="0" smtClean="0"/>
              <a:t>.</a:t>
            </a:r>
          </a:p>
          <a:p>
            <a:pPr marL="0" indent="0">
              <a:buNone/>
            </a:pPr>
            <a:r>
              <a:rPr lang="tr-TR" sz="1550" dirty="0" smtClean="0"/>
              <a:t>*Hazır olduğunda proje orta kademe yöneticilerinden oluşan bir komiteye sunulur ve komite projenin devam edip etmeyeceğine karar verir.</a:t>
            </a:r>
          </a:p>
          <a:p>
            <a:pPr marL="0" indent="0">
              <a:buNone/>
            </a:pPr>
            <a:r>
              <a:rPr lang="tr-TR" sz="1550" dirty="0" smtClean="0"/>
              <a:t>*Proje devam etsin etmesin </a:t>
            </a:r>
            <a:r>
              <a:rPr lang="tr-TR" sz="1550" dirty="0" err="1" smtClean="0"/>
              <a:t>içgirişimci</a:t>
            </a:r>
            <a:r>
              <a:rPr lang="tr-TR" sz="1550" dirty="0" smtClean="0"/>
              <a:t> 1000 $’</a:t>
            </a:r>
            <a:r>
              <a:rPr lang="tr-TR" sz="1550" dirty="0" err="1" smtClean="0"/>
              <a:t>lık</a:t>
            </a:r>
            <a:r>
              <a:rPr lang="tr-TR" sz="1550" dirty="0" smtClean="0"/>
              <a:t> ödüle hak kazanır.</a:t>
            </a:r>
          </a:p>
          <a:p>
            <a:pPr marL="0" indent="0">
              <a:buNone/>
            </a:pPr>
            <a:r>
              <a:rPr lang="tr-TR" sz="1550" dirty="0" smtClean="0"/>
              <a:t>*Girişimciler kendi fikirlerini ya da firma içinde oluşmuş ama uygulanmamış fikirleri kullanabilirler.</a:t>
            </a:r>
          </a:p>
          <a:p>
            <a:pPr marL="0" indent="0">
              <a:buNone/>
            </a:pPr>
            <a:r>
              <a:rPr lang="tr-TR" sz="1550" dirty="0" smtClean="0"/>
              <a:t>*Program genelde alt ve orta düzey yöneticilerle kısıtlanmıştır.</a:t>
            </a:r>
          </a:p>
          <a:p>
            <a:pPr marL="0" indent="0">
              <a:buNone/>
            </a:pPr>
            <a:r>
              <a:rPr lang="tr-TR" sz="1550" dirty="0" smtClean="0"/>
              <a:t>Sonuç:</a:t>
            </a:r>
          </a:p>
          <a:p>
            <a:pPr marL="0" indent="0">
              <a:buNone/>
            </a:pPr>
            <a:r>
              <a:rPr lang="tr-TR" sz="1550" dirty="0" smtClean="0"/>
              <a:t>1-Beş yıl içinde 130’dan fazla </a:t>
            </a:r>
            <a:r>
              <a:rPr lang="tr-TR" sz="1550" dirty="0" err="1" smtClean="0"/>
              <a:t>içgirişimci</a:t>
            </a:r>
            <a:r>
              <a:rPr lang="tr-TR" sz="1550" dirty="0" smtClean="0"/>
              <a:t> 100 den fazla proje üstlenmiştir.</a:t>
            </a:r>
          </a:p>
          <a:p>
            <a:pPr marL="0" indent="0">
              <a:buNone/>
            </a:pPr>
            <a:r>
              <a:rPr lang="tr-TR" sz="1550" dirty="0" smtClean="0"/>
              <a:t>2-15 ürün piyasaya çıkmıştır.</a:t>
            </a:r>
          </a:p>
          <a:p>
            <a:pPr marL="0" indent="0">
              <a:buNone/>
            </a:pPr>
            <a:r>
              <a:rPr lang="tr-TR" sz="1550" dirty="0" smtClean="0"/>
              <a:t>3-15 ürün patenti alınmıştır.</a:t>
            </a:r>
          </a:p>
          <a:p>
            <a:pPr marL="0" indent="0">
              <a:buNone/>
            </a:pPr>
            <a:r>
              <a:rPr lang="tr-TR" sz="1550" dirty="0" smtClean="0"/>
              <a:t>4-100 milyon $ kar.</a:t>
            </a:r>
            <a:endParaRPr lang="tr-TR" sz="155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85322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0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normAutofit fontScale="55000" lnSpcReduction="20000"/>
          </a:bodyPr>
          <a:lstStyle/>
          <a:p>
            <a:pPr marL="0" indent="0">
              <a:buNone/>
            </a:pPr>
            <a:r>
              <a:rPr lang="tr-TR" dirty="0" smtClean="0"/>
              <a:t>İÇGİRİŞİMCİLERİN MOTİVASYONU</a:t>
            </a:r>
          </a:p>
          <a:p>
            <a:pPr marL="0" indent="0">
              <a:buNone/>
            </a:pPr>
            <a:r>
              <a:rPr lang="tr-TR" dirty="0" smtClean="0"/>
              <a:t>A-Kişiliğe ilişkin motivasyon</a:t>
            </a:r>
          </a:p>
          <a:p>
            <a:pPr marL="0" indent="0">
              <a:buNone/>
            </a:pPr>
            <a:r>
              <a:rPr lang="tr-TR" dirty="0" smtClean="0"/>
              <a:t>*Mücadele ve başarı istekli bir kişilik</a:t>
            </a:r>
          </a:p>
          <a:p>
            <a:pPr marL="0" indent="0">
              <a:buNone/>
            </a:pPr>
            <a:r>
              <a:rPr lang="tr-TR" dirty="0" smtClean="0"/>
              <a:t>*Öğreticilik açısından zengin bir iş</a:t>
            </a:r>
          </a:p>
          <a:p>
            <a:pPr marL="0" indent="0">
              <a:buNone/>
            </a:pPr>
            <a:r>
              <a:rPr lang="tr-TR" dirty="0" smtClean="0"/>
              <a:t>*Kişinin kendisi için çalışmayı istemesi</a:t>
            </a:r>
          </a:p>
          <a:p>
            <a:pPr marL="0" indent="0">
              <a:buNone/>
            </a:pPr>
            <a:r>
              <a:rPr lang="tr-TR" dirty="0" smtClean="0"/>
              <a:t>*Kaderi kontrol etme ihtiyacı</a:t>
            </a:r>
          </a:p>
          <a:p>
            <a:pPr marL="0" indent="0">
              <a:buNone/>
            </a:pPr>
            <a:r>
              <a:rPr lang="tr-TR" dirty="0" smtClean="0"/>
              <a:t>*İşleri daha iyi yapmanın yollarını keşfetmeye duyulan ilgi</a:t>
            </a:r>
          </a:p>
          <a:p>
            <a:pPr marL="0" indent="0">
              <a:buNone/>
            </a:pPr>
            <a:r>
              <a:rPr lang="tr-TR" dirty="0" smtClean="0"/>
              <a:t>B-Dışsal ve ödül temelli motivasyon</a:t>
            </a:r>
          </a:p>
          <a:p>
            <a:pPr marL="0" indent="0">
              <a:buNone/>
            </a:pPr>
            <a:r>
              <a:rPr lang="tr-TR" dirty="0" smtClean="0"/>
              <a:t>*Terfi</a:t>
            </a:r>
          </a:p>
          <a:p>
            <a:pPr marL="0" indent="0">
              <a:buNone/>
            </a:pPr>
            <a:r>
              <a:rPr lang="tr-TR" dirty="0" smtClean="0"/>
              <a:t>*Primler</a:t>
            </a:r>
          </a:p>
          <a:p>
            <a:pPr marL="0" indent="0">
              <a:buNone/>
            </a:pPr>
            <a:r>
              <a:rPr lang="tr-TR" dirty="0" smtClean="0"/>
              <a:t>*Yüksek bir ücret</a:t>
            </a:r>
          </a:p>
          <a:p>
            <a:pPr marL="0" indent="0">
              <a:buNone/>
            </a:pPr>
            <a:r>
              <a:rPr lang="tr-TR" dirty="0" smtClean="0"/>
              <a:t>*Gelir artış ihtimali</a:t>
            </a:r>
          </a:p>
          <a:p>
            <a:pPr marL="0" indent="0">
              <a:buNone/>
            </a:pPr>
            <a:r>
              <a:rPr lang="tr-TR" dirty="0" smtClean="0"/>
              <a:t>C-Geçmiş deneyim ve gelecekteki mesleki kariyere ilişkin motivasyon</a:t>
            </a:r>
          </a:p>
          <a:p>
            <a:pPr marL="0" indent="0">
              <a:buNone/>
            </a:pPr>
            <a:r>
              <a:rPr lang="tr-TR" dirty="0" smtClean="0"/>
              <a:t>*Kişinin kendisi için çalışmayı istemesi</a:t>
            </a:r>
          </a:p>
          <a:p>
            <a:pPr marL="0" indent="0">
              <a:buNone/>
            </a:pPr>
            <a:r>
              <a:rPr lang="tr-TR" dirty="0" smtClean="0"/>
              <a:t>*Bir girişimci olarak geçmiş deneyim</a:t>
            </a:r>
          </a:p>
          <a:p>
            <a:pPr marL="0" indent="0">
              <a:buNone/>
            </a:pPr>
            <a:r>
              <a:rPr lang="tr-TR" dirty="0" smtClean="0"/>
              <a:t>*Bir girişimci için gelecekteki deneyim</a:t>
            </a:r>
          </a:p>
          <a:p>
            <a:pPr marL="0" indent="0">
              <a:buNone/>
            </a:pPr>
            <a:r>
              <a:rPr lang="tr-TR" dirty="0" smtClean="0"/>
              <a:t>D-Örgütsel motivasyonlar</a:t>
            </a:r>
          </a:p>
          <a:p>
            <a:pPr marL="0" indent="0">
              <a:buNone/>
            </a:pPr>
            <a:r>
              <a:rPr lang="tr-TR" dirty="0" smtClean="0"/>
              <a:t>*</a:t>
            </a:r>
            <a:r>
              <a:rPr lang="tr-TR" dirty="0" err="1" smtClean="0"/>
              <a:t>İçgirişimciliği</a:t>
            </a:r>
            <a:r>
              <a:rPr lang="tr-TR" dirty="0" smtClean="0"/>
              <a:t> iyi karşılayan yönetim tarzı</a:t>
            </a:r>
          </a:p>
          <a:p>
            <a:pPr marL="0" indent="0">
              <a:buNone/>
            </a:pPr>
            <a:r>
              <a:rPr lang="tr-TR" dirty="0" smtClean="0"/>
              <a:t>*Aidiyet hissi</a:t>
            </a:r>
          </a:p>
          <a:p>
            <a:pPr marL="0" indent="0">
              <a:buNone/>
            </a:pPr>
            <a:r>
              <a:rPr lang="tr-TR" dirty="0" smtClean="0"/>
              <a:t>*Girişimci ile paylaşılan vizyon</a:t>
            </a:r>
          </a:p>
          <a:p>
            <a:pPr marL="0" indent="0">
              <a:buNone/>
            </a:pPr>
            <a:r>
              <a:rPr lang="tr-TR" dirty="0" smtClean="0"/>
              <a:t>*Karşılıklı güven</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838936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0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62500" lnSpcReduction="20000"/>
          </a:bodyPr>
          <a:lstStyle/>
          <a:p>
            <a:pPr marL="0" indent="0">
              <a:buNone/>
            </a:pPr>
            <a:r>
              <a:rPr lang="tr-TR" dirty="0">
                <a:solidFill>
                  <a:srgbClr val="C00000"/>
                </a:solidFill>
              </a:rPr>
              <a:t>İç Girişimciliğin Önemi ve İşletmeye </a:t>
            </a:r>
            <a:r>
              <a:rPr lang="tr-TR" dirty="0" smtClean="0">
                <a:solidFill>
                  <a:srgbClr val="C00000"/>
                </a:solidFill>
              </a:rPr>
              <a:t>Faydaları</a:t>
            </a:r>
          </a:p>
          <a:p>
            <a:pPr marL="0" indent="0">
              <a:buNone/>
            </a:pPr>
            <a:r>
              <a:rPr lang="tr-TR" dirty="0"/>
              <a:t>İşletmeler için iç girişimciliği önemli kılan </a:t>
            </a:r>
            <a:r>
              <a:rPr lang="tr-TR" dirty="0" smtClean="0"/>
              <a:t>pek çok </a:t>
            </a:r>
            <a:r>
              <a:rPr lang="tr-TR" dirty="0"/>
              <a:t>neden vardır. Bu nedenleri başlıklar halinde şu şekilde ifade edebiliriz</a:t>
            </a:r>
            <a:r>
              <a:rPr lang="tr-TR" dirty="0" smtClean="0"/>
              <a:t>:</a:t>
            </a:r>
          </a:p>
          <a:p>
            <a:pPr marL="0" indent="0">
              <a:buNone/>
            </a:pPr>
            <a:r>
              <a:rPr lang="tr-TR" dirty="0" smtClean="0"/>
              <a:t>1-Büyüme</a:t>
            </a:r>
          </a:p>
          <a:p>
            <a:pPr marL="0" indent="0">
              <a:buNone/>
            </a:pPr>
            <a:r>
              <a:rPr lang="tr-TR" dirty="0" smtClean="0"/>
              <a:t>2-Yenilik</a:t>
            </a:r>
          </a:p>
          <a:p>
            <a:pPr marL="0" indent="0">
              <a:buNone/>
            </a:pPr>
            <a:r>
              <a:rPr lang="tr-TR" dirty="0" smtClean="0"/>
              <a:t>3-Liderlik</a:t>
            </a:r>
          </a:p>
          <a:p>
            <a:pPr marL="0" indent="0">
              <a:buNone/>
            </a:pPr>
            <a:r>
              <a:rPr lang="tr-TR" dirty="0" smtClean="0"/>
              <a:t>4-Bağlılık</a:t>
            </a:r>
          </a:p>
          <a:p>
            <a:pPr marL="0" indent="0">
              <a:buNone/>
            </a:pPr>
            <a:r>
              <a:rPr lang="tr-TR" dirty="0" smtClean="0"/>
              <a:t>5-Değişim</a:t>
            </a:r>
          </a:p>
          <a:p>
            <a:pPr marL="0" indent="0">
              <a:buNone/>
            </a:pPr>
            <a:endParaRPr lang="tr-TR" dirty="0"/>
          </a:p>
          <a:p>
            <a:pPr marL="0" indent="0">
              <a:buNone/>
            </a:pPr>
            <a:r>
              <a:rPr lang="tr-TR" dirty="0">
                <a:solidFill>
                  <a:srgbClr val="C00000"/>
                </a:solidFill>
              </a:rPr>
              <a:t>İç Girişimcilik İçin Gerekli </a:t>
            </a:r>
            <a:r>
              <a:rPr lang="tr-TR" dirty="0" smtClean="0">
                <a:solidFill>
                  <a:srgbClr val="C00000"/>
                </a:solidFill>
              </a:rPr>
              <a:t>Koşullar</a:t>
            </a:r>
          </a:p>
          <a:p>
            <a:pPr marL="0" indent="0">
              <a:buNone/>
            </a:pPr>
            <a:r>
              <a:rPr lang="tr-TR" dirty="0"/>
              <a:t>*İşletme teknolojide öncü </a:t>
            </a:r>
            <a:r>
              <a:rPr lang="tr-TR" dirty="0" smtClean="0"/>
              <a:t>olabilmelidir</a:t>
            </a:r>
          </a:p>
          <a:p>
            <a:pPr marL="0" indent="0">
              <a:buNone/>
            </a:pPr>
            <a:r>
              <a:rPr lang="tr-TR" dirty="0"/>
              <a:t>*Yeni fikirler desteklenmeli, hatalara </a:t>
            </a:r>
            <a:r>
              <a:rPr lang="tr-TR" dirty="0" smtClean="0"/>
              <a:t>karşı cesaretlendirilmelidir</a:t>
            </a:r>
          </a:p>
          <a:p>
            <a:pPr marL="0" indent="0">
              <a:buNone/>
            </a:pPr>
            <a:r>
              <a:rPr lang="tr-TR" dirty="0"/>
              <a:t>*Öncelikli fırsat değerlendirmesi </a:t>
            </a:r>
            <a:r>
              <a:rPr lang="tr-TR" dirty="0" smtClean="0"/>
              <a:t>yapılmamalıdır</a:t>
            </a:r>
          </a:p>
          <a:p>
            <a:pPr marL="0" indent="0">
              <a:buNone/>
            </a:pPr>
            <a:r>
              <a:rPr lang="tr-TR" dirty="0"/>
              <a:t>*Tüm iç girişimcilik faaliyetleri üst yönetim tarafından desteklenmeli,</a:t>
            </a:r>
          </a:p>
          <a:p>
            <a:pPr marL="0" indent="0">
              <a:buNone/>
            </a:pPr>
            <a:r>
              <a:rPr lang="tr-TR" dirty="0"/>
              <a:t>işletme kaynakları kolayca erişilebilir ve kullanılabilir </a:t>
            </a:r>
            <a:r>
              <a:rPr lang="tr-TR" dirty="0" smtClean="0"/>
              <a:t>olmalıdır</a:t>
            </a:r>
          </a:p>
          <a:p>
            <a:pPr marL="0" indent="0">
              <a:buNone/>
            </a:pPr>
            <a:r>
              <a:rPr lang="tr-TR" dirty="0"/>
              <a:t>*Ekip çalışması yaklaşımının desteklenmesi </a:t>
            </a:r>
            <a:r>
              <a:rPr lang="tr-TR" dirty="0" smtClean="0"/>
              <a:t>gerekir</a:t>
            </a:r>
          </a:p>
          <a:p>
            <a:pPr marL="0" indent="0">
              <a:buNone/>
            </a:pPr>
            <a:r>
              <a:rPr lang="tr-TR" dirty="0"/>
              <a:t>*Ödüllendirme sistemi </a:t>
            </a:r>
            <a:r>
              <a:rPr lang="tr-TR" dirty="0" smtClean="0"/>
              <a:t>olmalıdır</a:t>
            </a:r>
          </a:p>
          <a:p>
            <a:pPr marL="0" indent="0">
              <a:buNone/>
            </a:pPr>
            <a:r>
              <a:rPr lang="tr-TR" dirty="0"/>
              <a:t>*Sponsor desteğinin olması </a:t>
            </a:r>
            <a:r>
              <a:rPr lang="tr-TR" dirty="0" smtClean="0"/>
              <a:t>gerekir</a:t>
            </a:r>
          </a:p>
          <a:p>
            <a:pPr marL="0" indent="0">
              <a:buNone/>
            </a:pPr>
            <a:r>
              <a:rPr lang="tr-TR" dirty="0"/>
              <a:t>*Sorumluluk ve yetki </a:t>
            </a:r>
            <a:r>
              <a:rPr lang="tr-TR" dirty="0" smtClean="0"/>
              <a:t>verilmesi</a:t>
            </a: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663398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4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lstStyle/>
          <a:p>
            <a:pPr marL="0" indent="0">
              <a:buNone/>
            </a:pPr>
            <a:r>
              <a:rPr lang="tr-TR" dirty="0">
                <a:solidFill>
                  <a:srgbClr val="C00000"/>
                </a:solidFill>
              </a:rPr>
              <a:t>İç Girişimcilik Süreci ve Temel </a:t>
            </a:r>
            <a:r>
              <a:rPr lang="tr-TR" dirty="0" smtClean="0">
                <a:solidFill>
                  <a:srgbClr val="C00000"/>
                </a:solidFill>
              </a:rPr>
              <a:t>Unsurları</a:t>
            </a:r>
          </a:p>
          <a:p>
            <a:pPr marL="0" indent="0">
              <a:buNone/>
            </a:pPr>
            <a:r>
              <a:rPr lang="tr-TR" sz="1800" dirty="0"/>
              <a:t>Çalışmanın bu başlığı altında iç girişimcilik sürecinin temel unsurları olarak</a:t>
            </a:r>
          </a:p>
          <a:p>
            <a:pPr marL="0" indent="0">
              <a:buNone/>
            </a:pPr>
            <a:r>
              <a:rPr lang="tr-TR" sz="1800" dirty="0"/>
              <a:t>“organizasyon”, “iç girişimciler”, “fırsat tanımlama” ve “kaynaklar” ele alınmıştır.</a:t>
            </a:r>
            <a:endParaRPr lang="tr-TR" sz="1800" dirty="0" smtClean="0"/>
          </a:p>
          <a:p>
            <a:pPr marL="0" indent="0" algn="ctr">
              <a:buNone/>
            </a:pPr>
            <a:endParaRPr lang="tr-TR" dirty="0">
              <a:solidFill>
                <a:srgbClr val="C00000"/>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1556792"/>
            <a:ext cx="7776863"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1043608" y="5157192"/>
            <a:ext cx="7200800" cy="369332"/>
          </a:xfrm>
          <a:prstGeom prst="rect">
            <a:avLst/>
          </a:prstGeom>
          <a:noFill/>
        </p:spPr>
        <p:txBody>
          <a:bodyPr wrap="square" rtlCol="0">
            <a:spAutoFit/>
          </a:bodyPr>
          <a:lstStyle/>
          <a:p>
            <a:r>
              <a:rPr lang="tr-TR" dirty="0" smtClean="0"/>
              <a:t>Kaynak:</a:t>
            </a:r>
            <a:endParaRPr lang="tr-TR" dirty="0"/>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8745" y="5283265"/>
            <a:ext cx="2735263" cy="225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083411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6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39553" y="692696"/>
            <a:ext cx="7963804"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611560" y="5589240"/>
            <a:ext cx="7920880" cy="369332"/>
          </a:xfrm>
          <a:prstGeom prst="rect">
            <a:avLst/>
          </a:prstGeom>
          <a:noFill/>
        </p:spPr>
        <p:txBody>
          <a:bodyPr wrap="square" rtlCol="0">
            <a:spAutoFit/>
          </a:bodyPr>
          <a:lstStyle/>
          <a:p>
            <a:r>
              <a:rPr lang="tr-TR" dirty="0" smtClean="0"/>
              <a:t>Kaynak:</a:t>
            </a:r>
            <a:endParaRPr lang="tr-TR" dirty="0"/>
          </a:p>
        </p:txBody>
      </p:sp>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664" y="5685677"/>
            <a:ext cx="4536504" cy="441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991920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4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363272" cy="6336704"/>
          </a:xfrm>
        </p:spPr>
        <p:txBody>
          <a:bodyPr>
            <a:normAutofit fontScale="55000" lnSpcReduction="20000"/>
          </a:bodyPr>
          <a:lstStyle/>
          <a:p>
            <a:pPr marL="0" indent="0">
              <a:buNone/>
            </a:pPr>
            <a:r>
              <a:rPr lang="tr-TR" sz="3400" dirty="0">
                <a:solidFill>
                  <a:srgbClr val="C00000"/>
                </a:solidFill>
              </a:rPr>
              <a:t>İç Girişimciliğin Önündeki </a:t>
            </a:r>
            <a:r>
              <a:rPr lang="tr-TR" sz="3400" dirty="0" smtClean="0">
                <a:solidFill>
                  <a:srgbClr val="C00000"/>
                </a:solidFill>
              </a:rPr>
              <a:t>Engeller</a:t>
            </a:r>
          </a:p>
          <a:p>
            <a:pPr marL="0" indent="0">
              <a:buNone/>
            </a:pPr>
            <a:r>
              <a:rPr lang="tr-TR" sz="3400" dirty="0"/>
              <a:t>*Yenilik için yapılan risk almayı ve hataları </a:t>
            </a:r>
            <a:r>
              <a:rPr lang="tr-TR" sz="3400" dirty="0" smtClean="0"/>
              <a:t>cezalandırma</a:t>
            </a:r>
          </a:p>
          <a:p>
            <a:pPr marL="0" indent="0">
              <a:buNone/>
            </a:pPr>
            <a:r>
              <a:rPr lang="tr-TR" sz="3400" dirty="0"/>
              <a:t>*Fikirleri takip </a:t>
            </a:r>
            <a:r>
              <a:rPr lang="tr-TR" sz="3400" dirty="0" smtClean="0"/>
              <a:t>etmeme</a:t>
            </a:r>
          </a:p>
          <a:p>
            <a:pPr marL="0" indent="0">
              <a:buNone/>
            </a:pPr>
            <a:r>
              <a:rPr lang="tr-TR" sz="3400" dirty="0"/>
              <a:t>*Yaptırımlar, teşvik etme ve desteklemede başarısız </a:t>
            </a:r>
            <a:r>
              <a:rPr lang="tr-TR" sz="3400" dirty="0" smtClean="0"/>
              <a:t>olmak</a:t>
            </a:r>
          </a:p>
          <a:p>
            <a:pPr marL="0" indent="0">
              <a:buNone/>
            </a:pPr>
            <a:r>
              <a:rPr lang="tr-TR" sz="3400" dirty="0"/>
              <a:t>*Sağlıksız politikalar, iç çatışma ve iş birliği </a:t>
            </a:r>
            <a:r>
              <a:rPr lang="tr-TR" sz="3400" dirty="0" smtClean="0"/>
              <a:t>eksikliği</a:t>
            </a:r>
          </a:p>
          <a:p>
            <a:pPr marL="0" indent="0">
              <a:buNone/>
            </a:pPr>
            <a:r>
              <a:rPr lang="tr-TR" sz="3400" dirty="0"/>
              <a:t>*İletişim eksikliği ve </a:t>
            </a:r>
            <a:r>
              <a:rPr lang="tr-TR" sz="3400" dirty="0" err="1"/>
              <a:t>organizasyonel</a:t>
            </a:r>
            <a:r>
              <a:rPr lang="tr-TR" sz="3400" dirty="0"/>
              <a:t> </a:t>
            </a:r>
            <a:r>
              <a:rPr lang="tr-TR" sz="3400" dirty="0" smtClean="0"/>
              <a:t>yapı</a:t>
            </a:r>
          </a:p>
          <a:p>
            <a:pPr marL="0" indent="0">
              <a:buNone/>
            </a:pPr>
            <a:endParaRPr lang="tr-TR" sz="3400" dirty="0" smtClean="0"/>
          </a:p>
          <a:p>
            <a:pPr marL="0" indent="0">
              <a:buNone/>
            </a:pPr>
            <a:r>
              <a:rPr lang="tr-TR" sz="3400" dirty="0" smtClean="0">
                <a:solidFill>
                  <a:srgbClr val="C00000"/>
                </a:solidFill>
              </a:rPr>
              <a:t>1-İç </a:t>
            </a:r>
            <a:r>
              <a:rPr lang="tr-TR" sz="3400" dirty="0">
                <a:solidFill>
                  <a:srgbClr val="C00000"/>
                </a:solidFill>
              </a:rPr>
              <a:t>Girişimciliği Etkileyen İç Çevre </a:t>
            </a:r>
            <a:r>
              <a:rPr lang="tr-TR" sz="3400" dirty="0" smtClean="0">
                <a:solidFill>
                  <a:srgbClr val="C00000"/>
                </a:solidFill>
              </a:rPr>
              <a:t>Faktörleri</a:t>
            </a:r>
          </a:p>
          <a:p>
            <a:pPr marL="0" indent="0">
              <a:buNone/>
            </a:pPr>
            <a:r>
              <a:rPr lang="tr-TR" sz="3400" dirty="0"/>
              <a:t>1.1 Örgütsel </a:t>
            </a:r>
            <a:r>
              <a:rPr lang="tr-TR" sz="3400" dirty="0" smtClean="0"/>
              <a:t>Faktörler</a:t>
            </a:r>
          </a:p>
          <a:p>
            <a:pPr marL="0" indent="0">
              <a:buNone/>
            </a:pPr>
            <a:r>
              <a:rPr lang="tr-TR" sz="3400" dirty="0"/>
              <a:t>İç girişimciliği etkileyen örgütsel faktörler </a:t>
            </a:r>
            <a:r>
              <a:rPr lang="tr-TR" sz="3400" dirty="0">
                <a:solidFill>
                  <a:srgbClr val="0070C0"/>
                </a:solidFill>
              </a:rPr>
              <a:t>yönetimin desteği, örgütün yapısı</a:t>
            </a:r>
            <a:r>
              <a:rPr lang="tr-TR" sz="3400" dirty="0" smtClean="0">
                <a:solidFill>
                  <a:srgbClr val="0070C0"/>
                </a:solidFill>
              </a:rPr>
              <a:t>, ücretler</a:t>
            </a:r>
            <a:r>
              <a:rPr lang="tr-TR" sz="3400" dirty="0">
                <a:solidFill>
                  <a:srgbClr val="0070C0"/>
                </a:solidFill>
              </a:rPr>
              <a:t>, ödüller, risk alma serbestliği ve örgütsel kaynaklardır</a:t>
            </a:r>
            <a:r>
              <a:rPr lang="tr-TR" sz="3400" dirty="0" smtClean="0">
                <a:solidFill>
                  <a:srgbClr val="0070C0"/>
                </a:solidFill>
              </a:rPr>
              <a:t>.</a:t>
            </a:r>
          </a:p>
          <a:p>
            <a:pPr marL="0" indent="0">
              <a:buNone/>
            </a:pPr>
            <a:r>
              <a:rPr lang="tr-TR" sz="3400" dirty="0"/>
              <a:t>1.2 Bireysel </a:t>
            </a:r>
            <a:r>
              <a:rPr lang="tr-TR" sz="3400" dirty="0" smtClean="0"/>
              <a:t>Faktörler</a:t>
            </a:r>
          </a:p>
          <a:p>
            <a:pPr marL="0" indent="0">
              <a:buNone/>
            </a:pPr>
            <a:r>
              <a:rPr lang="tr-TR" sz="3400" dirty="0" err="1"/>
              <a:t>Pinchot</a:t>
            </a:r>
            <a:r>
              <a:rPr lang="tr-TR" sz="3400" dirty="0"/>
              <a:t> iç girişimciliğin oluşması ve güçlendirilmesi için </a:t>
            </a:r>
            <a:r>
              <a:rPr lang="tr-TR" sz="3400" dirty="0" smtClean="0"/>
              <a:t>çalışanların geliştirmesi </a:t>
            </a:r>
            <a:r>
              <a:rPr lang="tr-TR" sz="3400" dirty="0"/>
              <a:t>gereken bir dizi beceri, yetkinlik ve davranış önermiştir. </a:t>
            </a:r>
            <a:r>
              <a:rPr lang="tr-TR" sz="3400" dirty="0" smtClean="0"/>
              <a:t>Bunlar;</a:t>
            </a:r>
          </a:p>
          <a:p>
            <a:pPr marL="0" indent="0">
              <a:buNone/>
            </a:pPr>
            <a:r>
              <a:rPr lang="tr-TR" sz="3400" dirty="0" smtClean="0"/>
              <a:t>* </a:t>
            </a:r>
            <a:r>
              <a:rPr lang="tr-TR" sz="3400" dirty="0"/>
              <a:t>Önemli yenilikleri yapmak için sosyal bilgiye sahip olmak</a:t>
            </a:r>
          </a:p>
          <a:p>
            <a:pPr marL="0" indent="0">
              <a:buNone/>
            </a:pPr>
            <a:r>
              <a:rPr lang="tr-TR" sz="3400" dirty="0" smtClean="0"/>
              <a:t>* </a:t>
            </a:r>
            <a:r>
              <a:rPr lang="tr-TR" sz="3400" dirty="0"/>
              <a:t>İç girişimsel veya girişimsel anlayışa öncelik vermek</a:t>
            </a:r>
          </a:p>
          <a:p>
            <a:pPr marL="0" indent="0">
              <a:buNone/>
            </a:pPr>
            <a:r>
              <a:rPr lang="tr-TR" sz="3400" dirty="0" smtClean="0"/>
              <a:t>* </a:t>
            </a:r>
            <a:r>
              <a:rPr lang="tr-TR" sz="3400" dirty="0"/>
              <a:t>Girişimci olmak</a:t>
            </a:r>
          </a:p>
          <a:p>
            <a:pPr marL="0" indent="0">
              <a:buNone/>
            </a:pPr>
            <a:r>
              <a:rPr lang="tr-TR" sz="3400" dirty="0"/>
              <a:t>*</a:t>
            </a:r>
            <a:r>
              <a:rPr lang="tr-TR" sz="3400" dirty="0" smtClean="0"/>
              <a:t> </a:t>
            </a:r>
            <a:r>
              <a:rPr lang="tr-TR" sz="3400" dirty="0"/>
              <a:t>Diğerlerinin belirleyemedikleri öngörüleri belirlemek</a:t>
            </a:r>
          </a:p>
          <a:p>
            <a:pPr marL="0" indent="0">
              <a:buNone/>
            </a:pPr>
            <a:r>
              <a:rPr lang="tr-TR" sz="3400" dirty="0" smtClean="0"/>
              <a:t>* </a:t>
            </a:r>
            <a:r>
              <a:rPr lang="tr-TR" sz="3400" dirty="0"/>
              <a:t>Yöneticiler ve müşterilerle etkileşim içinde olmak</a:t>
            </a:r>
          </a:p>
          <a:p>
            <a:pPr marL="0" indent="0">
              <a:buNone/>
            </a:pPr>
            <a:r>
              <a:rPr lang="tr-TR" sz="3400" dirty="0" smtClean="0"/>
              <a:t>*Teknik </a:t>
            </a:r>
            <a:r>
              <a:rPr lang="tr-TR" sz="3400" dirty="0"/>
              <a:t>işlerde verimli olmak</a:t>
            </a:r>
          </a:p>
          <a:p>
            <a:pPr marL="0" indent="0">
              <a:buNone/>
            </a:pPr>
            <a:r>
              <a:rPr lang="tr-TR" sz="3400" dirty="0" smtClean="0"/>
              <a:t>* </a:t>
            </a:r>
            <a:r>
              <a:rPr lang="tr-TR" sz="3400" dirty="0"/>
              <a:t>Örgütsel değişim sürecini başlatmada öz yeterliliğe sahip olmak</a:t>
            </a:r>
          </a:p>
          <a:p>
            <a:pPr marL="0" indent="0">
              <a:buNone/>
            </a:pPr>
            <a:r>
              <a:rPr lang="tr-TR" sz="3400" dirty="0" smtClean="0"/>
              <a:t>*Risk </a:t>
            </a:r>
            <a:r>
              <a:rPr lang="tr-TR" sz="3400" dirty="0"/>
              <a:t>eğilimli olmak</a:t>
            </a:r>
          </a:p>
          <a:p>
            <a:pPr marL="0" indent="0">
              <a:buNone/>
            </a:pPr>
            <a:endParaRPr lang="tr-TR"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340491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1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70000" lnSpcReduction="20000"/>
          </a:bodyPr>
          <a:lstStyle/>
          <a:p>
            <a:pPr marL="0" indent="0">
              <a:buNone/>
            </a:pPr>
            <a:r>
              <a:rPr lang="tr-TR" dirty="0"/>
              <a:t>* Anlaşmazlıklara ve belirsizliklere karşı toleranslı olmak</a:t>
            </a:r>
          </a:p>
          <a:p>
            <a:pPr marL="0" indent="0">
              <a:buNone/>
            </a:pPr>
            <a:r>
              <a:rPr lang="tr-TR" dirty="0"/>
              <a:t>* Başarı için oldukça istekli olmak</a:t>
            </a:r>
          </a:p>
          <a:p>
            <a:pPr marL="0" indent="0">
              <a:buNone/>
            </a:pPr>
            <a:r>
              <a:rPr lang="tr-TR" dirty="0"/>
              <a:t>* Örgüt gücünü ve politikalarını bilmektir </a:t>
            </a:r>
          </a:p>
          <a:p>
            <a:pPr marL="0" indent="0">
              <a:buNone/>
            </a:pPr>
            <a:r>
              <a:rPr lang="tr-TR" dirty="0" smtClean="0"/>
              <a:t>Ayrıca </a:t>
            </a:r>
            <a:r>
              <a:rPr lang="tr-TR" dirty="0"/>
              <a:t>organizasyondaki bireylerin şu özelliklere da sahip olması </a:t>
            </a:r>
            <a:r>
              <a:rPr lang="tr-TR" dirty="0" smtClean="0"/>
              <a:t>iç girişimciliği </a:t>
            </a:r>
            <a:r>
              <a:rPr lang="tr-TR" dirty="0"/>
              <a:t>güçlendirecektir </a:t>
            </a:r>
            <a:r>
              <a:rPr lang="tr-TR" dirty="0" smtClean="0"/>
              <a:t>;</a:t>
            </a:r>
          </a:p>
          <a:p>
            <a:pPr>
              <a:buFont typeface="Arial" charset="0"/>
              <a:buChar char="•"/>
            </a:pPr>
            <a:r>
              <a:rPr lang="tr-TR" dirty="0" smtClean="0"/>
              <a:t>İç </a:t>
            </a:r>
            <a:r>
              <a:rPr lang="tr-TR" dirty="0"/>
              <a:t>kontrol (</a:t>
            </a:r>
            <a:r>
              <a:rPr lang="tr-TR" dirty="0" err="1"/>
              <a:t>internal</a:t>
            </a:r>
            <a:r>
              <a:rPr lang="tr-TR" dirty="0"/>
              <a:t> </a:t>
            </a:r>
            <a:r>
              <a:rPr lang="tr-TR" dirty="0" err="1"/>
              <a:t>check</a:t>
            </a:r>
            <a:r>
              <a:rPr lang="tr-TR" dirty="0"/>
              <a:t>) odağına sahip </a:t>
            </a:r>
            <a:r>
              <a:rPr lang="tr-TR" dirty="0" smtClean="0"/>
              <a:t>olmak</a:t>
            </a:r>
          </a:p>
          <a:p>
            <a:pPr>
              <a:buFont typeface="Arial" charset="0"/>
              <a:buChar char="•"/>
            </a:pPr>
            <a:r>
              <a:rPr lang="tr-TR" dirty="0"/>
              <a:t>Yaptığı işlerde bağımsızlık isteği duymak</a:t>
            </a:r>
          </a:p>
          <a:p>
            <a:pPr>
              <a:buFont typeface="Arial" charset="0"/>
              <a:buChar char="•"/>
            </a:pPr>
            <a:r>
              <a:rPr lang="tr-TR" dirty="0" smtClean="0"/>
              <a:t>Fırsatçı </a:t>
            </a:r>
            <a:r>
              <a:rPr lang="tr-TR" dirty="0"/>
              <a:t>ve yenilikçi olmak</a:t>
            </a:r>
          </a:p>
          <a:p>
            <a:pPr>
              <a:buFont typeface="Arial" charset="0"/>
              <a:buChar char="•"/>
            </a:pPr>
            <a:r>
              <a:rPr lang="tr-TR" dirty="0" smtClean="0"/>
              <a:t>Amaç </a:t>
            </a:r>
            <a:r>
              <a:rPr lang="tr-TR" dirty="0"/>
              <a:t>odaklılık</a:t>
            </a:r>
          </a:p>
          <a:p>
            <a:pPr>
              <a:buFont typeface="Arial" charset="0"/>
              <a:buChar char="•"/>
            </a:pPr>
            <a:r>
              <a:rPr lang="tr-TR" dirty="0" smtClean="0"/>
              <a:t>Azimli </a:t>
            </a:r>
            <a:r>
              <a:rPr lang="tr-TR" dirty="0"/>
              <a:t>olmak</a:t>
            </a:r>
          </a:p>
          <a:p>
            <a:pPr>
              <a:buFont typeface="Arial" charset="0"/>
              <a:buChar char="•"/>
            </a:pPr>
            <a:r>
              <a:rPr lang="tr-TR" dirty="0" smtClean="0"/>
              <a:t>Tutkulu </a:t>
            </a:r>
            <a:r>
              <a:rPr lang="tr-TR" dirty="0"/>
              <a:t>ve heyecanlı olmak</a:t>
            </a:r>
          </a:p>
          <a:p>
            <a:pPr>
              <a:buFont typeface="Arial" charset="0"/>
              <a:buChar char="•"/>
            </a:pPr>
            <a:r>
              <a:rPr lang="tr-TR" dirty="0" smtClean="0"/>
              <a:t>Takım </a:t>
            </a:r>
            <a:r>
              <a:rPr lang="tr-TR" dirty="0"/>
              <a:t>çalışmasına yatkın olmak</a:t>
            </a:r>
          </a:p>
          <a:p>
            <a:pPr>
              <a:buFont typeface="Arial" charset="0"/>
              <a:buChar char="•"/>
            </a:pPr>
            <a:r>
              <a:rPr lang="tr-TR" dirty="0" smtClean="0"/>
              <a:t>Esnek </a:t>
            </a:r>
            <a:r>
              <a:rPr lang="tr-TR" dirty="0"/>
              <a:t>iş tanımlarına bağlı olmadan </a:t>
            </a:r>
            <a:r>
              <a:rPr lang="tr-TR" dirty="0" smtClean="0"/>
              <a:t>çalışabilmek</a:t>
            </a:r>
          </a:p>
          <a:p>
            <a:pPr marL="0" indent="0">
              <a:buNone/>
            </a:pPr>
            <a:r>
              <a:rPr lang="tr-TR" dirty="0" smtClean="0">
                <a:solidFill>
                  <a:srgbClr val="C00000"/>
                </a:solidFill>
              </a:rPr>
              <a:t>2-İç </a:t>
            </a:r>
            <a:r>
              <a:rPr lang="tr-TR" dirty="0">
                <a:solidFill>
                  <a:srgbClr val="C00000"/>
                </a:solidFill>
              </a:rPr>
              <a:t>Girişimciliği Etkileyen Dış Çevre </a:t>
            </a:r>
            <a:r>
              <a:rPr lang="tr-TR" dirty="0" smtClean="0">
                <a:solidFill>
                  <a:srgbClr val="C00000"/>
                </a:solidFill>
              </a:rPr>
              <a:t>Faktörleri</a:t>
            </a:r>
          </a:p>
          <a:p>
            <a:pPr marL="0" indent="0">
              <a:buNone/>
            </a:pPr>
            <a:r>
              <a:rPr lang="tr-TR" dirty="0"/>
              <a:t>Çevre hükümet politikalarını, tüketici taleplerini, pazarları, tedarikçileri,</a:t>
            </a:r>
          </a:p>
          <a:p>
            <a:pPr marL="0" indent="0">
              <a:buNone/>
            </a:pPr>
            <a:r>
              <a:rPr lang="tr-TR" dirty="0"/>
              <a:t>teknolojiyi ve rekabeti kapsayan bileşenlerin var olduğu yerdir. İç girişimciliği </a:t>
            </a:r>
            <a:r>
              <a:rPr lang="tr-TR" dirty="0" smtClean="0"/>
              <a:t>etkileyen dış </a:t>
            </a:r>
            <a:r>
              <a:rPr lang="tr-TR" dirty="0"/>
              <a:t>çevre faktörleri çevrenin oluşturduğu dinamizm, belirsizlik ve </a:t>
            </a:r>
            <a:r>
              <a:rPr lang="tr-TR" dirty="0" smtClean="0"/>
              <a:t>değişimlerdir.</a:t>
            </a:r>
            <a:endParaRPr lang="tr-TR" dirty="0"/>
          </a:p>
          <a:p>
            <a:pPr>
              <a:buFont typeface="Arial" charset="0"/>
              <a:buChar char="•"/>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279003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9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a:bodyPr>
          <a:lstStyle/>
          <a:p>
            <a:pPr marL="0" indent="0">
              <a:buNone/>
            </a:pPr>
            <a:r>
              <a:rPr lang="tr-TR" dirty="0">
                <a:solidFill>
                  <a:srgbClr val="C00000"/>
                </a:solidFill>
              </a:rPr>
              <a:t>İç Girişimciliğin </a:t>
            </a:r>
            <a:r>
              <a:rPr lang="tr-TR" dirty="0" smtClean="0">
                <a:solidFill>
                  <a:srgbClr val="C00000"/>
                </a:solidFill>
              </a:rPr>
              <a:t>Boyutları</a:t>
            </a:r>
          </a:p>
          <a:p>
            <a:pPr marL="0" indent="0">
              <a:buNone/>
            </a:pPr>
            <a:r>
              <a:rPr lang="tr-TR" dirty="0"/>
              <a:t>1-Yenilik Boyutu</a:t>
            </a:r>
            <a:r>
              <a:rPr lang="tr-TR" dirty="0" smtClean="0"/>
              <a:t>,</a:t>
            </a:r>
          </a:p>
          <a:p>
            <a:pPr marL="0" indent="0">
              <a:buNone/>
            </a:pPr>
            <a:r>
              <a:rPr lang="tr-TR" dirty="0"/>
              <a:t>2-Yeni Girişim Yönelimi Boyutu,</a:t>
            </a:r>
          </a:p>
          <a:p>
            <a:pPr marL="0" indent="0">
              <a:buNone/>
            </a:pPr>
            <a:r>
              <a:rPr lang="tr-TR" dirty="0" smtClean="0"/>
              <a:t>3-Örgütsel </a:t>
            </a:r>
            <a:r>
              <a:rPr lang="tr-TR" dirty="0"/>
              <a:t>Yenilenme Boyutu,</a:t>
            </a:r>
          </a:p>
          <a:p>
            <a:pPr marL="0" indent="0">
              <a:buNone/>
            </a:pPr>
            <a:r>
              <a:rPr lang="tr-TR" dirty="0" smtClean="0"/>
              <a:t>4-Proaktiflik Boyutu</a:t>
            </a:r>
          </a:p>
          <a:p>
            <a:pPr marL="0" indent="0">
              <a:buNone/>
            </a:pPr>
            <a:r>
              <a:rPr lang="tr-TR" dirty="0"/>
              <a:t>İç Girişimcilik Modelleri ve </a:t>
            </a:r>
            <a:r>
              <a:rPr lang="tr-TR" dirty="0" smtClean="0"/>
              <a:t>Uygulamaları</a:t>
            </a:r>
          </a:p>
          <a:p>
            <a:pPr marL="0" indent="0">
              <a:buNone/>
            </a:pPr>
            <a:r>
              <a:rPr lang="tr-TR" dirty="0"/>
              <a:t>1-Fırsatçı Model - </a:t>
            </a:r>
            <a:r>
              <a:rPr lang="tr-TR" dirty="0" err="1"/>
              <a:t>Zimmer</a:t>
            </a:r>
            <a:r>
              <a:rPr lang="tr-TR" dirty="0"/>
              <a:t> Holding</a:t>
            </a:r>
          </a:p>
          <a:p>
            <a:pPr marL="0" indent="0">
              <a:buNone/>
            </a:pPr>
            <a:r>
              <a:rPr lang="tr-TR" dirty="0"/>
              <a:t>2-İmkân Tanıyan Model </a:t>
            </a:r>
            <a:r>
              <a:rPr lang="tr-TR" dirty="0" smtClean="0"/>
              <a:t>– Google</a:t>
            </a:r>
          </a:p>
          <a:p>
            <a:pPr marL="0" indent="0">
              <a:buNone/>
            </a:pPr>
            <a:r>
              <a:rPr lang="tr-TR" dirty="0"/>
              <a:t>3-Destekleyici Model </a:t>
            </a:r>
            <a:r>
              <a:rPr lang="tr-TR" dirty="0" smtClean="0"/>
              <a:t>– DuPont</a:t>
            </a:r>
          </a:p>
          <a:p>
            <a:pPr marL="0" indent="0">
              <a:buNone/>
            </a:pPr>
            <a:r>
              <a:rPr lang="tr-TR" dirty="0"/>
              <a:t>4-Üretici Model </a:t>
            </a:r>
            <a:r>
              <a:rPr lang="tr-TR" dirty="0" smtClean="0"/>
              <a:t>– </a:t>
            </a:r>
            <a:r>
              <a:rPr lang="tr-TR" dirty="0" err="1" smtClean="0"/>
              <a:t>Cargill</a:t>
            </a:r>
            <a:endParaRPr lang="tr-TR"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758650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4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normAutofit fontScale="55000" lnSpcReduction="20000"/>
          </a:bodyPr>
          <a:lstStyle/>
          <a:p>
            <a:pPr marL="0" indent="0">
              <a:buNone/>
            </a:pPr>
            <a:r>
              <a:rPr lang="tr-TR" dirty="0" smtClean="0">
                <a:solidFill>
                  <a:srgbClr val="C00000"/>
                </a:solidFill>
              </a:rPr>
              <a:t>GİRİŞİMCİLİK VE KÜLTÜR</a:t>
            </a:r>
          </a:p>
          <a:p>
            <a:pPr marL="0" indent="0">
              <a:buNone/>
            </a:pPr>
            <a:r>
              <a:rPr lang="tr-TR" dirty="0">
                <a:solidFill>
                  <a:srgbClr val="C00000"/>
                </a:solidFill>
              </a:rPr>
              <a:t>*Örgütsel kültür: </a:t>
            </a:r>
            <a:r>
              <a:rPr lang="tr-TR" dirty="0"/>
              <a:t>Örgüt araştırmacıları örgüt kültürünü örgüt üyeleri tarafından paylaşılan varsayımlar, öncelikler, anlamlar ve değerler olarak tanımlamaktadır. Diğer bir deyişle, örgüt içinde toplu olarak paylaşılan bir değerler sistemidir. Örgüt üyeleri, çalıştıkları yerde karşılaştıkları talepler, beklentiler, durumlar ve zorluklara karşı farklı hassasiyetler göstermektedir. Kültür, üyelerin çevreyle ilgili olarak yaşadıklarını düzenleyebilmeleri için kullandıkları bir araçtır. Buradan yola çıkarak, örgüt kültürünün, örgüt içinde ve örgütün bölümleri arasında sosyal bir yapıştırıcı görevi görmektedir</a:t>
            </a:r>
            <a:r>
              <a:rPr lang="tr-TR" dirty="0" smtClean="0"/>
              <a:t>.</a:t>
            </a:r>
          </a:p>
          <a:p>
            <a:pPr marL="0" indent="0">
              <a:buNone/>
            </a:pPr>
            <a:endParaRPr lang="tr-TR" dirty="0" smtClean="0">
              <a:solidFill>
                <a:srgbClr val="C00000"/>
              </a:solidFill>
            </a:endParaRPr>
          </a:p>
          <a:p>
            <a:pPr marL="0" indent="0">
              <a:buNone/>
            </a:pPr>
            <a:r>
              <a:rPr lang="tr-TR" dirty="0" smtClean="0">
                <a:solidFill>
                  <a:srgbClr val="C00000"/>
                </a:solidFill>
              </a:rPr>
              <a:t>Örgüt Kültürünü Oluşturan Öğeler</a:t>
            </a:r>
          </a:p>
          <a:p>
            <a:pPr marL="0" indent="0">
              <a:buNone/>
            </a:pPr>
            <a:r>
              <a:rPr lang="tr-TR" dirty="0" smtClean="0"/>
              <a:t>1-Sosyal ve fiziksel çevre</a:t>
            </a:r>
          </a:p>
          <a:p>
            <a:pPr marL="0" indent="0">
              <a:buNone/>
            </a:pPr>
            <a:r>
              <a:rPr lang="tr-TR" dirty="0" smtClean="0"/>
              <a:t>2-Maddi nesneler</a:t>
            </a:r>
          </a:p>
          <a:p>
            <a:pPr marL="0" indent="0">
              <a:buNone/>
            </a:pPr>
            <a:r>
              <a:rPr lang="tr-TR" dirty="0" smtClean="0"/>
              <a:t>3-Mimari özellikler</a:t>
            </a:r>
          </a:p>
          <a:p>
            <a:pPr marL="0" indent="0">
              <a:buNone/>
            </a:pPr>
            <a:r>
              <a:rPr lang="tr-TR" dirty="0" smtClean="0"/>
              <a:t>4-Kullanılan dil ve metaforlar (mecazlar)</a:t>
            </a:r>
          </a:p>
          <a:p>
            <a:pPr marL="0" indent="0">
              <a:buNone/>
            </a:pPr>
            <a:r>
              <a:rPr lang="tr-TR" dirty="0" smtClean="0"/>
              <a:t>5-Hikayeler ve efsaneler</a:t>
            </a:r>
          </a:p>
          <a:p>
            <a:pPr marL="0" indent="0">
              <a:buNone/>
            </a:pPr>
            <a:r>
              <a:rPr lang="tr-TR" dirty="0" smtClean="0"/>
              <a:t>6-Törenler</a:t>
            </a:r>
          </a:p>
          <a:p>
            <a:pPr marL="0" indent="0">
              <a:buNone/>
            </a:pPr>
            <a:r>
              <a:rPr lang="tr-TR" dirty="0" smtClean="0"/>
              <a:t>7-Davranış tarzları ve örgütsel kurallar</a:t>
            </a:r>
          </a:p>
          <a:p>
            <a:pPr marL="0" indent="0">
              <a:buNone/>
            </a:pPr>
            <a:r>
              <a:rPr lang="tr-TR" dirty="0" smtClean="0"/>
              <a:t>8-Semboller </a:t>
            </a:r>
          </a:p>
          <a:p>
            <a:pPr marL="0" indent="0">
              <a:buNone/>
            </a:pPr>
            <a:r>
              <a:rPr lang="tr-TR" dirty="0" smtClean="0"/>
              <a:t>9-Kahramanlar</a:t>
            </a:r>
          </a:p>
          <a:p>
            <a:pPr marL="0" indent="0">
              <a:buNone/>
            </a:pPr>
            <a:r>
              <a:rPr lang="tr-TR" dirty="0" smtClean="0"/>
              <a:t>10-Değerler, inançlar ve tutumlar</a:t>
            </a:r>
          </a:p>
          <a:p>
            <a:pPr marL="0" indent="0">
              <a:buNone/>
            </a:pPr>
            <a:r>
              <a:rPr lang="tr-TR" dirty="0" smtClean="0"/>
              <a:t>11-Temel varsayımlar</a:t>
            </a:r>
          </a:p>
          <a:p>
            <a:pPr marL="0" indent="0">
              <a:buNone/>
            </a:pPr>
            <a:r>
              <a:rPr lang="tr-TR" dirty="0" smtClean="0"/>
              <a:t>12-Örgüt tarihi</a:t>
            </a:r>
          </a:p>
          <a:p>
            <a:pPr marL="0" indent="0">
              <a:buNone/>
            </a:pPr>
            <a:endParaRPr lang="tr-TR" dirty="0">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3844798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1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lstStyle/>
          <a:p>
            <a:pPr marL="0" indent="0">
              <a:buNone/>
            </a:pPr>
            <a:r>
              <a:rPr lang="tr-TR" sz="2400" dirty="0" smtClean="0">
                <a:solidFill>
                  <a:srgbClr val="C00000"/>
                </a:solidFill>
              </a:rPr>
              <a:t>Girişimcilik kültürü ve girişimcilik kültürünün oluşması</a:t>
            </a:r>
          </a:p>
          <a:p>
            <a:pPr marL="0" indent="0">
              <a:buNone/>
            </a:pPr>
            <a:r>
              <a:rPr lang="tr-TR" sz="2400" dirty="0" smtClean="0"/>
              <a:t>Başarılı girişimcilerin örgütlerinde bir kültür oluşmasını sağlayan belirleyici değer ve göstergeler </a:t>
            </a:r>
          </a:p>
          <a:p>
            <a:pPr marL="0" indent="0" algn="ctr">
              <a:buNone/>
            </a:pPr>
            <a:endParaRPr lang="tr-TR" sz="2400" dirty="0" smtClean="0"/>
          </a:p>
          <a:p>
            <a:pPr marL="0" indent="0">
              <a:buNone/>
            </a:pPr>
            <a:endParaRPr lang="tr-TR" dirty="0"/>
          </a:p>
        </p:txBody>
      </p:sp>
      <p:graphicFrame>
        <p:nvGraphicFramePr>
          <p:cNvPr id="4" name="Tablo 3"/>
          <p:cNvGraphicFramePr>
            <a:graphicFrameLocks noGrp="1"/>
          </p:cNvGraphicFramePr>
          <p:nvPr>
            <p:extLst>
              <p:ext uri="{D42A27DB-BD31-4B8C-83A1-F6EECF244321}">
                <p14:modId xmlns:p14="http://schemas.microsoft.com/office/powerpoint/2010/main" val="1635101325"/>
              </p:ext>
            </p:extLst>
          </p:nvPr>
        </p:nvGraphicFramePr>
        <p:xfrm>
          <a:off x="539552" y="1700808"/>
          <a:ext cx="7920880" cy="3646135"/>
        </p:xfrm>
        <a:graphic>
          <a:graphicData uri="http://schemas.openxmlformats.org/drawingml/2006/table">
            <a:tbl>
              <a:tblPr firstRow="1" bandRow="1">
                <a:tableStyleId>{5940675A-B579-460E-94D1-54222C63F5DA}</a:tableStyleId>
              </a:tblPr>
              <a:tblGrid>
                <a:gridCol w="2304256"/>
                <a:gridCol w="5616624"/>
              </a:tblGrid>
              <a:tr h="473195">
                <a:tc>
                  <a:txBody>
                    <a:bodyPr/>
                    <a:lstStyle/>
                    <a:p>
                      <a:r>
                        <a:rPr lang="tr-TR" dirty="0" smtClean="0">
                          <a:solidFill>
                            <a:srgbClr val="0070C0"/>
                          </a:solidFill>
                        </a:rPr>
                        <a:t>Teknik değerler</a:t>
                      </a:r>
                      <a:endParaRPr lang="tr-TR" dirty="0">
                        <a:solidFill>
                          <a:srgbClr val="0070C0"/>
                        </a:solidFill>
                      </a:endParaRPr>
                    </a:p>
                  </a:txBody>
                  <a:tcPr/>
                </a:tc>
                <a:tc>
                  <a:txBody>
                    <a:bodyPr/>
                    <a:lstStyle/>
                    <a:p>
                      <a:r>
                        <a:rPr lang="tr-TR" dirty="0" smtClean="0"/>
                        <a:t>Fiziksel olaylara, bilime ve mantığa dayanır</a:t>
                      </a:r>
                      <a:endParaRPr lang="tr-TR" dirty="0"/>
                    </a:p>
                  </a:txBody>
                  <a:tcPr/>
                </a:tc>
              </a:tr>
              <a:tr h="473195">
                <a:tc>
                  <a:txBody>
                    <a:bodyPr/>
                    <a:lstStyle/>
                    <a:p>
                      <a:r>
                        <a:rPr lang="tr-TR" dirty="0" smtClean="0">
                          <a:solidFill>
                            <a:srgbClr val="0070C0"/>
                          </a:solidFill>
                        </a:rPr>
                        <a:t>Ekonomik değerler</a:t>
                      </a:r>
                      <a:endParaRPr lang="tr-TR" dirty="0">
                        <a:solidFill>
                          <a:srgbClr val="0070C0"/>
                        </a:solidFill>
                      </a:endParaRPr>
                    </a:p>
                  </a:txBody>
                  <a:tcPr/>
                </a:tc>
                <a:tc>
                  <a:txBody>
                    <a:bodyPr/>
                    <a:lstStyle/>
                    <a:p>
                      <a:r>
                        <a:rPr lang="tr-TR" dirty="0" smtClean="0"/>
                        <a:t>Arz ve talep tarafından pazar değerlerine dayanır</a:t>
                      </a:r>
                      <a:endParaRPr lang="tr-TR" dirty="0"/>
                    </a:p>
                  </a:txBody>
                  <a:tcPr/>
                </a:tc>
              </a:tr>
              <a:tr h="473195">
                <a:tc>
                  <a:txBody>
                    <a:bodyPr/>
                    <a:lstStyle/>
                    <a:p>
                      <a:r>
                        <a:rPr lang="tr-TR" dirty="0" smtClean="0">
                          <a:solidFill>
                            <a:srgbClr val="0070C0"/>
                          </a:solidFill>
                        </a:rPr>
                        <a:t>Sosyal değerler</a:t>
                      </a:r>
                      <a:endParaRPr lang="tr-TR" dirty="0">
                        <a:solidFill>
                          <a:srgbClr val="0070C0"/>
                        </a:solidFill>
                      </a:endParaRPr>
                    </a:p>
                  </a:txBody>
                  <a:tcPr/>
                </a:tc>
                <a:tc>
                  <a:txBody>
                    <a:bodyPr/>
                    <a:lstStyle/>
                    <a:p>
                      <a:r>
                        <a:rPr lang="tr-TR" dirty="0" smtClean="0"/>
                        <a:t>Grup ve örgüt psikolojisine dayanır</a:t>
                      </a:r>
                      <a:endParaRPr lang="tr-TR" dirty="0"/>
                    </a:p>
                  </a:txBody>
                  <a:tcPr/>
                </a:tc>
              </a:tr>
              <a:tr h="473195">
                <a:tc>
                  <a:txBody>
                    <a:bodyPr/>
                    <a:lstStyle/>
                    <a:p>
                      <a:r>
                        <a:rPr lang="tr-TR" dirty="0" smtClean="0">
                          <a:solidFill>
                            <a:srgbClr val="0070C0"/>
                          </a:solidFill>
                        </a:rPr>
                        <a:t>Psikolojik değerler</a:t>
                      </a:r>
                      <a:endParaRPr lang="tr-TR" dirty="0">
                        <a:solidFill>
                          <a:srgbClr val="0070C0"/>
                        </a:solidFill>
                      </a:endParaRPr>
                    </a:p>
                  </a:txBody>
                  <a:tcPr/>
                </a:tc>
                <a:tc>
                  <a:txBody>
                    <a:bodyPr/>
                    <a:lstStyle/>
                    <a:p>
                      <a:r>
                        <a:rPr lang="tr-TR" dirty="0" smtClean="0"/>
                        <a:t>Bireylerin kişisel ihtiyaçlarına dayanır</a:t>
                      </a:r>
                      <a:endParaRPr lang="tr-TR" dirty="0"/>
                    </a:p>
                  </a:txBody>
                  <a:tcPr/>
                </a:tc>
              </a:tr>
              <a:tr h="473195">
                <a:tc>
                  <a:txBody>
                    <a:bodyPr/>
                    <a:lstStyle/>
                    <a:p>
                      <a:r>
                        <a:rPr lang="tr-TR" dirty="0" smtClean="0">
                          <a:solidFill>
                            <a:srgbClr val="0070C0"/>
                          </a:solidFill>
                        </a:rPr>
                        <a:t>Politik</a:t>
                      </a:r>
                      <a:r>
                        <a:rPr lang="tr-TR" baseline="0" dirty="0" smtClean="0">
                          <a:solidFill>
                            <a:srgbClr val="0070C0"/>
                          </a:solidFill>
                        </a:rPr>
                        <a:t> değerler</a:t>
                      </a:r>
                      <a:endParaRPr lang="tr-TR" dirty="0">
                        <a:solidFill>
                          <a:srgbClr val="0070C0"/>
                        </a:solidFill>
                      </a:endParaRPr>
                    </a:p>
                  </a:txBody>
                  <a:tcPr/>
                </a:tc>
                <a:tc>
                  <a:txBody>
                    <a:bodyPr/>
                    <a:lstStyle/>
                    <a:p>
                      <a:r>
                        <a:rPr lang="tr-TR" dirty="0" smtClean="0"/>
                        <a:t>Ülkenin idari şekli, rejim ve başlıca devlet</a:t>
                      </a:r>
                      <a:r>
                        <a:rPr lang="tr-TR" baseline="0" dirty="0" smtClean="0"/>
                        <a:t> politikalarına dayanır</a:t>
                      </a:r>
                      <a:endParaRPr lang="tr-TR" dirty="0"/>
                    </a:p>
                  </a:txBody>
                  <a:tcPr/>
                </a:tc>
              </a:tr>
              <a:tr h="473195">
                <a:tc>
                  <a:txBody>
                    <a:bodyPr/>
                    <a:lstStyle/>
                    <a:p>
                      <a:r>
                        <a:rPr lang="tr-TR" dirty="0" smtClean="0">
                          <a:solidFill>
                            <a:srgbClr val="0070C0"/>
                          </a:solidFill>
                        </a:rPr>
                        <a:t>Estetik değerler</a:t>
                      </a:r>
                      <a:endParaRPr lang="tr-TR" dirty="0">
                        <a:solidFill>
                          <a:srgbClr val="0070C0"/>
                        </a:solidFill>
                      </a:endParaRPr>
                    </a:p>
                  </a:txBody>
                  <a:tcPr/>
                </a:tc>
                <a:tc>
                  <a:txBody>
                    <a:bodyPr/>
                    <a:lstStyle/>
                    <a:p>
                      <a:r>
                        <a:rPr lang="tr-TR" dirty="0" smtClean="0"/>
                        <a:t>Özellikle algılamaya dayanır</a:t>
                      </a:r>
                      <a:endParaRPr lang="tr-TR" dirty="0"/>
                    </a:p>
                  </a:txBody>
                  <a:tcPr/>
                </a:tc>
              </a:tr>
              <a:tr h="473195">
                <a:tc>
                  <a:txBody>
                    <a:bodyPr/>
                    <a:lstStyle/>
                    <a:p>
                      <a:r>
                        <a:rPr lang="tr-TR" dirty="0" smtClean="0">
                          <a:solidFill>
                            <a:srgbClr val="0070C0"/>
                          </a:solidFill>
                        </a:rPr>
                        <a:t>Ahlaki değerler</a:t>
                      </a:r>
                      <a:endParaRPr lang="tr-TR" dirty="0">
                        <a:solidFill>
                          <a:srgbClr val="0070C0"/>
                        </a:solidFill>
                      </a:endParaRPr>
                    </a:p>
                  </a:txBody>
                  <a:tcPr/>
                </a:tc>
                <a:tc>
                  <a:txBody>
                    <a:bodyPr/>
                    <a:lstStyle/>
                    <a:p>
                      <a:r>
                        <a:rPr lang="tr-TR" dirty="0" smtClean="0"/>
                        <a:t>Çevreden alınan genel ahlak, örf, adet, gelenek ve aile eğitimine dayanır</a:t>
                      </a:r>
                      <a:endParaRPr lang="tr-TR" dirty="0"/>
                    </a:p>
                  </a:txBody>
                  <a:tcPr/>
                </a:tc>
              </a:tr>
            </a:tbl>
          </a:graphicData>
        </a:graphic>
      </p:graphicFrame>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781284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8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832648"/>
          </a:xfrm>
        </p:spPr>
        <p:txBody>
          <a:bodyPr/>
          <a:lstStyle/>
          <a:p>
            <a:pPr marL="0" indent="0">
              <a:buNone/>
            </a:pPr>
            <a:r>
              <a:rPr lang="tr-TR" dirty="0" smtClean="0">
                <a:solidFill>
                  <a:srgbClr val="C00000"/>
                </a:solidFill>
              </a:rPr>
              <a:t>Kanada’da örgüt kültürü girişimciliğini yerleştirebilmek için stratejiler</a:t>
            </a:r>
          </a:p>
          <a:p>
            <a:pPr marL="0" indent="0">
              <a:buNone/>
            </a:pPr>
            <a:r>
              <a:rPr lang="tr-TR" dirty="0" smtClean="0"/>
              <a:t>1-Yeni fikirlerin organizasyonda yayılması</a:t>
            </a:r>
          </a:p>
          <a:p>
            <a:pPr marL="0" indent="0">
              <a:buNone/>
            </a:pPr>
            <a:r>
              <a:rPr lang="tr-TR" dirty="0" smtClean="0"/>
              <a:t>2-Yeni girişimlerin kaynaklara göre bölünüp desteklenmesi</a:t>
            </a:r>
          </a:p>
          <a:p>
            <a:pPr marL="0" indent="0">
              <a:buNone/>
            </a:pPr>
            <a:r>
              <a:rPr lang="tr-TR" dirty="0" smtClean="0"/>
              <a:t>3-Girişimci fikir üretme faaliyetlerinin desteklenmesi</a:t>
            </a:r>
          </a:p>
          <a:p>
            <a:pPr marL="0" indent="0">
              <a:buNone/>
            </a:pPr>
            <a:r>
              <a:rPr lang="tr-TR" dirty="0" smtClean="0"/>
              <a:t>4-Girişimciye esnekliğin sağlanması</a:t>
            </a:r>
          </a:p>
          <a:p>
            <a:pPr marL="0" indent="0">
              <a:buNone/>
            </a:pPr>
            <a:r>
              <a:rPr lang="tr-TR" dirty="0" smtClean="0"/>
              <a:t>5-Yenilikçi personelin ödüllendirilmesi</a:t>
            </a:r>
          </a:p>
          <a:p>
            <a:pPr marL="0" indent="0">
              <a:buNone/>
            </a:pPr>
            <a:r>
              <a:rPr lang="tr-TR" dirty="0" smtClean="0"/>
              <a:t>6-Liderliğin geliştirilmesi</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148825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80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TotalTime>
  <Words>1261</Words>
  <Application>Microsoft Office PowerPoint</Application>
  <PresentationFormat>Ekran Gösterisi (4:3)</PresentationFormat>
  <Paragraphs>194</Paragraphs>
  <Slides>15</Slides>
  <Notes>0</Notes>
  <HiddenSlides>0</HiddenSlides>
  <MMClips>15</MMClips>
  <ScaleCrop>false</ScaleCrop>
  <HeadingPairs>
    <vt:vector size="4" baseType="variant">
      <vt:variant>
        <vt:lpstr>Tema</vt:lpstr>
      </vt:variant>
      <vt:variant>
        <vt:i4>1</vt:i4>
      </vt:variant>
      <vt:variant>
        <vt:lpstr>Slayt Başlıkları</vt:lpstr>
      </vt:variant>
      <vt:variant>
        <vt:i4>15</vt:i4>
      </vt:variant>
    </vt:vector>
  </HeadingPairs>
  <TitlesOfParts>
    <vt:vector size="16"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22</cp:revision>
  <dcterms:created xsi:type="dcterms:W3CDTF">2020-12-20T17:11:06Z</dcterms:created>
  <dcterms:modified xsi:type="dcterms:W3CDTF">2020-12-26T19:05:16Z</dcterms:modified>
</cp:coreProperties>
</file>